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84" r:id="rId2"/>
    <p:sldId id="3185" r:id="rId3"/>
    <p:sldId id="3186" r:id="rId4"/>
    <p:sldId id="3162" r:id="rId5"/>
    <p:sldId id="3178" r:id="rId6"/>
    <p:sldId id="3179" r:id="rId7"/>
    <p:sldId id="3180" r:id="rId8"/>
    <p:sldId id="3181" r:id="rId9"/>
    <p:sldId id="3182" r:id="rId10"/>
    <p:sldId id="3183" r:id="rId11"/>
    <p:sldId id="3187" r:id="rId12"/>
    <p:sldId id="3141" r:id="rId13"/>
    <p:sldId id="3157" r:id="rId14"/>
  </p:sldIdLst>
  <p:sldSz cx="9144000" cy="6858000" type="letter"/>
  <p:notesSz cx="462915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anson, Nicole Marie" initials="SNM" lastIdx="1" clrIdx="0">
    <p:extLst>
      <p:ext uri="{19B8F6BF-5375-455C-9EA6-DF929625EA0E}">
        <p15:presenceInfo xmlns:p15="http://schemas.microsoft.com/office/powerpoint/2012/main" userId="S-1-5-21-2509641344-1052565914-3260824488-3959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2B2B2"/>
    <a:srgbClr val="F5F6EA"/>
    <a:srgbClr val="F2E8F4"/>
    <a:srgbClr val="EBD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9" autoAdjust="0"/>
    <p:restoredTop sz="92559" autoAdjust="0"/>
  </p:normalViewPr>
  <p:slideViewPr>
    <p:cSldViewPr snapToGrid="0" snapToObjects="1">
      <p:cViewPr varScale="1">
        <p:scale>
          <a:sx n="95" d="100"/>
          <a:sy n="95" d="100"/>
        </p:scale>
        <p:origin x="14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2756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9309A-D8A1-47BF-A6E1-A6FDB84A1D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006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3C60F-2F65-4707-A5A9-49BCEB2C29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622550" y="0"/>
            <a:ext cx="20050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2DDE-1673-4FAD-ABA7-B01B4E41DDF4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4E268-706B-4645-A9CA-030372244A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2006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1A59A-014C-4195-86B0-744A65A318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622550" y="6513513"/>
            <a:ext cx="20050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4A8E0-CBC9-4654-A5E4-C16A20946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456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05965" cy="679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22114" y="0"/>
            <a:ext cx="2005965" cy="679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ACEC6-FD2B-364A-87A5-E4E57BEBA3DB}" type="datetimeFigureOut">
              <a:rPr lang="en-US" smtClean="0"/>
              <a:t>10/12/2020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9250" y="446954"/>
            <a:ext cx="2272233" cy="1704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9241" y="2210696"/>
            <a:ext cx="4164693" cy="4200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4815" y="6075485"/>
            <a:ext cx="2005965" cy="6796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548372" y="6075485"/>
            <a:ext cx="2005965" cy="6796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322D7-5974-A64C-97E5-5150CB045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128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li.illinois.edu/products-services/i-share/electronic-res-ma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2322D7-5974-A64C-97E5-5150CB04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43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cs typeface="Calibri"/>
              </a:rPr>
              <a:t>Many of your students, staff and faculty are using Google Scholar. You can set  up an export of e-holdings to Google Scholar. CARLI has documentation to help you get started. The sooner your start the better, the export is only done once a week. And Google scans for such files once a week on Monday nights. It takes 2 to 4 weeks for results to fully show in Google Scholar. </a:t>
            </a:r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658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cs typeface="Calibri"/>
              </a:rPr>
              <a:t>Final result, would you like to see how to get here? </a:t>
            </a:r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133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type any</a:t>
            </a:r>
            <a:r>
              <a:rPr lang="en-US" baseline="0" dirty="0"/>
              <a:t> questions in the chat, or feel free to unmute to ask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90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4925" y="455613"/>
            <a:ext cx="2309813" cy="1731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3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0894-D4C7-4176-BCDB-B30C355E07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1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694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cs typeface="Calibri"/>
              </a:rPr>
              <a:t>Alma &amp; Primo VE build OpenURL links, here’s an example</a:t>
            </a:r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051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cs typeface="Calibri"/>
              </a:rPr>
              <a:t>Yes, OpenURLs are messy, but you can see some of the citation or metadata elements in the Open URL,;   date = 2018, author name last; first, periodical title “Humanities”,  starting page 87, etc. </a:t>
            </a:r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550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cs typeface="Calibri"/>
              </a:rPr>
              <a:t>But what’s missing from this OpenURL? </a:t>
            </a:r>
          </a:p>
          <a:p>
            <a:r>
              <a:rPr lang="en-US" baseline="0" dirty="0" smtClean="0">
                <a:cs typeface="Calibri"/>
              </a:rPr>
              <a:t>Importantly, the DOI is missing: the</a:t>
            </a:r>
          </a:p>
          <a:p>
            <a:r>
              <a:rPr lang="en-US" baseline="0" dirty="0" smtClean="0">
                <a:cs typeface="Calibri"/>
              </a:rPr>
              <a:t>Digital Object identifier is much more precise and quick to process. Same true for Pub Med id numbers,. </a:t>
            </a:r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032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cs typeface="Calibri"/>
              </a:rPr>
              <a:t>After reading slide go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hlinkClick r:id="rId3"/>
              </a:rPr>
              <a:t>https://www.carli.illinois.edu/products-services/i-share/electronic-res-man</a:t>
            </a:r>
            <a:r>
              <a:rPr lang="en-US" sz="1200" dirty="0" smtClean="0"/>
              <a:t> </a:t>
            </a:r>
          </a:p>
          <a:p>
            <a:endParaRPr lang="en-US" baseline="0" dirty="0" smtClean="0">
              <a:cs typeface="Calibri"/>
            </a:endParaRPr>
          </a:p>
          <a:p>
            <a:r>
              <a:rPr lang="en-US" baseline="0" dirty="0" smtClean="0">
                <a:cs typeface="Calibri"/>
              </a:rPr>
              <a:t>Then https://www.carli.illinois.edu/sites/files/files/Augmentation_addProfile.pdf </a:t>
            </a:r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248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cs typeface="Calibri"/>
              </a:rPr>
              <a:t>After showing CARLI web site and “blank” profiles, here’s filled out examples for  library. To summarize make a profile, get the relevant CrossRef and PubMed info. Fill out so look similar to these anonymized examples. </a:t>
            </a:r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4802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cs typeface="Calibri"/>
              </a:rPr>
              <a:t>After showing CARLI web site and “blank” profiles, here’s filled out examples for  library. To summarize make a profile, get the relevant CrossRef and PubMed info. Fill out so look similar to these anonymized examples. </a:t>
            </a:r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49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358900"/>
            <a:ext cx="231933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CARLI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906838"/>
            <a:ext cx="2238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2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5850"/>
            <a:ext cx="9144000" cy="1512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89527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455" y="5323454"/>
            <a:ext cx="7273636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004455" y="4504306"/>
            <a:ext cx="7490258" cy="819148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55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4759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99570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3682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053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840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759030"/>
            <a:ext cx="4733307" cy="5440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9"/>
          <p:cNvSpPr>
            <a:spLocks noGrp="1"/>
          </p:cNvSpPr>
          <p:nvPr>
            <p:ph type="chart" sz="quarter" idx="10"/>
          </p:nvPr>
        </p:nvSpPr>
        <p:spPr>
          <a:xfrm>
            <a:off x="5160963" y="758825"/>
            <a:ext cx="3763962" cy="2473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160963" y="3394075"/>
            <a:ext cx="3763962" cy="280511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1100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1397001"/>
            <a:ext cx="8497125" cy="37638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CARLI Alma/primo VE kickoff webinar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080E6-33F4-104F-8C1A-6F3E368DD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59500"/>
            <a:ext cx="1765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5369700"/>
            <a:ext cx="8497125" cy="86484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12057" y="1004888"/>
            <a:ext cx="8496981" cy="414496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44817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1038" cy="638492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572001" y="0"/>
            <a:ext cx="4572000" cy="32908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3371997"/>
            <a:ext cx="4572000" cy="301292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55859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" y="9769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eResource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2741613"/>
            <a:ext cx="50561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50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/>
        </p:nvSpPr>
        <p:spPr>
          <a:xfrm>
            <a:off x="6299838" y="1028735"/>
            <a:ext cx="2844162" cy="5305847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/>
        </p:nvSpPr>
        <p:spPr>
          <a:xfrm rot="16200000">
            <a:off x="5977868" y="2766399"/>
            <a:ext cx="4602537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/>
        </p:nvSpPr>
        <p:spPr>
          <a:xfrm>
            <a:off x="6430856" y="4401520"/>
            <a:ext cx="2790417" cy="933648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9" y="2491161"/>
            <a:ext cx="2340297" cy="23894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5812091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/>
        </p:nvGrpSpPr>
        <p:grpSpPr>
          <a:xfrm rot="20150758">
            <a:off x="8338215" y="1325627"/>
            <a:ext cx="472480" cy="663649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/>
        </p:nvGrpSpPr>
        <p:grpSpPr>
          <a:xfrm>
            <a:off x="6499692" y="5157193"/>
            <a:ext cx="837308" cy="876003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49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73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39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28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51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25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83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49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4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" y="12273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9" descr="iShare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725738"/>
            <a:ext cx="3425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55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61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98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6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28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94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0" y="-19538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9" descr="CollectionsManagement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882900"/>
            <a:ext cx="8509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6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" y="12991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9" descr="DigitalCollection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2413"/>
            <a:ext cx="7162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8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" y="22042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230187" y="634995"/>
            <a:ext cx="4226357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30188" y="5599113"/>
            <a:ext cx="8624887" cy="635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1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621338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48927" y="273050"/>
            <a:ext cx="3008313" cy="6736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5216" y="273050"/>
            <a:ext cx="4888345" cy="5853113"/>
          </a:xfrm>
        </p:spPr>
        <p:txBody>
          <a:bodyPr/>
          <a:lstStyle>
            <a:lvl1pPr>
              <a:defRPr sz="2600" b="0" i="0" cap="all">
                <a:solidFill>
                  <a:schemeClr val="bg2"/>
                </a:solidFill>
                <a:latin typeface="+mj-lt"/>
              </a:defRPr>
            </a:lvl1pPr>
            <a:lvl2pPr marL="0" indent="0">
              <a:buFontTx/>
              <a:buNone/>
              <a:defRPr sz="1600" b="0" i="0">
                <a:solidFill>
                  <a:schemeClr val="bg2"/>
                </a:solidFill>
                <a:latin typeface="+mj-lt"/>
              </a:defRPr>
            </a:lvl2pPr>
            <a:lvl3pPr marL="228600" indent="0">
              <a:spcBef>
                <a:spcPts val="500"/>
              </a:spcBef>
              <a:buFontTx/>
              <a:buNone/>
              <a:defRPr sz="1200" b="0" i="0">
                <a:solidFill>
                  <a:schemeClr val="bg2"/>
                </a:solidFill>
                <a:latin typeface="+mj-lt"/>
              </a:defRPr>
            </a:lvl3pPr>
            <a:lvl4pPr>
              <a:defRPr sz="2000" b="0" i="0">
                <a:latin typeface="+mj-lt"/>
              </a:defRPr>
            </a:lvl4pPr>
            <a:lvl5pPr>
              <a:defRPr sz="2000" b="0" i="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8927" y="1054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08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7250113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3164" cy="683635"/>
          </a:xfrm>
        </p:spPr>
        <p:txBody>
          <a:bodyPr>
            <a:normAutofit/>
          </a:bodyPr>
          <a:lstStyle>
            <a:lvl1pPr algn="l">
              <a:defRPr sz="2400" b="0" i="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1154546"/>
            <a:ext cx="6492875" cy="4906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331075" y="0"/>
            <a:ext cx="1812925" cy="16398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1075" y="1708440"/>
            <a:ext cx="1812925" cy="233203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331075" y="4122305"/>
            <a:ext cx="1812925" cy="228123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5424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1" y="6450775"/>
            <a:ext cx="9152952" cy="415057"/>
            <a:chOff x="126124" y="6360379"/>
            <a:chExt cx="9091992" cy="504457"/>
          </a:xfrm>
        </p:grpSpPr>
        <p:sp>
          <p:nvSpPr>
            <p:cNvPr id="9" name="Rectangle 8"/>
            <p:cNvSpPr/>
            <p:nvPr userDrawn="1"/>
          </p:nvSpPr>
          <p:spPr>
            <a:xfrm>
              <a:off x="126124" y="6363184"/>
              <a:ext cx="8680743" cy="501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1031" name="Group 9"/>
            <p:cNvGrpSpPr>
              <a:grpSpLocks/>
            </p:cNvGrpSpPr>
            <p:nvPr/>
          </p:nvGrpSpPr>
          <p:grpSpPr bwMode="auto">
            <a:xfrm>
              <a:off x="8817821" y="6360379"/>
              <a:ext cx="400295" cy="501650"/>
              <a:chOff x="-682839" y="6360379"/>
              <a:chExt cx="8484472" cy="50165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321173" y="6360379"/>
                <a:ext cx="1480460" cy="5016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72123" y="6360379"/>
                <a:ext cx="1480439" cy="5016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89407" y="6360379"/>
                <a:ext cx="1514105" cy="5016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40335" y="6360379"/>
                <a:ext cx="1480460" cy="50165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682839" y="6360379"/>
                <a:ext cx="1480439" cy="5016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697" r:id="rId19"/>
    <p:sldLayoutId id="2147483716" r:id="rId20"/>
    <p:sldLayoutId id="2147483721" r:id="rId21"/>
    <p:sldLayoutId id="2147483722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1" r:id="rId28"/>
    <p:sldLayoutId id="2147483733" r:id="rId29"/>
    <p:sldLayoutId id="2147483734" r:id="rId30"/>
    <p:sldLayoutId id="2147483735" r:id="rId31"/>
    <p:sldLayoutId id="2147483736" r:id="rId32"/>
    <p:sldLayoutId id="2147483738" r:id="rId33"/>
    <p:sldLayoutId id="2147483739" r:id="rId34"/>
    <p:sldLayoutId id="2147483740" r:id="rId35"/>
    <p:sldLayoutId id="2147483741" r:id="rId36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li.illinois.edu/products-services/i-share/external-system/GoogleSchola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arli.Illinois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li.illinois.edu/calenda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h703008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a06.alma.exlibrisgroup.com/view/action/uresolver.do?operation=resolveService&amp;package_service_id=19918261000005816&amp;institutionId=5816&amp;customerId=581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076-0787/7/3/8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ssref.org/community/librarian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rli.illinois.edu/products-services/i-share/electronic-res-ma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B8F6A4-FCF0-A447-9F59-512B1DA3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15" y="-94785"/>
            <a:ext cx="8386460" cy="602796"/>
          </a:xfrm>
        </p:spPr>
        <p:txBody>
          <a:bodyPr/>
          <a:lstStyle/>
          <a:p>
            <a:r>
              <a:rPr lang="en-US" dirty="0"/>
              <a:t>I-Share Alma Primo VE Office hours will start shortly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77F3D4-63D5-E741-8320-25D81CE9C8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5744290"/>
          </a:xfrm>
        </p:spPr>
        <p:txBody>
          <a:bodyPr/>
          <a:lstStyle/>
          <a:p>
            <a:r>
              <a:rPr lang="en-US" sz="2400" i="1" dirty="0"/>
              <a:t>Welcome!</a:t>
            </a:r>
          </a:p>
          <a:p>
            <a:endParaRPr lang="en-US" sz="2400" i="1" dirty="0"/>
          </a:p>
          <a:p>
            <a:r>
              <a:rPr lang="en-US" sz="2000" dirty="0"/>
              <a:t>Office Hours will start at 2pm and run until 3pm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Please mute your microphone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As time permits, we will respond to questions typed in the chat box, and offline afterwards, as needed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This session will be recorded and made available on the CARLI website both as PDF slides and as a recording, with live links to all referenced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2CA1F-992B-4E4D-BBA1-8563B7B3E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6" y="937515"/>
            <a:ext cx="4019708" cy="1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 smtClean="0"/>
              <a:t>Improving Linking in Alma/Primo VE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4966" y="508011"/>
            <a:ext cx="8780373" cy="5725521"/>
          </a:xfrm>
          <a:prstGeom prst="rect">
            <a:avLst/>
          </a:prstGeom>
        </p:spPr>
        <p:txBody>
          <a:bodyPr/>
          <a:lstStyle/>
          <a:p>
            <a:pPr marL="0" lvl="1" indent="0" algn="ctr">
              <a:buNone/>
            </a:pPr>
            <a:r>
              <a:rPr lang="en-US" sz="3200" dirty="0" smtClean="0">
                <a:latin typeface="+mj-lt"/>
                <a:ea typeface="+mn-lt"/>
                <a:cs typeface="+mn-lt"/>
              </a:rPr>
              <a:t>What about Google Scholar and </a:t>
            </a:r>
          </a:p>
          <a:p>
            <a:pPr marL="0" lvl="1" indent="0" algn="ctr">
              <a:buNone/>
            </a:pPr>
            <a:r>
              <a:rPr lang="en-US" sz="3200" dirty="0" smtClean="0">
                <a:latin typeface="+mj-lt"/>
                <a:ea typeface="+mn-lt"/>
                <a:cs typeface="+mn-lt"/>
              </a:rPr>
              <a:t>Alma/ Primo VE?</a:t>
            </a:r>
          </a:p>
          <a:p>
            <a:pPr marL="0" lvl="1" indent="0" algn="ctr">
              <a:buNone/>
            </a:pPr>
            <a:endParaRPr lang="en-US" sz="3200" dirty="0" smtClean="0">
              <a:latin typeface="+mj-lt"/>
              <a:ea typeface="+mn-lt"/>
              <a:cs typeface="+mn-lt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ea typeface="+mn-lt"/>
                <a:cs typeface="+mn-lt"/>
              </a:rPr>
              <a:t>Bring more students and faculty to library resources. 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ea typeface="+mn-lt"/>
                <a:cs typeface="+mn-lt"/>
              </a:rPr>
              <a:t>Alma has built in export profile to send holdings to Google scholar.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ea typeface="+mn-lt"/>
                <a:cs typeface="+mn-lt"/>
              </a:rPr>
              <a:t>Get started at </a:t>
            </a:r>
            <a:r>
              <a:rPr lang="en-US" sz="2400" dirty="0" smtClean="0">
                <a:latin typeface="+mj-lt"/>
                <a:ea typeface="+mn-lt"/>
                <a:cs typeface="+mn-lt"/>
                <a:hlinkClick r:id="rId3"/>
              </a:rPr>
              <a:t>https</a:t>
            </a:r>
            <a:r>
              <a:rPr lang="en-US" sz="2400" dirty="0">
                <a:latin typeface="+mj-lt"/>
                <a:ea typeface="+mn-lt"/>
                <a:cs typeface="+mn-lt"/>
                <a:hlinkClick r:id="rId3"/>
              </a:rPr>
              <a:t>://www.carli.illinois.edu/products-services/i-share/external-system/GoogleScholar</a:t>
            </a:r>
            <a:endParaRPr lang="en-US" sz="2400" dirty="0" smtClean="0">
              <a:latin typeface="+mj-lt"/>
              <a:ea typeface="+mn-lt"/>
              <a:cs typeface="+mn-lt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ea typeface="+mn-lt"/>
                <a:cs typeface="+mn-lt"/>
              </a:rPr>
              <a:t>Note: takes up to 7 days for process to start. And additional weeks to see Primo VE links in Google Scholar. </a:t>
            </a:r>
          </a:p>
          <a:p>
            <a:pPr marL="0" lvl="1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400" b="1" dirty="0"/>
          </a:p>
          <a:p>
            <a:pPr marL="0" lvl="1" indent="0" algn="ctr">
              <a:buNone/>
            </a:pPr>
            <a:endParaRPr lang="en-US" sz="2800" dirty="0" smtClean="0">
              <a:latin typeface="+mj-lt"/>
              <a:ea typeface="+mn-lt"/>
              <a:cs typeface="+mn-lt"/>
            </a:endParaRPr>
          </a:p>
          <a:p>
            <a:pPr marL="0" lvl="1" indent="0" algn="ctr">
              <a:buNone/>
            </a:pPr>
            <a:endParaRPr lang="en-US" sz="2800" b="1" dirty="0">
              <a:latin typeface="+mj-lt"/>
              <a:ea typeface="+mn-lt"/>
              <a:cs typeface="+mn-lt"/>
            </a:endParaRPr>
          </a:p>
          <a:p>
            <a:endParaRPr lang="en-US" sz="3200" dirty="0"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435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 smtClean="0"/>
              <a:t>Improving Linking in Alma/Primo VE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4966" y="508011"/>
            <a:ext cx="8780373" cy="5725521"/>
          </a:xfrm>
          <a:prstGeom prst="rect">
            <a:avLst/>
          </a:prstGeom>
        </p:spPr>
        <p:txBody>
          <a:bodyPr/>
          <a:lstStyle/>
          <a:p>
            <a:pPr marL="0" lvl="1" indent="0" algn="ctr">
              <a:buNone/>
            </a:pPr>
            <a:r>
              <a:rPr lang="en-US" sz="3200" dirty="0" smtClean="0">
                <a:latin typeface="+mj-lt"/>
                <a:ea typeface="+mn-lt"/>
                <a:cs typeface="+mn-lt"/>
              </a:rPr>
              <a:t>Google Scholar and Alma/ Primo VE Example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400" b="1" dirty="0"/>
          </a:p>
          <a:p>
            <a:pPr marL="0" lvl="1" indent="0" algn="ctr">
              <a:buNone/>
            </a:pPr>
            <a:endParaRPr lang="en-US" sz="2800" dirty="0" smtClean="0">
              <a:latin typeface="+mj-lt"/>
              <a:ea typeface="+mn-lt"/>
              <a:cs typeface="+mn-lt"/>
            </a:endParaRPr>
          </a:p>
          <a:p>
            <a:pPr marL="0" lvl="1" indent="0" algn="ctr">
              <a:buNone/>
            </a:pPr>
            <a:endParaRPr lang="en-US" sz="2800" b="1" dirty="0">
              <a:latin typeface="+mj-lt"/>
              <a:ea typeface="+mn-lt"/>
              <a:cs typeface="+mn-lt"/>
            </a:endParaRPr>
          </a:p>
          <a:p>
            <a:endParaRPr lang="en-US" sz="3200" dirty="0">
              <a:latin typeface="+mj-lt"/>
              <a:ea typeface="+mn-lt"/>
              <a:cs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395"/>
            <a:ext cx="9144000" cy="39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1" t="30764" r="18864" b="-6963"/>
          <a:stretch/>
        </p:blipFill>
        <p:spPr>
          <a:xfrm>
            <a:off x="1550020" y="1162515"/>
            <a:ext cx="3200400" cy="3141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9786" y="1589720"/>
            <a:ext cx="2810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Questions?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06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72402F-53C8-4647-BC3F-04DE232EF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57" y="2136037"/>
            <a:ext cx="8715573" cy="3884371"/>
          </a:xfrm>
        </p:spPr>
        <p:txBody>
          <a:bodyPr/>
          <a:lstStyle/>
          <a:p>
            <a:r>
              <a:rPr lang="en-US" sz="3200" i="1" dirty="0">
                <a:latin typeface="+mj-lt"/>
              </a:rPr>
              <a:t>Thank you!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Join us October </a:t>
            </a:r>
            <a:r>
              <a:rPr lang="en-US" dirty="0" smtClean="0">
                <a:latin typeface="+mj-lt"/>
              </a:rPr>
              <a:t>22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at 2pm for another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Office Hour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You can always contact CARLI at </a:t>
            </a:r>
            <a:r>
              <a:rPr lang="en-US" dirty="0">
                <a:latin typeface="+mj-lt"/>
                <a:hlinkClick r:id="rId3"/>
              </a:rPr>
              <a:t>support@carli.Illinois.edu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E6F7C9-1417-C647-B0C6-84392A45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I-Share  Alma Primo VE Office hours</a:t>
            </a:r>
          </a:p>
        </p:txBody>
      </p:sp>
    </p:spTree>
    <p:extLst>
      <p:ext uri="{BB962C8B-B14F-4D97-AF65-F5344CB8AC3E}">
        <p14:creationId xmlns:p14="http://schemas.microsoft.com/office/powerpoint/2010/main" val="280382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4919663"/>
            <a:ext cx="9144000" cy="10795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Office Hours</a:t>
            </a:r>
            <a:br>
              <a:rPr lang="en-US" dirty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October 8, </a:t>
            </a:r>
            <a:r>
              <a:rPr lang="en-US" dirty="0">
                <a:ea typeface="+mj-ea"/>
                <a:cs typeface="+mj-cs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582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Agenda Office Hours </a:t>
            </a:r>
            <a:r>
              <a:rPr lang="en-US" dirty="0" smtClean="0"/>
              <a:t>10/8/2020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3345" y="762000"/>
            <a:ext cx="8312728" cy="49260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dirty="0">
                <a:latin typeface="+mj-lt"/>
                <a:ea typeface="+mn-lt"/>
                <a:cs typeface="+mn-lt"/>
              </a:rPr>
              <a:t>Agenda – </a:t>
            </a:r>
            <a:r>
              <a:rPr lang="en-US" sz="2800" dirty="0" smtClean="0">
                <a:latin typeface="+mj-lt"/>
                <a:ea typeface="+mn-lt"/>
                <a:cs typeface="+mn-lt"/>
              </a:rPr>
              <a:t>10/08/2020</a:t>
            </a:r>
            <a:endParaRPr lang="en-US" sz="2800" dirty="0">
              <a:latin typeface="+mj-lt"/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+mn-lt"/>
                <a:cs typeface="+mn-lt"/>
              </a:rPr>
              <a:t>Upcoming Alma/Primo VE learning opportunities</a:t>
            </a:r>
          </a:p>
          <a:p>
            <a:r>
              <a:rPr lang="en-US" sz="2800" dirty="0">
                <a:latin typeface="+mj-lt"/>
                <a:ea typeface="+mn-lt"/>
                <a:cs typeface="+mn-lt"/>
              </a:rPr>
              <a:t>See </a:t>
            </a:r>
            <a:r>
              <a:rPr lang="en-US" sz="2800" dirty="0">
                <a:latin typeface="+mj-lt"/>
                <a:ea typeface="+mn-lt"/>
                <a:cs typeface="+mn-lt"/>
                <a:hlinkClick r:id="rId3"/>
              </a:rPr>
              <a:t>https://</a:t>
            </a:r>
            <a:r>
              <a:rPr lang="en-US" sz="2800" dirty="0" smtClean="0">
                <a:latin typeface="+mj-lt"/>
                <a:ea typeface="+mn-lt"/>
                <a:cs typeface="+mn-lt"/>
                <a:hlinkClick r:id="rId3"/>
              </a:rPr>
              <a:t>www.carli.illinois.edu/calendar</a:t>
            </a:r>
            <a:endParaRPr lang="en-US" sz="2800" dirty="0" smtClean="0">
              <a:latin typeface="+mj-lt"/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ea typeface="+mn-lt"/>
                <a:cs typeface="+mn-lt"/>
              </a:rPr>
              <a:t>Call for presenters for “</a:t>
            </a:r>
            <a:r>
              <a:rPr lang="en-US" sz="2800" dirty="0" smtClean="0">
                <a:latin typeface="+mj-lt"/>
              </a:rPr>
              <a:t>Primo </a:t>
            </a:r>
            <a:r>
              <a:rPr lang="en-US" sz="2800" dirty="0">
                <a:latin typeface="+mj-lt"/>
              </a:rPr>
              <a:t>VE in Practice—Life After Going Live </a:t>
            </a:r>
            <a:r>
              <a:rPr lang="en-US" sz="2800" dirty="0" smtClean="0">
                <a:latin typeface="+mj-lt"/>
              </a:rPr>
              <a:t>webinar</a:t>
            </a:r>
            <a:r>
              <a:rPr lang="en-US" sz="2800" dirty="0" smtClean="0"/>
              <a:t>” </a:t>
            </a:r>
            <a:endParaRPr lang="en-US" sz="2800" dirty="0" smtClean="0">
              <a:latin typeface="+mj-lt"/>
              <a:ea typeface="+mn-lt"/>
              <a:cs typeface="+mn-lt"/>
            </a:endParaRPr>
          </a:p>
          <a:p>
            <a:endParaRPr lang="en-US" sz="2800" dirty="0">
              <a:latin typeface="+mj-lt"/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ea typeface="+mn-lt"/>
                <a:cs typeface="+mn-lt"/>
              </a:rPr>
              <a:t>Improving accuracy of linking to articles and ebooks.</a:t>
            </a:r>
            <a:endParaRPr lang="en-US" sz="2800" dirty="0">
              <a:latin typeface="+mj-lt"/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+mn-lt"/>
                <a:cs typeface="+mn-lt"/>
              </a:rPr>
              <a:t>Participant Q &amp; 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ea typeface="+mn-lt"/>
              <a:cs typeface="+mn-lt"/>
            </a:endParaRPr>
          </a:p>
          <a:p>
            <a:endParaRPr lang="en-US" sz="2800" dirty="0"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75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 smtClean="0"/>
              <a:t>Improving Linking in Alma/Primo VE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0414" y="669073"/>
            <a:ext cx="8694925" cy="5552823"/>
          </a:xfrm>
          <a:prstGeom prst="rect">
            <a:avLst/>
          </a:prstGeom>
        </p:spPr>
        <p:txBody>
          <a:bodyPr/>
          <a:lstStyle/>
          <a:p>
            <a:pPr marL="0" lvl="1" indent="0" algn="ctr">
              <a:buNone/>
            </a:pPr>
            <a:r>
              <a:rPr lang="en-US" sz="2800" dirty="0" smtClean="0">
                <a:latin typeface="+mj-lt"/>
                <a:ea typeface="+mn-lt"/>
                <a:cs typeface="+mn-lt"/>
              </a:rPr>
              <a:t>How to improve accuracy of linking to </a:t>
            </a:r>
          </a:p>
          <a:p>
            <a:pPr marL="0" lvl="1" indent="0" algn="ctr">
              <a:buNone/>
            </a:pPr>
            <a:r>
              <a:rPr lang="en-US" sz="2800" dirty="0" smtClean="0">
                <a:latin typeface="+mj-lt"/>
                <a:ea typeface="+mn-lt"/>
                <a:cs typeface="+mn-lt"/>
              </a:rPr>
              <a:t>articles and ebooks? </a:t>
            </a:r>
            <a:endParaRPr lang="en-US" sz="2800" dirty="0">
              <a:latin typeface="+mj-lt"/>
              <a:ea typeface="+mn-lt"/>
              <a:cs typeface="+mn-lt"/>
            </a:endParaRPr>
          </a:p>
          <a:p>
            <a:endParaRPr lang="en-US" sz="2400" dirty="0">
              <a:latin typeface="+mj-lt"/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ea typeface="+mn-lt"/>
                <a:cs typeface="+mn-lt"/>
              </a:rPr>
              <a:t> Alma &amp; Primo VE build OpenURL links based on citation information.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ea typeface="+mn-lt"/>
                <a:cs typeface="+mn-lt"/>
              </a:rPr>
              <a:t>Example: </a:t>
            </a:r>
          </a:p>
          <a:p>
            <a:r>
              <a:rPr lang="en-US" sz="1800" i="1" dirty="0" smtClean="0">
                <a:latin typeface="+mj-lt"/>
                <a:ea typeface="+mn-lt"/>
                <a:cs typeface="+mn-lt"/>
              </a:rPr>
              <a:t>  </a:t>
            </a:r>
            <a:r>
              <a:rPr lang="en-US" sz="1800" i="1" dirty="0">
                <a:latin typeface="+mj-lt"/>
                <a:ea typeface="+mn-lt"/>
                <a:cs typeface="+mn-lt"/>
              </a:rPr>
              <a:t>Alvanoudi, Angeliki. “Gender, Language and a Lipstick: Creating Cultural Change in a World of Paradoxes.” Humanities (Basel) 7.3 (2018): 87–. </a:t>
            </a:r>
            <a:r>
              <a:rPr lang="en-US" sz="1800" dirty="0">
                <a:latin typeface="+mj-lt"/>
                <a:hlinkClick r:id="rId3"/>
              </a:rPr>
              <a:t>https://</a:t>
            </a:r>
            <a:r>
              <a:rPr lang="en-US" sz="1800" dirty="0" smtClean="0">
                <a:latin typeface="+mj-lt"/>
                <a:hlinkClick r:id="rId3"/>
              </a:rPr>
              <a:t>doi.org/10.3390/h7030087</a:t>
            </a:r>
            <a:endParaRPr lang="en-US" sz="1800" dirty="0" smtClean="0">
              <a:latin typeface="+mj-lt"/>
            </a:endParaRPr>
          </a:p>
          <a:p>
            <a:endParaRPr lang="en-US" sz="1800" i="1" dirty="0">
              <a:latin typeface="+mj-lt"/>
              <a:ea typeface="+mn-lt"/>
              <a:cs typeface="+mn-lt"/>
            </a:endParaRPr>
          </a:p>
          <a:p>
            <a:r>
              <a:rPr lang="en-US" sz="1800" dirty="0" smtClean="0">
                <a:latin typeface="+mj-lt"/>
                <a:ea typeface="+mn-lt"/>
                <a:cs typeface="+mn-lt"/>
              </a:rPr>
              <a:t>This library has full text in </a:t>
            </a:r>
          </a:p>
          <a:p>
            <a:r>
              <a:rPr lang="en-US" sz="2400" dirty="0">
                <a:latin typeface="+mj-lt"/>
                <a:hlinkClick r:id="rId4"/>
              </a:rPr>
              <a:t>DOAJ Directory of Open Access Journals (Free internet resource, activated by CARLI)</a:t>
            </a:r>
            <a:r>
              <a:rPr lang="en-US" sz="2400" dirty="0">
                <a:latin typeface="+mj-lt"/>
              </a:rPr>
              <a:t> </a:t>
            </a:r>
          </a:p>
          <a:p>
            <a:r>
              <a:rPr lang="en-US" sz="2400" dirty="0">
                <a:latin typeface="+mj-lt"/>
              </a:rPr>
              <a:t>Available from 2012.</a:t>
            </a:r>
          </a:p>
          <a:p>
            <a:endParaRPr lang="en-US" sz="2400" dirty="0" smtClean="0">
              <a:latin typeface="+mj-lt"/>
              <a:ea typeface="+mn-lt"/>
              <a:cs typeface="+mn-lt"/>
            </a:endParaRPr>
          </a:p>
          <a:p>
            <a:endParaRPr lang="en-US" sz="2400" dirty="0">
              <a:latin typeface="+mj-lt"/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+mj-lt"/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ea typeface="+mn-lt"/>
              <a:cs typeface="+mn-lt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000" dirty="0">
              <a:latin typeface="+mj-lt"/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ea typeface="+mn-lt"/>
                <a:cs typeface="+mn-lt"/>
              </a:rPr>
              <a:t> </a:t>
            </a:r>
            <a:r>
              <a:rPr lang="en-US" sz="2000" dirty="0" smtClean="0">
                <a:latin typeface="+mj-lt"/>
                <a:ea typeface="+mn-lt"/>
                <a:cs typeface="+mn-lt"/>
              </a:rPr>
              <a:t> </a:t>
            </a:r>
            <a:endParaRPr lang="en-US" sz="2000" dirty="0">
              <a:latin typeface="+mj-lt"/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+mj-lt"/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ea typeface="+mn-lt"/>
                <a:cs typeface="+mn-lt"/>
              </a:rPr>
              <a:t> .</a:t>
            </a:r>
            <a:endParaRPr lang="en-US" sz="2400" dirty="0">
              <a:latin typeface="+mj-lt"/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ea typeface="+mn-lt"/>
              <a:cs typeface="+mn-lt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900" dirty="0">
              <a:latin typeface="+mj-lt"/>
              <a:ea typeface="+mn-lt"/>
              <a:cs typeface="+mn-lt"/>
            </a:endParaRPr>
          </a:p>
          <a:p>
            <a:endParaRPr lang="en-US" sz="3200" dirty="0"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91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 smtClean="0"/>
              <a:t>Improving Linking in Alma/Primo VE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0414" y="669073"/>
            <a:ext cx="8694925" cy="5552823"/>
          </a:xfrm>
          <a:prstGeom prst="rect">
            <a:avLst/>
          </a:prstGeom>
        </p:spPr>
        <p:txBody>
          <a:bodyPr/>
          <a:lstStyle/>
          <a:p>
            <a:pPr marL="0" lvl="1" indent="0" algn="ctr">
              <a:buNone/>
            </a:pPr>
            <a:r>
              <a:rPr lang="en-US" sz="2800" dirty="0" smtClean="0">
                <a:latin typeface="+mj-lt"/>
                <a:ea typeface="+mn-lt"/>
                <a:cs typeface="+mn-lt"/>
              </a:rPr>
              <a:t>Creates an open URL like this: </a:t>
            </a:r>
          </a:p>
          <a:p>
            <a:pPr marL="0" lvl="1" indent="0">
              <a:buNone/>
            </a:pPr>
            <a:r>
              <a:rPr lang="en-US" sz="2800" dirty="0">
                <a:latin typeface="+mj-lt"/>
              </a:rPr>
              <a:t/>
            </a:r>
            <a:br>
              <a:rPr lang="en-US" sz="2800" dirty="0">
                <a:latin typeface="+mj-lt"/>
              </a:rPr>
            </a:br>
            <a:r>
              <a:rPr lang="en-US" sz="1600" dirty="0">
                <a:latin typeface="+mj-lt"/>
              </a:rPr>
              <a:t>https://i-share-xxx.primo.exlibrisgroup.com/discovery/openurl?institution=01CARLI_XXX&amp;vid=01CARLI_XXX:CARLI_XXX&amp;rft_val_fmt=info:ofi%2Ffmt:kev:mtx:journal&amp;rft.aulast=Alvanoudi&amp;rft.aufirst=Angeliki%20L.&amp;%3Fctx_ver=Z39.88-2004&amp;rft.volume=7&amp;rft.date=2018&amp;rfr_id=info:sid%2F/cdi_doaj_primary_oai_doa&amp;rft.spage=87&amp;rft.jtitle=Humanities&amp;rft.genre=article&amp;rft.atitle=Gender%20language%20lipstick </a:t>
            </a:r>
            <a:endParaRPr lang="en-US" sz="1600" dirty="0" smtClean="0">
              <a:latin typeface="+mj-lt"/>
            </a:endParaRPr>
          </a:p>
          <a:p>
            <a:pPr marL="0" lvl="1" indent="0">
              <a:buNone/>
            </a:pPr>
            <a:r>
              <a:rPr lang="en-US" sz="1600" dirty="0" smtClean="0">
                <a:latin typeface="+mj-lt"/>
              </a:rPr>
              <a:t> </a:t>
            </a:r>
            <a:endParaRPr lang="en-US" sz="1600" dirty="0">
              <a:latin typeface="+mj-lt"/>
              <a:ea typeface="+mn-lt"/>
              <a:cs typeface="+mn-lt"/>
            </a:endParaRPr>
          </a:p>
          <a:p>
            <a:pPr marL="0" lvl="1" indent="0">
              <a:buNone/>
            </a:pPr>
            <a:r>
              <a:rPr lang="en-US" sz="1600" dirty="0" smtClean="0">
                <a:latin typeface="+mj-lt"/>
                <a:ea typeface="+mn-lt"/>
                <a:cs typeface="+mn-lt"/>
              </a:rPr>
              <a:t>Takes the patron to: </a:t>
            </a:r>
          </a:p>
          <a:p>
            <a:r>
              <a:rPr lang="en-US" sz="1800" dirty="0">
                <a:latin typeface="+mj-lt"/>
                <a:ea typeface="+mn-lt"/>
                <a:cs typeface="+mn-lt"/>
              </a:rPr>
              <a:t> </a:t>
            </a:r>
            <a:r>
              <a:rPr lang="en-US" sz="1800" dirty="0">
                <a:latin typeface="+mj-lt"/>
                <a:ea typeface="+mn-lt"/>
                <a:cs typeface="+mn-lt"/>
                <a:hlinkClick r:id="rId3"/>
              </a:rPr>
              <a:t>https://</a:t>
            </a:r>
            <a:r>
              <a:rPr lang="en-US" sz="1800" dirty="0" smtClean="0">
                <a:latin typeface="+mj-lt"/>
                <a:ea typeface="+mn-lt"/>
                <a:cs typeface="+mn-lt"/>
                <a:hlinkClick r:id="rId3"/>
              </a:rPr>
              <a:t>www.mdpi.com/2076-0787/7/3/87</a:t>
            </a:r>
            <a:r>
              <a:rPr lang="en-US" sz="1800" dirty="0" smtClean="0">
                <a:latin typeface="+mj-lt"/>
                <a:ea typeface="+mn-lt"/>
                <a:cs typeface="+mn-lt"/>
              </a:rPr>
              <a:t> </a:t>
            </a:r>
          </a:p>
          <a:p>
            <a:endParaRPr lang="en-US" sz="1800" dirty="0" smtClean="0">
              <a:latin typeface="+mj-lt"/>
              <a:ea typeface="+mn-lt"/>
              <a:cs typeface="+mn-lt"/>
            </a:endParaRPr>
          </a:p>
          <a:p>
            <a:r>
              <a:rPr lang="en-US" sz="2000" i="1" dirty="0" smtClean="0">
                <a:latin typeface="+mj-lt"/>
                <a:ea typeface="+mn-lt"/>
                <a:cs typeface="+mn-lt"/>
              </a:rPr>
              <a:t> </a:t>
            </a:r>
            <a:endParaRPr lang="en-US" sz="2000" dirty="0">
              <a:latin typeface="+mj-lt"/>
            </a:endParaRPr>
          </a:p>
          <a:p>
            <a:pPr marL="0" lvl="1" indent="0" algn="ctr">
              <a:buNone/>
            </a:pPr>
            <a:endParaRPr lang="en-US" sz="2800" dirty="0" smtClean="0">
              <a:latin typeface="+mj-lt"/>
              <a:ea typeface="+mn-lt"/>
              <a:cs typeface="+mn-lt"/>
            </a:endParaRPr>
          </a:p>
          <a:p>
            <a:pPr marL="0" lvl="1" indent="0" algn="ctr">
              <a:buNone/>
            </a:pPr>
            <a:endParaRPr lang="en-US" sz="2800" b="1" dirty="0">
              <a:latin typeface="+mj-lt"/>
              <a:ea typeface="+mn-lt"/>
              <a:cs typeface="+mn-lt"/>
            </a:endParaRPr>
          </a:p>
          <a:p>
            <a:endParaRPr lang="en-US" sz="3200" dirty="0"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1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 smtClean="0"/>
              <a:t>Improving Linking in Alma/Primo VE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0414" y="669073"/>
            <a:ext cx="8694925" cy="5552823"/>
          </a:xfrm>
          <a:prstGeom prst="rect">
            <a:avLst/>
          </a:prstGeom>
        </p:spPr>
        <p:txBody>
          <a:bodyPr/>
          <a:lstStyle/>
          <a:p>
            <a:pPr marL="0" lvl="1" indent="0" algn="ctr">
              <a:buNone/>
            </a:pPr>
            <a:r>
              <a:rPr lang="en-US" sz="2800" dirty="0" smtClean="0">
                <a:latin typeface="+mj-lt"/>
                <a:ea typeface="+mn-lt"/>
                <a:cs typeface="+mn-lt"/>
              </a:rPr>
              <a:t>What’s missing? </a:t>
            </a:r>
          </a:p>
          <a:p>
            <a:r>
              <a:rPr lang="en-US" sz="2800" dirty="0">
                <a:latin typeface="+mj-lt"/>
              </a:rPr>
              <a:t/>
            </a:r>
            <a:br>
              <a:rPr lang="en-US" sz="2800" dirty="0">
                <a:latin typeface="+mj-lt"/>
              </a:rPr>
            </a:br>
            <a:r>
              <a:rPr lang="en-US" sz="1800" dirty="0" smtClean="0">
                <a:solidFill>
                  <a:schemeClr val="tx2"/>
                </a:solidFill>
                <a:latin typeface="+mj-lt"/>
              </a:rPr>
              <a:t>From: </a:t>
            </a:r>
            <a:r>
              <a:rPr lang="en-US" sz="1800" dirty="0">
                <a:solidFill>
                  <a:schemeClr val="tx2"/>
                </a:solidFill>
                <a:latin typeface="+mj-lt"/>
                <a:ea typeface="+mn-lt"/>
                <a:cs typeface="+mn-lt"/>
              </a:rPr>
              <a:t>Example: </a:t>
            </a:r>
          </a:p>
          <a:p>
            <a:r>
              <a:rPr lang="en-US" sz="1800" i="1" dirty="0">
                <a:solidFill>
                  <a:schemeClr val="tx2"/>
                </a:solidFill>
                <a:latin typeface="+mj-lt"/>
                <a:ea typeface="+mn-lt"/>
                <a:cs typeface="+mn-lt"/>
              </a:rPr>
              <a:t>  Alvanoudi, Angeliki. “Gender, Language and a Lipstick: Creating Cultural Change in a World of Paradoxes.” Humanities (Basel) 7.3 (2018): 87–. </a:t>
            </a:r>
            <a:r>
              <a:rPr lang="en-US" sz="1800" dirty="0">
                <a:solidFill>
                  <a:schemeClr val="tx2"/>
                </a:solidFill>
                <a:latin typeface="+mj-lt"/>
              </a:rPr>
              <a:t>https://doi.org/10.3390/h7030087</a:t>
            </a:r>
          </a:p>
          <a:p>
            <a:pPr marL="0" lvl="1" indent="0">
              <a:buNone/>
            </a:pPr>
            <a:r>
              <a:rPr lang="en-US" sz="2800" dirty="0" smtClean="0">
                <a:latin typeface="+mj-lt"/>
              </a:rPr>
              <a:t>To: </a:t>
            </a:r>
          </a:p>
          <a:p>
            <a:pPr marL="0" lvl="1" indent="0">
              <a:buNone/>
            </a:pPr>
            <a:r>
              <a:rPr lang="en-US" sz="1600" dirty="0" smtClean="0">
                <a:latin typeface="+mj-lt"/>
              </a:rPr>
              <a:t>https</a:t>
            </a:r>
            <a:r>
              <a:rPr lang="en-US" sz="1600" dirty="0">
                <a:latin typeface="+mj-lt"/>
              </a:rPr>
              <a:t>://i-share-mmc.primo.exlibrisgroup.com/discovery/openurl?institution=01CARLI_MMC&amp;vid=01CARLI_MMC:CARLI_MMC&amp;rft_val_fmt=info:ofi%2Ffmt:kev:mtx:journal&amp;rft.aulast=Alvanoudi&amp;%3Fctx_ver=Z39.88-2004&amp;rft.volume=7&amp;rft.date=2018&amp;rfr_id=info:sid%2F/cdi_doaj_primary_oai_doa&amp;rft.spage=87&amp;rft.jtitle=Humanities&amp;rft.genre=article&amp;rft.aufirst=Angeliki%20L.&amp;</a:t>
            </a:r>
            <a:r>
              <a:rPr lang="en-US" sz="1600" dirty="0" smtClean="0">
                <a:latin typeface="+mj-lt"/>
              </a:rPr>
              <a:t>rft.atitle=Gender%20language%20lipstick </a:t>
            </a:r>
          </a:p>
          <a:p>
            <a:pPr marL="0" lvl="1" indent="0">
              <a:buNone/>
            </a:pPr>
            <a:r>
              <a:rPr lang="en-US" sz="1600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  <a:ea typeface="+mn-lt"/>
                <a:cs typeface="+mn-lt"/>
              </a:rPr>
              <a:t> </a:t>
            </a:r>
            <a:endParaRPr lang="en-US" sz="1800" dirty="0" smtClean="0">
              <a:latin typeface="+mj-lt"/>
              <a:ea typeface="+mn-lt"/>
              <a:cs typeface="+mn-lt"/>
            </a:endParaRPr>
          </a:p>
          <a:p>
            <a:r>
              <a:rPr lang="en-US" sz="2000" b="1" dirty="0" smtClean="0">
                <a:latin typeface="+mj-lt"/>
                <a:ea typeface="+mn-lt"/>
                <a:cs typeface="+mn-lt"/>
              </a:rPr>
              <a:t>The DOI</a:t>
            </a:r>
          </a:p>
          <a:p>
            <a:r>
              <a:rPr lang="en-US" sz="2000" dirty="0" smtClean="0">
                <a:latin typeface="+mj-lt"/>
              </a:rPr>
              <a:t>https</a:t>
            </a:r>
            <a:r>
              <a:rPr lang="en-US" sz="2000" dirty="0">
                <a:latin typeface="+mj-lt"/>
              </a:rPr>
              <a:t>://</a:t>
            </a:r>
            <a:r>
              <a:rPr lang="en-US" sz="2000" dirty="0" smtClean="0">
                <a:latin typeface="+mj-lt"/>
              </a:rPr>
              <a:t>doi.org/10.3390/h7030087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400" b="1" dirty="0"/>
          </a:p>
          <a:p>
            <a:pPr marL="0" lvl="1" indent="0" algn="ctr">
              <a:buNone/>
            </a:pPr>
            <a:endParaRPr lang="en-US" sz="2800" dirty="0" smtClean="0">
              <a:latin typeface="+mj-lt"/>
              <a:ea typeface="+mn-lt"/>
              <a:cs typeface="+mn-lt"/>
            </a:endParaRPr>
          </a:p>
          <a:p>
            <a:pPr marL="0" lvl="1" indent="0" algn="ctr">
              <a:buNone/>
            </a:pPr>
            <a:endParaRPr lang="en-US" sz="2800" b="1" dirty="0">
              <a:latin typeface="+mj-lt"/>
              <a:ea typeface="+mn-lt"/>
              <a:cs typeface="+mn-lt"/>
            </a:endParaRPr>
          </a:p>
          <a:p>
            <a:endParaRPr lang="en-US" sz="3200" dirty="0"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71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 smtClean="0"/>
              <a:t>Improving Linking in Alma/Primo VE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0414" y="669073"/>
            <a:ext cx="8694925" cy="5552823"/>
          </a:xfrm>
          <a:prstGeom prst="rect">
            <a:avLst/>
          </a:prstGeom>
        </p:spPr>
        <p:txBody>
          <a:bodyPr/>
          <a:lstStyle/>
          <a:p>
            <a:pPr marL="0" lvl="1" indent="0" algn="ctr">
              <a:buNone/>
            </a:pPr>
            <a:r>
              <a:rPr lang="en-US" sz="2800" dirty="0" smtClean="0">
                <a:latin typeface="+mj-lt"/>
                <a:ea typeface="+mn-lt"/>
                <a:cs typeface="+mn-lt"/>
              </a:rPr>
              <a:t>How to improve Alma linking? Use “Augmentation”</a:t>
            </a:r>
          </a:p>
          <a:p>
            <a:pPr marL="0" lvl="1" indent="0" algn="ctr">
              <a:buNone/>
            </a:pPr>
            <a:endParaRPr lang="en-US" sz="2800" dirty="0" smtClean="0">
              <a:latin typeface="+mj-lt"/>
              <a:ea typeface="+mn-lt"/>
              <a:cs typeface="+mn-lt"/>
            </a:endParaRPr>
          </a:p>
          <a:p>
            <a:pPr marL="0" lvl="1" indent="0">
              <a:buNone/>
            </a:pPr>
            <a:r>
              <a:rPr lang="en-US" sz="2400" dirty="0" smtClean="0">
                <a:latin typeface="+mj-lt"/>
              </a:rPr>
              <a:t>By default, the Digital Object Identifier (DOI) linking and PubMed ID linking are NOT turned on </a:t>
            </a:r>
            <a:r>
              <a:rPr lang="en-US" sz="2800" dirty="0" smtClean="0">
                <a:latin typeface="+mj-lt"/>
              </a:rPr>
              <a:t>in Alma. </a:t>
            </a:r>
          </a:p>
          <a:p>
            <a:pPr marL="0" lvl="1" indent="0">
              <a:buNone/>
            </a:pPr>
            <a:endParaRPr lang="en-US" sz="2800" dirty="0" smtClean="0">
              <a:latin typeface="+mj-lt"/>
              <a:ea typeface="+mn-lt"/>
              <a:cs typeface="+mn-lt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Setting </a:t>
            </a:r>
            <a:r>
              <a:rPr lang="en-US" sz="2000" dirty="0">
                <a:latin typeface="+mj-lt"/>
              </a:rPr>
              <a:t>up </a:t>
            </a:r>
            <a:r>
              <a:rPr lang="en-US" sz="2000" dirty="0">
                <a:latin typeface="+mj-lt"/>
                <a:hlinkClick r:id="rId3"/>
              </a:rPr>
              <a:t>CrossRef</a:t>
            </a:r>
            <a:r>
              <a:rPr lang="en-US" sz="2000" dirty="0">
                <a:latin typeface="+mj-lt"/>
              </a:rPr>
              <a:t> within your Alma </a:t>
            </a:r>
            <a:r>
              <a:rPr lang="en-US" sz="2000" dirty="0" smtClean="0">
                <a:latin typeface="+mj-lt"/>
              </a:rPr>
              <a:t>IZ turns DOI &amp; PMID querying  on</a:t>
            </a:r>
            <a:r>
              <a:rPr lang="en-US" sz="2000" dirty="0">
                <a:latin typeface="+mj-lt"/>
              </a:rPr>
              <a:t>.</a:t>
            </a:r>
            <a:endParaRPr lang="en-US" sz="2000" dirty="0" smtClean="0">
              <a:latin typeface="+mj-lt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Setting up PubMed API linking turns on deeper PMID linking.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Creating </a:t>
            </a:r>
            <a:r>
              <a:rPr lang="en-US" sz="2000" dirty="0" err="1" smtClean="0">
                <a:latin typeface="+mj-lt"/>
              </a:rPr>
              <a:t>Unpaywall</a:t>
            </a:r>
            <a:r>
              <a:rPr lang="en-US" sz="2000" dirty="0" smtClean="0">
                <a:latin typeface="+mj-lt"/>
              </a:rPr>
              <a:t> general </a:t>
            </a:r>
            <a:r>
              <a:rPr lang="en-US" sz="2000" smtClean="0">
                <a:latin typeface="+mj-lt"/>
              </a:rPr>
              <a:t>electronic service </a:t>
            </a:r>
            <a:r>
              <a:rPr lang="en-US" sz="2000" dirty="0" smtClean="0">
                <a:latin typeface="+mj-lt"/>
              </a:rPr>
              <a:t>may also match more OpenAccess/Free resources. 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See </a:t>
            </a:r>
            <a:r>
              <a:rPr lang="en-US" sz="2000" dirty="0">
                <a:latin typeface="+mj-lt"/>
                <a:hlinkClick r:id="rId4"/>
              </a:rPr>
              <a:t>https://</a:t>
            </a:r>
            <a:r>
              <a:rPr lang="en-US" sz="2000" dirty="0" smtClean="0">
                <a:latin typeface="+mj-lt"/>
                <a:hlinkClick r:id="rId4"/>
              </a:rPr>
              <a:t>www.carli.illinois.edu/products-services/i-share/electronic-res-man</a:t>
            </a:r>
            <a:r>
              <a:rPr lang="en-US" sz="2000" dirty="0" smtClean="0">
                <a:latin typeface="+mj-lt"/>
              </a:rPr>
              <a:t> </a:t>
            </a:r>
            <a:endParaRPr lang="en-US" sz="2000" dirty="0">
              <a:latin typeface="+mj-lt"/>
            </a:endParaRPr>
          </a:p>
          <a:p>
            <a:endParaRPr lang="en-US" sz="2000" dirty="0"/>
          </a:p>
          <a:p>
            <a:endParaRPr lang="en-US" sz="2400" b="1" dirty="0"/>
          </a:p>
          <a:p>
            <a:pPr marL="0" lvl="1" indent="0" algn="ctr">
              <a:buNone/>
            </a:pPr>
            <a:endParaRPr lang="en-US" sz="2800" dirty="0" smtClean="0">
              <a:latin typeface="+mj-lt"/>
              <a:ea typeface="+mn-lt"/>
              <a:cs typeface="+mn-lt"/>
            </a:endParaRPr>
          </a:p>
          <a:p>
            <a:pPr marL="0" lvl="1" indent="0" algn="ctr">
              <a:buNone/>
            </a:pPr>
            <a:endParaRPr lang="en-US" sz="2800" b="1" dirty="0">
              <a:latin typeface="+mj-lt"/>
              <a:ea typeface="+mn-lt"/>
              <a:cs typeface="+mn-lt"/>
            </a:endParaRPr>
          </a:p>
          <a:p>
            <a:endParaRPr lang="en-US" sz="3200" dirty="0"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65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 smtClean="0"/>
              <a:t>Improving Linking in Alma/Primo VE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4966" y="508011"/>
            <a:ext cx="8780373" cy="5725521"/>
          </a:xfrm>
          <a:prstGeom prst="rect">
            <a:avLst/>
          </a:prstGeom>
        </p:spPr>
        <p:txBody>
          <a:bodyPr/>
          <a:lstStyle/>
          <a:p>
            <a:pPr marL="0" lvl="1" indent="0" algn="ctr">
              <a:buNone/>
            </a:pPr>
            <a:r>
              <a:rPr lang="en-US" sz="2800" dirty="0" smtClean="0">
                <a:latin typeface="+mj-lt"/>
                <a:ea typeface="+mn-lt"/>
                <a:cs typeface="+mn-lt"/>
              </a:rPr>
              <a:t>Config- General- Integration Profiles: “Augmentation”</a:t>
            </a:r>
          </a:p>
          <a:p>
            <a:pPr marL="0" lvl="1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400" b="1" dirty="0"/>
          </a:p>
          <a:p>
            <a:pPr marL="0" lvl="1" indent="0" algn="ctr">
              <a:buNone/>
            </a:pPr>
            <a:endParaRPr lang="en-US" sz="2800" dirty="0" smtClean="0">
              <a:latin typeface="+mj-lt"/>
              <a:ea typeface="+mn-lt"/>
              <a:cs typeface="+mn-lt"/>
            </a:endParaRPr>
          </a:p>
          <a:p>
            <a:pPr marL="0" lvl="1" indent="0" algn="ctr">
              <a:buNone/>
            </a:pPr>
            <a:endParaRPr lang="en-US" sz="2800" b="1" dirty="0">
              <a:latin typeface="+mj-lt"/>
              <a:ea typeface="+mn-lt"/>
              <a:cs typeface="+mn-lt"/>
            </a:endParaRPr>
          </a:p>
          <a:p>
            <a:endParaRPr lang="en-US" sz="3200" dirty="0">
              <a:latin typeface="+mj-lt"/>
              <a:ea typeface="+mn-lt"/>
              <a:cs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6" y="1110807"/>
            <a:ext cx="8586439" cy="517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 smtClean="0"/>
              <a:t>Improving Linking in Alma/Primo VE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4966" y="508011"/>
            <a:ext cx="8780373" cy="5725521"/>
          </a:xfrm>
          <a:prstGeom prst="rect">
            <a:avLst/>
          </a:prstGeom>
        </p:spPr>
        <p:txBody>
          <a:bodyPr/>
          <a:lstStyle/>
          <a:p>
            <a:pPr marL="0" lvl="1" indent="0" algn="ctr">
              <a:buNone/>
            </a:pPr>
            <a:r>
              <a:rPr lang="en-US" sz="2800" dirty="0" smtClean="0">
                <a:latin typeface="+mj-lt"/>
                <a:ea typeface="+mn-lt"/>
                <a:cs typeface="+mn-lt"/>
              </a:rPr>
              <a:t>Config- General- Integration Profiles: “Augmentation”</a:t>
            </a:r>
          </a:p>
          <a:p>
            <a:pPr marL="0" lvl="1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400" b="1" dirty="0"/>
          </a:p>
          <a:p>
            <a:pPr marL="0" lvl="1" indent="0" algn="ctr">
              <a:buNone/>
            </a:pPr>
            <a:endParaRPr lang="en-US" sz="2800" dirty="0" smtClean="0">
              <a:latin typeface="+mj-lt"/>
              <a:ea typeface="+mn-lt"/>
              <a:cs typeface="+mn-lt"/>
            </a:endParaRPr>
          </a:p>
          <a:p>
            <a:pPr marL="0" lvl="1" indent="0" algn="ctr">
              <a:buNone/>
            </a:pPr>
            <a:endParaRPr lang="en-US" sz="2800" b="1" dirty="0">
              <a:latin typeface="+mj-lt"/>
              <a:ea typeface="+mn-lt"/>
              <a:cs typeface="+mn-lt"/>
            </a:endParaRPr>
          </a:p>
          <a:p>
            <a:endParaRPr lang="en-US" sz="3200" dirty="0">
              <a:latin typeface="+mj-lt"/>
              <a:ea typeface="+mn-lt"/>
              <a:cs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110"/>
            <a:ext cx="8925339" cy="414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1">
  <a:themeElements>
    <a:clrScheme name="CARLI colors 1">
      <a:dk1>
        <a:srgbClr val="592C5F"/>
      </a:dk1>
      <a:lt1>
        <a:sysClr val="window" lastClr="FFFFFF"/>
      </a:lt1>
      <a:dk2>
        <a:srgbClr val="493842"/>
      </a:dk2>
      <a:lt2>
        <a:srgbClr val="FFFFFF"/>
      </a:lt2>
      <a:accent1>
        <a:srgbClr val="592C5F"/>
      </a:accent1>
      <a:accent2>
        <a:srgbClr val="0996A9"/>
      </a:accent2>
      <a:accent3>
        <a:srgbClr val="0033A0"/>
      </a:accent3>
      <a:accent4>
        <a:srgbClr val="712177"/>
      </a:accent4>
      <a:accent5>
        <a:srgbClr val="7E8034"/>
      </a:accent5>
      <a:accent6>
        <a:srgbClr val="006647"/>
      </a:accent6>
      <a:hlink>
        <a:srgbClr val="0996A9"/>
      </a:hlink>
      <a:folHlink>
        <a:srgbClr val="7121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4403</TotalTime>
  <Words>826</Words>
  <Application>Microsoft Office PowerPoint</Application>
  <PresentationFormat>Letter Paper (8.5x11 in)</PresentationFormat>
  <Paragraphs>124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Times New Roman</vt:lpstr>
      <vt:lpstr>Presentation11</vt:lpstr>
      <vt:lpstr>I-Share Alma Primo VE Office hours will start shortly</vt:lpstr>
      <vt:lpstr>Office Hours October 8, 2020</vt:lpstr>
      <vt:lpstr>Agenda Office Hours 10/8/2020</vt:lpstr>
      <vt:lpstr>Improving Linking in Alma/Primo VE</vt:lpstr>
      <vt:lpstr>Improving Linking in Alma/Primo VE</vt:lpstr>
      <vt:lpstr>Improving Linking in Alma/Primo VE</vt:lpstr>
      <vt:lpstr>Improving Linking in Alma/Primo VE</vt:lpstr>
      <vt:lpstr>Improving Linking in Alma/Primo VE</vt:lpstr>
      <vt:lpstr>Improving Linking in Alma/Primo VE</vt:lpstr>
      <vt:lpstr>Improving Linking in Alma/Primo VE</vt:lpstr>
      <vt:lpstr>Improving Linking in Alma/Primo VE</vt:lpstr>
      <vt:lpstr>Questions?</vt:lpstr>
      <vt:lpstr>I-Share  Alma Primo VE Office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I-Share Alma Primo VE Office hours will start shortly</dc:title>
  <dc:creator>Masciadrelli, Jennifer</dc:creator>
  <cp:lastModifiedBy>Green, Denise D</cp:lastModifiedBy>
  <cp:revision>461</cp:revision>
  <dcterms:created xsi:type="dcterms:W3CDTF">2019-09-18T17:05:10Z</dcterms:created>
  <dcterms:modified xsi:type="dcterms:W3CDTF">2020-10-12T18:19:58Z</dcterms:modified>
</cp:coreProperties>
</file>