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3" r:id="rId2"/>
  </p:sldMasterIdLst>
  <p:notesMasterIdLst>
    <p:notesMasterId r:id="rId22"/>
  </p:notesMasterIdLst>
  <p:handoutMasterIdLst>
    <p:handoutMasterId r:id="rId23"/>
  </p:handoutMasterIdLst>
  <p:sldIdLst>
    <p:sldId id="3155" r:id="rId3"/>
    <p:sldId id="3156" r:id="rId4"/>
    <p:sldId id="3158" r:id="rId5"/>
    <p:sldId id="3161" r:id="rId6"/>
    <p:sldId id="3162" r:id="rId7"/>
    <p:sldId id="3163" r:id="rId8"/>
    <p:sldId id="3169" r:id="rId9"/>
    <p:sldId id="3170" r:id="rId10"/>
    <p:sldId id="3175" r:id="rId11"/>
    <p:sldId id="3164" r:id="rId12"/>
    <p:sldId id="3173" r:id="rId13"/>
    <p:sldId id="3172" r:id="rId14"/>
    <p:sldId id="3174" r:id="rId15"/>
    <p:sldId id="3176" r:id="rId16"/>
    <p:sldId id="3177" r:id="rId17"/>
    <p:sldId id="3178" r:id="rId18"/>
    <p:sldId id="3179" r:id="rId19"/>
    <p:sldId id="3141" r:id="rId20"/>
    <p:sldId id="3157" r:id="rId21"/>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2" autoAdjust="0"/>
    <p:restoredTop sz="84129" autoAdjust="0"/>
  </p:normalViewPr>
  <p:slideViewPr>
    <p:cSldViewPr snapToGrid="0" snapToObjects="1">
      <p:cViewPr varScale="1">
        <p:scale>
          <a:sx n="96" d="100"/>
          <a:sy n="96" d="100"/>
        </p:scale>
        <p:origin x="1632" y="84"/>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9/24/2020</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9/24/2020</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9937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19147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28096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402180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[Debbie]</a:t>
            </a:r>
          </a:p>
          <a:p>
            <a:r>
              <a:rPr lang="en-US" baseline="0" dirty="0">
                <a:cs typeface="Calibri"/>
              </a:rPr>
              <a:t>Use MMC</a:t>
            </a:r>
          </a:p>
          <a:p>
            <a:r>
              <a:rPr lang="en-US" baseline="0" dirty="0">
                <a:cs typeface="Calibri"/>
              </a:rPr>
              <a:t>Show how to delete from Advanced Policy Configuration once tidied.</a:t>
            </a:r>
          </a:p>
        </p:txBody>
      </p:sp>
    </p:spTree>
    <p:extLst>
      <p:ext uri="{BB962C8B-B14F-4D97-AF65-F5344CB8AC3E}">
        <p14:creationId xmlns:p14="http://schemas.microsoft.com/office/powerpoint/2010/main" val="350232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[Debbie] Page is a work in progress, combining together known issues from all areas of Alma and Primo VE. Some of the known issues have been reported to Ex Libris for investigation and possible fixes, but some are simply differences between how Voyager worked (hence our expectations) and how Alma or Primo VE works.</a:t>
            </a:r>
          </a:p>
          <a:p>
            <a:endParaRPr lang="en-US" baseline="0" dirty="0">
              <a:cs typeface="Calibri"/>
            </a:endParaRPr>
          </a:p>
          <a:p>
            <a:r>
              <a:rPr lang="en-US" baseline="0" dirty="0">
                <a:cs typeface="Calibri"/>
              </a:rPr>
              <a:t>Let’s take a look at the page real quick so you an see the types of things posted. This page will be updated frequently as we know more about the topics listed, or as we have knew known issues. Some will list possible work-</a:t>
            </a:r>
            <a:r>
              <a:rPr lang="en-US" baseline="0" dirty="0" err="1">
                <a:cs typeface="Calibri"/>
              </a:rPr>
              <a:t>arounds</a:t>
            </a:r>
            <a:r>
              <a:rPr lang="en-US" baseline="0" dirty="0">
                <a:cs typeface="Calibri"/>
              </a:rPr>
              <a:t>, while others are just statements about how it works.</a:t>
            </a:r>
          </a:p>
        </p:txBody>
      </p:sp>
    </p:spTree>
    <p:extLst>
      <p:ext uri="{BB962C8B-B14F-4D97-AF65-F5344CB8AC3E}">
        <p14:creationId xmlns:p14="http://schemas.microsoft.com/office/powerpoint/2010/main" val="4099860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[Debbie] Several of the issues listed on the page will </a:t>
            </a:r>
          </a:p>
        </p:txBody>
      </p:sp>
    </p:spTree>
    <p:extLst>
      <p:ext uri="{BB962C8B-B14F-4D97-AF65-F5344CB8AC3E}">
        <p14:creationId xmlns:p14="http://schemas.microsoft.com/office/powerpoint/2010/main" val="117816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[Debbie] First two- show known issues page with fix anticipated dates.</a:t>
            </a:r>
          </a:p>
          <a:p>
            <a:endParaRPr lang="en-US" baseline="0" dirty="0">
              <a:cs typeface="Calibri"/>
            </a:endParaRPr>
          </a:p>
          <a:p>
            <a:r>
              <a:rPr lang="en-US" baseline="0" dirty="0">
                <a:cs typeface="Calibri"/>
              </a:rPr>
              <a:t>Bottom 3, live demo.</a:t>
            </a:r>
          </a:p>
        </p:txBody>
      </p:sp>
    </p:spTree>
    <p:extLst>
      <p:ext uri="{BB962C8B-B14F-4D97-AF65-F5344CB8AC3E}">
        <p14:creationId xmlns:p14="http://schemas.microsoft.com/office/powerpoint/2010/main" val="132786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455613"/>
            <a:ext cx="2309813" cy="17319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3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211695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42172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[Nicole]</a:t>
            </a:r>
          </a:p>
        </p:txBody>
      </p:sp>
    </p:spTree>
    <p:extLst>
      <p:ext uri="{BB962C8B-B14F-4D97-AF65-F5344CB8AC3E}">
        <p14:creationId xmlns:p14="http://schemas.microsoft.com/office/powerpoint/2010/main" val="306305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14097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199287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343606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[Kris]</a:t>
            </a:r>
          </a:p>
        </p:txBody>
      </p:sp>
    </p:spTree>
    <p:extLst>
      <p:ext uri="{BB962C8B-B14F-4D97-AF65-F5344CB8AC3E}">
        <p14:creationId xmlns:p14="http://schemas.microsoft.com/office/powerpoint/2010/main" val="3124165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67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1151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3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91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4646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3154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7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72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701255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3210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93509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209805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242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832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25983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83556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805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01704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8612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965435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li.illinois.edu/call-public-comment-i-share-fines-and-fe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go.uillinois.edu/ishare_fines_fees_end"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li.illinois.edu/products-services/i-share/alma-primo-ve-known-issu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arli.illinois.edu/library-services-coordinator-carli-0"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products-services/i-share/alma/eluna-training-opportunity-i-share-library-staf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knowledge.exlibrisgroup.com/Alma/Training/What%27s_New_Videos/80_Alma_2020_Whats_New_Videos" TargetMode="External"/><Relationship Id="rId4" Type="http://schemas.openxmlformats.org/officeDocument/2006/relationships/hyperlink" Target="https://urldefense.proofpoint.com/v2/url?u=https-3A__www.exlibrisgroup.com_customer-2Deducation-2Dwebinars_-3Fproduct-3Dalma&amp;d=DwQGaQ&amp;c=OCIEmEwdEq_aNlsP4fF3gFqSN-E3mlr2t9JcDdfOZag&amp;r=1_aapP7Mbwb6sina2URTSSr6WlsSjbPnrNDVvHi0uFY&amp;m=UStbGQkjdNsTK2US-SfWxuk5UYTiU7MRF23C4x6eaQc&amp;s=tJQnRBUWa136WJNKhUkoxKyEkrcA8PQXz2KOIWXAPug&amp;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t>Welcome!</a:t>
            </a:r>
          </a:p>
          <a:p>
            <a:endParaRPr lang="en-US" sz="2400" i="1" dirty="0"/>
          </a:p>
          <a:p>
            <a:r>
              <a:rPr lang="en-US" sz="2000" dirty="0"/>
              <a:t>Office Hours will start at 2pm and run until 3pm</a:t>
            </a:r>
            <a:br>
              <a:rPr lang="en-US" sz="2000" dirty="0"/>
            </a:br>
            <a:br>
              <a:rPr lang="en-US" sz="2000" dirty="0"/>
            </a:br>
            <a:r>
              <a:rPr lang="en-US" sz="2000" dirty="0"/>
              <a:t>Please mute your microphone</a:t>
            </a:r>
            <a:br>
              <a:rPr lang="en-US" sz="2000" dirty="0"/>
            </a:br>
            <a:br>
              <a:rPr lang="en-US" sz="2000" dirty="0"/>
            </a:br>
            <a:r>
              <a:rPr lang="en-US" sz="2000" dirty="0"/>
              <a:t>As time permits, we will respond to questions typed in the chat box, and offline afterwards, as needed</a:t>
            </a:r>
            <a:br>
              <a:rPr lang="en-US" sz="2000" dirty="0"/>
            </a:br>
            <a:endParaRPr lang="en-US" sz="2000" dirty="0"/>
          </a:p>
          <a:p>
            <a:r>
              <a:rPr lang="en-US" sz="2000" dirty="0"/>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297893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Overdue Fines and Processing </a:t>
            </a:r>
            <a:r>
              <a:rPr lang="en-US" dirty="0" err="1"/>
              <a:t>FEes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30696"/>
            <a:ext cx="8734682" cy="6036365"/>
          </a:xfrm>
          <a:prstGeom prst="rect">
            <a:avLst/>
          </a:prstGeom>
        </p:spPr>
        <p:txBody>
          <a:bodyPr/>
          <a:lstStyle/>
          <a:p>
            <a:pPr algn="ctr"/>
            <a:r>
              <a:rPr lang="en-US" sz="2800" dirty="0">
                <a:latin typeface="+mj-lt"/>
                <a:ea typeface="+mn-lt"/>
                <a:cs typeface="+mn-lt"/>
              </a:rPr>
              <a:t>Ending Overdue Fines and Processing Fees</a:t>
            </a:r>
          </a:p>
          <a:p>
            <a:r>
              <a:rPr lang="en-US" sz="2400" dirty="0">
                <a:latin typeface="+mj-lt"/>
              </a:rPr>
              <a:t>CARLI Board of Directors approved two proposals that will end the practice of I-Share libraries charging overdue fines for their main circulating collections and “processing fees” for any lost materials. </a:t>
            </a:r>
          </a:p>
          <a:p>
            <a:pPr marL="1085850" lvl="1" indent="-342900">
              <a:buFont typeface="Arial" panose="020B0604020202020204" pitchFamily="34" charset="0"/>
              <a:buChar char="•"/>
            </a:pPr>
            <a:r>
              <a:rPr lang="en-US" sz="2400" dirty="0">
                <a:latin typeface="+mj-lt"/>
              </a:rPr>
              <a:t>This covers both I-Share resource sharing transactions (already overdue fine exempt) and also “local” circulation to patrons affiliated with the institution. </a:t>
            </a:r>
          </a:p>
          <a:p>
            <a:pPr marL="1085850" lvl="1" indent="-342900">
              <a:buFont typeface="Arial" panose="020B0604020202020204" pitchFamily="34" charset="0"/>
              <a:buChar char="•"/>
            </a:pPr>
            <a:r>
              <a:rPr lang="en-US" sz="2400" dirty="0">
                <a:latin typeface="+mj-lt"/>
              </a:rPr>
              <a:t>At the discretion of the institution, overdue fines may still be assessed to local patrons late in returning limited access collections such as reserves, equipment, and other special materials.</a:t>
            </a:r>
          </a:p>
          <a:p>
            <a:pPr marL="1085850" lvl="1" indent="-342900">
              <a:buFont typeface="Arial" panose="020B0604020202020204" pitchFamily="34" charset="0"/>
              <a:buChar char="•"/>
            </a:pPr>
            <a:r>
              <a:rPr lang="en-US" sz="2400" dirty="0">
                <a:latin typeface="+mj-lt"/>
              </a:rPr>
              <a:t>Libraries may still bill any patron for the replacement of lost materials, but may not charge an additional processing fee. </a:t>
            </a:r>
          </a:p>
          <a:p>
            <a:pPr marL="108585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9699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Overdue Fines and Processing </a:t>
            </a:r>
            <a:r>
              <a:rPr lang="en-US" dirty="0" err="1"/>
              <a:t>FEes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556591"/>
            <a:ext cx="8681673" cy="5665305"/>
          </a:xfrm>
          <a:prstGeom prst="rect">
            <a:avLst/>
          </a:prstGeom>
        </p:spPr>
        <p:txBody>
          <a:bodyPr/>
          <a:lstStyle/>
          <a:p>
            <a:pPr algn="ctr"/>
            <a:r>
              <a:rPr lang="en-US" sz="2800" dirty="0">
                <a:latin typeface="+mj-lt"/>
                <a:ea typeface="+mn-lt"/>
                <a:cs typeface="+mn-lt"/>
              </a:rPr>
              <a:t>Ending Overdue Fines and Processing Fees</a:t>
            </a:r>
          </a:p>
          <a:p>
            <a:pPr algn="ctr"/>
            <a:endParaRPr lang="en-US" sz="2400" dirty="0">
              <a:latin typeface="+mj-lt"/>
              <a:ea typeface="+mn-lt"/>
              <a:cs typeface="+mn-lt"/>
            </a:endParaRPr>
          </a:p>
          <a:p>
            <a:r>
              <a:rPr lang="en-US" sz="2400" dirty="0">
                <a:latin typeface="+mj-lt"/>
              </a:rPr>
              <a:t>These proposals were discussed by the Board at their June 2020 meeting and subsequently put out for public comment. </a:t>
            </a:r>
          </a:p>
          <a:p>
            <a:pPr marL="1085850" lvl="1" indent="-342900">
              <a:buFont typeface="Arial" panose="020B0604020202020204" pitchFamily="34" charset="0"/>
              <a:buChar char="•"/>
            </a:pPr>
            <a:r>
              <a:rPr lang="en-US" sz="2400" dirty="0">
                <a:latin typeface="+mj-lt"/>
              </a:rPr>
              <a:t>The comments received were overwhelmingly in support of suspending both overdue fines and processing fees. </a:t>
            </a:r>
          </a:p>
          <a:p>
            <a:pPr marL="1085850" lvl="1" indent="-342900">
              <a:buFont typeface="Arial" panose="020B0604020202020204" pitchFamily="34" charset="0"/>
              <a:buChar char="•"/>
            </a:pPr>
            <a:r>
              <a:rPr lang="en-US" sz="2400" dirty="0">
                <a:latin typeface="+mj-lt"/>
              </a:rPr>
              <a:t>The comment period is now closed but those received are available for review along with background material about this policy change: </a:t>
            </a:r>
            <a:r>
              <a:rPr lang="en-US" sz="2400" dirty="0">
                <a:latin typeface="+mj-lt"/>
                <a:hlinkClick r:id="rId3"/>
              </a:rPr>
              <a:t>https://www.carli.illinois.edu/call-public-comment-i-share-fines-and-fees</a:t>
            </a:r>
            <a:r>
              <a:rPr lang="en-US" sz="2400" dirty="0">
                <a:latin typeface="+mj-lt"/>
              </a:rPr>
              <a:t>.</a:t>
            </a:r>
          </a:p>
        </p:txBody>
      </p:sp>
    </p:spTree>
    <p:extLst>
      <p:ext uri="{BB962C8B-B14F-4D97-AF65-F5344CB8AC3E}">
        <p14:creationId xmlns:p14="http://schemas.microsoft.com/office/powerpoint/2010/main" val="295976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Overdue Fines and Processing </a:t>
            </a:r>
            <a:r>
              <a:rPr lang="en-US" dirty="0" err="1"/>
              <a:t>FEes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90939"/>
            <a:ext cx="9144000" cy="6069496"/>
          </a:xfrm>
          <a:prstGeom prst="rect">
            <a:avLst/>
          </a:prstGeom>
        </p:spPr>
        <p:txBody>
          <a:bodyPr/>
          <a:lstStyle/>
          <a:p>
            <a:pPr algn="ctr"/>
            <a:r>
              <a:rPr lang="en-US" sz="2800" dirty="0">
                <a:latin typeface="+mj-lt"/>
                <a:ea typeface="+mn-lt"/>
                <a:cs typeface="+mn-lt"/>
              </a:rPr>
              <a:t>Ending Overdue Fines and Processing Fees</a:t>
            </a:r>
          </a:p>
          <a:p>
            <a:pPr marL="342900" indent="-342900">
              <a:buFont typeface="Arial" panose="020B0604020202020204" pitchFamily="34" charset="0"/>
              <a:buChar char="•"/>
            </a:pPr>
            <a:r>
              <a:rPr lang="en-US" sz="2400" dirty="0">
                <a:latin typeface="+mj-lt"/>
              </a:rPr>
              <a:t>These policy changes are mandatory for I-Share libraries, but all CARLI Governing Member institutions (i.e., non-I-Share) are encouraged to adopt them.</a:t>
            </a:r>
          </a:p>
          <a:p>
            <a:pPr marL="342900" indent="-342900">
              <a:buFont typeface="Arial" panose="020B0604020202020204" pitchFamily="34" charset="0"/>
              <a:buChar char="•"/>
            </a:pPr>
            <a:r>
              <a:rPr lang="en-US" sz="2400" dirty="0">
                <a:latin typeface="+mj-lt"/>
              </a:rPr>
              <a:t>I-Share libraries may implement these changes on their own or ask CARLI to make these policy configuration changes on their behalf. </a:t>
            </a:r>
          </a:p>
          <a:p>
            <a:pPr marL="1085850" lvl="1" indent="-342900">
              <a:buFont typeface="Arial" panose="020B0604020202020204" pitchFamily="34" charset="0"/>
              <a:buChar char="•"/>
            </a:pPr>
            <a:r>
              <a:rPr lang="en-US" sz="2400" dirty="0">
                <a:latin typeface="+mj-lt"/>
              </a:rPr>
              <a:t>This work may be done at any time and must be completed by January 1, 2021.</a:t>
            </a:r>
          </a:p>
          <a:p>
            <a:pPr marL="1085850" lvl="1" indent="-342900">
              <a:buFont typeface="Arial" panose="020B0604020202020204" pitchFamily="34" charset="0"/>
              <a:buChar char="•"/>
            </a:pPr>
            <a:r>
              <a:rPr lang="en-US" sz="2400" dirty="0">
                <a:latin typeface="+mj-lt"/>
              </a:rPr>
              <a:t>Each I-Share library should complete this form (</a:t>
            </a:r>
            <a:r>
              <a:rPr lang="en-US" sz="2400" u="sng" dirty="0">
                <a:latin typeface="+mj-lt"/>
                <a:hlinkClick r:id="rId3"/>
              </a:rPr>
              <a:t>https://go.uillinois.edu/ishare_fines_fees_end</a:t>
            </a:r>
            <a:r>
              <a:rPr lang="en-US" sz="2400" dirty="0">
                <a:latin typeface="+mj-lt"/>
              </a:rPr>
              <a:t>) by November 10, 2020</a:t>
            </a:r>
          </a:p>
          <a:p>
            <a:pPr marL="342900" indent="-342900">
              <a:buFont typeface="Arial" panose="020B0604020202020204" pitchFamily="34" charset="0"/>
              <a:buChar char="•"/>
            </a:pPr>
            <a:endParaRPr lang="en-US" sz="2400" dirty="0">
              <a:latin typeface="+mj-lt"/>
            </a:endParaRP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343670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Overdue Fines and Processing </a:t>
            </a:r>
            <a:r>
              <a:rPr lang="en-US" dirty="0" err="1"/>
              <a:t>FEes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2400" y="508011"/>
            <a:ext cx="8872330" cy="5713885"/>
          </a:xfrm>
          <a:prstGeom prst="rect">
            <a:avLst/>
          </a:prstGeom>
        </p:spPr>
        <p:txBody>
          <a:bodyPr/>
          <a:lstStyle/>
          <a:p>
            <a:pPr algn="ctr"/>
            <a:r>
              <a:rPr lang="en-US" sz="2800" dirty="0">
                <a:latin typeface="+mj-lt"/>
                <a:ea typeface="+mn-lt"/>
                <a:cs typeface="+mn-lt"/>
              </a:rPr>
              <a:t>Ending Overdue Fines and Processing Fees</a:t>
            </a:r>
          </a:p>
          <a:p>
            <a:pPr algn="ctr"/>
            <a:r>
              <a:rPr lang="en-US" sz="2800" dirty="0">
                <a:latin typeface="+mj-lt"/>
                <a:ea typeface="+mn-lt"/>
                <a:cs typeface="+mn-lt"/>
              </a:rPr>
              <a:t>Upcoming work</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Workflow to implement changes</a:t>
            </a:r>
          </a:p>
          <a:p>
            <a:pPr marL="1085850" lvl="1" indent="-342900">
              <a:buFont typeface="Arial" panose="020B0604020202020204" pitchFamily="34" charset="0"/>
              <a:buChar char="•"/>
            </a:pPr>
            <a:r>
              <a:rPr lang="en-US" sz="2400" dirty="0">
                <a:latin typeface="+mj-lt"/>
                <a:ea typeface="+mn-lt"/>
                <a:cs typeface="+mn-lt"/>
              </a:rPr>
              <a:t>Alma Configuration at the Institutional Level &gt; Fulfillment &gt; </a:t>
            </a:r>
            <a:br>
              <a:rPr lang="en-US" sz="2400" dirty="0">
                <a:latin typeface="+mj-lt"/>
                <a:ea typeface="+mn-lt"/>
                <a:cs typeface="+mn-lt"/>
              </a:rPr>
            </a:br>
            <a:r>
              <a:rPr lang="en-US" sz="2400" dirty="0">
                <a:latin typeface="+mj-lt"/>
                <a:ea typeface="+mn-lt"/>
                <a:cs typeface="+mn-lt"/>
              </a:rPr>
              <a:t>Terms of Use (TOU) &gt; </a:t>
            </a:r>
            <a:br>
              <a:rPr lang="en-US" sz="2400" dirty="0">
                <a:latin typeface="+mj-lt"/>
                <a:ea typeface="+mn-lt"/>
                <a:cs typeface="+mn-lt"/>
              </a:rPr>
            </a:br>
            <a:r>
              <a:rPr lang="en-US" sz="2400" dirty="0">
                <a:latin typeface="+mj-lt"/>
                <a:ea typeface="+mn-lt"/>
                <a:cs typeface="+mn-lt"/>
              </a:rPr>
              <a:t>Loan TOU</a:t>
            </a:r>
          </a:p>
          <a:p>
            <a:pPr marL="1485900" lvl="2" indent="-342900">
              <a:buFont typeface="Arial" panose="020B0604020202020204" pitchFamily="34" charset="0"/>
              <a:buChar char="•"/>
            </a:pPr>
            <a:r>
              <a:rPr lang="en-US" sz="2100" dirty="0">
                <a:latin typeface="+mj-lt"/>
                <a:ea typeface="+mn-lt"/>
                <a:cs typeface="+mn-lt"/>
              </a:rPr>
              <a:t>Lost Item Fine (aka processing fee)</a:t>
            </a:r>
          </a:p>
          <a:p>
            <a:pPr marL="1485900" lvl="2" indent="-342900">
              <a:buFont typeface="Arial" panose="020B0604020202020204" pitchFamily="34" charset="0"/>
              <a:buChar char="•"/>
            </a:pPr>
            <a:r>
              <a:rPr lang="en-US" sz="2100" dirty="0">
                <a:latin typeface="+mj-lt"/>
                <a:ea typeface="+mn-lt"/>
                <a:cs typeface="+mn-lt"/>
              </a:rPr>
              <a:t>Maximum Fine</a:t>
            </a:r>
          </a:p>
          <a:p>
            <a:pPr marL="1485900" lvl="2" indent="-342900">
              <a:buFont typeface="Arial" panose="020B0604020202020204" pitchFamily="34" charset="0"/>
              <a:buChar char="•"/>
            </a:pPr>
            <a:r>
              <a:rPr lang="en-US" sz="2100" dirty="0">
                <a:latin typeface="+mj-lt"/>
                <a:ea typeface="+mn-lt"/>
                <a:cs typeface="+mn-lt"/>
              </a:rPr>
              <a:t>Overdue Fine</a:t>
            </a:r>
          </a:p>
          <a:p>
            <a:pPr marL="1485900" lvl="2" indent="-342900">
              <a:buFont typeface="Arial" panose="020B0604020202020204" pitchFamily="34" charset="0"/>
              <a:buChar char="•"/>
            </a:pPr>
            <a:r>
              <a:rPr lang="en-US" sz="2100" dirty="0">
                <a:latin typeface="+mj-lt"/>
                <a:ea typeface="+mn-lt"/>
                <a:cs typeface="+mn-lt"/>
              </a:rPr>
              <a:t>Recalled Overdue Fine</a:t>
            </a:r>
          </a:p>
          <a:p>
            <a:pPr marL="1485900" lvl="2" indent="-342900">
              <a:buFont typeface="Arial" panose="020B0604020202020204" pitchFamily="34" charset="0"/>
              <a:buChar char="•"/>
            </a:pPr>
            <a:r>
              <a:rPr lang="en-US" sz="2100" dirty="0">
                <a:latin typeface="+mj-lt"/>
                <a:ea typeface="+mn-lt"/>
                <a:cs typeface="+mn-lt"/>
              </a:rPr>
              <a:t>Grace Period</a:t>
            </a:r>
            <a:br>
              <a:rPr lang="en-US" sz="2100" dirty="0">
                <a:latin typeface="+mj-lt"/>
                <a:ea typeface="+mn-lt"/>
                <a:cs typeface="+mn-lt"/>
              </a:rPr>
            </a:br>
            <a:endParaRPr lang="en-US" sz="2100" dirty="0">
              <a:latin typeface="+mj-lt"/>
              <a:ea typeface="+mn-lt"/>
              <a:cs typeface="+mn-lt"/>
            </a:endParaRPr>
          </a:p>
          <a:p>
            <a:pPr marL="342900" indent="-342900">
              <a:buFont typeface="Arial" panose="020B0604020202020204" pitchFamily="34" charset="0"/>
              <a:buChar char="•"/>
            </a:pPr>
            <a:r>
              <a:rPr lang="en-US" sz="2700" dirty="0">
                <a:latin typeface="+mj-lt"/>
                <a:ea typeface="+mn-lt"/>
                <a:cs typeface="+mn-lt"/>
              </a:rPr>
              <a:t>Live Demonstration of Configuration</a:t>
            </a: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179983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Known Issues Webpage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940904"/>
            <a:ext cx="8694925" cy="5280992"/>
          </a:xfrm>
          <a:prstGeom prst="rect">
            <a:avLst/>
          </a:prstGeom>
        </p:spPr>
        <p:txBody>
          <a:bodyPr/>
          <a:lstStyle/>
          <a:p>
            <a:pPr algn="ctr"/>
            <a:r>
              <a:rPr lang="en-US" sz="2800" dirty="0">
                <a:latin typeface="+mj-lt"/>
              </a:rPr>
              <a:t>Alma and Primo VE: Known Issues</a:t>
            </a:r>
            <a:endParaRPr lang="en-US" sz="28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New collated webpage!</a:t>
            </a:r>
            <a:br>
              <a:rPr lang="en-US" sz="2400" dirty="0">
                <a:latin typeface="+mj-lt"/>
                <a:ea typeface="+mn-lt"/>
                <a:cs typeface="+mn-lt"/>
              </a:rPr>
            </a:br>
            <a:r>
              <a:rPr lang="en-US" sz="2400" dirty="0">
                <a:latin typeface="+mj-lt"/>
                <a:ea typeface="+mn-lt"/>
                <a:cs typeface="+mn-lt"/>
                <a:hlinkClick r:id="rId3"/>
              </a:rPr>
              <a:t>https://www.carli.illinois.edu/products-services/i-share/alma-primo-ve-known-issues</a:t>
            </a:r>
            <a:r>
              <a:rPr lang="en-US" sz="2400" dirty="0">
                <a:latin typeface="+mj-lt"/>
                <a:ea typeface="+mn-lt"/>
                <a:cs typeface="+mn-lt"/>
              </a:rPr>
              <a:t> </a:t>
            </a: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62330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40471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Alma Fulfillment- Known Issues workflows/Workarounds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583096"/>
            <a:ext cx="8794316" cy="5638800"/>
          </a:xfrm>
          <a:prstGeom prst="rect">
            <a:avLst/>
          </a:prstGeom>
        </p:spPr>
        <p:txBody>
          <a:bodyPr/>
          <a:lstStyle/>
          <a:p>
            <a:pPr algn="ctr"/>
            <a:r>
              <a:rPr lang="en-US" sz="2800" dirty="0">
                <a:latin typeface="+mj-lt"/>
              </a:rPr>
              <a:t>Alma Fulfillment- Known Issues </a:t>
            </a:r>
            <a:br>
              <a:rPr lang="en-US" sz="2800" dirty="0">
                <a:latin typeface="+mj-lt"/>
              </a:rPr>
            </a:br>
            <a:r>
              <a:rPr lang="en-US" sz="2800" dirty="0">
                <a:latin typeface="+mj-lt"/>
              </a:rPr>
              <a:t>Demonstration of Workflows/Workarounds</a:t>
            </a:r>
          </a:p>
          <a:p>
            <a:pPr marL="342900" indent="-342900">
              <a:buFont typeface="Arial" panose="020B0604020202020204" pitchFamily="34" charset="0"/>
              <a:buChar char="•"/>
            </a:pPr>
            <a:r>
              <a:rPr lang="en-US" sz="2400" dirty="0">
                <a:latin typeface="+mj-lt"/>
                <a:ea typeface="+mn-lt"/>
                <a:cs typeface="+mn-lt"/>
              </a:rPr>
              <a:t>Alma using incorrect "On Hold" letter for incoming AFN items.</a:t>
            </a:r>
          </a:p>
          <a:p>
            <a:pPr marL="342900" indent="-342900">
              <a:buFont typeface="Arial" panose="020B0604020202020204" pitchFamily="34" charset="0"/>
              <a:buChar char="•"/>
            </a:pPr>
            <a:r>
              <a:rPr lang="en-US" sz="2400" dirty="0">
                <a:latin typeface="+mj-lt"/>
                <a:ea typeface="+mn-lt"/>
                <a:cs typeface="+mn-lt"/>
              </a:rPr>
              <a:t>Staff receive an error message after checking out AFN materials to a patron and clicking "Done.“</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Alma does not display institutional affiliation or contact information for another I-Share library's patron with material on the hold shelf.</a:t>
            </a:r>
          </a:p>
          <a:p>
            <a:pPr marL="342900" indent="-342900">
              <a:buFont typeface="Arial" panose="020B0604020202020204" pitchFamily="34" charset="0"/>
              <a:buChar char="•"/>
            </a:pPr>
            <a:r>
              <a:rPr lang="en-US" sz="2400" dirty="0">
                <a:latin typeface="+mj-lt"/>
                <a:ea typeface="+mn-lt"/>
                <a:cs typeface="+mn-lt"/>
              </a:rPr>
              <a:t>Requests placed by patrons in Primo VE are canceled, even though copies should be </a:t>
            </a:r>
            <a:r>
              <a:rPr lang="en-US" sz="2400" dirty="0" err="1">
                <a:latin typeface="+mj-lt"/>
                <a:ea typeface="+mn-lt"/>
                <a:cs typeface="+mn-lt"/>
              </a:rPr>
              <a:t>requestable</a:t>
            </a:r>
            <a:r>
              <a:rPr lang="en-US" sz="2400" dirty="0">
                <a:latin typeface="+mj-lt"/>
                <a:ea typeface="+mn-lt"/>
                <a:cs typeface="+mn-lt"/>
              </a:rPr>
              <a:t>.</a:t>
            </a:r>
          </a:p>
          <a:p>
            <a:pPr marL="342900" indent="-342900">
              <a:buFont typeface="Arial" panose="020B0604020202020204" pitchFamily="34" charset="0"/>
              <a:buChar char="•"/>
            </a:pPr>
            <a:r>
              <a:rPr lang="en-US" sz="2400" dirty="0">
                <a:latin typeface="+mj-lt"/>
                <a:ea typeface="+mn-lt"/>
                <a:cs typeface="+mn-lt"/>
              </a:rPr>
              <a:t>Local requests converted to Resource Sharing requests stuck in "waiting to be sent" status.</a:t>
            </a:r>
          </a:p>
          <a:p>
            <a:endParaRPr lang="en-US" sz="3200" dirty="0">
              <a:latin typeface="+mj-lt"/>
              <a:ea typeface="+mn-lt"/>
              <a:cs typeface="+mn-lt"/>
            </a:endParaRPr>
          </a:p>
        </p:txBody>
      </p:sp>
    </p:spTree>
    <p:extLst>
      <p:ext uri="{BB962C8B-B14F-4D97-AF65-F5344CB8AC3E}">
        <p14:creationId xmlns:p14="http://schemas.microsoft.com/office/powerpoint/2010/main" val="100885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A77D562-CD2A-AF48-9D7F-1D64A09BFA97}"/>
              </a:ext>
            </a:extLst>
          </p:cNvPr>
          <p:cNvSpPr>
            <a:spLocks noGrp="1"/>
          </p:cNvSpPr>
          <p:nvPr>
            <p:ph idx="1"/>
          </p:nvPr>
        </p:nvSpPr>
        <p:spPr>
          <a:xfrm>
            <a:off x="323437" y="794205"/>
            <a:ext cx="8497125" cy="4705074"/>
          </a:xfrm>
        </p:spPr>
        <p:txBody>
          <a:bodyPr/>
          <a:lstStyle/>
          <a:p>
            <a:pPr marL="342900" indent="-342900">
              <a:buFont typeface="Arial" panose="020B0604020202020204" pitchFamily="34" charset="0"/>
              <a:buChar char="•"/>
            </a:pPr>
            <a:r>
              <a:rPr lang="en-US" dirty="0">
                <a:latin typeface="+mj-lt"/>
              </a:rPr>
              <a:t>The CARLI Office currently has an open position for a Library Services Coordinator  </a:t>
            </a:r>
          </a:p>
          <a:p>
            <a:pPr marL="342900" indent="-342900">
              <a:buFont typeface="Arial" panose="020B0604020202020204" pitchFamily="34" charset="0"/>
              <a:buChar char="•"/>
            </a:pPr>
            <a:r>
              <a:rPr lang="en-US" dirty="0">
                <a:latin typeface="+mj-lt"/>
              </a:rPr>
              <a:t>Required: M.S. in LS/IS </a:t>
            </a:r>
            <a:r>
              <a:rPr lang="en-US">
                <a:latin typeface="+mj-lt"/>
              </a:rPr>
              <a:t>and at least 1 </a:t>
            </a:r>
            <a:r>
              <a:rPr lang="en-US" dirty="0">
                <a:latin typeface="+mj-lt"/>
              </a:rPr>
              <a:t>year one year of experience working in a position with responsibilities that include using and/or supporting online library systems and services</a:t>
            </a:r>
            <a:r>
              <a:rPr lang="en-US" dirty="0"/>
              <a:t> </a:t>
            </a:r>
            <a:endParaRPr lang="en-US" dirty="0">
              <a:latin typeface="+mj-lt"/>
            </a:endParaRPr>
          </a:p>
          <a:p>
            <a:pPr marL="342900" indent="-342900">
              <a:buFont typeface="Arial" panose="020B0604020202020204" pitchFamily="34" charset="0"/>
              <a:buChar char="•"/>
            </a:pPr>
            <a:r>
              <a:rPr lang="en-US" dirty="0">
                <a:latin typeface="+mj-lt"/>
              </a:rPr>
              <a:t>Full position description, requirements and application instructions as </a:t>
            </a:r>
            <a:r>
              <a:rPr lang="en-US" dirty="0">
                <a:latin typeface="+mj-lt"/>
                <a:hlinkClick r:id="rId2"/>
              </a:rPr>
              <a:t>https://www.carli.illinois.edu/library-services-coordinator-carli-0</a:t>
            </a:r>
            <a:endParaRPr lang="en-US" dirty="0">
              <a:latin typeface="+mj-lt"/>
            </a:endParaRPr>
          </a:p>
          <a:p>
            <a:pPr marL="342900" indent="-342900">
              <a:buFont typeface="Arial" panose="020B0604020202020204" pitchFamily="34" charset="0"/>
              <a:buChar char="•"/>
            </a:pPr>
            <a:r>
              <a:rPr lang="en-US" dirty="0">
                <a:latin typeface="+mj-lt"/>
              </a:rPr>
              <a:t>Apply by October 7, 2020</a:t>
            </a:r>
          </a:p>
          <a:p>
            <a:endParaRPr lang="en-US" dirty="0">
              <a:latin typeface="+mj-lt"/>
            </a:endParaRPr>
          </a:p>
          <a:p>
            <a:endParaRPr lang="en-US" dirty="0">
              <a:latin typeface="+mj-lt"/>
            </a:endParaRPr>
          </a:p>
          <a:p>
            <a:endParaRPr lang="en-US" dirty="0"/>
          </a:p>
        </p:txBody>
      </p:sp>
      <p:sp>
        <p:nvSpPr>
          <p:cNvPr id="6" name="Title 5">
            <a:extLst>
              <a:ext uri="{FF2B5EF4-FFF2-40B4-BE49-F238E27FC236}">
                <a16:creationId xmlns:a16="http://schemas.microsoft.com/office/drawing/2014/main" id="{451AD3BD-96D3-804F-8AB5-20344A3644BF}"/>
              </a:ext>
            </a:extLst>
          </p:cNvPr>
          <p:cNvSpPr>
            <a:spLocks noGrp="1"/>
          </p:cNvSpPr>
          <p:nvPr>
            <p:ph type="title"/>
          </p:nvPr>
        </p:nvSpPr>
        <p:spPr/>
        <p:txBody>
          <a:bodyPr/>
          <a:lstStyle/>
          <a:p>
            <a:r>
              <a:rPr lang="en-US" dirty="0" err="1"/>
              <a:t>CARLi</a:t>
            </a:r>
            <a:r>
              <a:rPr lang="en-US" dirty="0"/>
              <a:t> Job Opening</a:t>
            </a:r>
          </a:p>
        </p:txBody>
      </p:sp>
    </p:spTree>
    <p:extLst>
      <p:ext uri="{BB962C8B-B14F-4D97-AF65-F5344CB8AC3E}">
        <p14:creationId xmlns:p14="http://schemas.microsoft.com/office/powerpoint/2010/main" val="272404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51" r="9829"/>
          <a:stretch/>
        </p:blipFill>
        <p:spPr>
          <a:xfrm>
            <a:off x="6626" y="354495"/>
            <a:ext cx="9144000" cy="6092687"/>
          </a:xfrm>
          <a:prstGeom prst="rect">
            <a:avLst/>
          </a:prstGeom>
        </p:spPr>
      </p:pic>
    </p:spTree>
    <p:extLst>
      <p:ext uri="{BB962C8B-B14F-4D97-AF65-F5344CB8AC3E}">
        <p14:creationId xmlns:p14="http://schemas.microsoft.com/office/powerpoint/2010/main" val="247064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2402F-53C8-4647-BC3F-04DE232EF3D4}"/>
              </a:ext>
            </a:extLst>
          </p:cNvPr>
          <p:cNvSpPr>
            <a:spLocks noGrp="1"/>
          </p:cNvSpPr>
          <p:nvPr>
            <p:ph idx="1"/>
          </p:nvPr>
        </p:nvSpPr>
        <p:spPr>
          <a:xfrm>
            <a:off x="312057" y="2136037"/>
            <a:ext cx="8715573" cy="3884371"/>
          </a:xfrm>
        </p:spPr>
        <p:txBody>
          <a:bodyPr/>
          <a:lstStyle/>
          <a:p>
            <a:r>
              <a:rPr lang="en-US" sz="3200" i="1" dirty="0">
                <a:latin typeface="+mj-lt"/>
              </a:rPr>
              <a:t>Thank you!</a:t>
            </a:r>
          </a:p>
          <a:p>
            <a:endParaRPr lang="en-US" dirty="0">
              <a:latin typeface="+mj-lt"/>
            </a:endParaRPr>
          </a:p>
          <a:p>
            <a:r>
              <a:rPr lang="en-US" dirty="0">
                <a:latin typeface="+mj-lt"/>
              </a:rPr>
              <a:t>Join us October 8</a:t>
            </a:r>
            <a:br>
              <a:rPr lang="en-US" dirty="0">
                <a:latin typeface="+mj-lt"/>
              </a:rPr>
            </a:br>
            <a:r>
              <a:rPr lang="en-US" dirty="0">
                <a:latin typeface="+mj-lt"/>
              </a:rPr>
              <a:t>at 2pm for another </a:t>
            </a:r>
            <a:br>
              <a:rPr lang="en-US" dirty="0">
                <a:latin typeface="+mj-lt"/>
              </a:rPr>
            </a:br>
            <a:r>
              <a:rPr lang="en-US" dirty="0">
                <a:latin typeface="+mj-lt"/>
              </a:rPr>
              <a:t>Office Hour</a:t>
            </a:r>
          </a:p>
          <a:p>
            <a:endParaRPr lang="en-US" dirty="0">
              <a:latin typeface="+mj-lt"/>
            </a:endParaRPr>
          </a:p>
          <a:p>
            <a:endParaRPr lang="en-US" dirty="0">
              <a:latin typeface="+mj-lt"/>
            </a:endParaRPr>
          </a:p>
          <a:p>
            <a:r>
              <a:rPr lang="en-US" dirty="0">
                <a:latin typeface="+mj-lt"/>
              </a:rPr>
              <a:t>You can always contact CARLI at </a:t>
            </a:r>
            <a:r>
              <a:rPr lang="en-US" dirty="0">
                <a:latin typeface="+mj-lt"/>
                <a:hlinkClick r:id="rId3"/>
              </a:rPr>
              <a:t>support@carli.Illinois.edu</a:t>
            </a:r>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28E6F7C9-1417-C647-B0C6-84392A454B05}"/>
              </a:ext>
            </a:extLst>
          </p:cNvPr>
          <p:cNvSpPr>
            <a:spLocks noGrp="1"/>
          </p:cNvSpPr>
          <p:nvPr>
            <p:ph type="title"/>
          </p:nvPr>
        </p:nvSpPr>
        <p:spPr/>
        <p:txBody>
          <a:bodyPr/>
          <a:lstStyle/>
          <a:p>
            <a:r>
              <a:rPr lang="en-US" dirty="0"/>
              <a:t>I-Share  Alma Primo VE Office hours</a:t>
            </a:r>
          </a:p>
        </p:txBody>
      </p:sp>
    </p:spTree>
    <p:extLst>
      <p:ext uri="{BB962C8B-B14F-4D97-AF65-F5344CB8AC3E}">
        <p14:creationId xmlns:p14="http://schemas.microsoft.com/office/powerpoint/2010/main" val="28038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919663"/>
            <a:ext cx="9144000" cy="1079500"/>
          </a:xfrm>
        </p:spPr>
        <p:txBody>
          <a:bodyPr rtlCol="0"/>
          <a:lstStyle/>
          <a:p>
            <a:pPr algn="ctr" fontAlgn="auto">
              <a:spcAft>
                <a:spcPts val="0"/>
              </a:spcAft>
              <a:defRPr/>
            </a:pPr>
            <a:r>
              <a:rPr lang="en-US" dirty="0">
                <a:ea typeface="+mj-ea"/>
                <a:cs typeface="+mj-cs"/>
              </a:rPr>
              <a:t>Office Hours</a:t>
            </a:r>
            <a:br>
              <a:rPr lang="en-US" dirty="0">
                <a:ea typeface="+mj-ea"/>
                <a:cs typeface="+mj-cs"/>
              </a:rPr>
            </a:br>
            <a:r>
              <a:rPr lang="en-US" dirty="0">
                <a:ea typeface="+mj-ea"/>
                <a:cs typeface="+mj-cs"/>
              </a:rPr>
              <a:t>September 24, 2020</a:t>
            </a:r>
          </a:p>
        </p:txBody>
      </p:sp>
    </p:spTree>
    <p:extLst>
      <p:ext uri="{BB962C8B-B14F-4D97-AF65-F5344CB8AC3E}">
        <p14:creationId xmlns:p14="http://schemas.microsoft.com/office/powerpoint/2010/main" val="2034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9/24/2020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algn="ctr"/>
            <a:r>
              <a:rPr lang="en-US" sz="2800" dirty="0">
                <a:latin typeface="+mj-lt"/>
                <a:ea typeface="+mn-lt"/>
                <a:cs typeface="+mn-lt"/>
              </a:rPr>
              <a:t>Agenda – 9/24/2020</a:t>
            </a:r>
          </a:p>
          <a:p>
            <a:pPr marL="342900" indent="-342900">
              <a:buFont typeface="Arial" panose="020B0604020202020204" pitchFamily="34" charset="0"/>
              <a:buChar char="•"/>
            </a:pPr>
            <a:r>
              <a:rPr lang="en-US" sz="2800" dirty="0">
                <a:latin typeface="+mj-lt"/>
                <a:ea typeface="+mn-lt"/>
                <a:cs typeface="+mn-lt"/>
              </a:rPr>
              <a:t>Upcoming Alma/Primo VE learning opportunities</a:t>
            </a:r>
          </a:p>
          <a:p>
            <a:pPr marL="342900" indent="-342900">
              <a:buFont typeface="Arial" panose="020B0604020202020204" pitchFamily="34" charset="0"/>
              <a:buChar char="•"/>
            </a:pPr>
            <a:r>
              <a:rPr lang="en-US" sz="2800" dirty="0">
                <a:latin typeface="+mj-lt"/>
                <a:ea typeface="+mn-lt"/>
                <a:cs typeface="+mn-lt"/>
              </a:rPr>
              <a:t>Update on OCLC Data Sync</a:t>
            </a:r>
          </a:p>
          <a:p>
            <a:pPr marL="342900" indent="-342900">
              <a:buFont typeface="Arial" panose="020B0604020202020204" pitchFamily="34" charset="0"/>
              <a:buChar char="•"/>
            </a:pPr>
            <a:r>
              <a:rPr lang="en-US" sz="2800" dirty="0">
                <a:latin typeface="+mj-lt"/>
                <a:ea typeface="+mn-lt"/>
                <a:cs typeface="+mn-lt"/>
              </a:rPr>
              <a:t>CARLI Board of Directors’ actions: </a:t>
            </a:r>
          </a:p>
          <a:p>
            <a:pPr marL="1085850" lvl="1" indent="-342900">
              <a:buFont typeface="Arial" panose="020B0604020202020204" pitchFamily="34" charset="0"/>
              <a:buChar char="•"/>
            </a:pPr>
            <a:r>
              <a:rPr lang="en-US" sz="2800" dirty="0">
                <a:latin typeface="+mj-lt"/>
                <a:ea typeface="+mn-lt"/>
                <a:cs typeface="+mn-lt"/>
              </a:rPr>
              <a:t>Due date extensions to 2/1/2021</a:t>
            </a:r>
          </a:p>
          <a:p>
            <a:pPr marL="1085850" lvl="1" indent="-342900">
              <a:buFont typeface="Arial" panose="020B0604020202020204" pitchFamily="34" charset="0"/>
              <a:buChar char="•"/>
            </a:pPr>
            <a:r>
              <a:rPr lang="en-US" sz="2800" dirty="0">
                <a:latin typeface="+mj-lt"/>
                <a:ea typeface="+mn-lt"/>
                <a:cs typeface="+mn-lt"/>
              </a:rPr>
              <a:t>Ending overdue fines and processing fees</a:t>
            </a:r>
          </a:p>
          <a:p>
            <a:pPr marL="342900" indent="-342900">
              <a:buFont typeface="Arial" panose="020B0604020202020204" pitchFamily="34" charset="0"/>
              <a:buChar char="•"/>
            </a:pPr>
            <a:r>
              <a:rPr lang="en-US" sz="2800" dirty="0">
                <a:latin typeface="+mj-lt"/>
                <a:ea typeface="+mn-lt"/>
                <a:cs typeface="+mn-lt"/>
              </a:rPr>
              <a:t>Fulfillment workflows/workarounds for current known issues</a:t>
            </a:r>
          </a:p>
          <a:p>
            <a:pPr marL="342900" indent="-342900">
              <a:buFont typeface="Arial" panose="020B0604020202020204" pitchFamily="34" charset="0"/>
              <a:buChar char="•"/>
            </a:pPr>
            <a:r>
              <a:rPr lang="en-US" sz="2800" dirty="0">
                <a:latin typeface="+mj-lt"/>
                <a:ea typeface="+mn-lt"/>
                <a:cs typeface="+mn-lt"/>
              </a:rPr>
              <a:t>Participant Q &amp; A</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42591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Learning Opportunities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940904"/>
            <a:ext cx="8694925" cy="5280992"/>
          </a:xfrm>
          <a:prstGeom prst="rect">
            <a:avLst/>
          </a:prstGeom>
        </p:spPr>
        <p:txBody>
          <a:bodyPr/>
          <a:lstStyle/>
          <a:p>
            <a:pPr algn="ctr"/>
            <a:r>
              <a:rPr lang="en-US" sz="2800" dirty="0">
                <a:latin typeface="+mj-lt"/>
                <a:ea typeface="+mn-lt"/>
                <a:cs typeface="+mn-lt"/>
              </a:rPr>
              <a:t>Alma and Primo VE Learning Opportunities</a:t>
            </a: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ELUNA Learns CARLI Pre-paid Registration Block</a:t>
            </a:r>
          </a:p>
          <a:p>
            <a:pPr marL="1085850" lvl="1" indent="-342900">
              <a:buFont typeface="Arial" panose="020B0604020202020204" pitchFamily="34" charset="0"/>
              <a:buChar char="•"/>
            </a:pPr>
            <a:r>
              <a:rPr lang="en-US" sz="2400" u="sng" dirty="0">
                <a:latin typeface="+mj-lt"/>
                <a:hlinkClick r:id="rId3"/>
              </a:rPr>
              <a:t>https://www.carli.illinois.edu/products-services/i-share/alma/eluna-training-opportunity-i-share-library-staff</a:t>
            </a:r>
            <a:endParaRPr lang="en-US" sz="2400" u="sng" dirty="0">
              <a:latin typeface="+mj-lt"/>
            </a:endParaRPr>
          </a:p>
          <a:p>
            <a:pPr marL="342900" indent="-342900">
              <a:buFont typeface="Arial" panose="020B0604020202020204" pitchFamily="34" charset="0"/>
              <a:buChar char="•"/>
            </a:pPr>
            <a:r>
              <a:rPr lang="en-US" sz="2700" dirty="0">
                <a:latin typeface="+mj-lt"/>
                <a:ea typeface="+mn-lt"/>
                <a:cs typeface="+mn-lt"/>
              </a:rPr>
              <a:t>Ex Libris Alma Analytics Master Class (Free)</a:t>
            </a:r>
          </a:p>
          <a:p>
            <a:pPr marL="1085850" lvl="1" indent="-342900">
              <a:buFont typeface="Arial" panose="020B0604020202020204" pitchFamily="34" charset="0"/>
              <a:buChar char="•"/>
            </a:pPr>
            <a:r>
              <a:rPr lang="en-US" sz="2400" u="sng" dirty="0">
                <a:latin typeface="+mj-lt"/>
                <a:hlinkClick r:id="rId4"/>
              </a:rPr>
              <a:t>https://www.exlibrisgroup.com/customer-education-webinars/?product=alma</a:t>
            </a:r>
            <a:endParaRPr lang="en-US" sz="2400" dirty="0">
              <a:latin typeface="+mj-lt"/>
            </a:endParaRPr>
          </a:p>
          <a:p>
            <a:pPr marL="342900" indent="-342900">
              <a:buFont typeface="Arial" panose="020B0604020202020204" pitchFamily="34" charset="0"/>
              <a:buChar char="•"/>
            </a:pPr>
            <a:r>
              <a:rPr lang="en-US" sz="2400" dirty="0">
                <a:latin typeface="+mj-lt"/>
                <a:ea typeface="+mn-lt"/>
                <a:cs typeface="+mn-lt"/>
              </a:rPr>
              <a:t>Ex Libris Alma 2020 What’s New Videos</a:t>
            </a:r>
          </a:p>
          <a:p>
            <a:pPr marL="1085850" lvl="1" indent="-342900">
              <a:buFont typeface="Arial" panose="020B0604020202020204" pitchFamily="34" charset="0"/>
              <a:buChar char="•"/>
            </a:pPr>
            <a:r>
              <a:rPr lang="en-US" sz="2400" dirty="0">
                <a:latin typeface="+mj-lt"/>
                <a:ea typeface="+mn-lt"/>
                <a:cs typeface="+mn-lt"/>
                <a:hlinkClick r:id="rId5"/>
              </a:rPr>
              <a:t>https://knowledge.exlibrisgroup.com/Alma/Training/What%27s_New_Videos/80_Alma_2020_Whats_New_Videos</a:t>
            </a:r>
            <a:r>
              <a:rPr lang="en-US" sz="2400" dirty="0">
                <a:latin typeface="+mj-lt"/>
                <a:ea typeface="+mn-lt"/>
                <a:cs typeface="+mn-lt"/>
              </a:rPr>
              <a:t> </a:t>
            </a: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232872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Update on OCLC Data Sync</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940904"/>
            <a:ext cx="8694925" cy="5280992"/>
          </a:xfrm>
          <a:prstGeom prst="rect">
            <a:avLst/>
          </a:prstGeom>
        </p:spPr>
        <p:txBody>
          <a:bodyPr/>
          <a:lstStyle/>
          <a:p>
            <a:pPr marL="0" lvl="1" indent="0" algn="ctr">
              <a:buNone/>
            </a:pPr>
            <a:r>
              <a:rPr lang="en-US" sz="2800" dirty="0">
                <a:latin typeface="+mj-lt"/>
                <a:ea typeface="+mn-lt"/>
                <a:cs typeface="+mn-lt"/>
              </a:rPr>
              <a:t>Update on OCLC Data Sync</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CARLI is changing your OCLC Data Sync publishing ftp connections to point at OCLC’s new file exchange server by September 30.</a:t>
            </a:r>
          </a:p>
          <a:p>
            <a:pPr marL="1085850" lvl="1" indent="-342900">
              <a:buFont typeface="Arial" panose="020B0604020202020204" pitchFamily="34" charset="0"/>
              <a:buChar char="•"/>
            </a:pPr>
            <a:r>
              <a:rPr lang="en-US" sz="2000" dirty="0">
                <a:latin typeface="+mj-lt"/>
                <a:ea typeface="+mn-lt"/>
                <a:cs typeface="+mn-lt"/>
              </a:rPr>
              <a:t>Processing and matching should work the same as what we are currently seeing. </a:t>
            </a:r>
          </a:p>
          <a:p>
            <a:pPr marL="1085850" lvl="1" indent="-342900">
              <a:buFont typeface="Arial" panose="020B0604020202020204" pitchFamily="34" charset="0"/>
              <a:buChar char="•"/>
            </a:pPr>
            <a:endParaRPr lang="en-US" sz="10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What is coming in early 2021: </a:t>
            </a:r>
          </a:p>
          <a:p>
            <a:pPr marL="1085850" lvl="1" indent="-342900">
              <a:buFont typeface="Arial" panose="020B0604020202020204" pitchFamily="34" charset="0"/>
              <a:buChar char="•"/>
            </a:pPr>
            <a:r>
              <a:rPr lang="en-US" sz="2000" dirty="0">
                <a:latin typeface="+mj-lt"/>
                <a:ea typeface="+mn-lt"/>
                <a:cs typeface="+mn-lt"/>
              </a:rPr>
              <a:t>More detailed reports</a:t>
            </a:r>
          </a:p>
          <a:p>
            <a:pPr marL="1085850" lvl="1" indent="-342900">
              <a:buFont typeface="Arial" panose="020B0604020202020204" pitchFamily="34" charset="0"/>
              <a:buChar char="•"/>
            </a:pPr>
            <a:r>
              <a:rPr lang="en-US" sz="2000">
                <a:latin typeface="+mj-lt"/>
                <a:ea typeface="+mn-lt"/>
                <a:cs typeface="+mn-lt"/>
              </a:rPr>
              <a:t>Reports generated </a:t>
            </a:r>
            <a:r>
              <a:rPr lang="en-US" sz="2000" dirty="0">
                <a:latin typeface="+mj-lt"/>
                <a:ea typeface="+mn-lt"/>
                <a:cs typeface="+mn-lt"/>
              </a:rPr>
              <a:t>sooner</a:t>
            </a:r>
          </a:p>
          <a:p>
            <a:pPr marL="342900" indent="-342900">
              <a:buFont typeface="Arial" panose="020B0604020202020204" pitchFamily="34" charset="0"/>
              <a:buChar char="•"/>
            </a:pPr>
            <a:endParaRPr lang="en-US" sz="10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CARLI is adding a secondary fix for LDR 00-04 containing hyphens.</a:t>
            </a:r>
          </a:p>
          <a:p>
            <a:pPr marL="342900"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900" dirty="0">
              <a:latin typeface="+mj-lt"/>
              <a:ea typeface="+mn-lt"/>
              <a:cs typeface="+mn-lt"/>
            </a:endParaRPr>
          </a:p>
          <a:p>
            <a:endParaRPr lang="en-US" sz="3200" dirty="0">
              <a:latin typeface="+mj-lt"/>
              <a:ea typeface="+mn-lt"/>
              <a:cs typeface="+mn-lt"/>
            </a:endParaRPr>
          </a:p>
        </p:txBody>
      </p:sp>
    </p:spTree>
    <p:extLst>
      <p:ext uri="{BB962C8B-B14F-4D97-AF65-F5344CB8AC3E}">
        <p14:creationId xmlns:p14="http://schemas.microsoft.com/office/powerpoint/2010/main" val="425915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Due Date Extensions 2/1/2021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72278" y="940904"/>
            <a:ext cx="8772939" cy="5280992"/>
          </a:xfrm>
          <a:prstGeom prst="rect">
            <a:avLst/>
          </a:prstGeom>
        </p:spPr>
        <p:txBody>
          <a:bodyPr/>
          <a:lstStyle/>
          <a:p>
            <a:pPr algn="ctr"/>
            <a:r>
              <a:rPr lang="en-US" sz="2800" dirty="0">
                <a:latin typeface="+mj-lt"/>
                <a:ea typeface="+mn-lt"/>
                <a:cs typeface="+mn-lt"/>
              </a:rPr>
              <a:t>Due Date Extensions 2/1/2021</a:t>
            </a:r>
          </a:p>
          <a:p>
            <a:pPr marL="342900" indent="-342900">
              <a:buFont typeface="Arial" panose="020B0604020202020204" pitchFamily="34" charset="0"/>
              <a:buChar char="•"/>
            </a:pPr>
            <a:endParaRPr lang="en-US" sz="2400" dirty="0">
              <a:latin typeface="+mj-lt"/>
              <a:ea typeface="+mn-lt"/>
              <a:cs typeface="+mn-lt"/>
            </a:endParaRPr>
          </a:p>
          <a:p>
            <a:r>
              <a:rPr lang="en-US" sz="2400" dirty="0">
                <a:latin typeface="+mj-lt"/>
                <a:ea typeface="+mn-lt"/>
                <a:cs typeface="+mn-lt"/>
              </a:rPr>
              <a:t>CARLI Board of Directors voted to extend I-Share resource sharing due dates, and optionally local circ, to 2/1/2021</a:t>
            </a:r>
          </a:p>
          <a:p>
            <a:pPr marL="1085850" lvl="1" indent="-342900">
              <a:buFont typeface="Arial" panose="020B0604020202020204" pitchFamily="34" charset="0"/>
              <a:buChar char="•"/>
            </a:pPr>
            <a:r>
              <a:rPr lang="en-US" sz="2400" dirty="0">
                <a:latin typeface="+mj-lt"/>
                <a:ea typeface="+mn-lt"/>
                <a:cs typeface="+mn-lt"/>
              </a:rPr>
              <a:t>Proposal came from many of the participants at an open discussion session for CARLI library directors held on 9/3/2020.</a:t>
            </a:r>
          </a:p>
          <a:p>
            <a:pPr marL="1085850" lvl="1" indent="-342900">
              <a:buFont typeface="Arial" panose="020B0604020202020204" pitchFamily="34" charset="0"/>
              <a:buChar char="•"/>
            </a:pPr>
            <a:r>
              <a:rPr lang="en-US" sz="2400" dirty="0">
                <a:latin typeface="+mj-lt"/>
                <a:ea typeface="+mn-lt"/>
                <a:cs typeface="+mn-lt"/>
              </a:rPr>
              <a:t>The proposal that went to the Board was drafted by CARLI Office staff.</a:t>
            </a:r>
          </a:p>
          <a:p>
            <a:pPr marL="1085850" lvl="1" indent="-342900">
              <a:buFont typeface="Arial" panose="020B0604020202020204" pitchFamily="34" charset="0"/>
              <a:buChar char="•"/>
            </a:pPr>
            <a:r>
              <a:rPr lang="en-US" sz="2400" dirty="0">
                <a:latin typeface="+mj-lt"/>
                <a:ea typeface="+mn-lt"/>
                <a:cs typeface="+mn-lt"/>
              </a:rPr>
              <a:t>Details were emailed to I-Share Directors, I-Share Liaisons, and Alma Primo Contacts on 9/16/2020.</a:t>
            </a:r>
          </a:p>
          <a:p>
            <a:endParaRPr lang="en-US" sz="2400" dirty="0">
              <a:latin typeface="+mj-lt"/>
              <a:ea typeface="+mn-lt"/>
              <a:cs typeface="+mn-lt"/>
            </a:endParaRPr>
          </a:p>
        </p:txBody>
      </p:sp>
    </p:spTree>
    <p:extLst>
      <p:ext uri="{BB962C8B-B14F-4D97-AF65-F5344CB8AC3E}">
        <p14:creationId xmlns:p14="http://schemas.microsoft.com/office/powerpoint/2010/main" val="175328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Due Date Extensions 2/1/2021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65652" y="508011"/>
            <a:ext cx="8779565" cy="5925919"/>
          </a:xfrm>
          <a:prstGeom prst="rect">
            <a:avLst/>
          </a:prstGeom>
        </p:spPr>
        <p:txBody>
          <a:bodyPr/>
          <a:lstStyle/>
          <a:p>
            <a:pPr algn="ctr"/>
            <a:r>
              <a:rPr lang="en-US" sz="2800" dirty="0">
                <a:latin typeface="+mj-lt"/>
                <a:ea typeface="+mn-lt"/>
                <a:cs typeface="+mn-lt"/>
              </a:rPr>
              <a:t>Due Date Extensions 2/1/2021, upcoming work</a:t>
            </a:r>
          </a:p>
          <a:p>
            <a:pPr algn="ctr"/>
            <a:endParaRPr lang="en-US" sz="2400" dirty="0">
              <a:latin typeface="+mj-lt"/>
              <a:ea typeface="+mn-lt"/>
              <a:cs typeface="+mn-lt"/>
            </a:endParaRPr>
          </a:p>
          <a:p>
            <a:r>
              <a:rPr lang="en-US" sz="2400" dirty="0">
                <a:latin typeface="+mj-lt"/>
              </a:rPr>
              <a:t>CARLI staff:</a:t>
            </a:r>
          </a:p>
          <a:p>
            <a:pPr marL="1085850" lvl="1" indent="-342900">
              <a:buFont typeface="Arial" panose="020B0604020202020204" pitchFamily="34" charset="0"/>
              <a:buChar char="•"/>
            </a:pPr>
            <a:r>
              <a:rPr lang="en-US" sz="2400" dirty="0">
                <a:latin typeface="+mj-lt"/>
              </a:rPr>
              <a:t>Will change the due date of everything* that is currently checked out in Alma and due before 2/1/2021, to be due 2/1/2021.</a:t>
            </a:r>
          </a:p>
          <a:p>
            <a:pPr marL="1085850" lvl="1" indent="-342900">
              <a:buFont typeface="Arial" panose="020B0604020202020204" pitchFamily="34" charset="0"/>
              <a:buChar char="•"/>
            </a:pPr>
            <a:r>
              <a:rPr lang="en-US" sz="2400" dirty="0">
                <a:latin typeface="+mj-lt"/>
              </a:rPr>
              <a:t>Will adjust Alma Configuration to set a fixed due date of 2/1/2021 for all I-Share and local* loans for materials that are checked out in Alma.</a:t>
            </a:r>
          </a:p>
          <a:p>
            <a:pPr marL="1085850" lvl="1" indent="-342900">
              <a:buFont typeface="Arial" panose="020B0604020202020204" pitchFamily="34" charset="0"/>
              <a:buChar char="•"/>
            </a:pPr>
            <a:r>
              <a:rPr lang="en-US" sz="2400" dirty="0">
                <a:latin typeface="+mj-lt"/>
              </a:rPr>
              <a:t>Will NOT enable the Alma fulfillment jobs, rules, and settings that cause either local or I-Share patrons to be further fined, billed, or blocked.</a:t>
            </a:r>
          </a:p>
          <a:p>
            <a:pPr marL="1085850" lvl="1" indent="-342900">
              <a:buFont typeface="Arial" panose="020B0604020202020204" pitchFamily="34" charset="0"/>
              <a:buChar char="•"/>
            </a:pPr>
            <a:r>
              <a:rPr lang="en-US" sz="2400" dirty="0">
                <a:latin typeface="+mj-lt"/>
              </a:rPr>
              <a:t>WILL enable the jobs, rules, and settings that create overdue notices on the schedules set by the libraries.</a:t>
            </a:r>
            <a:endParaRPr lang="en-US" sz="2400" dirty="0">
              <a:latin typeface="+mj-lt"/>
              <a:ea typeface="+mn-lt"/>
              <a:cs typeface="+mn-lt"/>
            </a:endParaRPr>
          </a:p>
        </p:txBody>
      </p:sp>
    </p:spTree>
    <p:extLst>
      <p:ext uri="{BB962C8B-B14F-4D97-AF65-F5344CB8AC3E}">
        <p14:creationId xmlns:p14="http://schemas.microsoft.com/office/powerpoint/2010/main" val="413229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Due Date </a:t>
            </a:r>
            <a:r>
              <a:rPr lang="en-US" dirty="0" err="1"/>
              <a:t>Extenstions</a:t>
            </a:r>
            <a:r>
              <a:rPr lang="en-US" dirty="0"/>
              <a:t> 2/1/2021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25896" y="768626"/>
            <a:ext cx="8892209" cy="5453270"/>
          </a:xfrm>
          <a:prstGeom prst="rect">
            <a:avLst/>
          </a:prstGeom>
        </p:spPr>
        <p:txBody>
          <a:bodyPr/>
          <a:lstStyle/>
          <a:p>
            <a:r>
              <a:rPr lang="en-US" sz="2400" dirty="0">
                <a:latin typeface="+mj-lt"/>
              </a:rPr>
              <a:t>*To opt out of the bulk due date extension for local circulation,  send email CARLI support.</a:t>
            </a:r>
          </a:p>
          <a:p>
            <a:endParaRPr lang="en-US" sz="2400" dirty="0">
              <a:latin typeface="+mj-lt"/>
            </a:endParaRPr>
          </a:p>
          <a:p>
            <a:pPr marL="342900" indent="-342900">
              <a:buFont typeface="Arial" panose="020B0604020202020204" pitchFamily="34" charset="0"/>
              <a:buChar char="•"/>
            </a:pPr>
            <a:r>
              <a:rPr lang="en-US" sz="2400" dirty="0">
                <a:latin typeface="+mj-lt"/>
              </a:rPr>
              <a:t>This exemption can include:</a:t>
            </a:r>
          </a:p>
          <a:p>
            <a:pPr marL="1085850" lvl="1" indent="-342900">
              <a:buFont typeface="Arial" panose="020B0604020202020204" pitchFamily="34" charset="0"/>
              <a:buChar char="•"/>
            </a:pPr>
            <a:r>
              <a:rPr lang="en-US" sz="2400" dirty="0">
                <a:latin typeface="+mj-lt"/>
                <a:ea typeface="+mn-lt"/>
                <a:cs typeface="+mn-lt"/>
              </a:rPr>
              <a:t>Opting out of the one-time bulk due date extension for your patrons’ loans of your items. </a:t>
            </a:r>
          </a:p>
          <a:p>
            <a:pPr marL="1485900" lvl="2" indent="-342900">
              <a:buFont typeface="Arial" panose="020B0604020202020204" pitchFamily="34" charset="0"/>
              <a:buChar char="•"/>
            </a:pPr>
            <a:r>
              <a:rPr lang="en-US" sz="2400" dirty="0">
                <a:latin typeface="+mj-lt"/>
                <a:ea typeface="+mn-lt"/>
                <a:cs typeface="+mn-lt"/>
              </a:rPr>
              <a:t>This can be for all local patrons/materials, or for a subset of local patrons/materials.</a:t>
            </a:r>
          </a:p>
          <a:p>
            <a:pPr marL="1085850" lvl="1" indent="-342900">
              <a:buFont typeface="Arial" panose="020B0604020202020204" pitchFamily="34" charset="0"/>
              <a:buChar char="•"/>
            </a:pPr>
            <a:r>
              <a:rPr lang="en-US" sz="2400" dirty="0">
                <a:latin typeface="+mj-lt"/>
                <a:ea typeface="+mn-lt"/>
                <a:cs typeface="+mn-lt"/>
              </a:rPr>
              <a:t>Opting out of the term loan due date of 2/1/2021 for </a:t>
            </a:r>
            <a:r>
              <a:rPr lang="en-US" sz="2400" i="1" dirty="0">
                <a:latin typeface="+mj-lt"/>
                <a:ea typeface="+mn-lt"/>
                <a:cs typeface="+mn-lt"/>
              </a:rPr>
              <a:t>ongoing</a:t>
            </a:r>
            <a:r>
              <a:rPr lang="en-US" sz="2400" dirty="0">
                <a:latin typeface="+mj-lt"/>
                <a:ea typeface="+mn-lt"/>
                <a:cs typeface="+mn-lt"/>
              </a:rPr>
              <a:t> loans of your materials to your patrons.</a:t>
            </a:r>
          </a:p>
          <a:p>
            <a:pPr marL="1485900" lvl="2" indent="-342900">
              <a:buFont typeface="Arial" panose="020B0604020202020204" pitchFamily="34" charset="0"/>
              <a:buChar char="•"/>
            </a:pPr>
            <a:r>
              <a:rPr lang="en-US" sz="2400" dirty="0">
                <a:latin typeface="+mj-lt"/>
                <a:ea typeface="+mn-lt"/>
                <a:cs typeface="+mn-lt"/>
              </a:rPr>
              <a:t>This can also be for all local patrons/materials, or for a subset of local patrons/materials.</a:t>
            </a:r>
          </a:p>
          <a:p>
            <a:pPr marL="1485900" lvl="2" indent="-342900">
              <a:buFont typeface="Arial" panose="020B0604020202020204" pitchFamily="34" charset="0"/>
              <a:buChar char="•"/>
            </a:pPr>
            <a:endParaRPr lang="en-US" sz="2100" dirty="0">
              <a:latin typeface="+mj-lt"/>
              <a:ea typeface="+mn-lt"/>
              <a:cs typeface="+mn-lt"/>
            </a:endParaRPr>
          </a:p>
        </p:txBody>
      </p:sp>
    </p:spTree>
    <p:extLst>
      <p:ext uri="{BB962C8B-B14F-4D97-AF65-F5344CB8AC3E}">
        <p14:creationId xmlns:p14="http://schemas.microsoft.com/office/powerpoint/2010/main" val="27352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Board of Directors: Due Date Extensions 2/1/2021</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57809" y="701266"/>
            <a:ext cx="8541026" cy="907774"/>
          </a:xfrm>
          <a:prstGeom prst="rect">
            <a:avLst/>
          </a:prstGeom>
        </p:spPr>
        <p:txBody>
          <a:bodyPr/>
          <a:lstStyle/>
          <a:p>
            <a:r>
              <a:rPr lang="en-US" sz="2400" dirty="0">
                <a:latin typeface="+mj-lt"/>
              </a:rPr>
              <a:t>Institutions we have heard from for requesting some exemptions for local patrons, as of noon, 9/24/2020:</a:t>
            </a:r>
          </a:p>
          <a:p>
            <a:endParaRPr lang="en-US" sz="2400" dirty="0">
              <a:latin typeface="+mj-lt"/>
            </a:endParaRPr>
          </a:p>
        </p:txBody>
      </p:sp>
      <p:sp>
        <p:nvSpPr>
          <p:cNvPr id="5"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57808" y="1802295"/>
            <a:ext cx="8786191" cy="4141305"/>
          </a:xfrm>
          <a:prstGeom prst="rect">
            <a:avLst/>
          </a:prstGeom>
        </p:spPr>
        <p:txBody>
          <a:bodyPr numCol="3"/>
          <a:lstStyle/>
          <a:p>
            <a:pPr marL="342900" indent="-342900">
              <a:buFont typeface="Arial" panose="020B0604020202020204" pitchFamily="34" charset="0"/>
              <a:buChar char="•"/>
            </a:pPr>
            <a:r>
              <a:rPr lang="en-US" sz="2400" dirty="0">
                <a:latin typeface="+mj-lt"/>
              </a:rPr>
              <a:t>ARU</a:t>
            </a:r>
          </a:p>
          <a:p>
            <a:pPr marL="342900" indent="-342900">
              <a:buFont typeface="Arial" panose="020B0604020202020204" pitchFamily="34" charset="0"/>
              <a:buChar char="•"/>
            </a:pPr>
            <a:r>
              <a:rPr lang="en-US" sz="2400" dirty="0">
                <a:latin typeface="+mj-lt"/>
              </a:rPr>
              <a:t>COD</a:t>
            </a:r>
          </a:p>
          <a:p>
            <a:pPr marL="342900" indent="-342900">
              <a:buFont typeface="Arial" panose="020B0604020202020204" pitchFamily="34" charset="0"/>
              <a:buChar char="•"/>
            </a:pPr>
            <a:r>
              <a:rPr lang="en-US" sz="2400" dirty="0">
                <a:latin typeface="+mj-lt"/>
              </a:rPr>
              <a:t>CSU</a:t>
            </a:r>
          </a:p>
          <a:p>
            <a:pPr marL="342900" indent="-342900">
              <a:buFont typeface="Arial" panose="020B0604020202020204" pitchFamily="34" charset="0"/>
              <a:buChar char="•"/>
            </a:pPr>
            <a:r>
              <a:rPr lang="en-US" sz="2400" dirty="0">
                <a:latin typeface="+mj-lt"/>
              </a:rPr>
              <a:t>CTU</a:t>
            </a:r>
          </a:p>
          <a:p>
            <a:pPr marL="342900" indent="-342900">
              <a:buFont typeface="Arial" panose="020B0604020202020204" pitchFamily="34" charset="0"/>
              <a:buChar char="•"/>
            </a:pPr>
            <a:r>
              <a:rPr lang="en-US" sz="2400" dirty="0">
                <a:latin typeface="+mj-lt"/>
              </a:rPr>
              <a:t>DAC</a:t>
            </a:r>
          </a:p>
          <a:p>
            <a:pPr marL="342900" indent="-342900">
              <a:buFont typeface="Arial" panose="020B0604020202020204" pitchFamily="34" charset="0"/>
              <a:buChar char="•"/>
            </a:pPr>
            <a:r>
              <a:rPr lang="en-US" sz="2400" dirty="0">
                <a:latin typeface="+mj-lt"/>
              </a:rPr>
              <a:t>DOM</a:t>
            </a:r>
          </a:p>
          <a:p>
            <a:pPr marL="342900" indent="-342900">
              <a:buFont typeface="Arial" panose="020B0604020202020204" pitchFamily="34" charset="0"/>
              <a:buChar char="•"/>
            </a:pPr>
            <a:r>
              <a:rPr lang="en-US" sz="2400" dirty="0">
                <a:latin typeface="+mj-lt"/>
              </a:rPr>
              <a:t>DPU</a:t>
            </a:r>
          </a:p>
          <a:p>
            <a:pPr marL="342900" indent="-342900">
              <a:buFont typeface="Arial" panose="020B0604020202020204" pitchFamily="34" charset="0"/>
              <a:buChar char="•"/>
            </a:pPr>
            <a:r>
              <a:rPr lang="en-US" sz="2400" dirty="0">
                <a:latin typeface="+mj-lt"/>
              </a:rPr>
              <a:t>JUD</a:t>
            </a:r>
          </a:p>
          <a:p>
            <a:pPr marL="342900" indent="-342900">
              <a:buFont typeface="Arial" panose="020B0604020202020204" pitchFamily="34" charset="0"/>
              <a:buChar char="•"/>
            </a:pPr>
            <a:r>
              <a:rPr lang="en-US" sz="2400" dirty="0">
                <a:latin typeface="+mj-lt"/>
              </a:rPr>
              <a:t>JWC</a:t>
            </a:r>
          </a:p>
          <a:p>
            <a:pPr marL="342900" indent="-342900">
              <a:buFont typeface="Arial" panose="020B0604020202020204" pitchFamily="34" charset="0"/>
              <a:buChar char="•"/>
            </a:pPr>
            <a:r>
              <a:rPr lang="en-US" sz="2400" dirty="0">
                <a:latin typeface="+mj-lt"/>
              </a:rPr>
              <a:t>ISU</a:t>
            </a:r>
          </a:p>
          <a:p>
            <a:pPr marL="342900" indent="-342900">
              <a:buFont typeface="Arial" panose="020B0604020202020204" pitchFamily="34" charset="0"/>
              <a:buChar char="•"/>
            </a:pPr>
            <a:r>
              <a:rPr lang="en-US" sz="2400" dirty="0">
                <a:latin typeface="+mj-lt"/>
              </a:rPr>
              <a:t>IWU</a:t>
            </a:r>
          </a:p>
          <a:p>
            <a:pPr marL="342900" indent="-342900">
              <a:buFont typeface="Arial" panose="020B0604020202020204" pitchFamily="34" charset="0"/>
              <a:buChar char="•"/>
            </a:pPr>
            <a:r>
              <a:rPr lang="en-US" sz="2400" dirty="0">
                <a:latin typeface="+mj-lt"/>
              </a:rPr>
              <a:t>KIS</a:t>
            </a:r>
          </a:p>
          <a:p>
            <a:pPr marL="342900" indent="-342900">
              <a:buFont typeface="Arial" panose="020B0604020202020204" pitchFamily="34" charset="0"/>
              <a:buChar char="•"/>
            </a:pPr>
            <a:r>
              <a:rPr lang="en-US" sz="2400" dirty="0">
                <a:latin typeface="+mj-lt"/>
              </a:rPr>
              <a:t>KNX</a:t>
            </a:r>
          </a:p>
          <a:p>
            <a:pPr marL="342900" indent="-342900">
              <a:buFont typeface="Arial" panose="020B0604020202020204" pitchFamily="34" charset="0"/>
              <a:buChar char="•"/>
            </a:pPr>
            <a:r>
              <a:rPr lang="en-US" sz="2400" dirty="0">
                <a:latin typeface="+mj-lt"/>
              </a:rPr>
              <a:t>MBI</a:t>
            </a:r>
          </a:p>
          <a:p>
            <a:pPr marL="342900" indent="-342900">
              <a:buFont typeface="Arial" panose="020B0604020202020204" pitchFamily="34" charset="0"/>
              <a:buChar char="•"/>
            </a:pPr>
            <a:r>
              <a:rPr lang="en-US" sz="2400" dirty="0">
                <a:latin typeface="+mj-lt"/>
              </a:rPr>
              <a:t>MIL</a:t>
            </a:r>
          </a:p>
          <a:p>
            <a:pPr marL="342900" indent="-342900">
              <a:buFont typeface="Arial" panose="020B0604020202020204" pitchFamily="34" charset="0"/>
              <a:buChar char="•"/>
            </a:pPr>
            <a:r>
              <a:rPr lang="en-US" sz="2400" dirty="0">
                <a:latin typeface="+mj-lt"/>
              </a:rPr>
              <a:t>MLS</a:t>
            </a:r>
          </a:p>
          <a:p>
            <a:pPr marL="342900" indent="-342900">
              <a:buFont typeface="Arial" panose="020B0604020202020204" pitchFamily="34" charset="0"/>
              <a:buChar char="•"/>
            </a:pPr>
            <a:r>
              <a:rPr lang="en-US" sz="2400" dirty="0">
                <a:latin typeface="+mj-lt"/>
              </a:rPr>
              <a:t>MRT</a:t>
            </a:r>
          </a:p>
          <a:p>
            <a:pPr marL="342900" indent="-342900">
              <a:buFont typeface="Arial" panose="020B0604020202020204" pitchFamily="34" charset="0"/>
              <a:buChar char="•"/>
            </a:pPr>
            <a:r>
              <a:rPr lang="en-US" sz="2400" dirty="0">
                <a:latin typeface="+mj-lt"/>
              </a:rPr>
              <a:t>NEI</a:t>
            </a:r>
          </a:p>
          <a:p>
            <a:pPr marL="342900" indent="-342900">
              <a:buFont typeface="Arial" panose="020B0604020202020204" pitchFamily="34" charset="0"/>
              <a:buChar char="•"/>
            </a:pPr>
            <a:r>
              <a:rPr lang="en-US" sz="2400" dirty="0">
                <a:latin typeface="+mj-lt"/>
              </a:rPr>
              <a:t>ONU</a:t>
            </a:r>
          </a:p>
          <a:p>
            <a:pPr marL="342900" indent="-342900">
              <a:buFont typeface="Arial" panose="020B0604020202020204" pitchFamily="34" charset="0"/>
              <a:buChar char="•"/>
            </a:pPr>
            <a:r>
              <a:rPr lang="en-US" sz="2400" dirty="0">
                <a:latin typeface="+mj-lt"/>
              </a:rPr>
              <a:t>SAI</a:t>
            </a:r>
          </a:p>
          <a:p>
            <a:pPr marL="342900" indent="-342900">
              <a:buFont typeface="Arial" panose="020B0604020202020204" pitchFamily="34" charset="0"/>
              <a:buChar char="•"/>
            </a:pPr>
            <a:r>
              <a:rPr lang="en-US" sz="2400" dirty="0">
                <a:latin typeface="+mj-lt"/>
              </a:rPr>
              <a:t>SWI</a:t>
            </a:r>
          </a:p>
          <a:p>
            <a:pPr marL="342900" indent="-342900">
              <a:buFont typeface="Arial" panose="020B0604020202020204" pitchFamily="34" charset="0"/>
              <a:buChar char="•"/>
            </a:pPr>
            <a:r>
              <a:rPr lang="en-US" sz="2400" dirty="0">
                <a:latin typeface="+mj-lt"/>
              </a:rPr>
              <a:t>TRN</a:t>
            </a:r>
          </a:p>
          <a:p>
            <a:pPr marL="342900" indent="-342900">
              <a:buFont typeface="Arial" panose="020B0604020202020204" pitchFamily="34" charset="0"/>
              <a:buChar char="•"/>
            </a:pPr>
            <a:r>
              <a:rPr lang="en-US" sz="2400" dirty="0">
                <a:latin typeface="+mj-lt"/>
              </a:rPr>
              <a:t>TRT</a:t>
            </a:r>
          </a:p>
          <a:p>
            <a:pPr marL="342900" indent="-342900">
              <a:buFont typeface="Arial" panose="020B0604020202020204" pitchFamily="34" charset="0"/>
              <a:buChar char="•"/>
            </a:pPr>
            <a:r>
              <a:rPr lang="en-US" sz="2400" dirty="0">
                <a:latin typeface="+mj-lt"/>
              </a:rPr>
              <a:t>UIU</a:t>
            </a:r>
          </a:p>
          <a:p>
            <a:endParaRPr lang="en-US" sz="2400" dirty="0">
              <a:latin typeface="+mj-lt"/>
            </a:endParaRPr>
          </a:p>
        </p:txBody>
      </p:sp>
    </p:spTree>
    <p:extLst>
      <p:ext uri="{BB962C8B-B14F-4D97-AF65-F5344CB8AC3E}">
        <p14:creationId xmlns:p14="http://schemas.microsoft.com/office/powerpoint/2010/main" val="2455795866"/>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3158</TotalTime>
  <Words>1641</Words>
  <Application>Microsoft Office PowerPoint</Application>
  <PresentationFormat>Letter Paper (8.5x11 in)</PresentationFormat>
  <Paragraphs>174</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Presentation11</vt:lpstr>
      <vt:lpstr>1_Presentation11</vt:lpstr>
      <vt:lpstr>I-Share Alma Primo VE Office hours will start shortly</vt:lpstr>
      <vt:lpstr>Office Hours September 24, 2020</vt:lpstr>
      <vt:lpstr>Agenda Office Hours 9/24/2020</vt:lpstr>
      <vt:lpstr>Upcoming Alma and Primo VE Learning Opportunities</vt:lpstr>
      <vt:lpstr>Update on OCLC Data Sync</vt:lpstr>
      <vt:lpstr>CARLI Board of Directors: Due Date Extensions 2/1/2021</vt:lpstr>
      <vt:lpstr>CARLI Board of Directors: Due Date Extensions 2/1/2021</vt:lpstr>
      <vt:lpstr>CARLI Board of Directors: Due Date Extenstions 2/1/2021</vt:lpstr>
      <vt:lpstr>CARLI Board of Directors: Due Date Extensions 2/1/2021</vt:lpstr>
      <vt:lpstr>CARLI Board of Directors: Overdue Fines and Processing FEes</vt:lpstr>
      <vt:lpstr>CARLI Board of Directors: Overdue Fines and Processing FEes</vt:lpstr>
      <vt:lpstr>CARLI Board of Directors: Overdue Fines and Processing FEes</vt:lpstr>
      <vt:lpstr>CARLI Board of Directors: Overdue Fines and Processing FEes</vt:lpstr>
      <vt:lpstr>CARLI Known Issues Webpage</vt:lpstr>
      <vt:lpstr>Ex Libris Idea Exchange</vt:lpstr>
      <vt:lpstr>Alma Fulfillment- Known Issues workflows/Workarounds</vt:lpstr>
      <vt:lpstr>CARLi Job Opening</vt:lpstr>
      <vt:lpstr>Questions?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Swanson, Nicole Marie</cp:lastModifiedBy>
  <cp:revision>427</cp:revision>
  <dcterms:created xsi:type="dcterms:W3CDTF">2019-09-18T17:05:10Z</dcterms:created>
  <dcterms:modified xsi:type="dcterms:W3CDTF">2020-09-24T18:37:56Z</dcterms:modified>
</cp:coreProperties>
</file>