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3" r:id="rId2"/>
  </p:sldMasterIdLst>
  <p:notesMasterIdLst>
    <p:notesMasterId r:id="rId14"/>
  </p:notesMasterIdLst>
  <p:handoutMasterIdLst>
    <p:handoutMasterId r:id="rId15"/>
  </p:handoutMasterIdLst>
  <p:sldIdLst>
    <p:sldId id="3155" r:id="rId3"/>
    <p:sldId id="3156" r:id="rId4"/>
    <p:sldId id="3179" r:id="rId5"/>
    <p:sldId id="3181" r:id="rId6"/>
    <p:sldId id="3182" r:id="rId7"/>
    <p:sldId id="3183" r:id="rId8"/>
    <p:sldId id="3184" r:id="rId9"/>
    <p:sldId id="3185" r:id="rId10"/>
    <p:sldId id="3186" r:id="rId11"/>
    <p:sldId id="3180" r:id="rId12"/>
    <p:sldId id="3157" r:id="rId13"/>
  </p:sldIdLst>
  <p:sldSz cx="9144000" cy="6858000" type="letter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  <p:cmAuthor id="2" name="Masciadrelli, Jennifer" initials="MJ" lastIdx="1" clrIdx="1">
    <p:extLst>
      <p:ext uri="{19B8F6BF-5375-455C-9EA6-DF929625EA0E}">
        <p15:presenceInfo xmlns:p15="http://schemas.microsoft.com/office/powerpoint/2012/main" userId="S::jmasciad@uillinois.edu::6ccfc54e-6ef4-4c47-aa09-bdb1c17db7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27" autoAdjust="0"/>
    <p:restoredTop sz="70927" autoAdjust="0"/>
  </p:normalViewPr>
  <p:slideViewPr>
    <p:cSldViewPr snapToGrid="0" snapToObjects="1">
      <p:cViewPr varScale="1">
        <p:scale>
          <a:sx n="81" d="100"/>
          <a:sy n="81" d="100"/>
        </p:scale>
        <p:origin x="2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75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41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260" y="0"/>
            <a:ext cx="2970390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05982DDE-1673-4FAD-ABA7-B01B4E41DDF4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015"/>
            <a:ext cx="2972741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260" y="8846015"/>
            <a:ext cx="2970390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7B3ACEC6-FD2B-364A-87A5-E4E57BEBA3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9300" y="606425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8729" tIns="64365" rIns="128729" bIns="643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3321" y="3002351"/>
            <a:ext cx="6169916" cy="5704503"/>
          </a:xfrm>
          <a:prstGeom prst="rect">
            <a:avLst/>
          </a:prstGeom>
        </p:spPr>
        <p:txBody>
          <a:bodyPr vert="horz" lIns="128729" tIns="64365" rIns="128729" bIns="64365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0838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367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2475" y="608013"/>
            <a:ext cx="3082925" cy="2312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43646">
              <a:defRPr/>
            </a:pPr>
            <a:fld id="{FA2322D7-5974-A64C-97E5-5150CB045093}" type="slidenum">
              <a:rPr lang="en-US">
                <a:solidFill>
                  <a:prstClr val="black"/>
                </a:solidFill>
              </a:rPr>
              <a:pPr defTabSz="643646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8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2475" y="608013"/>
            <a:ext cx="3082925" cy="2312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6450" y="619125"/>
            <a:ext cx="3135313" cy="235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78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1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84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18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4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54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7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727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255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10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93509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09805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4230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68329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2598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83556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5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01704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28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2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1" r:id="rId27"/>
    <p:sldLayoutId id="2147483733" r:id="rId28"/>
    <p:sldLayoutId id="2147483734" r:id="rId29"/>
    <p:sldLayoutId id="2147483735" r:id="rId30"/>
    <p:sldLayoutId id="2147483736" r:id="rId31"/>
    <p:sldLayoutId id="2147483738" r:id="rId32"/>
    <p:sldLayoutId id="2147483739" r:id="rId33"/>
    <p:sldLayoutId id="2147483740" r:id="rId3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4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rli.Illinoi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li.illinois.edu/email-lists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-una.org/about/mailing-lists/" TargetMode="External"/><Relationship Id="rId2" Type="http://schemas.openxmlformats.org/officeDocument/2006/relationships/hyperlink" Target="https://el-una.org/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librisgroup.com/webinars/" TargetMode="External"/><Relationship Id="rId2" Type="http://schemas.openxmlformats.org/officeDocument/2006/relationships/hyperlink" Target="https://knowledge.exlibrisgroup.com/Alma/Training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n-lt"/>
              </a:rPr>
              <a:t>Welcome!</a:t>
            </a:r>
          </a:p>
          <a:p>
            <a:endParaRPr lang="en-US" sz="2400" i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Office Hours will start at 2pm and run until 3pm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Please mute your microphone when you are not speaking to the group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As time permits, we will respond to questions typed in the chat box, and offline afterwards, as needed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This session will be recorded and made available on the CARLI website both as PDF slides and as a recording, with live links to all referenced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1" y="1474925"/>
            <a:ext cx="4019708" cy="159053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F28460-668C-334B-8992-2967533269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b="1" dirty="0">
              <a:effectLst>
                <a:outerShdw algn="ctr" rotWithShape="0">
                  <a:srgbClr val="000000">
                    <a:alpha val="32000"/>
                  </a:srgbClr>
                </a:outerShdw>
              </a:effectLst>
              <a:latin typeface="American Typewriter Semibold" panose="02090604020004020304" pitchFamily="18" charset="77"/>
            </a:endParaRPr>
          </a:p>
          <a:p>
            <a:r>
              <a:rPr lang="en-US" sz="3600" b="1" dirty="0">
                <a:effectLst>
                  <a:outerShdw algn="ctr" rotWithShape="0">
                    <a:srgbClr val="000000">
                      <a:alpha val="32000"/>
                    </a:srgbClr>
                  </a:outerShdw>
                </a:effectLst>
                <a:latin typeface="American Typewriter Semibold" panose="02090604020004020304" pitchFamily="18" charset="77"/>
              </a:rPr>
              <a:t>Open Office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3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BF923D-4783-BE40-9DDD-C559949D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and answer time</a:t>
            </a:r>
          </a:p>
        </p:txBody>
      </p:sp>
      <p:pic>
        <p:nvPicPr>
          <p:cNvPr id="5" name="Chart Placeholder 4">
            <a:extLst>
              <a:ext uri="{FF2B5EF4-FFF2-40B4-BE49-F238E27FC236}">
                <a16:creationId xmlns:a16="http://schemas.microsoft.com/office/drawing/2014/main" id="{EEFF2F17-AC82-9843-8AAF-3539D23F070A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>
          <a:blip r:embed="rId2"/>
          <a:stretch>
            <a:fillRect/>
          </a:stretch>
        </p:blipFill>
        <p:spPr>
          <a:xfrm>
            <a:off x="2128372" y="1750094"/>
            <a:ext cx="4887255" cy="23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1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15" y="546267"/>
            <a:ext cx="8715573" cy="3884371"/>
          </a:xfrm>
        </p:spPr>
        <p:txBody>
          <a:bodyPr/>
          <a:lstStyle/>
          <a:p>
            <a:r>
              <a:rPr lang="en-US" sz="3200" i="1" dirty="0"/>
              <a:t>Thank you!</a:t>
            </a:r>
          </a:p>
          <a:p>
            <a:endParaRPr lang="en-US" dirty="0"/>
          </a:p>
          <a:p>
            <a:r>
              <a:rPr lang="en-US" dirty="0"/>
              <a:t>Join us in 2 weeks, on 9/24 at 2pm for another Open Office Hours</a:t>
            </a:r>
          </a:p>
          <a:p>
            <a:endParaRPr lang="en-US" dirty="0"/>
          </a:p>
          <a:p>
            <a:r>
              <a:rPr lang="en-US" dirty="0"/>
              <a:t>You can always contact CARLI at </a:t>
            </a:r>
            <a:r>
              <a:rPr lang="en-US" dirty="0">
                <a:hlinkClick r:id="rId3"/>
              </a:rPr>
              <a:t>support@carli.illinois.edu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6F7C9-1417-C647-B0C6-84392A4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CARLI Open Office hours</a:t>
            </a:r>
          </a:p>
        </p:txBody>
      </p:sp>
    </p:spTree>
    <p:extLst>
      <p:ext uri="{BB962C8B-B14F-4D97-AF65-F5344CB8AC3E}">
        <p14:creationId xmlns:p14="http://schemas.microsoft.com/office/powerpoint/2010/main" val="280382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465122"/>
            <a:ext cx="9144000" cy="153404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Open Office Hours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9/10/2020</a:t>
            </a:r>
          </a:p>
        </p:txBody>
      </p:sp>
    </p:spTree>
    <p:extLst>
      <p:ext uri="{BB962C8B-B14F-4D97-AF65-F5344CB8AC3E}">
        <p14:creationId xmlns:p14="http://schemas.microsoft.com/office/powerpoint/2010/main" val="20344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11796-DE6F-CA48-95C8-6E80A86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37" y="508012"/>
            <a:ext cx="8497125" cy="53567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has moved from Ex Libris’ implementation status to “support” status as of September 1, 2020--this is a standard project milestone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 and the other consultants are moving to new implementation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staff will file Ex Libris Salesforce (support ticketing system) incidents to report problems to Ex Libris; you may see us reference Salesforce incident numbers in some of our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CARLI staff will have a monthly meeting with an Ex Libris support manager to review current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should not change how I-Share libraries work with CARLI, but may impact how quickly we can respond to you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84546-4478-9940-9256-968D6A5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ex libris support</a:t>
            </a:r>
          </a:p>
        </p:txBody>
      </p:sp>
    </p:spTree>
    <p:extLst>
      <p:ext uri="{BB962C8B-B14F-4D97-AF65-F5344CB8AC3E}">
        <p14:creationId xmlns:p14="http://schemas.microsoft.com/office/powerpoint/2010/main" val="112708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53271-4228-0F48-BE4A-2A3EF7A9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CARLI transitions to Ex Libris support, it is a good time to review some of the many information resources that are available to all of us when we have Alma or Primo VE questions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CARLI resources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ELUNA resources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Ex Libris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30DD15-6B4C-B744-A1E3-2F88D9B9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our Ex Libris –related resources</a:t>
            </a:r>
          </a:p>
        </p:txBody>
      </p:sp>
    </p:spTree>
    <p:extLst>
      <p:ext uri="{BB962C8B-B14F-4D97-AF65-F5344CB8AC3E}">
        <p14:creationId xmlns:p14="http://schemas.microsoft.com/office/powerpoint/2010/main" val="38904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4234A6-5FB5-1E4D-81EC-1AA27C0B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42470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website—remember to use the search box to find materials by keyword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staff are making a lot of changes and additions to the website on a daily basis and we are transitioning the focus of our Alma and Primo VE materials from migration-related to ongoing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“interest group” email lists e.g., </a:t>
            </a:r>
            <a:r>
              <a:rPr lang="en-US" dirty="0" err="1"/>
              <a:t>Resshar</a:t>
            </a:r>
            <a:r>
              <a:rPr lang="en-US" dirty="0"/>
              <a:t>-IG, </a:t>
            </a:r>
            <a:r>
              <a:rPr lang="en-US" dirty="0" err="1"/>
              <a:t>Techserv</a:t>
            </a:r>
            <a:r>
              <a:rPr lang="en-US" dirty="0"/>
              <a:t>-IG, and new ones like PVE-</a:t>
            </a:r>
            <a:r>
              <a:rPr lang="en-US" dirty="0" err="1"/>
              <a:t>ig</a:t>
            </a:r>
            <a:r>
              <a:rPr lang="en-US" dirty="0"/>
              <a:t> (for Primo VE)-remember you can post questions and ideas on these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996A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https://www.carli.illinois.edu/email-lists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DF6341-A14F-1748-902F-BE4E5A06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CARLI’s own support resources	</a:t>
            </a:r>
          </a:p>
        </p:txBody>
      </p:sp>
    </p:spTree>
    <p:extLst>
      <p:ext uri="{BB962C8B-B14F-4D97-AF65-F5344CB8AC3E}">
        <p14:creationId xmlns:p14="http://schemas.microsoft.com/office/powerpoint/2010/main" val="314225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8DDD6-02F7-7F4E-A499-02CCAFC5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397000"/>
            <a:ext cx="8497125" cy="43416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has a </a:t>
            </a:r>
            <a:r>
              <a:rPr lang="en-US" dirty="0" err="1"/>
              <a:t>consortial</a:t>
            </a:r>
            <a:r>
              <a:rPr lang="en-US" dirty="0"/>
              <a:t> membership in ELUNA, which all I-Share libraries can benefit from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https://el-una.org/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ELUNA runs email lists for Alma and Primo with subscribers from customers around the world. These lists are a great place to ask experienced customers for advice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https://el-una.org/about/mailing-lists/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ELUNA holds an annual conference (virtual this year, and possibly next). I-Share staff can attend at ELUNA member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ELUNA Learns online continuing education events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56AAD1-1A5A-7A4C-B7AA-32A569C3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ELUNA-Ex Libris users of North America</a:t>
            </a:r>
          </a:p>
        </p:txBody>
      </p:sp>
    </p:spTree>
    <p:extLst>
      <p:ext uri="{BB962C8B-B14F-4D97-AF65-F5344CB8AC3E}">
        <p14:creationId xmlns:p14="http://schemas.microsoft.com/office/powerpoint/2010/main" val="418679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4541C-84D3-B245-A84E-82435510C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397000"/>
            <a:ext cx="8497125" cy="43574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Knowledge Center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Remember you can search it via Google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Recorded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 https://knowledge.exlibrisgroup.com/Alma/Training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Ongoing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u="sng" dirty="0">
                <a:hlinkClick r:id="rId3"/>
              </a:rPr>
              <a:t> https://www.exlibrisgroup.com/webinars/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Libris Knowledge and Developer Days (accompanies the ELUNA conference)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Salesforce support portal for tracking and reporting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47668-6A77-5F4A-8B0B-0437DABB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Libris resources</a:t>
            </a:r>
          </a:p>
        </p:txBody>
      </p:sp>
    </p:spTree>
    <p:extLst>
      <p:ext uri="{BB962C8B-B14F-4D97-AF65-F5344CB8AC3E}">
        <p14:creationId xmlns:p14="http://schemas.microsoft.com/office/powerpoint/2010/main" val="351202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629ED-4FFB-1440-ACE3-1DA975B4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CARLI is buying a block of registrations for the ELUNA Learns sessions; you will be able to register through CARLI at no cost to you (announcement coming in next few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“Co-labs”:  New CARLI member-driven collaborations to create Alma and Primo VE instructional materials (for staff and/or patrons)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Revisions to the CARLI website to transition from focus on migration and “Day One” work to ongoing user support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65C42-798C-444B-9185-71CB8D5B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266590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036743-9CE4-3B42-A21D-15A5270B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397000"/>
            <a:ext cx="8497125" cy="43416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 us to help you better and faster by including these elements in your support tickets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	Who-User or patron, or user group(s) that have the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	What-MMS ID or barcode of one or more titles/items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	When- the event occurred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	Where-what zone (IZ, NZ), library,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	Why-describe the context, what you were trying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	How- long for response </a:t>
            </a:r>
            <a:r>
              <a:rPr lang="en-US"/>
              <a:t>time reports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F1505-9F8F-874B-A837-B39DC2F9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contact </a:t>
            </a:r>
            <a:r>
              <a:rPr lang="en-US" dirty="0" err="1"/>
              <a:t>support@carli.Illinois.edu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883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732</Words>
  <Application>Microsoft Macintosh PowerPoint</Application>
  <PresentationFormat>Letter Paper (8.5x11 in)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American Typewriter Semibold</vt:lpstr>
      <vt:lpstr>Arial</vt:lpstr>
      <vt:lpstr>Calibri</vt:lpstr>
      <vt:lpstr>Times New Roman</vt:lpstr>
      <vt:lpstr>Presentation11</vt:lpstr>
      <vt:lpstr>1_Presentation11</vt:lpstr>
      <vt:lpstr>I-Share Alma Primo VE Office hours will start shortly</vt:lpstr>
      <vt:lpstr>Open Office Hours 9/10/2020</vt:lpstr>
      <vt:lpstr>Switch to ex libris support</vt:lpstr>
      <vt:lpstr>Review of our Ex Libris –related resources</vt:lpstr>
      <vt:lpstr>CARLI’s own support resources </vt:lpstr>
      <vt:lpstr>ELUNA-Ex Libris users of North America</vt:lpstr>
      <vt:lpstr>Ex Libris resources</vt:lpstr>
      <vt:lpstr>Coming soon</vt:lpstr>
      <vt:lpstr>when you contact support@carli.Illinois.edu</vt:lpstr>
      <vt:lpstr>Open question and answer time</vt:lpstr>
      <vt:lpstr>Next CARLI Open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Hammerstrand, Kristine</cp:lastModifiedBy>
  <cp:revision>507</cp:revision>
  <cp:lastPrinted>2020-06-11T17:09:17Z</cp:lastPrinted>
  <dcterms:created xsi:type="dcterms:W3CDTF">2019-09-18T17:05:10Z</dcterms:created>
  <dcterms:modified xsi:type="dcterms:W3CDTF">2020-09-10T16:10:37Z</dcterms:modified>
</cp:coreProperties>
</file>