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9154" y="67420"/>
            <a:ext cx="7112000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82C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82C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82C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82C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82C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582C5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1652" y="1359408"/>
            <a:ext cx="2319527" cy="232257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6477003"/>
            <a:ext cx="2286000" cy="161925"/>
          </a:xfrm>
          <a:custGeom>
            <a:avLst/>
            <a:gdLst/>
            <a:ahLst/>
            <a:cxnLst/>
            <a:rect l="l" t="t" r="r" b="b"/>
            <a:pathLst>
              <a:path w="2286000" h="161925">
                <a:moveTo>
                  <a:pt x="2285572" y="161541"/>
                </a:moveTo>
                <a:lnTo>
                  <a:pt x="0" y="161541"/>
                </a:lnTo>
                <a:lnTo>
                  <a:pt x="0" y="0"/>
                </a:lnTo>
                <a:lnTo>
                  <a:pt x="2285572" y="0"/>
                </a:lnTo>
                <a:lnTo>
                  <a:pt x="2285572" y="161541"/>
                </a:lnTo>
                <a:close/>
              </a:path>
            </a:pathLst>
          </a:custGeom>
          <a:solidFill>
            <a:srgbClr val="2544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2285569" y="6477003"/>
            <a:ext cx="2286635" cy="161925"/>
          </a:xfrm>
          <a:custGeom>
            <a:avLst/>
            <a:gdLst/>
            <a:ahLst/>
            <a:cxnLst/>
            <a:rect l="l" t="t" r="r" b="b"/>
            <a:pathLst>
              <a:path w="2286635" h="161925">
                <a:moveTo>
                  <a:pt x="2286434" y="161541"/>
                </a:moveTo>
                <a:lnTo>
                  <a:pt x="0" y="161541"/>
                </a:lnTo>
                <a:lnTo>
                  <a:pt x="0" y="0"/>
                </a:lnTo>
                <a:lnTo>
                  <a:pt x="2286434" y="0"/>
                </a:lnTo>
                <a:lnTo>
                  <a:pt x="2286434" y="161541"/>
                </a:lnTo>
                <a:close/>
              </a:path>
            </a:pathLst>
          </a:custGeom>
          <a:solidFill>
            <a:srgbClr val="3999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4572004" y="6477003"/>
            <a:ext cx="2286635" cy="161925"/>
          </a:xfrm>
          <a:custGeom>
            <a:avLst/>
            <a:gdLst/>
            <a:ahLst/>
            <a:cxnLst/>
            <a:rect l="l" t="t" r="r" b="b"/>
            <a:pathLst>
              <a:path w="2286634" h="161925">
                <a:moveTo>
                  <a:pt x="2286435" y="161541"/>
                </a:moveTo>
                <a:lnTo>
                  <a:pt x="0" y="161541"/>
                </a:lnTo>
                <a:lnTo>
                  <a:pt x="0" y="0"/>
                </a:lnTo>
                <a:lnTo>
                  <a:pt x="2286435" y="0"/>
                </a:lnTo>
                <a:lnTo>
                  <a:pt x="2286435" y="161541"/>
                </a:lnTo>
                <a:close/>
              </a:path>
            </a:pathLst>
          </a:custGeom>
          <a:solidFill>
            <a:srgbClr val="707C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6858438" y="6477004"/>
            <a:ext cx="2286000" cy="161925"/>
          </a:xfrm>
          <a:custGeom>
            <a:avLst/>
            <a:gdLst/>
            <a:ahLst/>
            <a:cxnLst/>
            <a:rect l="l" t="t" r="r" b="b"/>
            <a:pathLst>
              <a:path w="2286000" h="161925">
                <a:moveTo>
                  <a:pt x="2285555" y="161540"/>
                </a:moveTo>
                <a:lnTo>
                  <a:pt x="0" y="161540"/>
                </a:lnTo>
                <a:lnTo>
                  <a:pt x="0" y="0"/>
                </a:lnTo>
                <a:lnTo>
                  <a:pt x="2285555" y="0"/>
                </a:lnTo>
                <a:lnTo>
                  <a:pt x="2285555" y="161540"/>
                </a:lnTo>
                <a:close/>
              </a:path>
            </a:pathLst>
          </a:custGeom>
          <a:solidFill>
            <a:srgbClr val="1F634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39084" y="3907535"/>
            <a:ext cx="2237231" cy="4632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82C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52615"/>
            <a:ext cx="8738870" cy="405765"/>
          </a:xfrm>
          <a:custGeom>
            <a:avLst/>
            <a:gdLst/>
            <a:ahLst/>
            <a:cxnLst/>
            <a:rect l="l" t="t" r="r" b="b"/>
            <a:pathLst>
              <a:path w="8738870" h="405765">
                <a:moveTo>
                  <a:pt x="8738616" y="0"/>
                </a:moveTo>
                <a:lnTo>
                  <a:pt x="0" y="0"/>
                </a:lnTo>
                <a:lnTo>
                  <a:pt x="0" y="405384"/>
                </a:lnTo>
                <a:lnTo>
                  <a:pt x="8738616" y="405384"/>
                </a:lnTo>
                <a:lnTo>
                  <a:pt x="8738616" y="0"/>
                </a:lnTo>
                <a:close/>
              </a:path>
            </a:pathLst>
          </a:custGeom>
          <a:solidFill>
            <a:srgbClr val="582C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9083039" y="6451091"/>
            <a:ext cx="60960" cy="407034"/>
          </a:xfrm>
          <a:custGeom>
            <a:avLst/>
            <a:gdLst/>
            <a:ahLst/>
            <a:cxnLst/>
            <a:rect l="l" t="t" r="r" b="b"/>
            <a:pathLst>
              <a:path w="60959" h="407034">
                <a:moveTo>
                  <a:pt x="60959" y="0"/>
                </a:moveTo>
                <a:lnTo>
                  <a:pt x="0" y="0"/>
                </a:lnTo>
                <a:lnTo>
                  <a:pt x="0" y="406908"/>
                </a:lnTo>
                <a:lnTo>
                  <a:pt x="60959" y="406908"/>
                </a:lnTo>
                <a:lnTo>
                  <a:pt x="60959" y="0"/>
                </a:lnTo>
                <a:close/>
              </a:path>
            </a:pathLst>
          </a:custGeom>
          <a:solidFill>
            <a:srgbClr val="0895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8999219" y="6451091"/>
            <a:ext cx="70485" cy="407034"/>
          </a:xfrm>
          <a:custGeom>
            <a:avLst/>
            <a:gdLst/>
            <a:ahLst/>
            <a:cxnLst/>
            <a:rect l="l" t="t" r="r" b="b"/>
            <a:pathLst>
              <a:path w="70484" h="407034">
                <a:moveTo>
                  <a:pt x="70116" y="0"/>
                </a:moveTo>
                <a:lnTo>
                  <a:pt x="0" y="0"/>
                </a:lnTo>
                <a:lnTo>
                  <a:pt x="0" y="406908"/>
                </a:lnTo>
                <a:lnTo>
                  <a:pt x="70116" y="406908"/>
                </a:lnTo>
                <a:lnTo>
                  <a:pt x="70116" y="0"/>
                </a:lnTo>
                <a:close/>
              </a:path>
            </a:pathLst>
          </a:custGeom>
          <a:solidFill>
            <a:srgbClr val="0033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8915399" y="6451091"/>
            <a:ext cx="71755" cy="407034"/>
          </a:xfrm>
          <a:custGeom>
            <a:avLst/>
            <a:gdLst/>
            <a:ahLst/>
            <a:cxnLst/>
            <a:rect l="l" t="t" r="r" b="b"/>
            <a:pathLst>
              <a:path w="71754" h="407034">
                <a:moveTo>
                  <a:pt x="71627" y="0"/>
                </a:moveTo>
                <a:lnTo>
                  <a:pt x="0" y="0"/>
                </a:lnTo>
                <a:lnTo>
                  <a:pt x="0" y="406908"/>
                </a:lnTo>
                <a:lnTo>
                  <a:pt x="71627" y="406908"/>
                </a:lnTo>
                <a:lnTo>
                  <a:pt x="71627" y="0"/>
                </a:lnTo>
                <a:close/>
              </a:path>
            </a:pathLst>
          </a:custGeom>
          <a:solidFill>
            <a:srgbClr val="7020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8831579" y="6451091"/>
            <a:ext cx="70485" cy="407034"/>
          </a:xfrm>
          <a:custGeom>
            <a:avLst/>
            <a:gdLst/>
            <a:ahLst/>
            <a:cxnLst/>
            <a:rect l="l" t="t" r="r" b="b"/>
            <a:pathLst>
              <a:path w="70484" h="407034">
                <a:moveTo>
                  <a:pt x="70103" y="0"/>
                </a:moveTo>
                <a:lnTo>
                  <a:pt x="0" y="0"/>
                </a:lnTo>
                <a:lnTo>
                  <a:pt x="0" y="406908"/>
                </a:lnTo>
                <a:lnTo>
                  <a:pt x="70103" y="406908"/>
                </a:lnTo>
                <a:lnTo>
                  <a:pt x="70103" y="0"/>
                </a:lnTo>
                <a:close/>
              </a:path>
            </a:pathLst>
          </a:custGeom>
          <a:solidFill>
            <a:srgbClr val="7D80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8749283" y="6451091"/>
            <a:ext cx="71755" cy="407034"/>
          </a:xfrm>
          <a:custGeom>
            <a:avLst/>
            <a:gdLst/>
            <a:ahLst/>
            <a:cxnLst/>
            <a:rect l="l" t="t" r="r" b="b"/>
            <a:pathLst>
              <a:path w="71754" h="407034">
                <a:moveTo>
                  <a:pt x="71615" y="0"/>
                </a:moveTo>
                <a:lnTo>
                  <a:pt x="0" y="0"/>
                </a:lnTo>
                <a:lnTo>
                  <a:pt x="0" y="406908"/>
                </a:lnTo>
                <a:lnTo>
                  <a:pt x="71615" y="406908"/>
                </a:lnTo>
                <a:lnTo>
                  <a:pt x="71615" y="0"/>
                </a:lnTo>
                <a:close/>
              </a:path>
            </a:pathLst>
          </a:custGeom>
          <a:solidFill>
            <a:srgbClr val="006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0" y="0"/>
            <a:ext cx="9144000" cy="372110"/>
          </a:xfrm>
          <a:custGeom>
            <a:avLst/>
            <a:gdLst/>
            <a:ahLst/>
            <a:cxnLst/>
            <a:rect l="l" t="t" r="r" b="b"/>
            <a:pathLst>
              <a:path w="9144000" h="372110">
                <a:moveTo>
                  <a:pt x="9144000" y="0"/>
                </a:moveTo>
                <a:lnTo>
                  <a:pt x="0" y="0"/>
                </a:lnTo>
                <a:lnTo>
                  <a:pt x="0" y="371855"/>
                </a:lnTo>
                <a:lnTo>
                  <a:pt x="9144000" y="371855"/>
                </a:lnTo>
                <a:lnTo>
                  <a:pt x="9144000" y="0"/>
                </a:lnTo>
                <a:close/>
              </a:path>
            </a:pathLst>
          </a:custGeom>
          <a:solidFill>
            <a:srgbClr val="582C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340" y="600075"/>
            <a:ext cx="861568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82C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0388" y="1331594"/>
            <a:ext cx="8444865" cy="4121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82C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knowledge.exlibrisgroup.com/Alma/Product_Documentation/010Alma_Online_Help_(English)/030Fulfillment/080Configuring_Fulfillment/020Library#Configuring_Reshelve_Without_Transit_Rules" TargetMode="Externa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arli.illinois.edu/products-services/i-share/letters/PrintingOptions" TargetMode="Externa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deas.exlibrisgroup.com/" TargetMode="External"/><Relationship Id="rId3" Type="http://schemas.openxmlformats.org/officeDocument/2006/relationships/hyperlink" Target="https://ideas.exlibrisgroup.com/knowledgebase/articles/690945-ex-libris-idea-exchange-faq" TargetMode="External"/><Relationship Id="rId4" Type="http://schemas.openxmlformats.org/officeDocument/2006/relationships/hyperlink" Target="https://ideas.exlibrisgroup.com/knowledgebase/articles/687036-ideas-posting-guidelines" TargetMode="Externa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10.png"/><Relationship Id="rId4" Type="http://schemas.openxmlformats.org/officeDocument/2006/relationships/image" Target="../media/image11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hyperlink" Target="mailto:support@carli.Illinois.edu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knowledge.exlibrisgroup.com/Alma/Release_Notes/2020/Alma_2020_Release_Notes" TargetMode="External"/><Relationship Id="rId3" Type="http://schemas.openxmlformats.org/officeDocument/2006/relationships/hyperlink" Target="https://knowledge.exlibrisgroup.com/Primo/Release_Notes/002Primo_VE/2020/010Primo_VE_2020_Release_Notes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knowledge.exlibrisgroup.com/Primo/Release_Notes/002Primo_VE/2020/010Primo_VE_2020_Release_Notes" TargetMode="External"/><Relationship Id="rId3" Type="http://schemas.openxmlformats.org/officeDocument/2006/relationships/image" Target="../media/image5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67420"/>
            <a:ext cx="62947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I-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SHARE</a:t>
            </a:r>
            <a:r>
              <a:rPr dirty="0" sz="16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ALMA</a:t>
            </a:r>
            <a:r>
              <a:rPr dirty="0" sz="1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PRIMO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OFFICE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START</a:t>
            </a:r>
            <a:r>
              <a:rPr dirty="0" sz="16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SHORTLY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 descr="https://knowledge.exlibrisgroup.com/@api/deki/files/48152/Exlibris_ProQuest_logo_FINAL.jpg?revision=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284" y="3323844"/>
            <a:ext cx="3774947" cy="1572767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4650740" y="660394"/>
            <a:ext cx="137033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 i="1">
                <a:latin typeface="Arial"/>
                <a:cs typeface="Arial"/>
              </a:rPr>
              <a:t>Welcome!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50740" y="1526026"/>
            <a:ext cx="4088129" cy="4354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334645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Office</a:t>
            </a:r>
            <a:r>
              <a:rPr dirty="0" sz="20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Hours</a:t>
            </a:r>
            <a:r>
              <a:rPr dirty="0" sz="20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will</a:t>
            </a:r>
            <a:r>
              <a:rPr dirty="0" sz="2000" spc="-1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start</a:t>
            </a:r>
            <a:r>
              <a:rPr dirty="0" sz="20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at</a:t>
            </a:r>
            <a:r>
              <a:rPr dirty="0" sz="20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2pm</a:t>
            </a:r>
            <a:r>
              <a:rPr dirty="0" sz="20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2C5F"/>
                </a:solidFill>
                <a:latin typeface="Arial"/>
                <a:cs typeface="Arial"/>
              </a:rPr>
              <a:t>and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run</a:t>
            </a:r>
            <a:r>
              <a:rPr dirty="0" sz="20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until</a:t>
            </a:r>
            <a:r>
              <a:rPr dirty="0" sz="2000" spc="-1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2C5F"/>
                </a:solidFill>
                <a:latin typeface="Arial"/>
                <a:cs typeface="Arial"/>
              </a:rPr>
              <a:t>3pm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Please</a:t>
            </a:r>
            <a:r>
              <a:rPr dirty="0" sz="20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mute</a:t>
            </a:r>
            <a:r>
              <a:rPr dirty="0" sz="20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your</a:t>
            </a:r>
            <a:r>
              <a:rPr dirty="0" sz="20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2C5F"/>
                </a:solidFill>
                <a:latin typeface="Arial"/>
                <a:cs typeface="Arial"/>
              </a:rPr>
              <a:t>microphone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As</a:t>
            </a:r>
            <a:r>
              <a:rPr dirty="0" sz="2000" spc="-2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time</a:t>
            </a:r>
            <a:r>
              <a:rPr dirty="0" sz="20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permits,</a:t>
            </a:r>
            <a:r>
              <a:rPr dirty="0" sz="20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we</a:t>
            </a:r>
            <a:r>
              <a:rPr dirty="0" sz="20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will</a:t>
            </a:r>
            <a:r>
              <a:rPr dirty="0" sz="2000" spc="-1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respond</a:t>
            </a:r>
            <a:r>
              <a:rPr dirty="0" sz="20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2C5F"/>
                </a:solidFill>
                <a:latin typeface="Arial"/>
                <a:cs typeface="Arial"/>
              </a:rPr>
              <a:t>to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questions</a:t>
            </a:r>
            <a:r>
              <a:rPr dirty="0" sz="20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typed</a:t>
            </a:r>
            <a:r>
              <a:rPr dirty="0" sz="2000" spc="-1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in</a:t>
            </a:r>
            <a:r>
              <a:rPr dirty="0" sz="2000" spc="-1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the</a:t>
            </a:r>
            <a:r>
              <a:rPr dirty="0" sz="2000" spc="-2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chat</a:t>
            </a:r>
            <a:r>
              <a:rPr dirty="0" sz="20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box,</a:t>
            </a:r>
            <a:r>
              <a:rPr dirty="0" sz="20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2C5F"/>
                </a:solidFill>
                <a:latin typeface="Arial"/>
                <a:cs typeface="Arial"/>
              </a:rPr>
              <a:t>and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offline</a:t>
            </a:r>
            <a:r>
              <a:rPr dirty="0" sz="20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afterwards,</a:t>
            </a:r>
            <a:r>
              <a:rPr dirty="0" sz="2000" spc="-9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as</a:t>
            </a:r>
            <a:r>
              <a:rPr dirty="0" sz="20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2C5F"/>
                </a:solidFill>
                <a:latin typeface="Arial"/>
                <a:cs typeface="Arial"/>
              </a:rPr>
              <a:t>needed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2000">
              <a:latin typeface="Arial"/>
              <a:cs typeface="Arial"/>
            </a:endParaRPr>
          </a:p>
          <a:p>
            <a:pPr marL="12700" marR="170180">
              <a:lnSpc>
                <a:spcPct val="100000"/>
              </a:lnSpc>
            </a:pP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This</a:t>
            </a:r>
            <a:r>
              <a:rPr dirty="0" sz="20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session</a:t>
            </a:r>
            <a:r>
              <a:rPr dirty="0" sz="20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will</a:t>
            </a:r>
            <a:r>
              <a:rPr dirty="0" sz="2000" spc="-1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be</a:t>
            </a:r>
            <a:r>
              <a:rPr dirty="0" sz="20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recorded</a:t>
            </a:r>
            <a:r>
              <a:rPr dirty="0" sz="20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2C5F"/>
                </a:solidFill>
                <a:latin typeface="Arial"/>
                <a:cs typeface="Arial"/>
              </a:rPr>
              <a:t>and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made</a:t>
            </a:r>
            <a:r>
              <a:rPr dirty="0" sz="20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available</a:t>
            </a:r>
            <a:r>
              <a:rPr dirty="0" sz="2000" spc="-1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on</a:t>
            </a:r>
            <a:r>
              <a:rPr dirty="0" sz="20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the</a:t>
            </a:r>
            <a:r>
              <a:rPr dirty="0" sz="20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2C5F"/>
                </a:solidFill>
                <a:latin typeface="Arial"/>
                <a:cs typeface="Arial"/>
              </a:rPr>
              <a:t>CARLI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website</a:t>
            </a:r>
            <a:r>
              <a:rPr dirty="0" sz="20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both</a:t>
            </a:r>
            <a:r>
              <a:rPr dirty="0" sz="20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as</a:t>
            </a:r>
            <a:r>
              <a:rPr dirty="0" sz="20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PDF</a:t>
            </a:r>
            <a:r>
              <a:rPr dirty="0" sz="2000" spc="-2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slides</a:t>
            </a:r>
            <a:r>
              <a:rPr dirty="0" sz="20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and</a:t>
            </a:r>
            <a:r>
              <a:rPr dirty="0" sz="20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2C5F"/>
                </a:solidFill>
                <a:latin typeface="Arial"/>
                <a:cs typeface="Arial"/>
              </a:rPr>
              <a:t>as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a</a:t>
            </a:r>
            <a:r>
              <a:rPr dirty="0" sz="20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recording,</a:t>
            </a:r>
            <a:r>
              <a:rPr dirty="0" sz="20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with</a:t>
            </a:r>
            <a:r>
              <a:rPr dirty="0" sz="20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live</a:t>
            </a:r>
            <a:r>
              <a:rPr dirty="0" sz="2000" spc="-1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links</a:t>
            </a:r>
            <a:r>
              <a:rPr dirty="0" sz="20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to</a:t>
            </a:r>
            <a:r>
              <a:rPr dirty="0" sz="20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2C5F"/>
                </a:solidFill>
                <a:latin typeface="Arial"/>
                <a:cs typeface="Arial"/>
              </a:rPr>
              <a:t>all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referenced</a:t>
            </a:r>
            <a:r>
              <a:rPr dirty="0" sz="20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2C5F"/>
                </a:solidFill>
                <a:latin typeface="Arial"/>
                <a:cs typeface="Arial"/>
              </a:rPr>
              <a:t>resources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32" y="937260"/>
            <a:ext cx="4020299" cy="15910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67420"/>
            <a:ext cx="68853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REMINDER: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COURTESY</a:t>
            </a:r>
            <a:r>
              <a:rPr dirty="0" sz="16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NOTICES/JOB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RE-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ENABLED</a:t>
            </a:r>
            <a:r>
              <a:rPr dirty="0" sz="1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FRIDAY,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8/28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CARLI</a:t>
            </a:r>
            <a:r>
              <a:rPr dirty="0" spc="-65"/>
              <a:t> </a:t>
            </a:r>
            <a:r>
              <a:rPr dirty="0" spc="-20"/>
              <a:t>re-</a:t>
            </a:r>
            <a:r>
              <a:rPr dirty="0"/>
              <a:t>enabling</a:t>
            </a:r>
            <a:r>
              <a:rPr dirty="0" spc="-50"/>
              <a:t> </a:t>
            </a:r>
            <a:r>
              <a:rPr dirty="0"/>
              <a:t>Courtesy</a:t>
            </a:r>
            <a:r>
              <a:rPr dirty="0" spc="-75"/>
              <a:t> </a:t>
            </a:r>
            <a:r>
              <a:rPr dirty="0"/>
              <a:t>Notices</a:t>
            </a:r>
            <a:r>
              <a:rPr dirty="0" spc="-65"/>
              <a:t> </a:t>
            </a:r>
            <a:r>
              <a:rPr dirty="0"/>
              <a:t>and</a:t>
            </a:r>
            <a:r>
              <a:rPr dirty="0" spc="-75"/>
              <a:t> </a:t>
            </a:r>
            <a:r>
              <a:rPr dirty="0"/>
              <a:t>Job</a:t>
            </a:r>
            <a:r>
              <a:rPr dirty="0" spc="-80"/>
              <a:t> </a:t>
            </a:r>
            <a:r>
              <a:rPr dirty="0"/>
              <a:t>this</a:t>
            </a:r>
            <a:r>
              <a:rPr dirty="0" spc="-75"/>
              <a:t> </a:t>
            </a:r>
            <a:r>
              <a:rPr dirty="0" spc="-10"/>
              <a:t>Friday,</a:t>
            </a:r>
            <a:r>
              <a:rPr dirty="0" spc="-70"/>
              <a:t> </a:t>
            </a:r>
            <a:r>
              <a:rPr dirty="0" spc="-20"/>
              <a:t>8/28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0388" y="1331594"/>
            <a:ext cx="8251190" cy="3786504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</a:tabLst>
            </a:pP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What</a:t>
            </a:r>
            <a:r>
              <a:rPr dirty="0" sz="24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this</a:t>
            </a:r>
            <a:r>
              <a:rPr dirty="0" sz="24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means:</a:t>
            </a:r>
            <a:endParaRPr sz="2400">
              <a:latin typeface="Arial"/>
              <a:cs typeface="Arial"/>
            </a:endParaRPr>
          </a:p>
          <a:p>
            <a:pPr lvl="1" marL="8121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812165" algn="l"/>
              </a:tabLst>
            </a:pP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For</a:t>
            </a:r>
            <a:r>
              <a:rPr dirty="0" sz="2400" spc="-8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loans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with</a:t>
            </a:r>
            <a:r>
              <a:rPr dirty="0" sz="2400" spc="-7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minute/hourly</a:t>
            </a:r>
            <a:r>
              <a:rPr dirty="0" sz="24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loan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periods</a:t>
            </a:r>
            <a:r>
              <a:rPr dirty="0" sz="24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(short</a:t>
            </a:r>
            <a:r>
              <a:rPr dirty="0" sz="2400" spc="-7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loans):</a:t>
            </a:r>
            <a:endParaRPr sz="2400">
              <a:latin typeface="Arial"/>
              <a:cs typeface="Arial"/>
            </a:endParaRPr>
          </a:p>
          <a:p>
            <a:pPr lvl="2" marL="1270000" marR="161290" indent="-342900">
              <a:lnSpc>
                <a:spcPct val="100000"/>
              </a:lnSpc>
              <a:spcBef>
                <a:spcPts val="525"/>
              </a:spcBef>
              <a:buChar char="•"/>
              <a:tabLst>
                <a:tab pos="1270000" algn="l"/>
              </a:tabLst>
            </a:pP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The</a:t>
            </a:r>
            <a:r>
              <a:rPr dirty="0" sz="22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Courtesy</a:t>
            </a:r>
            <a:r>
              <a:rPr dirty="0" sz="22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letter</a:t>
            </a:r>
            <a:r>
              <a:rPr dirty="0" sz="22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is</a:t>
            </a:r>
            <a:r>
              <a:rPr dirty="0" sz="22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sent</a:t>
            </a:r>
            <a:r>
              <a:rPr dirty="0" sz="22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to</a:t>
            </a:r>
            <a:r>
              <a:rPr dirty="0" sz="22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patrons</a:t>
            </a:r>
            <a:r>
              <a:rPr dirty="0" sz="22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before</a:t>
            </a:r>
            <a:r>
              <a:rPr dirty="0" sz="22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the</a:t>
            </a:r>
            <a:r>
              <a:rPr dirty="0" sz="22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loan</a:t>
            </a:r>
            <a:r>
              <a:rPr dirty="0" sz="22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82C5F"/>
                </a:solidFill>
                <a:latin typeface="Arial"/>
                <a:cs typeface="Arial"/>
              </a:rPr>
              <a:t>is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due</a:t>
            </a:r>
            <a:r>
              <a:rPr dirty="0" sz="22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based</a:t>
            </a:r>
            <a:r>
              <a:rPr dirty="0" sz="22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on</a:t>
            </a:r>
            <a:r>
              <a:rPr dirty="0" sz="22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a</a:t>
            </a:r>
            <a:r>
              <a:rPr dirty="0" sz="22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separate</a:t>
            </a:r>
            <a:r>
              <a:rPr dirty="0" sz="22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parameter</a:t>
            </a:r>
            <a:r>
              <a:rPr dirty="0" sz="2200" spc="-1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set</a:t>
            </a:r>
            <a:r>
              <a:rPr dirty="0" sz="22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in</a:t>
            </a:r>
            <a:r>
              <a:rPr dirty="0" sz="2200" spc="-1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582C5F"/>
                </a:solidFill>
                <a:latin typeface="Arial"/>
                <a:cs typeface="Arial"/>
              </a:rPr>
              <a:t>Alma </a:t>
            </a:r>
            <a:r>
              <a:rPr dirty="0" sz="2200" spc="-10">
                <a:solidFill>
                  <a:srgbClr val="582C5F"/>
                </a:solidFill>
                <a:latin typeface="Arial"/>
                <a:cs typeface="Arial"/>
              </a:rPr>
              <a:t>Configuration.</a:t>
            </a:r>
            <a:endParaRPr sz="2200">
              <a:latin typeface="Arial"/>
              <a:cs typeface="Arial"/>
            </a:endParaRPr>
          </a:p>
          <a:p>
            <a:pPr lvl="2" marL="1270000" marR="9652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1270000" algn="l"/>
              </a:tabLst>
            </a:pP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CARLI</a:t>
            </a:r>
            <a:r>
              <a:rPr dirty="0" sz="22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staff</a:t>
            </a:r>
            <a:r>
              <a:rPr dirty="0" sz="22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will</a:t>
            </a:r>
            <a:r>
              <a:rPr dirty="0" sz="22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initially</a:t>
            </a:r>
            <a:r>
              <a:rPr dirty="0" sz="22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set</a:t>
            </a:r>
            <a:r>
              <a:rPr dirty="0" sz="22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this</a:t>
            </a:r>
            <a:r>
              <a:rPr dirty="0" sz="22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parameter</a:t>
            </a:r>
            <a:r>
              <a:rPr dirty="0" sz="22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for</a:t>
            </a:r>
            <a:r>
              <a:rPr dirty="0" sz="22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all</a:t>
            </a:r>
            <a:r>
              <a:rPr dirty="0" sz="22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2C5F"/>
                </a:solidFill>
                <a:latin typeface="Arial"/>
                <a:cs typeface="Arial"/>
              </a:rPr>
              <a:t>I-Share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libraries</a:t>
            </a:r>
            <a:r>
              <a:rPr dirty="0" sz="22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to</a:t>
            </a:r>
            <a:r>
              <a:rPr dirty="0" sz="22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be</a:t>
            </a:r>
            <a:r>
              <a:rPr dirty="0" sz="22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15</a:t>
            </a:r>
            <a:r>
              <a:rPr dirty="0" sz="22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minutes</a:t>
            </a:r>
            <a:r>
              <a:rPr dirty="0" sz="22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before</a:t>
            </a:r>
            <a:r>
              <a:rPr dirty="0" sz="22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582C5F"/>
                </a:solidFill>
                <a:latin typeface="Arial"/>
                <a:cs typeface="Arial"/>
              </a:rPr>
              <a:t>due.</a:t>
            </a:r>
            <a:endParaRPr sz="2200">
              <a:latin typeface="Arial"/>
              <a:cs typeface="Arial"/>
            </a:endParaRPr>
          </a:p>
          <a:p>
            <a:pPr lvl="2" marL="1270000" marR="153035" indent="-342900">
              <a:lnSpc>
                <a:spcPct val="100000"/>
              </a:lnSpc>
              <a:spcBef>
                <a:spcPts val="525"/>
              </a:spcBef>
              <a:buChar char="•"/>
              <a:tabLst>
                <a:tab pos="1270000" algn="l"/>
              </a:tabLst>
            </a:pP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If</a:t>
            </a:r>
            <a:r>
              <a:rPr dirty="0" sz="22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you</a:t>
            </a:r>
            <a:r>
              <a:rPr dirty="0" sz="22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library</a:t>
            </a:r>
            <a:r>
              <a:rPr dirty="0" sz="22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would</a:t>
            </a:r>
            <a:r>
              <a:rPr dirty="0" sz="22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like</a:t>
            </a:r>
            <a:r>
              <a:rPr dirty="0" sz="22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a</a:t>
            </a:r>
            <a:r>
              <a:rPr dirty="0" sz="22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different</a:t>
            </a:r>
            <a:r>
              <a:rPr dirty="0" sz="22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value,</a:t>
            </a:r>
            <a:r>
              <a:rPr dirty="0" sz="22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or</a:t>
            </a:r>
            <a:r>
              <a:rPr dirty="0" sz="22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no</a:t>
            </a:r>
            <a:r>
              <a:rPr dirty="0" sz="22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2C5F"/>
                </a:solidFill>
                <a:latin typeface="Arial"/>
                <a:cs typeface="Arial"/>
              </a:rPr>
              <a:t>courtesy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notice</a:t>
            </a:r>
            <a:r>
              <a:rPr dirty="0" sz="22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for</a:t>
            </a:r>
            <a:r>
              <a:rPr dirty="0" sz="22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short</a:t>
            </a:r>
            <a:r>
              <a:rPr dirty="0" sz="22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loans,</a:t>
            </a:r>
            <a:r>
              <a:rPr dirty="0" sz="22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2C5F"/>
                </a:solidFill>
                <a:latin typeface="Arial"/>
                <a:cs typeface="Arial"/>
              </a:rPr>
              <a:t>your</a:t>
            </a:r>
            <a:r>
              <a:rPr dirty="0" sz="2200" spc="-1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582C5F"/>
                </a:solidFill>
                <a:latin typeface="Arial"/>
                <a:cs typeface="Arial"/>
              </a:rPr>
              <a:t>Alma-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Primo</a:t>
            </a:r>
            <a:r>
              <a:rPr dirty="0" sz="2200" spc="-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contact</a:t>
            </a:r>
            <a:r>
              <a:rPr dirty="0" sz="22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2C5F"/>
                </a:solidFill>
                <a:latin typeface="Arial"/>
                <a:cs typeface="Arial"/>
              </a:rPr>
              <a:t>should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email</a:t>
            </a:r>
            <a:r>
              <a:rPr dirty="0" sz="22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CARLI</a:t>
            </a:r>
            <a:r>
              <a:rPr dirty="0" sz="22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support</a:t>
            </a:r>
            <a:r>
              <a:rPr dirty="0" sz="22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2C5F"/>
                </a:solidFill>
                <a:latin typeface="Arial"/>
                <a:cs typeface="Arial"/>
              </a:rPr>
              <a:t>(ASAP!).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67420"/>
            <a:ext cx="68853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REMINDER: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COURTESY</a:t>
            </a:r>
            <a:r>
              <a:rPr dirty="0" sz="16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NOTICES/JOB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RE-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ENABLED</a:t>
            </a:r>
            <a:r>
              <a:rPr dirty="0" sz="1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FRIDAY,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8/28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CARLI</a:t>
            </a:r>
            <a:r>
              <a:rPr dirty="0" spc="-65"/>
              <a:t> </a:t>
            </a:r>
            <a:r>
              <a:rPr dirty="0" spc="-20"/>
              <a:t>re-</a:t>
            </a:r>
            <a:r>
              <a:rPr dirty="0"/>
              <a:t>enabling</a:t>
            </a:r>
            <a:r>
              <a:rPr dirty="0" spc="-50"/>
              <a:t> </a:t>
            </a:r>
            <a:r>
              <a:rPr dirty="0"/>
              <a:t>Courtesy</a:t>
            </a:r>
            <a:r>
              <a:rPr dirty="0" spc="-75"/>
              <a:t> </a:t>
            </a:r>
            <a:r>
              <a:rPr dirty="0"/>
              <a:t>Notices</a:t>
            </a:r>
            <a:r>
              <a:rPr dirty="0" spc="-65"/>
              <a:t> </a:t>
            </a:r>
            <a:r>
              <a:rPr dirty="0"/>
              <a:t>and</a:t>
            </a:r>
            <a:r>
              <a:rPr dirty="0" spc="-75"/>
              <a:t> </a:t>
            </a:r>
            <a:r>
              <a:rPr dirty="0"/>
              <a:t>Job</a:t>
            </a:r>
            <a:r>
              <a:rPr dirty="0" spc="-80"/>
              <a:t> </a:t>
            </a:r>
            <a:r>
              <a:rPr dirty="0"/>
              <a:t>this</a:t>
            </a:r>
            <a:r>
              <a:rPr dirty="0" spc="-75"/>
              <a:t> </a:t>
            </a:r>
            <a:r>
              <a:rPr dirty="0" spc="-10"/>
              <a:t>Friday,</a:t>
            </a:r>
            <a:r>
              <a:rPr dirty="0" spc="-70"/>
              <a:t> </a:t>
            </a:r>
            <a:r>
              <a:rPr dirty="0" spc="-20"/>
              <a:t>8/28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572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</a:tabLst>
            </a:pPr>
            <a:r>
              <a:rPr dirty="0"/>
              <a:t>What</a:t>
            </a:r>
            <a:r>
              <a:rPr dirty="0" spc="-40"/>
              <a:t> </a:t>
            </a:r>
            <a:r>
              <a:rPr dirty="0"/>
              <a:t>this</a:t>
            </a:r>
            <a:r>
              <a:rPr dirty="0" spc="-30"/>
              <a:t> </a:t>
            </a:r>
            <a:r>
              <a:rPr dirty="0" spc="-10"/>
              <a:t>means:</a:t>
            </a:r>
          </a:p>
          <a:p>
            <a:pPr lvl="1" marL="8121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812165" algn="l"/>
              </a:tabLst>
            </a:pP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For</a:t>
            </a:r>
            <a:r>
              <a:rPr dirty="0" sz="2400" spc="-8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loans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with</a:t>
            </a:r>
            <a:r>
              <a:rPr dirty="0" sz="2400" spc="-7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minute/hourly</a:t>
            </a:r>
            <a:r>
              <a:rPr dirty="0" sz="24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loan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periods</a:t>
            </a:r>
            <a:r>
              <a:rPr dirty="0" sz="24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(short</a:t>
            </a:r>
            <a:r>
              <a:rPr dirty="0" sz="2400" spc="-7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loans):</a:t>
            </a:r>
            <a:endParaRPr sz="2400">
              <a:latin typeface="Arial"/>
              <a:cs typeface="Arial"/>
            </a:endParaRPr>
          </a:p>
          <a:p>
            <a:pPr lvl="2" marL="1270000" marR="15875" indent="-342900">
              <a:lnSpc>
                <a:spcPct val="100000"/>
              </a:lnSpc>
              <a:spcBef>
                <a:spcPts val="525"/>
              </a:spcBef>
              <a:buChar char="•"/>
              <a:tabLst>
                <a:tab pos="1270000" algn="l"/>
              </a:tabLst>
            </a:pP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It</a:t>
            </a:r>
            <a:r>
              <a:rPr dirty="0" sz="22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is</a:t>
            </a:r>
            <a:r>
              <a:rPr dirty="0" sz="22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possible</a:t>
            </a:r>
            <a:r>
              <a:rPr dirty="0" sz="22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to</a:t>
            </a:r>
            <a:r>
              <a:rPr dirty="0" sz="22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2C5F"/>
                </a:solidFill>
                <a:latin typeface="Arial"/>
                <a:cs typeface="Arial"/>
              </a:rPr>
              <a:t>have</a:t>
            </a:r>
            <a:r>
              <a:rPr dirty="0" sz="2200" spc="-1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Alma</a:t>
            </a:r>
            <a:r>
              <a:rPr dirty="0" sz="22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send</a:t>
            </a:r>
            <a:r>
              <a:rPr dirty="0" sz="22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patrons</a:t>
            </a:r>
            <a:r>
              <a:rPr dirty="0" sz="22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a</a:t>
            </a:r>
            <a:r>
              <a:rPr dirty="0" sz="22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second</a:t>
            </a:r>
            <a:r>
              <a:rPr dirty="0" sz="22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letter</a:t>
            </a:r>
            <a:r>
              <a:rPr dirty="0" sz="22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82C5F"/>
                </a:solidFill>
                <a:latin typeface="Arial"/>
                <a:cs typeface="Arial"/>
              </a:rPr>
              <a:t>at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the</a:t>
            </a:r>
            <a:r>
              <a:rPr dirty="0" sz="22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time</a:t>
            </a:r>
            <a:r>
              <a:rPr dirty="0" sz="22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of</a:t>
            </a:r>
            <a:r>
              <a:rPr dirty="0" sz="22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charge</a:t>
            </a:r>
            <a:r>
              <a:rPr dirty="0" sz="22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with</a:t>
            </a:r>
            <a:r>
              <a:rPr dirty="0" sz="22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the</a:t>
            </a:r>
            <a:r>
              <a:rPr dirty="0" sz="22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due</a:t>
            </a:r>
            <a:r>
              <a:rPr dirty="0" sz="22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date,</a:t>
            </a:r>
            <a:r>
              <a:rPr dirty="0" sz="22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in</a:t>
            </a:r>
            <a:r>
              <a:rPr dirty="0" sz="22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addition</a:t>
            </a:r>
            <a:r>
              <a:rPr dirty="0" sz="22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to</a:t>
            </a:r>
            <a:r>
              <a:rPr dirty="0" sz="22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82C5F"/>
                </a:solidFill>
                <a:latin typeface="Arial"/>
                <a:cs typeface="Arial"/>
              </a:rPr>
              <a:t>the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courtesy</a:t>
            </a:r>
            <a:r>
              <a:rPr dirty="0" sz="22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notice</a:t>
            </a:r>
            <a:r>
              <a:rPr dirty="0" sz="22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before</a:t>
            </a:r>
            <a:r>
              <a:rPr dirty="0" sz="22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the</a:t>
            </a:r>
            <a:r>
              <a:rPr dirty="0" sz="22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item's</a:t>
            </a:r>
            <a:r>
              <a:rPr dirty="0" sz="22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due</a:t>
            </a:r>
            <a:r>
              <a:rPr dirty="0" sz="22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date/time</a:t>
            </a:r>
            <a:r>
              <a:rPr dirty="0" sz="22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82C5F"/>
                </a:solidFill>
                <a:latin typeface="Arial"/>
                <a:cs typeface="Arial"/>
              </a:rPr>
              <a:t>is</a:t>
            </a:r>
            <a:r>
              <a:rPr dirty="0" sz="2200" spc="5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2C5F"/>
                </a:solidFill>
                <a:latin typeface="Arial"/>
                <a:cs typeface="Arial"/>
              </a:rPr>
              <a:t>reached.</a:t>
            </a:r>
            <a:endParaRPr sz="2200">
              <a:latin typeface="Arial"/>
              <a:cs typeface="Arial"/>
            </a:endParaRPr>
          </a:p>
          <a:p>
            <a:pPr lvl="2" marL="1270000" marR="17145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1270000" algn="l"/>
              </a:tabLst>
            </a:pP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CARLI</a:t>
            </a:r>
            <a:r>
              <a:rPr dirty="0" sz="22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staff</a:t>
            </a:r>
            <a:r>
              <a:rPr dirty="0" sz="22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will</a:t>
            </a:r>
            <a:r>
              <a:rPr dirty="0" sz="22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initially</a:t>
            </a:r>
            <a:r>
              <a:rPr dirty="0" sz="22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set</a:t>
            </a:r>
            <a:r>
              <a:rPr dirty="0" sz="22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this</a:t>
            </a:r>
            <a:r>
              <a:rPr dirty="0" sz="22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second</a:t>
            </a:r>
            <a:r>
              <a:rPr dirty="0" sz="22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letter</a:t>
            </a:r>
            <a:r>
              <a:rPr dirty="0" sz="22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as</a:t>
            </a:r>
            <a:r>
              <a:rPr dirty="0" sz="22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 spc="-50">
                <a:solidFill>
                  <a:srgbClr val="582C5F"/>
                </a:solidFill>
                <a:latin typeface="Arial"/>
                <a:cs typeface="Arial"/>
              </a:rPr>
              <a:t>OFF,</a:t>
            </a:r>
            <a:r>
              <a:rPr dirty="0" sz="22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82C5F"/>
                </a:solidFill>
                <a:latin typeface="Arial"/>
                <a:cs typeface="Arial"/>
              </a:rPr>
              <a:t>so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the</a:t>
            </a:r>
            <a:r>
              <a:rPr dirty="0" sz="22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patron</a:t>
            </a:r>
            <a:r>
              <a:rPr dirty="0" sz="22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will</a:t>
            </a:r>
            <a:r>
              <a:rPr dirty="0" sz="22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only</a:t>
            </a:r>
            <a:r>
              <a:rPr dirty="0" sz="22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receive</a:t>
            </a:r>
            <a:r>
              <a:rPr dirty="0" sz="22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one</a:t>
            </a:r>
            <a:r>
              <a:rPr dirty="0" sz="22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notice</a:t>
            </a:r>
            <a:r>
              <a:rPr dirty="0" sz="22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(the</a:t>
            </a:r>
            <a:r>
              <a:rPr dirty="0" sz="22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courtesy</a:t>
            </a:r>
            <a:r>
              <a:rPr dirty="0" sz="22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2C5F"/>
                </a:solidFill>
                <a:latin typeface="Arial"/>
                <a:cs typeface="Arial"/>
              </a:rPr>
              <a:t>letter)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for</a:t>
            </a:r>
            <a:r>
              <a:rPr dirty="0" sz="22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short</a:t>
            </a:r>
            <a:r>
              <a:rPr dirty="0" sz="22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2C5F"/>
                </a:solidFill>
                <a:latin typeface="Arial"/>
                <a:cs typeface="Arial"/>
              </a:rPr>
              <a:t>loans.</a:t>
            </a:r>
            <a:endParaRPr sz="2200">
              <a:latin typeface="Arial"/>
              <a:cs typeface="Arial"/>
            </a:endParaRPr>
          </a:p>
          <a:p>
            <a:pPr lvl="2" marL="1270000" marR="5080" indent="-342900">
              <a:lnSpc>
                <a:spcPct val="100000"/>
              </a:lnSpc>
              <a:spcBef>
                <a:spcPts val="525"/>
              </a:spcBef>
              <a:buChar char="•"/>
              <a:tabLst>
                <a:tab pos="1270000" algn="l"/>
              </a:tabLst>
            </a:pP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If</a:t>
            </a:r>
            <a:r>
              <a:rPr dirty="0" sz="22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you</a:t>
            </a:r>
            <a:r>
              <a:rPr dirty="0" sz="22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library</a:t>
            </a:r>
            <a:r>
              <a:rPr dirty="0" sz="22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would</a:t>
            </a:r>
            <a:r>
              <a:rPr dirty="0" sz="22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like</a:t>
            </a:r>
            <a:r>
              <a:rPr dirty="0" sz="22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the</a:t>
            </a:r>
            <a:r>
              <a:rPr dirty="0" sz="22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second</a:t>
            </a:r>
            <a:r>
              <a:rPr dirty="0" sz="22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letter</a:t>
            </a:r>
            <a:r>
              <a:rPr dirty="0" sz="22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to</a:t>
            </a:r>
            <a:r>
              <a:rPr dirty="0" sz="22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be</a:t>
            </a:r>
            <a:r>
              <a:rPr dirty="0" sz="22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sent,</a:t>
            </a:r>
            <a:r>
              <a:rPr dirty="0" sz="22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582C5F"/>
                </a:solidFill>
                <a:latin typeface="Arial"/>
                <a:cs typeface="Arial"/>
              </a:rPr>
              <a:t>your </a:t>
            </a:r>
            <a:r>
              <a:rPr dirty="0" sz="2200" spc="-10">
                <a:solidFill>
                  <a:srgbClr val="582C5F"/>
                </a:solidFill>
                <a:latin typeface="Arial"/>
                <a:cs typeface="Arial"/>
              </a:rPr>
              <a:t>Alma-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Primo</a:t>
            </a:r>
            <a:r>
              <a:rPr dirty="0" sz="22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contact</a:t>
            </a:r>
            <a:r>
              <a:rPr dirty="0" sz="22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should</a:t>
            </a:r>
            <a:r>
              <a:rPr dirty="0" sz="22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email</a:t>
            </a:r>
            <a:r>
              <a:rPr dirty="0" sz="22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CARLI</a:t>
            </a:r>
            <a:r>
              <a:rPr dirty="0" sz="22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support</a:t>
            </a:r>
            <a:r>
              <a:rPr dirty="0" sz="22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2C5F"/>
                </a:solidFill>
                <a:latin typeface="Arial"/>
                <a:cs typeface="Arial"/>
              </a:rPr>
              <a:t>(ASAP!).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67420"/>
            <a:ext cx="68853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REMINDER: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COURTESY</a:t>
            </a:r>
            <a:r>
              <a:rPr dirty="0" sz="16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NOTICES/JOB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RE-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ENABLED</a:t>
            </a:r>
            <a:r>
              <a:rPr dirty="0" sz="1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FRIDAY,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8/28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CARLI</a:t>
            </a:r>
            <a:r>
              <a:rPr dirty="0" spc="-65"/>
              <a:t> </a:t>
            </a:r>
            <a:r>
              <a:rPr dirty="0" spc="-20"/>
              <a:t>re-</a:t>
            </a:r>
            <a:r>
              <a:rPr dirty="0"/>
              <a:t>enabling</a:t>
            </a:r>
            <a:r>
              <a:rPr dirty="0" spc="-50"/>
              <a:t> </a:t>
            </a:r>
            <a:r>
              <a:rPr dirty="0"/>
              <a:t>Courtesy</a:t>
            </a:r>
            <a:r>
              <a:rPr dirty="0" spc="-75"/>
              <a:t> </a:t>
            </a:r>
            <a:r>
              <a:rPr dirty="0"/>
              <a:t>Notices</a:t>
            </a:r>
            <a:r>
              <a:rPr dirty="0" spc="-65"/>
              <a:t> </a:t>
            </a:r>
            <a:r>
              <a:rPr dirty="0"/>
              <a:t>and</a:t>
            </a:r>
            <a:r>
              <a:rPr dirty="0" spc="-75"/>
              <a:t> </a:t>
            </a:r>
            <a:r>
              <a:rPr dirty="0"/>
              <a:t>Job</a:t>
            </a:r>
            <a:r>
              <a:rPr dirty="0" spc="-80"/>
              <a:t> </a:t>
            </a:r>
            <a:r>
              <a:rPr dirty="0"/>
              <a:t>this</a:t>
            </a:r>
            <a:r>
              <a:rPr dirty="0" spc="-75"/>
              <a:t> </a:t>
            </a:r>
            <a:r>
              <a:rPr dirty="0" spc="-10"/>
              <a:t>Friday,</a:t>
            </a:r>
            <a:r>
              <a:rPr dirty="0" spc="-70"/>
              <a:t> </a:t>
            </a:r>
            <a:r>
              <a:rPr dirty="0" spc="-20"/>
              <a:t>8/28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572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</a:tabLst>
            </a:pPr>
            <a:r>
              <a:rPr dirty="0"/>
              <a:t>Automatic</a:t>
            </a:r>
            <a:r>
              <a:rPr dirty="0" spc="-50"/>
              <a:t> </a:t>
            </a:r>
            <a:r>
              <a:rPr dirty="0" spc="-10"/>
              <a:t>Renewals:</a:t>
            </a:r>
          </a:p>
          <a:p>
            <a:pPr lvl="1" marL="8128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812800" algn="l"/>
              </a:tabLst>
            </a:pP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If/when</a:t>
            </a:r>
            <a:r>
              <a:rPr dirty="0" sz="2400" spc="-7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your</a:t>
            </a:r>
            <a:r>
              <a:rPr dirty="0" sz="24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institution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is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interested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in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testing</a:t>
            </a:r>
            <a:r>
              <a:rPr dirty="0" sz="24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and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using Alma's</a:t>
            </a:r>
            <a:r>
              <a:rPr dirty="0" sz="2400" spc="-1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Automatic</a:t>
            </a:r>
            <a:r>
              <a:rPr dirty="0" sz="2400" spc="-8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Renewal</a:t>
            </a:r>
            <a:r>
              <a:rPr dirty="0" sz="24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functionality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for</a:t>
            </a:r>
            <a:r>
              <a:rPr dirty="0" sz="2400" spc="-8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local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patrons,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or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a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subset</a:t>
            </a:r>
            <a:r>
              <a:rPr dirty="0" sz="24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of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local</a:t>
            </a:r>
            <a:r>
              <a:rPr dirty="0" sz="24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patrons,</a:t>
            </a:r>
            <a:r>
              <a:rPr dirty="0" sz="24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email</a:t>
            </a:r>
            <a:r>
              <a:rPr dirty="0" sz="24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CARLI</a:t>
            </a:r>
            <a:r>
              <a:rPr dirty="0" sz="24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Support.</a:t>
            </a:r>
            <a:endParaRPr sz="2400">
              <a:latin typeface="Arial"/>
              <a:cs typeface="Arial"/>
            </a:endParaRPr>
          </a:p>
          <a:p>
            <a:pPr lvl="1" marL="812800" marR="57086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812800" algn="l"/>
              </a:tabLst>
            </a:pP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Automatic</a:t>
            </a:r>
            <a:r>
              <a:rPr dirty="0" sz="24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Renewals</a:t>
            </a:r>
            <a:r>
              <a:rPr dirty="0" sz="24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should</a:t>
            </a:r>
            <a:r>
              <a:rPr dirty="0" sz="24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not</a:t>
            </a:r>
            <a:r>
              <a:rPr dirty="0" sz="2400" spc="-7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yet</a:t>
            </a:r>
            <a:r>
              <a:rPr dirty="0" sz="2400" spc="-7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be</a:t>
            </a:r>
            <a:r>
              <a:rPr dirty="0" sz="24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enabled</a:t>
            </a:r>
            <a:r>
              <a:rPr dirty="0" sz="24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for</a:t>
            </a:r>
            <a:r>
              <a:rPr dirty="0" sz="2400" spc="-7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2C5F"/>
                </a:solidFill>
                <a:latin typeface="Arial"/>
                <a:cs typeface="Arial"/>
              </a:rPr>
              <a:t>I-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Share</a:t>
            </a:r>
            <a:r>
              <a:rPr dirty="0" sz="24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patrons;</a:t>
            </a:r>
            <a:r>
              <a:rPr dirty="0" sz="2400" spc="-8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we</a:t>
            </a:r>
            <a:r>
              <a:rPr dirty="0" sz="2400" spc="-7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need</a:t>
            </a:r>
            <a:r>
              <a:rPr dirty="0" sz="24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consistency</a:t>
            </a:r>
            <a:r>
              <a:rPr dirty="0" sz="24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across</a:t>
            </a:r>
            <a:r>
              <a:rPr dirty="0" sz="24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2C5F"/>
                </a:solidFill>
                <a:latin typeface="Arial"/>
                <a:cs typeface="Arial"/>
              </a:rPr>
              <a:t>the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consortium.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67420"/>
            <a:ext cx="75685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REMINDER: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OVERDUE</a:t>
            </a:r>
            <a:r>
              <a:rPr dirty="0" sz="16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LOST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RELATED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JOBS</a:t>
            </a:r>
            <a:r>
              <a:rPr dirty="0" sz="16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LETTERS,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OCTOBER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307340" y="600075"/>
            <a:ext cx="809117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CARLI</a:t>
            </a:r>
            <a:r>
              <a:rPr dirty="0" spc="-60"/>
              <a:t> </a:t>
            </a:r>
            <a:r>
              <a:rPr dirty="0" spc="-20"/>
              <a:t>re-</a:t>
            </a:r>
            <a:r>
              <a:rPr dirty="0"/>
              <a:t>enabling</a:t>
            </a:r>
            <a:r>
              <a:rPr dirty="0" spc="-45"/>
              <a:t> </a:t>
            </a:r>
            <a:r>
              <a:rPr dirty="0"/>
              <a:t>Letters/Jobs</a:t>
            </a:r>
            <a:r>
              <a:rPr dirty="0" spc="-80"/>
              <a:t> </a:t>
            </a:r>
            <a:r>
              <a:rPr dirty="0"/>
              <a:t>for</a:t>
            </a:r>
            <a:r>
              <a:rPr dirty="0" spc="-90"/>
              <a:t> </a:t>
            </a:r>
            <a:r>
              <a:rPr dirty="0"/>
              <a:t>Overdue,</a:t>
            </a:r>
            <a:r>
              <a:rPr dirty="0" spc="-65"/>
              <a:t> </a:t>
            </a:r>
            <a:r>
              <a:rPr dirty="0"/>
              <a:t>Lost,</a:t>
            </a:r>
            <a:r>
              <a:rPr dirty="0" spc="-90"/>
              <a:t> </a:t>
            </a:r>
            <a:r>
              <a:rPr dirty="0"/>
              <a:t>Fine</a:t>
            </a:r>
            <a:r>
              <a:rPr dirty="0" spc="-65"/>
              <a:t> </a:t>
            </a:r>
            <a:r>
              <a:rPr dirty="0" spc="-25"/>
              <a:t>Fee </a:t>
            </a:r>
            <a:r>
              <a:rPr dirty="0"/>
              <a:t>Assessment</a:t>
            </a:r>
            <a:r>
              <a:rPr dirty="0" spc="-70"/>
              <a:t> </a:t>
            </a:r>
            <a:r>
              <a:rPr dirty="0"/>
              <a:t>on</a:t>
            </a:r>
            <a:r>
              <a:rPr dirty="0" spc="-80"/>
              <a:t> </a:t>
            </a:r>
            <a:r>
              <a:rPr dirty="0" spc="-20"/>
              <a:t>Monday,</a:t>
            </a:r>
            <a:r>
              <a:rPr dirty="0" spc="-70"/>
              <a:t> </a:t>
            </a:r>
            <a:r>
              <a:rPr dirty="0"/>
              <a:t>October</a:t>
            </a:r>
            <a:r>
              <a:rPr dirty="0" spc="-85"/>
              <a:t> </a:t>
            </a:r>
            <a:r>
              <a:rPr dirty="0" spc="-25"/>
              <a:t>5.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0388" y="1770507"/>
            <a:ext cx="8392795" cy="2805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marR="139065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In</a:t>
            </a:r>
            <a:r>
              <a:rPr dirty="0" sz="24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582C5F"/>
                </a:solidFill>
                <a:latin typeface="Arial"/>
                <a:cs typeface="Arial"/>
              </a:rPr>
              <a:t>September,</a:t>
            </a:r>
            <a:r>
              <a:rPr dirty="0" sz="24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the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CARLI</a:t>
            </a:r>
            <a:r>
              <a:rPr dirty="0" sz="24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Office</a:t>
            </a:r>
            <a:r>
              <a:rPr dirty="0" sz="2400" spc="-8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will</a:t>
            </a:r>
            <a:r>
              <a:rPr dirty="0" sz="24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provide</a:t>
            </a:r>
            <a:r>
              <a:rPr dirty="0" sz="24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582C5F"/>
                </a:solidFill>
                <a:latin typeface="Arial"/>
                <a:cs typeface="Arial"/>
              </a:rPr>
              <a:t>more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information</a:t>
            </a:r>
            <a:r>
              <a:rPr dirty="0" sz="2400" spc="-10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2C5F"/>
                </a:solidFill>
                <a:latin typeface="Arial"/>
                <a:cs typeface="Arial"/>
              </a:rPr>
              <a:t>on:</a:t>
            </a:r>
            <a:endParaRPr sz="2400">
              <a:latin typeface="Arial"/>
              <a:cs typeface="Arial"/>
            </a:endParaRPr>
          </a:p>
          <a:p>
            <a:pPr lvl="1" marL="812800" marR="5969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812800" algn="l"/>
              </a:tabLst>
            </a:pP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Which</a:t>
            </a:r>
            <a:r>
              <a:rPr dirty="0" sz="24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letters</a:t>
            </a:r>
            <a:r>
              <a:rPr dirty="0" sz="2400" spc="-7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and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jobs</a:t>
            </a:r>
            <a:r>
              <a:rPr dirty="0" sz="24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will</a:t>
            </a:r>
            <a:r>
              <a:rPr dirty="0" sz="24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be</a:t>
            </a:r>
            <a:r>
              <a:rPr dirty="0" sz="24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consortially</a:t>
            </a:r>
            <a:r>
              <a:rPr dirty="0" sz="24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582C5F"/>
                </a:solidFill>
                <a:latin typeface="Arial"/>
                <a:cs typeface="Arial"/>
              </a:rPr>
              <a:t>re-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enabled</a:t>
            </a:r>
            <a:r>
              <a:rPr dirty="0" sz="24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2C5F"/>
                </a:solidFill>
                <a:latin typeface="Arial"/>
                <a:cs typeface="Arial"/>
              </a:rPr>
              <a:t>on </a:t>
            </a:r>
            <a:r>
              <a:rPr dirty="0" sz="2400" spc="-20">
                <a:solidFill>
                  <a:srgbClr val="582C5F"/>
                </a:solidFill>
                <a:latin typeface="Arial"/>
                <a:cs typeface="Arial"/>
              </a:rPr>
              <a:t>Monday,</a:t>
            </a:r>
            <a:r>
              <a:rPr dirty="0" sz="2400" spc="-8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October</a:t>
            </a:r>
            <a:r>
              <a:rPr dirty="0" sz="2400" spc="-10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2C5F"/>
                </a:solidFill>
                <a:latin typeface="Arial"/>
                <a:cs typeface="Arial"/>
              </a:rPr>
              <a:t>5,</a:t>
            </a:r>
            <a:endParaRPr sz="2400">
              <a:latin typeface="Arial"/>
              <a:cs typeface="Arial"/>
            </a:endParaRPr>
          </a:p>
          <a:p>
            <a:pPr lvl="1" marL="8121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812165" algn="l"/>
              </a:tabLst>
            </a:pP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Review</a:t>
            </a:r>
            <a:r>
              <a:rPr dirty="0" sz="24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and</a:t>
            </a:r>
            <a:r>
              <a:rPr dirty="0" sz="24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582C5F"/>
                </a:solidFill>
                <a:latin typeface="Arial"/>
                <a:cs typeface="Arial"/>
              </a:rPr>
              <a:t>clean-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up</a:t>
            </a:r>
            <a:r>
              <a:rPr dirty="0" sz="2400" spc="-2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to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do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before</a:t>
            </a:r>
            <a:r>
              <a:rPr dirty="0" sz="24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October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2C5F"/>
                </a:solidFill>
                <a:latin typeface="Arial"/>
                <a:cs typeface="Arial"/>
              </a:rPr>
              <a:t>5,</a:t>
            </a:r>
            <a:endParaRPr sz="2400">
              <a:latin typeface="Arial"/>
              <a:cs typeface="Arial"/>
            </a:endParaRPr>
          </a:p>
          <a:p>
            <a:pPr lvl="1" marL="8128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812800" algn="l"/>
              </a:tabLst>
            </a:pP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Review</a:t>
            </a:r>
            <a:r>
              <a:rPr dirty="0" sz="24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of</a:t>
            </a:r>
            <a:r>
              <a:rPr dirty="0" sz="24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each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I-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Share</a:t>
            </a:r>
            <a:r>
              <a:rPr dirty="0" sz="2400" spc="-7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library's</a:t>
            </a:r>
            <a:r>
              <a:rPr dirty="0" sz="24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Overdue</a:t>
            </a:r>
            <a:r>
              <a:rPr dirty="0" sz="24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and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Lost</a:t>
            </a:r>
            <a:r>
              <a:rPr dirty="0" sz="24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582C5F"/>
                </a:solidFill>
                <a:latin typeface="Arial"/>
                <a:cs typeface="Arial"/>
              </a:rPr>
              <a:t>Loan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Profiles.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67420"/>
            <a:ext cx="53790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CONSORTIALLY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REQUIRED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CONFIGURATION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SETTING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307340" y="526923"/>
            <a:ext cx="8335009" cy="1635125"/>
          </a:xfrm>
          <a:prstGeom prst="rect"/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/>
              <a:t>Consortially</a:t>
            </a:r>
            <a:r>
              <a:rPr dirty="0" spc="-75"/>
              <a:t> </a:t>
            </a:r>
            <a:r>
              <a:rPr dirty="0"/>
              <a:t>Required</a:t>
            </a:r>
            <a:r>
              <a:rPr dirty="0" spc="-75"/>
              <a:t> </a:t>
            </a:r>
            <a:r>
              <a:rPr dirty="0"/>
              <a:t>Default</a:t>
            </a:r>
            <a:r>
              <a:rPr dirty="0" spc="-100"/>
              <a:t> </a:t>
            </a:r>
            <a:r>
              <a:rPr dirty="0"/>
              <a:t>Rule</a:t>
            </a:r>
            <a:r>
              <a:rPr dirty="0" spc="-85"/>
              <a:t> </a:t>
            </a:r>
            <a:r>
              <a:rPr dirty="0" spc="-10"/>
              <a:t>Value</a:t>
            </a:r>
          </a:p>
          <a:p>
            <a:pPr marL="15240" marR="5080">
              <a:lnSpc>
                <a:spcPct val="100000"/>
              </a:lnSpc>
              <a:spcBef>
                <a:spcPts val="575"/>
              </a:spcBef>
            </a:pPr>
            <a:r>
              <a:rPr dirty="0"/>
              <a:t>Located</a:t>
            </a:r>
            <a:r>
              <a:rPr dirty="0" spc="-85"/>
              <a:t> </a:t>
            </a:r>
            <a:r>
              <a:rPr dirty="0"/>
              <a:t>in</a:t>
            </a:r>
            <a:r>
              <a:rPr dirty="0" spc="-165"/>
              <a:t> </a:t>
            </a:r>
            <a:r>
              <a:rPr dirty="0"/>
              <a:t>Alma</a:t>
            </a:r>
            <a:r>
              <a:rPr dirty="0" spc="-60"/>
              <a:t> </a:t>
            </a:r>
            <a:r>
              <a:rPr dirty="0"/>
              <a:t>Configuration</a:t>
            </a:r>
            <a:r>
              <a:rPr dirty="0" spc="-50"/>
              <a:t> </a:t>
            </a:r>
            <a:r>
              <a:rPr dirty="0"/>
              <a:t>at</a:t>
            </a:r>
            <a:r>
              <a:rPr dirty="0" spc="-70"/>
              <a:t> </a:t>
            </a:r>
            <a:r>
              <a:rPr dirty="0"/>
              <a:t>the</a:t>
            </a:r>
            <a:r>
              <a:rPr dirty="0" spc="-70"/>
              <a:t> </a:t>
            </a:r>
            <a:r>
              <a:rPr dirty="0"/>
              <a:t>Institutional</a:t>
            </a:r>
            <a:r>
              <a:rPr dirty="0" spc="-70"/>
              <a:t> </a:t>
            </a:r>
            <a:r>
              <a:rPr dirty="0"/>
              <a:t>Level,</a:t>
            </a:r>
            <a:r>
              <a:rPr dirty="0" spc="-55"/>
              <a:t> </a:t>
            </a:r>
            <a:r>
              <a:rPr dirty="0" spc="-10"/>
              <a:t>under </a:t>
            </a:r>
            <a:r>
              <a:rPr dirty="0"/>
              <a:t>Fulfillment&gt;</a:t>
            </a:r>
            <a:r>
              <a:rPr dirty="0" spc="-114"/>
              <a:t> </a:t>
            </a:r>
            <a:r>
              <a:rPr dirty="0"/>
              <a:t>Library</a:t>
            </a:r>
            <a:r>
              <a:rPr dirty="0" spc="-114"/>
              <a:t> </a:t>
            </a:r>
            <a:r>
              <a:rPr dirty="0"/>
              <a:t>Management&gt;</a:t>
            </a:r>
            <a:r>
              <a:rPr dirty="0" spc="-114"/>
              <a:t> </a:t>
            </a:r>
            <a:r>
              <a:rPr dirty="0"/>
              <a:t>“Reshelve</a:t>
            </a:r>
            <a:r>
              <a:rPr dirty="0" spc="-105"/>
              <a:t> </a:t>
            </a:r>
            <a:r>
              <a:rPr dirty="0"/>
              <a:t>without</a:t>
            </a:r>
            <a:r>
              <a:rPr dirty="0" spc="-155"/>
              <a:t> </a:t>
            </a:r>
            <a:r>
              <a:rPr dirty="0" spc="-10"/>
              <a:t>Transit Rules.”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0388" y="2209419"/>
            <a:ext cx="8475980" cy="4220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The</a:t>
            </a:r>
            <a:r>
              <a:rPr dirty="0" sz="24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Default</a:t>
            </a:r>
            <a:r>
              <a:rPr dirty="0" sz="24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Rule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must</a:t>
            </a:r>
            <a:r>
              <a:rPr dirty="0" sz="2400" spc="-7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be</a:t>
            </a:r>
            <a:r>
              <a:rPr dirty="0" sz="24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582C5F"/>
                </a:solidFill>
                <a:latin typeface="Arial"/>
                <a:cs typeface="Arial"/>
              </a:rPr>
              <a:t>Reshelve</a:t>
            </a:r>
            <a:r>
              <a:rPr dirty="0" sz="2400" spc="-55" b="1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582C5F"/>
                </a:solidFill>
                <a:latin typeface="Arial"/>
                <a:cs typeface="Arial"/>
              </a:rPr>
              <a:t>Without</a:t>
            </a:r>
            <a:r>
              <a:rPr dirty="0" sz="2400" spc="-75" b="1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582C5F"/>
                </a:solidFill>
                <a:latin typeface="Arial"/>
                <a:cs typeface="Arial"/>
              </a:rPr>
              <a:t>Transit</a:t>
            </a:r>
            <a:r>
              <a:rPr dirty="0" sz="2400" spc="-75" b="1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582C5F"/>
                </a:solidFill>
                <a:latin typeface="Arial"/>
                <a:cs typeface="Arial"/>
              </a:rPr>
              <a:t>=</a:t>
            </a:r>
            <a:r>
              <a:rPr dirty="0" sz="2400" spc="-65" b="1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582C5F"/>
                </a:solidFill>
                <a:latin typeface="Arial"/>
                <a:cs typeface="Arial"/>
              </a:rPr>
              <a:t>False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2400">
              <a:latin typeface="Arial"/>
              <a:cs typeface="Arial"/>
            </a:endParaRPr>
          </a:p>
          <a:p>
            <a:pPr marL="354965" marR="189865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If</a:t>
            </a:r>
            <a:r>
              <a:rPr dirty="0" sz="20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it</a:t>
            </a:r>
            <a:r>
              <a:rPr dirty="0" sz="2000" spc="-2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is</a:t>
            </a:r>
            <a:r>
              <a:rPr dirty="0" sz="20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set</a:t>
            </a:r>
            <a:r>
              <a:rPr dirty="0" sz="20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to</a:t>
            </a:r>
            <a:r>
              <a:rPr dirty="0" sz="2000" spc="-7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True,</a:t>
            </a:r>
            <a:r>
              <a:rPr dirty="0" sz="20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when</a:t>
            </a:r>
            <a:r>
              <a:rPr dirty="0" sz="20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another</a:t>
            </a:r>
            <a:r>
              <a:rPr dirty="0" sz="20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2C5F"/>
                </a:solidFill>
                <a:latin typeface="Arial"/>
                <a:cs typeface="Arial"/>
              </a:rPr>
              <a:t>I-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Share</a:t>
            </a:r>
            <a:r>
              <a:rPr dirty="0" sz="20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library</a:t>
            </a:r>
            <a:r>
              <a:rPr dirty="0" sz="20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discharges/returns</a:t>
            </a:r>
            <a:r>
              <a:rPr dirty="0" sz="20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2C5F"/>
                </a:solidFill>
                <a:latin typeface="Arial"/>
                <a:cs typeface="Arial"/>
              </a:rPr>
              <a:t>your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institution’s</a:t>
            </a:r>
            <a:r>
              <a:rPr dirty="0" sz="20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item,</a:t>
            </a:r>
            <a:r>
              <a:rPr dirty="0" sz="20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the</a:t>
            </a:r>
            <a:r>
              <a:rPr dirty="0" sz="20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item</a:t>
            </a:r>
            <a:r>
              <a:rPr dirty="0" sz="20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will</a:t>
            </a:r>
            <a:r>
              <a:rPr dirty="0" sz="2000" spc="-2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not</a:t>
            </a:r>
            <a:r>
              <a:rPr dirty="0" sz="20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go</a:t>
            </a:r>
            <a:r>
              <a:rPr dirty="0" sz="20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into</a:t>
            </a:r>
            <a:r>
              <a:rPr dirty="0" sz="20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2C5F"/>
                </a:solidFill>
                <a:latin typeface="Arial"/>
                <a:cs typeface="Arial"/>
              </a:rPr>
              <a:t>“Transit”</a:t>
            </a:r>
            <a:r>
              <a:rPr dirty="0" sz="2000" spc="-7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2C5F"/>
                </a:solidFill>
                <a:latin typeface="Arial"/>
                <a:cs typeface="Arial"/>
              </a:rPr>
              <a:t>status.</a:t>
            </a:r>
            <a:endParaRPr sz="2000">
              <a:latin typeface="Arial"/>
              <a:cs typeface="Arial"/>
            </a:endParaRPr>
          </a:p>
          <a:p>
            <a:pPr lvl="1" marL="812165" indent="-342265">
              <a:lnSpc>
                <a:spcPct val="100000"/>
              </a:lnSpc>
              <a:spcBef>
                <a:spcPts val="480"/>
              </a:spcBef>
              <a:buChar char="•"/>
              <a:tabLst>
                <a:tab pos="812165" algn="l"/>
              </a:tabLst>
            </a:pP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It</a:t>
            </a:r>
            <a:r>
              <a:rPr dirty="0" sz="20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will</a:t>
            </a:r>
            <a:r>
              <a:rPr dirty="0" sz="2000" spc="-1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immediately</a:t>
            </a:r>
            <a:r>
              <a:rPr dirty="0" sz="20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show</a:t>
            </a:r>
            <a:r>
              <a:rPr dirty="0" sz="20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as</a:t>
            </a:r>
            <a:r>
              <a:rPr dirty="0" sz="20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“On</a:t>
            </a:r>
            <a:r>
              <a:rPr dirty="0" sz="20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Shelf”</a:t>
            </a:r>
            <a:r>
              <a:rPr dirty="0" sz="2000" spc="-2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at</a:t>
            </a:r>
            <a:r>
              <a:rPr dirty="0" sz="20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your</a:t>
            </a:r>
            <a:r>
              <a:rPr dirty="0" sz="20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2C5F"/>
                </a:solidFill>
                <a:latin typeface="Arial"/>
                <a:cs typeface="Arial"/>
              </a:rPr>
              <a:t>institution.</a:t>
            </a:r>
            <a:endParaRPr sz="2000">
              <a:latin typeface="Arial"/>
              <a:cs typeface="Arial"/>
            </a:endParaRPr>
          </a:p>
          <a:p>
            <a:pPr marL="354965" marR="86995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</a:tabLst>
            </a:pP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If</a:t>
            </a:r>
            <a:r>
              <a:rPr dirty="0" sz="20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your</a:t>
            </a:r>
            <a:r>
              <a:rPr dirty="0" sz="20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institution</a:t>
            </a:r>
            <a:r>
              <a:rPr dirty="0" sz="20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has</a:t>
            </a:r>
            <a:r>
              <a:rPr dirty="0" sz="20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internal</a:t>
            </a:r>
            <a:r>
              <a:rPr dirty="0" sz="20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libraries/departments</a:t>
            </a:r>
            <a:r>
              <a:rPr dirty="0" sz="20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that</a:t>
            </a:r>
            <a:r>
              <a:rPr dirty="0" sz="20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you</a:t>
            </a:r>
            <a:r>
              <a:rPr dirty="0" sz="20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do</a:t>
            </a:r>
            <a:r>
              <a:rPr dirty="0" sz="20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not</a:t>
            </a:r>
            <a:r>
              <a:rPr dirty="0" sz="20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2C5F"/>
                </a:solidFill>
                <a:latin typeface="Arial"/>
                <a:cs typeface="Arial"/>
              </a:rPr>
              <a:t>want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them</a:t>
            </a:r>
            <a:r>
              <a:rPr dirty="0" sz="20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to</a:t>
            </a:r>
            <a:r>
              <a:rPr dirty="0" sz="20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2C5F"/>
                </a:solidFill>
                <a:latin typeface="Arial"/>
                <a:cs typeface="Arial"/>
              </a:rPr>
              <a:t>“Transit”</a:t>
            </a:r>
            <a:r>
              <a:rPr dirty="0" sz="20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between,</a:t>
            </a:r>
            <a:r>
              <a:rPr dirty="0" sz="20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enter</a:t>
            </a:r>
            <a:r>
              <a:rPr dirty="0" sz="20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explicit</a:t>
            </a:r>
            <a:r>
              <a:rPr dirty="0" sz="2000" spc="-1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rules</a:t>
            </a:r>
            <a:r>
              <a:rPr dirty="0" sz="20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for</a:t>
            </a:r>
            <a:r>
              <a:rPr dirty="0" sz="20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2C5F"/>
                </a:solidFill>
                <a:latin typeface="Arial"/>
                <a:cs typeface="Arial"/>
              </a:rPr>
              <a:t>those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libraries/departments</a:t>
            </a:r>
            <a:r>
              <a:rPr dirty="0" sz="2000" spc="-7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rather</a:t>
            </a:r>
            <a:r>
              <a:rPr dirty="0" sz="20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than</a:t>
            </a:r>
            <a:r>
              <a:rPr dirty="0" sz="20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editing</a:t>
            </a:r>
            <a:r>
              <a:rPr dirty="0" sz="20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the</a:t>
            </a:r>
            <a:r>
              <a:rPr dirty="0" sz="20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default</a:t>
            </a:r>
            <a:r>
              <a:rPr dirty="0" sz="20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2C5F"/>
                </a:solidFill>
                <a:latin typeface="Arial"/>
                <a:cs typeface="Arial"/>
              </a:rPr>
              <a:t>rule.</a:t>
            </a:r>
            <a:endParaRPr sz="2000">
              <a:latin typeface="Arial"/>
              <a:cs typeface="Arial"/>
            </a:endParaRPr>
          </a:p>
          <a:p>
            <a:pPr algn="just" lvl="1" marL="812800" marR="5080" indent="-342900">
              <a:lnSpc>
                <a:spcPct val="100000"/>
              </a:lnSpc>
              <a:spcBef>
                <a:spcPts val="400"/>
              </a:spcBef>
              <a:buChar char="•"/>
              <a:tabLst>
                <a:tab pos="812800" algn="l"/>
                <a:tab pos="815340" algn="l"/>
              </a:tabLst>
            </a:pPr>
            <a:r>
              <a:rPr dirty="0" u="sng" sz="1600">
                <a:solidFill>
                  <a:srgbClr val="582C5F"/>
                </a:solidFill>
                <a:uFill>
                  <a:solidFill>
                    <a:srgbClr val="0895A9"/>
                  </a:solidFill>
                </a:uFill>
                <a:latin typeface="Arial"/>
                <a:cs typeface="Arial"/>
                <a:hlinkClick r:id="rId2"/>
              </a:rPr>
              <a:t>	</a:t>
            </a:r>
            <a:r>
              <a:rPr dirty="0" u="sng" sz="1600" spc="-10">
                <a:solidFill>
                  <a:srgbClr val="0895A9"/>
                </a:solidFill>
                <a:uFill>
                  <a:solidFill>
                    <a:srgbClr val="0895A9"/>
                  </a:solidFill>
                </a:uFill>
                <a:latin typeface="Arial"/>
                <a:cs typeface="Arial"/>
                <a:hlinkClick r:id="rId2"/>
              </a:rPr>
              <a:t>https://knowledge.exlibrisgroup.com/Alma/Product_Documentation/010Alma_Online_</a:t>
            </a:r>
            <a:r>
              <a:rPr dirty="0" u="none" sz="1600" spc="-10">
                <a:solidFill>
                  <a:srgbClr val="0895A9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u="sng" sz="1600" spc="-10">
                <a:solidFill>
                  <a:srgbClr val="0895A9"/>
                </a:solidFill>
                <a:uFill>
                  <a:solidFill>
                    <a:srgbClr val="0895A9"/>
                  </a:solidFill>
                </a:uFill>
                <a:latin typeface="Arial"/>
                <a:cs typeface="Arial"/>
                <a:hlinkClick r:id="rId2"/>
              </a:rPr>
              <a:t>Help_(English)/030Fulfillment/080Configuring_Fulfillment/020Library#Configuring_Re</a:t>
            </a:r>
            <a:r>
              <a:rPr dirty="0" u="none" sz="1600" spc="-10">
                <a:solidFill>
                  <a:srgbClr val="0895A9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u="sng" sz="1600" spc="-10">
                <a:solidFill>
                  <a:srgbClr val="0895A9"/>
                </a:solidFill>
                <a:uFill>
                  <a:solidFill>
                    <a:srgbClr val="0895A9"/>
                  </a:solidFill>
                </a:uFill>
                <a:latin typeface="Arial"/>
                <a:cs typeface="Arial"/>
                <a:hlinkClick r:id="rId2"/>
              </a:rPr>
              <a:t>shelve_Without_Transit_Rules</a:t>
            </a:r>
            <a:endParaRPr sz="1600">
              <a:latin typeface="Arial"/>
              <a:cs typeface="Arial"/>
            </a:endParaRPr>
          </a:p>
          <a:p>
            <a:pPr lvl="1" marL="812800" marR="375285" indent="-342900">
              <a:lnSpc>
                <a:spcPct val="100000"/>
              </a:lnSpc>
              <a:spcBef>
                <a:spcPts val="459"/>
              </a:spcBef>
              <a:buChar char="•"/>
              <a:tabLst>
                <a:tab pos="812800" algn="l"/>
              </a:tabLst>
            </a:pP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NOTE:</a:t>
            </a:r>
            <a:r>
              <a:rPr dirty="0" sz="20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Do</a:t>
            </a:r>
            <a:r>
              <a:rPr dirty="0" sz="2000" spc="-1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not</a:t>
            </a:r>
            <a:r>
              <a:rPr dirty="0" sz="20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make</a:t>
            </a:r>
            <a:r>
              <a:rPr dirty="0" sz="20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any</a:t>
            </a:r>
            <a:r>
              <a:rPr dirty="0" sz="20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specific</a:t>
            </a:r>
            <a:r>
              <a:rPr dirty="0" sz="20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rules</a:t>
            </a:r>
            <a:r>
              <a:rPr dirty="0" sz="20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for</a:t>
            </a:r>
            <a:r>
              <a:rPr dirty="0" sz="20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the</a:t>
            </a:r>
            <a:r>
              <a:rPr dirty="0" sz="20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“Resource</a:t>
            </a:r>
            <a:r>
              <a:rPr dirty="0" sz="20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2C5F"/>
                </a:solidFill>
                <a:latin typeface="Arial"/>
                <a:cs typeface="Arial"/>
              </a:rPr>
              <a:t>Sharing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Library”</a:t>
            </a:r>
            <a:r>
              <a:rPr dirty="0" sz="20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so</a:t>
            </a:r>
            <a:r>
              <a:rPr dirty="0" sz="20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that</a:t>
            </a:r>
            <a:r>
              <a:rPr dirty="0" sz="20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it</a:t>
            </a:r>
            <a:r>
              <a:rPr dirty="0" sz="20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will be</a:t>
            </a:r>
            <a:r>
              <a:rPr dirty="0" sz="20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covered</a:t>
            </a:r>
            <a:r>
              <a:rPr dirty="0" sz="20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by</a:t>
            </a:r>
            <a:r>
              <a:rPr dirty="0" sz="20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the</a:t>
            </a:r>
            <a:r>
              <a:rPr dirty="0" sz="20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Default</a:t>
            </a:r>
            <a:r>
              <a:rPr dirty="0" sz="20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2C5F"/>
                </a:solidFill>
                <a:latin typeface="Arial"/>
                <a:cs typeface="Arial"/>
              </a:rPr>
              <a:t>Rule=False.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67420"/>
            <a:ext cx="40271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OVERVIEW:</a:t>
            </a:r>
            <a:r>
              <a:rPr dirty="0" sz="16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PRINTING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OPTIONS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6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ALMA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773683" y="600075"/>
            <a:ext cx="7823200" cy="66738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New</a:t>
            </a:r>
            <a:r>
              <a:rPr dirty="0" spc="-80"/>
              <a:t> </a:t>
            </a:r>
            <a:r>
              <a:rPr dirty="0"/>
              <a:t>CARLI</a:t>
            </a:r>
            <a:r>
              <a:rPr dirty="0" spc="-55"/>
              <a:t> </a:t>
            </a:r>
            <a:r>
              <a:rPr dirty="0"/>
              <a:t>webpage-</a:t>
            </a:r>
            <a:r>
              <a:rPr dirty="0" spc="-45"/>
              <a:t> </a:t>
            </a:r>
            <a:r>
              <a:rPr dirty="0"/>
              <a:t>Overview:</a:t>
            </a:r>
            <a:r>
              <a:rPr dirty="0" spc="-65"/>
              <a:t> </a:t>
            </a:r>
            <a:r>
              <a:rPr dirty="0"/>
              <a:t>Printing</a:t>
            </a:r>
            <a:r>
              <a:rPr dirty="0" spc="-50"/>
              <a:t> </a:t>
            </a:r>
            <a:r>
              <a:rPr dirty="0"/>
              <a:t>Options</a:t>
            </a:r>
            <a:r>
              <a:rPr dirty="0" spc="-80"/>
              <a:t> </a:t>
            </a:r>
            <a:r>
              <a:rPr dirty="0"/>
              <a:t>in</a:t>
            </a:r>
            <a:r>
              <a:rPr dirty="0" spc="-165"/>
              <a:t> </a:t>
            </a:r>
            <a:r>
              <a:rPr dirty="0" spc="-20"/>
              <a:t>Alma</a:t>
            </a:r>
          </a:p>
          <a:p>
            <a:pPr marL="60960">
              <a:lnSpc>
                <a:spcPct val="100000"/>
              </a:lnSpc>
              <a:spcBef>
                <a:spcPts val="10"/>
              </a:spcBef>
            </a:pPr>
            <a:r>
              <a:rPr dirty="0" u="sng" sz="1800" spc="-10">
                <a:solidFill>
                  <a:srgbClr val="0895A9"/>
                </a:solidFill>
                <a:uFill>
                  <a:solidFill>
                    <a:srgbClr val="0895A9"/>
                  </a:solidFill>
                </a:uFill>
                <a:hlinkClick r:id="rId2"/>
              </a:rPr>
              <a:t>https://www.carli.illinois.edu/products-services/i-share/letters/PrintingOptions</a:t>
            </a:r>
            <a:endParaRPr sz="1800"/>
          </a:p>
        </p:txBody>
      </p:sp>
      <p:sp>
        <p:nvSpPr>
          <p:cNvPr id="4" name="object 4"/>
          <p:cNvSpPr txBox="1"/>
          <p:nvPr/>
        </p:nvSpPr>
        <p:spPr>
          <a:xfrm>
            <a:off x="78739" y="1569484"/>
            <a:ext cx="8822055" cy="448818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</a:tabLst>
            </a:pP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There</a:t>
            </a:r>
            <a:r>
              <a:rPr dirty="0" sz="24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are</a:t>
            </a:r>
            <a:r>
              <a:rPr dirty="0" sz="24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6</a:t>
            </a:r>
            <a:r>
              <a:rPr dirty="0" sz="24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primary</a:t>
            </a:r>
            <a:r>
              <a:rPr dirty="0" sz="24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"printing"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options:</a:t>
            </a:r>
            <a:endParaRPr sz="2400">
              <a:latin typeface="Arial"/>
              <a:cs typeface="Arial"/>
            </a:endParaRPr>
          </a:p>
          <a:p>
            <a:pPr lvl="1" marL="1098550" marR="46355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1098550" algn="l"/>
              </a:tabLst>
            </a:pP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An</a:t>
            </a:r>
            <a:r>
              <a:rPr dirty="0" sz="2000" spc="-10">
                <a:solidFill>
                  <a:srgbClr val="582C5F"/>
                </a:solidFill>
                <a:latin typeface="Arial"/>
                <a:cs typeface="Arial"/>
              </a:rPr>
              <a:t> email-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enabled</a:t>
            </a:r>
            <a:r>
              <a:rPr dirty="0" sz="20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2C5F"/>
                </a:solidFill>
                <a:latin typeface="Arial"/>
                <a:cs typeface="Arial"/>
              </a:rPr>
              <a:t>physical-paper-printer,</a:t>
            </a:r>
            <a:r>
              <a:rPr dirty="0" sz="20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so</a:t>
            </a:r>
            <a:r>
              <a:rPr dirty="0" sz="2000" spc="-2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"printed"</a:t>
            </a:r>
            <a:r>
              <a:rPr dirty="0" sz="2000" spc="-2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letters</a:t>
            </a:r>
            <a:r>
              <a:rPr dirty="0" sz="20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2C5F"/>
                </a:solidFill>
                <a:latin typeface="Arial"/>
                <a:cs typeface="Arial"/>
              </a:rPr>
              <a:t>print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directly</a:t>
            </a:r>
            <a:r>
              <a:rPr dirty="0" sz="20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to</a:t>
            </a:r>
            <a:r>
              <a:rPr dirty="0" sz="20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2C5F"/>
                </a:solidFill>
                <a:latin typeface="Arial"/>
                <a:cs typeface="Arial"/>
              </a:rPr>
              <a:t>paper.</a:t>
            </a:r>
            <a:endParaRPr sz="2000">
              <a:latin typeface="Arial"/>
              <a:cs typeface="Arial"/>
            </a:endParaRPr>
          </a:p>
          <a:p>
            <a:pPr lvl="1" marL="1099185" marR="508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1099185" algn="l"/>
              </a:tabLst>
            </a:pP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An</a:t>
            </a:r>
            <a:r>
              <a:rPr dirty="0" sz="2000" spc="-2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email</a:t>
            </a:r>
            <a:r>
              <a:rPr dirty="0" sz="2000" spc="-2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address</a:t>
            </a:r>
            <a:r>
              <a:rPr dirty="0" sz="20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as</a:t>
            </a:r>
            <a:r>
              <a:rPr dirty="0" sz="20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a</a:t>
            </a:r>
            <a:r>
              <a:rPr dirty="0" sz="2000" spc="-2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"printer"</a:t>
            </a:r>
            <a:r>
              <a:rPr dirty="0" sz="20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so</a:t>
            </a:r>
            <a:r>
              <a:rPr dirty="0" sz="20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"printed"</a:t>
            </a:r>
            <a:r>
              <a:rPr dirty="0" sz="20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letters</a:t>
            </a:r>
            <a:r>
              <a:rPr dirty="0" sz="20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are</a:t>
            </a:r>
            <a:r>
              <a:rPr dirty="0" sz="20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emailed</a:t>
            </a:r>
            <a:r>
              <a:rPr dirty="0" sz="2000" spc="-2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to</a:t>
            </a:r>
            <a:r>
              <a:rPr dirty="0" sz="2000" spc="-25">
                <a:solidFill>
                  <a:srgbClr val="582C5F"/>
                </a:solidFill>
                <a:latin typeface="Arial"/>
                <a:cs typeface="Arial"/>
              </a:rPr>
              <a:t> the </a:t>
            </a:r>
            <a:r>
              <a:rPr dirty="0" sz="2000" spc="-10">
                <a:solidFill>
                  <a:srgbClr val="582C5F"/>
                </a:solidFill>
                <a:latin typeface="Arial"/>
                <a:cs typeface="Arial"/>
              </a:rPr>
              <a:t>account.</a:t>
            </a:r>
            <a:endParaRPr sz="2000">
              <a:latin typeface="Arial"/>
              <a:cs typeface="Arial"/>
            </a:endParaRPr>
          </a:p>
          <a:p>
            <a:pPr lvl="1" marL="1098550" marR="36957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1098550" algn="l"/>
              </a:tabLst>
            </a:pP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Alma's</a:t>
            </a:r>
            <a:r>
              <a:rPr dirty="0" sz="2000" spc="-1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Quick</a:t>
            </a:r>
            <a:r>
              <a:rPr dirty="0" sz="20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printing</a:t>
            </a:r>
            <a:r>
              <a:rPr dirty="0" sz="20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so</a:t>
            </a:r>
            <a:r>
              <a:rPr dirty="0" sz="20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staff</a:t>
            </a:r>
            <a:r>
              <a:rPr dirty="0" sz="20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can</a:t>
            </a:r>
            <a:r>
              <a:rPr dirty="0" sz="20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print</a:t>
            </a:r>
            <a:r>
              <a:rPr dirty="0" sz="20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to</a:t>
            </a:r>
            <a:r>
              <a:rPr dirty="0" sz="20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a</a:t>
            </a:r>
            <a:r>
              <a:rPr dirty="0" sz="2000" spc="-1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2C5F"/>
                </a:solidFill>
                <a:latin typeface="Arial"/>
                <a:cs typeface="Arial"/>
              </a:rPr>
              <a:t>computer-connected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"printer"</a:t>
            </a:r>
            <a:r>
              <a:rPr dirty="0" sz="20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via</a:t>
            </a:r>
            <a:r>
              <a:rPr dirty="0" sz="2000" spc="-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a</a:t>
            </a:r>
            <a:r>
              <a:rPr dirty="0" sz="20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browser</a:t>
            </a:r>
            <a:r>
              <a:rPr dirty="0" sz="20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immediately;</a:t>
            </a:r>
            <a:r>
              <a:rPr dirty="0" sz="20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also</a:t>
            </a:r>
            <a:r>
              <a:rPr dirty="0" sz="20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a</a:t>
            </a:r>
            <a:r>
              <a:rPr dirty="0" sz="2000" spc="-2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copy</a:t>
            </a:r>
            <a:r>
              <a:rPr dirty="0" sz="20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can</a:t>
            </a:r>
            <a:r>
              <a:rPr dirty="0" sz="20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be</a:t>
            </a:r>
            <a:r>
              <a:rPr dirty="0" sz="2000" spc="-2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sent</a:t>
            </a:r>
            <a:r>
              <a:rPr dirty="0" sz="20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to</a:t>
            </a:r>
            <a:r>
              <a:rPr dirty="0" sz="20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2C5F"/>
                </a:solidFill>
                <a:latin typeface="Arial"/>
                <a:cs typeface="Arial"/>
              </a:rPr>
              <a:t>an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email</a:t>
            </a:r>
            <a:r>
              <a:rPr dirty="0" sz="20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2C5F"/>
                </a:solidFill>
                <a:latin typeface="Arial"/>
                <a:cs typeface="Arial"/>
              </a:rPr>
              <a:t>account.</a:t>
            </a:r>
            <a:endParaRPr sz="2000">
              <a:latin typeface="Arial"/>
              <a:cs typeface="Arial"/>
            </a:endParaRPr>
          </a:p>
          <a:p>
            <a:pPr lvl="1" marL="1099185" marR="36957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1099185" algn="l"/>
              </a:tabLst>
            </a:pP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Alma's</a:t>
            </a:r>
            <a:r>
              <a:rPr dirty="0" sz="2000" spc="-1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Quick</a:t>
            </a:r>
            <a:r>
              <a:rPr dirty="0" sz="20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printing</a:t>
            </a:r>
            <a:r>
              <a:rPr dirty="0" sz="20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so</a:t>
            </a:r>
            <a:r>
              <a:rPr dirty="0" sz="20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staff</a:t>
            </a:r>
            <a:r>
              <a:rPr dirty="0" sz="20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can</a:t>
            </a:r>
            <a:r>
              <a:rPr dirty="0" sz="20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print</a:t>
            </a:r>
            <a:r>
              <a:rPr dirty="0" sz="20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to</a:t>
            </a:r>
            <a:r>
              <a:rPr dirty="0" sz="20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2C5F"/>
                </a:solidFill>
                <a:latin typeface="Arial"/>
                <a:cs typeface="Arial"/>
              </a:rPr>
              <a:t>computer-connected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"printer"</a:t>
            </a:r>
            <a:r>
              <a:rPr dirty="0" sz="20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via</a:t>
            </a:r>
            <a:r>
              <a:rPr dirty="0" sz="2000" spc="-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a</a:t>
            </a:r>
            <a:r>
              <a:rPr dirty="0" sz="20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browser</a:t>
            </a:r>
            <a:r>
              <a:rPr dirty="0" sz="20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immediately;</a:t>
            </a:r>
            <a:r>
              <a:rPr dirty="0" sz="20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also</a:t>
            </a:r>
            <a:r>
              <a:rPr dirty="0" sz="20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a</a:t>
            </a:r>
            <a:r>
              <a:rPr dirty="0" sz="2000" spc="-2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copy</a:t>
            </a:r>
            <a:r>
              <a:rPr dirty="0" sz="20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can</a:t>
            </a:r>
            <a:r>
              <a:rPr dirty="0" sz="20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be</a:t>
            </a:r>
            <a:r>
              <a:rPr dirty="0" sz="2000" spc="-2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sent</a:t>
            </a:r>
            <a:r>
              <a:rPr dirty="0" sz="20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to</a:t>
            </a:r>
            <a:r>
              <a:rPr dirty="0" sz="20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2C5F"/>
                </a:solidFill>
                <a:latin typeface="Arial"/>
                <a:cs typeface="Arial"/>
              </a:rPr>
              <a:t>an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Alma</a:t>
            </a:r>
            <a:r>
              <a:rPr dirty="0" sz="20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print</a:t>
            </a:r>
            <a:r>
              <a:rPr dirty="0" sz="20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queue</a:t>
            </a:r>
            <a:r>
              <a:rPr dirty="0" sz="20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for</a:t>
            </a:r>
            <a:r>
              <a:rPr dirty="0" sz="20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staff</a:t>
            </a:r>
            <a:r>
              <a:rPr dirty="0" sz="20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to</a:t>
            </a:r>
            <a:r>
              <a:rPr dirty="0" sz="20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review</a:t>
            </a:r>
            <a:r>
              <a:rPr dirty="0" sz="20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as</a:t>
            </a:r>
            <a:r>
              <a:rPr dirty="0" sz="20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2C5F"/>
                </a:solidFill>
                <a:latin typeface="Arial"/>
                <a:cs typeface="Arial"/>
              </a:rPr>
              <a:t>needed/desired.</a:t>
            </a:r>
            <a:endParaRPr sz="2000">
              <a:latin typeface="Arial"/>
              <a:cs typeface="Arial"/>
            </a:endParaRPr>
          </a:p>
          <a:p>
            <a:pPr lvl="1" marL="1099185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1099185" algn="l"/>
              </a:tabLst>
            </a:pP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A</a:t>
            </a:r>
            <a:r>
              <a:rPr dirty="0" sz="2000" spc="-1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print</a:t>
            </a:r>
            <a:r>
              <a:rPr dirty="0" sz="20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queue</a:t>
            </a:r>
            <a:r>
              <a:rPr dirty="0" sz="20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for</a:t>
            </a:r>
            <a:r>
              <a:rPr dirty="0" sz="20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staff</a:t>
            </a:r>
            <a:r>
              <a:rPr dirty="0" sz="20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to</a:t>
            </a:r>
            <a:r>
              <a:rPr dirty="0" sz="2000" spc="-2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review</a:t>
            </a:r>
            <a:r>
              <a:rPr dirty="0" sz="20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and</a:t>
            </a:r>
            <a:r>
              <a:rPr dirty="0" sz="20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print</a:t>
            </a:r>
            <a:r>
              <a:rPr dirty="0" sz="20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from</a:t>
            </a:r>
            <a:r>
              <a:rPr dirty="0" sz="20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as</a:t>
            </a:r>
            <a:r>
              <a:rPr dirty="0" sz="20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2C5F"/>
                </a:solidFill>
                <a:latin typeface="Arial"/>
                <a:cs typeface="Arial"/>
              </a:rPr>
              <a:t>needed/desired.</a:t>
            </a:r>
            <a:endParaRPr sz="2000">
              <a:latin typeface="Arial"/>
              <a:cs typeface="Arial"/>
            </a:endParaRPr>
          </a:p>
          <a:p>
            <a:pPr lvl="1" marL="1099185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1099185" algn="l"/>
              </a:tabLst>
            </a:pP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A</a:t>
            </a:r>
            <a:r>
              <a:rPr dirty="0" sz="2000" spc="-1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print</a:t>
            </a:r>
            <a:r>
              <a:rPr dirty="0" sz="20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queue</a:t>
            </a:r>
            <a:r>
              <a:rPr dirty="0" sz="20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paired</a:t>
            </a:r>
            <a:r>
              <a:rPr dirty="0" sz="20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with</a:t>
            </a:r>
            <a:r>
              <a:rPr dirty="0" sz="20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the</a:t>
            </a:r>
            <a:r>
              <a:rPr dirty="0" sz="2000" spc="-1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Alma</a:t>
            </a:r>
            <a:r>
              <a:rPr dirty="0" sz="20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2C5F"/>
                </a:solidFill>
                <a:latin typeface="Arial"/>
                <a:cs typeface="Arial"/>
              </a:rPr>
              <a:t>Print</a:t>
            </a:r>
            <a:r>
              <a:rPr dirty="0" sz="20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2C5F"/>
                </a:solidFill>
                <a:latin typeface="Arial"/>
                <a:cs typeface="Arial"/>
              </a:rPr>
              <a:t>Daemon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67420"/>
            <a:ext cx="27089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EX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LIBRIS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IDEA</a:t>
            </a:r>
            <a:r>
              <a:rPr dirty="0" sz="16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EXCHANGE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2501900" y="270902"/>
            <a:ext cx="4225925" cy="90360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457200">
              <a:lnSpc>
                <a:spcPct val="120000"/>
              </a:lnSpc>
              <a:spcBef>
                <a:spcPts val="100"/>
              </a:spcBef>
            </a:pPr>
            <a:r>
              <a:rPr dirty="0"/>
              <a:t>Ex</a:t>
            </a:r>
            <a:r>
              <a:rPr dirty="0" spc="-40"/>
              <a:t> </a:t>
            </a:r>
            <a:r>
              <a:rPr dirty="0"/>
              <a:t>Libris</a:t>
            </a:r>
            <a:r>
              <a:rPr dirty="0" spc="-25"/>
              <a:t> </a:t>
            </a:r>
            <a:r>
              <a:rPr dirty="0"/>
              <a:t>Idea</a:t>
            </a:r>
            <a:r>
              <a:rPr dirty="0" spc="-40"/>
              <a:t> </a:t>
            </a:r>
            <a:r>
              <a:rPr dirty="0" spc="-10"/>
              <a:t>Exchange </a:t>
            </a:r>
            <a:r>
              <a:rPr dirty="0" u="sng" spc="-10">
                <a:solidFill>
                  <a:srgbClr val="0895A9"/>
                </a:solidFill>
                <a:uFill>
                  <a:solidFill>
                    <a:srgbClr val="0895A9"/>
                  </a:solidFill>
                </a:uFill>
                <a:hlinkClick r:id="rId2"/>
              </a:rPr>
              <a:t>https://ideas.exlibrisgroup.com/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1221878"/>
            <a:ext cx="8686165" cy="5146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905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The</a:t>
            </a:r>
            <a:r>
              <a:rPr dirty="0" sz="24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Ex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Libris</a:t>
            </a:r>
            <a:r>
              <a:rPr dirty="0" sz="24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Idea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Exchange</a:t>
            </a:r>
            <a:r>
              <a:rPr dirty="0" sz="24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allows</a:t>
            </a:r>
            <a:r>
              <a:rPr dirty="0" sz="24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library</a:t>
            </a:r>
            <a:r>
              <a:rPr dirty="0" sz="24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staff</a:t>
            </a:r>
            <a:r>
              <a:rPr dirty="0" sz="2400" spc="-7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at</a:t>
            </a:r>
            <a:r>
              <a:rPr dirty="0" sz="24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institutions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using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Ex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Libris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products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2C5F"/>
                </a:solidFill>
                <a:latin typeface="Arial"/>
                <a:cs typeface="Arial"/>
              </a:rPr>
              <a:t>to:</a:t>
            </a:r>
            <a:endParaRPr sz="2400">
              <a:latin typeface="Arial"/>
              <a:cs typeface="Arial"/>
            </a:endParaRPr>
          </a:p>
          <a:p>
            <a:pPr lvl="1" marL="109918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1099185" algn="l"/>
              </a:tabLst>
            </a:pP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Share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ideas</a:t>
            </a:r>
            <a:r>
              <a:rPr dirty="0" sz="24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for</a:t>
            </a:r>
            <a:r>
              <a:rPr dirty="0" sz="24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enhancement/development.</a:t>
            </a:r>
            <a:endParaRPr sz="2400">
              <a:latin typeface="Arial"/>
              <a:cs typeface="Arial"/>
            </a:endParaRPr>
          </a:p>
          <a:p>
            <a:pPr lvl="1" marL="109918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1099185" algn="l"/>
              </a:tabLst>
            </a:pP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Vote</a:t>
            </a:r>
            <a:r>
              <a:rPr dirty="0" sz="2400" spc="-7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to</a:t>
            </a:r>
            <a:r>
              <a:rPr dirty="0" sz="2400" spc="-8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support</a:t>
            </a:r>
            <a:r>
              <a:rPr dirty="0" sz="24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your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favorite</a:t>
            </a:r>
            <a:r>
              <a:rPr dirty="0" sz="24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582C5F"/>
                </a:solidFill>
                <a:latin typeface="Arial"/>
                <a:cs typeface="Arial"/>
              </a:rPr>
              <a:t>user-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submitted</a:t>
            </a:r>
            <a:r>
              <a:rPr dirty="0" sz="2400" spc="-7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ideas.</a:t>
            </a:r>
            <a:endParaRPr sz="2400">
              <a:latin typeface="Arial"/>
              <a:cs typeface="Arial"/>
            </a:endParaRPr>
          </a:p>
          <a:p>
            <a:pPr lvl="1" marL="1099185" marR="59309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1099185" algn="l"/>
              </a:tabLst>
            </a:pP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Add</a:t>
            </a:r>
            <a:r>
              <a:rPr dirty="0" sz="2400" spc="-8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comments</a:t>
            </a:r>
            <a:r>
              <a:rPr dirty="0" sz="2400" spc="-7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to</a:t>
            </a:r>
            <a:r>
              <a:rPr dirty="0" sz="2400" spc="-9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provide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weight</a:t>
            </a:r>
            <a:r>
              <a:rPr dirty="0" sz="24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and</a:t>
            </a:r>
            <a:r>
              <a:rPr dirty="0" sz="24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additional</a:t>
            </a:r>
            <a:r>
              <a:rPr dirty="0" sz="24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2C5F"/>
                </a:solidFill>
                <a:latin typeface="Arial"/>
                <a:cs typeface="Arial"/>
              </a:rPr>
              <a:t>use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cases</a:t>
            </a:r>
            <a:r>
              <a:rPr dirty="0" sz="24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to</a:t>
            </a:r>
            <a:r>
              <a:rPr dirty="0" sz="24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your</a:t>
            </a:r>
            <a:r>
              <a:rPr dirty="0" sz="24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favorite</a:t>
            </a:r>
            <a:r>
              <a:rPr dirty="0" sz="24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582C5F"/>
                </a:solidFill>
                <a:latin typeface="Arial"/>
                <a:cs typeface="Arial"/>
              </a:rPr>
              <a:t>user-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submitted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ideas.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Arial"/>
              <a:cs typeface="Arial"/>
            </a:endParaRPr>
          </a:p>
          <a:p>
            <a:pPr algn="just" marL="525780" marR="5080" indent="-285115">
              <a:lnSpc>
                <a:spcPct val="100000"/>
              </a:lnSpc>
              <a:buChar char="•"/>
              <a:tabLst>
                <a:tab pos="527685" algn="l"/>
              </a:tabLst>
            </a:pP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Any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and</a:t>
            </a:r>
            <a:r>
              <a:rPr dirty="0" sz="24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all</a:t>
            </a:r>
            <a:r>
              <a:rPr dirty="0" sz="24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library</a:t>
            </a:r>
            <a:r>
              <a:rPr dirty="0" sz="24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staff</a:t>
            </a:r>
            <a:r>
              <a:rPr dirty="0" sz="24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members</a:t>
            </a:r>
            <a:r>
              <a:rPr dirty="0" sz="24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at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your</a:t>
            </a:r>
            <a:r>
              <a:rPr dirty="0" sz="24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institution</a:t>
            </a:r>
            <a:r>
              <a:rPr dirty="0" sz="24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can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582C5F"/>
                </a:solidFill>
                <a:latin typeface="Arial"/>
                <a:cs typeface="Arial"/>
              </a:rPr>
              <a:t>have </a:t>
            </a:r>
            <a:r>
              <a:rPr dirty="0" sz="2400" spc="-20">
                <a:solidFill>
                  <a:srgbClr val="582C5F"/>
                </a:solidFill>
                <a:latin typeface="Arial"/>
                <a:cs typeface="Arial"/>
              </a:rPr>
              <a:t>	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their</a:t>
            </a:r>
            <a:r>
              <a:rPr dirty="0" sz="2400" spc="-7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own</a:t>
            </a:r>
            <a:r>
              <a:rPr dirty="0" sz="2400" spc="-7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individual</a:t>
            </a:r>
            <a:r>
              <a:rPr dirty="0" sz="24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account.</a:t>
            </a:r>
            <a:endParaRPr sz="2400">
              <a:latin typeface="Arial"/>
              <a:cs typeface="Arial"/>
            </a:endParaRPr>
          </a:p>
          <a:p>
            <a:pPr algn="just" marL="526415" indent="-285115">
              <a:lnSpc>
                <a:spcPct val="100000"/>
              </a:lnSpc>
              <a:spcBef>
                <a:spcPts val="580"/>
              </a:spcBef>
              <a:buChar char="•"/>
              <a:tabLst>
                <a:tab pos="526415" algn="l"/>
              </a:tabLst>
            </a:pP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Please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read</a:t>
            </a:r>
            <a:r>
              <a:rPr dirty="0" sz="2400" spc="-7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the</a:t>
            </a:r>
            <a:r>
              <a:rPr dirty="0" sz="2400" spc="-9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u="sng" sz="2400">
                <a:solidFill>
                  <a:srgbClr val="0895A9"/>
                </a:solidFill>
                <a:uFill>
                  <a:solidFill>
                    <a:srgbClr val="0895A9"/>
                  </a:solidFill>
                </a:uFill>
                <a:latin typeface="Arial"/>
                <a:cs typeface="Arial"/>
                <a:hlinkClick r:id="rId3"/>
              </a:rPr>
              <a:t>FAQ</a:t>
            </a:r>
            <a:r>
              <a:rPr dirty="0" u="none" sz="2400" spc="-80">
                <a:solidFill>
                  <a:srgbClr val="0895A9"/>
                </a:solidFill>
                <a:latin typeface="Arial"/>
                <a:cs typeface="Arial"/>
              </a:rPr>
              <a:t> </a:t>
            </a:r>
            <a:r>
              <a:rPr dirty="0" u="none" sz="2400">
                <a:solidFill>
                  <a:srgbClr val="582C5F"/>
                </a:solidFill>
                <a:latin typeface="Arial"/>
                <a:cs typeface="Arial"/>
              </a:rPr>
              <a:t>and</a:t>
            </a:r>
            <a:r>
              <a:rPr dirty="0" u="none" sz="2400" spc="-7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u="sng" sz="2400">
                <a:solidFill>
                  <a:srgbClr val="0895A9"/>
                </a:solidFill>
                <a:uFill>
                  <a:solidFill>
                    <a:srgbClr val="0895A9"/>
                  </a:solidFill>
                </a:uFill>
                <a:latin typeface="Arial"/>
                <a:cs typeface="Arial"/>
                <a:hlinkClick r:id="rId4"/>
              </a:rPr>
              <a:t>Guidelines</a:t>
            </a:r>
            <a:r>
              <a:rPr dirty="0" u="none" sz="2400" spc="-30">
                <a:solidFill>
                  <a:srgbClr val="0895A9"/>
                </a:solidFill>
                <a:latin typeface="Arial"/>
                <a:cs typeface="Arial"/>
              </a:rPr>
              <a:t> </a:t>
            </a:r>
            <a:r>
              <a:rPr dirty="0" u="none" sz="2400">
                <a:solidFill>
                  <a:srgbClr val="582C5F"/>
                </a:solidFill>
                <a:latin typeface="Arial"/>
                <a:cs typeface="Arial"/>
              </a:rPr>
              <a:t>before</a:t>
            </a:r>
            <a:r>
              <a:rPr dirty="0" u="none" sz="2400" spc="-8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u="none" sz="2400">
                <a:solidFill>
                  <a:srgbClr val="582C5F"/>
                </a:solidFill>
                <a:latin typeface="Arial"/>
                <a:cs typeface="Arial"/>
              </a:rPr>
              <a:t>you</a:t>
            </a:r>
            <a:r>
              <a:rPr dirty="0" u="none" sz="24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u="none" sz="2400" spc="-10">
                <a:solidFill>
                  <a:srgbClr val="582C5F"/>
                </a:solidFill>
                <a:latin typeface="Arial"/>
                <a:cs typeface="Arial"/>
              </a:rPr>
              <a:t>begin.</a:t>
            </a:r>
            <a:endParaRPr sz="2400">
              <a:latin typeface="Arial"/>
              <a:cs typeface="Arial"/>
            </a:endParaRPr>
          </a:p>
          <a:p>
            <a:pPr algn="just" marL="525780" marR="7620" indent="-285115">
              <a:lnSpc>
                <a:spcPct val="100000"/>
              </a:lnSpc>
              <a:spcBef>
                <a:spcPts val="575"/>
              </a:spcBef>
              <a:buChar char="•"/>
              <a:tabLst>
                <a:tab pos="527685" algn="l"/>
              </a:tabLst>
            </a:pP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The</a:t>
            </a:r>
            <a:r>
              <a:rPr dirty="0" sz="2400" spc="-7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CARLI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Office,</a:t>
            </a:r>
            <a:r>
              <a:rPr dirty="0" sz="2400" spc="-10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and</a:t>
            </a:r>
            <a:r>
              <a:rPr dirty="0" sz="24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your</a:t>
            </a:r>
            <a:r>
              <a:rPr dirty="0" sz="24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CARLI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Library</a:t>
            </a:r>
            <a:r>
              <a:rPr dirty="0" sz="2400" spc="-7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Colleagues,</a:t>
            </a:r>
            <a:r>
              <a:rPr dirty="0" sz="2400" spc="-25">
                <a:solidFill>
                  <a:srgbClr val="582C5F"/>
                </a:solidFill>
                <a:latin typeface="Arial"/>
                <a:cs typeface="Arial"/>
              </a:rPr>
              <a:t> may </a:t>
            </a:r>
            <a:r>
              <a:rPr dirty="0" sz="2400" spc="-25">
                <a:solidFill>
                  <a:srgbClr val="582C5F"/>
                </a:solidFill>
                <a:latin typeface="Arial"/>
                <a:cs typeface="Arial"/>
              </a:rPr>
              <a:t>	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periodically</a:t>
            </a:r>
            <a:r>
              <a:rPr dirty="0" sz="24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send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announcements</a:t>
            </a:r>
            <a:r>
              <a:rPr dirty="0" sz="24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for</a:t>
            </a:r>
            <a:r>
              <a:rPr dirty="0" sz="2400" spc="-7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ideas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they’d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like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you</a:t>
            </a:r>
            <a:r>
              <a:rPr dirty="0" sz="24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2C5F"/>
                </a:solidFill>
                <a:latin typeface="Arial"/>
                <a:cs typeface="Arial"/>
              </a:rPr>
              <a:t>to </a:t>
            </a:r>
            <a:r>
              <a:rPr dirty="0" sz="2400" spc="-25">
                <a:solidFill>
                  <a:srgbClr val="582C5F"/>
                </a:solidFill>
                <a:latin typeface="Arial"/>
                <a:cs typeface="Arial"/>
              </a:rPr>
              <a:t>	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consider</a:t>
            </a:r>
            <a:r>
              <a:rPr dirty="0" sz="2400" spc="-9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supporting.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67420"/>
            <a:ext cx="37058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PURCHASE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ORDER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LINE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ITEM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TYPES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9664"/>
            <a:ext cx="9143999" cy="613865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09154" y="930655"/>
            <a:ext cx="43294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>
                <a:latin typeface="Times New Roman"/>
                <a:cs typeface="Times New Roman"/>
              </a:rPr>
              <a:t>On</a:t>
            </a:r>
            <a:r>
              <a:rPr dirty="0" sz="4000" spc="-65">
                <a:latin typeface="Times New Roman"/>
                <a:cs typeface="Times New Roman"/>
              </a:rPr>
              <a:t> </a:t>
            </a:r>
            <a:r>
              <a:rPr dirty="0" sz="4000">
                <a:latin typeface="Times New Roman"/>
                <a:cs typeface="Times New Roman"/>
              </a:rPr>
              <a:t>Hold</a:t>
            </a:r>
            <a:r>
              <a:rPr dirty="0" sz="4000" spc="-75">
                <a:latin typeface="Times New Roman"/>
                <a:cs typeface="Times New Roman"/>
              </a:rPr>
              <a:t> </a:t>
            </a:r>
            <a:r>
              <a:rPr dirty="0" sz="4000">
                <a:latin typeface="Times New Roman"/>
                <a:cs typeface="Times New Roman"/>
              </a:rPr>
              <a:t>Shelf</a:t>
            </a:r>
            <a:r>
              <a:rPr dirty="0" sz="4000" spc="-75">
                <a:latin typeface="Times New Roman"/>
                <a:cs typeface="Times New Roman"/>
              </a:rPr>
              <a:t> </a:t>
            </a:r>
            <a:r>
              <a:rPr dirty="0" sz="4000" spc="-10">
                <a:latin typeface="Times New Roman"/>
                <a:cs typeface="Times New Roman"/>
              </a:rPr>
              <a:t>Letter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9154" y="1543913"/>
            <a:ext cx="8537575" cy="451231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583565" indent="-570865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583565" algn="l"/>
              </a:tabLst>
            </a:pP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Sent</a:t>
            </a:r>
            <a:r>
              <a:rPr dirty="0" sz="3200" spc="-2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to</a:t>
            </a:r>
            <a:r>
              <a:rPr dirty="0" sz="3200" spc="-1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patron</a:t>
            </a:r>
            <a:r>
              <a:rPr dirty="0" sz="3200" spc="-3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when</a:t>
            </a:r>
            <a:r>
              <a:rPr dirty="0" sz="3200" spc="-3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item</a:t>
            </a:r>
            <a:r>
              <a:rPr dirty="0" sz="3200" spc="-1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is</a:t>
            </a:r>
            <a:r>
              <a:rPr dirty="0" sz="3200" spc="-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available</a:t>
            </a:r>
            <a:r>
              <a:rPr dirty="0" sz="3200" spc="-3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for</a:t>
            </a:r>
            <a:r>
              <a:rPr dirty="0" sz="3200" spc="-3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582C5F"/>
                </a:solidFill>
                <a:latin typeface="Times New Roman"/>
                <a:cs typeface="Times New Roman"/>
              </a:rPr>
              <a:t>pickup</a:t>
            </a:r>
            <a:endParaRPr sz="3200">
              <a:latin typeface="Times New Roman"/>
              <a:cs typeface="Times New Roman"/>
            </a:endParaRPr>
          </a:p>
          <a:p>
            <a:pPr marL="583565" indent="-5708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583565" algn="l"/>
              </a:tabLst>
            </a:pP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Same</a:t>
            </a:r>
            <a:r>
              <a:rPr dirty="0" sz="3200" spc="-3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letter</a:t>
            </a:r>
            <a:r>
              <a:rPr dirty="0" sz="3200" spc="-2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for</a:t>
            </a:r>
            <a:r>
              <a:rPr dirty="0" sz="3200" spc="-3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582C5F"/>
                </a:solidFill>
                <a:latin typeface="Times New Roman"/>
                <a:cs typeface="Times New Roman"/>
              </a:rPr>
              <a:t>I-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Share</a:t>
            </a:r>
            <a:r>
              <a:rPr dirty="0" sz="3200" spc="-4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notices</a:t>
            </a:r>
            <a:r>
              <a:rPr dirty="0" sz="3200" spc="-3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and</a:t>
            </a:r>
            <a:r>
              <a:rPr dirty="0" sz="3200" spc="-3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Local</a:t>
            </a:r>
            <a:r>
              <a:rPr dirty="0" sz="3200" spc="-4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582C5F"/>
                </a:solidFill>
                <a:latin typeface="Times New Roman"/>
                <a:cs typeface="Times New Roman"/>
              </a:rPr>
              <a:t>notices</a:t>
            </a:r>
            <a:endParaRPr sz="3200">
              <a:latin typeface="Times New Roman"/>
              <a:cs typeface="Times New Roman"/>
            </a:endParaRPr>
          </a:p>
          <a:p>
            <a:pPr marL="583565" indent="-57086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583565" algn="l"/>
              </a:tabLst>
            </a:pP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Sent</a:t>
            </a:r>
            <a:r>
              <a:rPr dirty="0" sz="3200" spc="-3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from</a:t>
            </a:r>
            <a:r>
              <a:rPr dirty="0" sz="3200" spc="-4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institution</a:t>
            </a:r>
            <a:r>
              <a:rPr dirty="0" sz="3200" spc="-4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that</a:t>
            </a:r>
            <a:r>
              <a:rPr dirty="0" sz="3200" spc="-2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owns</a:t>
            </a:r>
            <a:r>
              <a:rPr dirty="0" sz="3200" spc="-3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the</a:t>
            </a:r>
            <a:r>
              <a:rPr dirty="0" sz="3200" spc="-3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582C5F"/>
                </a:solidFill>
                <a:latin typeface="Times New Roman"/>
                <a:cs typeface="Times New Roman"/>
              </a:rPr>
              <a:t>item</a:t>
            </a:r>
            <a:endParaRPr sz="3200">
              <a:latin typeface="Times New Roman"/>
              <a:cs typeface="Times New Roman"/>
            </a:endParaRPr>
          </a:p>
          <a:p>
            <a:pPr marL="584200" marR="601980" indent="-5715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584200" algn="l"/>
              </a:tabLst>
            </a:pP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Letter</a:t>
            </a:r>
            <a:r>
              <a:rPr dirty="0" sz="3200" spc="-6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will</a:t>
            </a:r>
            <a:r>
              <a:rPr dirty="0" sz="3200" spc="-4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now</a:t>
            </a:r>
            <a:r>
              <a:rPr dirty="0" sz="3200" spc="-5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differentiate</a:t>
            </a:r>
            <a:r>
              <a:rPr dirty="0" sz="3200" spc="-7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between</a:t>
            </a:r>
            <a:r>
              <a:rPr dirty="0" sz="3200" spc="-4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582C5F"/>
                </a:solidFill>
                <a:latin typeface="Times New Roman"/>
                <a:cs typeface="Times New Roman"/>
              </a:rPr>
              <a:t>I-Share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and</a:t>
            </a:r>
            <a:r>
              <a:rPr dirty="0" sz="3200" spc="-3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Local</a:t>
            </a:r>
            <a:r>
              <a:rPr dirty="0" sz="3200" spc="-4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582C5F"/>
                </a:solidFill>
                <a:latin typeface="Times New Roman"/>
                <a:cs typeface="Times New Roman"/>
              </a:rPr>
              <a:t>notifications</a:t>
            </a:r>
            <a:endParaRPr sz="3200">
              <a:latin typeface="Times New Roman"/>
              <a:cs typeface="Times New Roman"/>
            </a:endParaRPr>
          </a:p>
          <a:p>
            <a:pPr marL="584200" marR="1233805" indent="-5715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584200" algn="l"/>
              </a:tabLst>
            </a:pP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Some</a:t>
            </a:r>
            <a:r>
              <a:rPr dirty="0" sz="3200" spc="-4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libraries</a:t>
            </a:r>
            <a:r>
              <a:rPr dirty="0" sz="3200" spc="-4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have</a:t>
            </a:r>
            <a:r>
              <a:rPr dirty="0" sz="3200" spc="-5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used</a:t>
            </a:r>
            <a:r>
              <a:rPr dirty="0" sz="3200" spc="-3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this</a:t>
            </a:r>
            <a:r>
              <a:rPr dirty="0" sz="3200" spc="-3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for</a:t>
            </a:r>
            <a:r>
              <a:rPr dirty="0" sz="3200" spc="-4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582C5F"/>
                </a:solidFill>
                <a:latin typeface="Times New Roman"/>
                <a:cs typeface="Times New Roman"/>
              </a:rPr>
              <a:t>specific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instructions</a:t>
            </a:r>
            <a:r>
              <a:rPr dirty="0" sz="3200" spc="-6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(curbside,</a:t>
            </a:r>
            <a:r>
              <a:rPr dirty="0" sz="3200" spc="-4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scheduling</a:t>
            </a:r>
            <a:r>
              <a:rPr dirty="0" sz="3200" spc="-5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582C5F"/>
                </a:solidFill>
                <a:latin typeface="Times New Roman"/>
                <a:cs typeface="Times New Roman"/>
              </a:rPr>
              <a:t>appts)</a:t>
            </a:r>
            <a:endParaRPr sz="3200">
              <a:latin typeface="Times New Roman"/>
              <a:cs typeface="Times New Roman"/>
            </a:endParaRPr>
          </a:p>
          <a:p>
            <a:pPr marL="583565" indent="-57086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583565" algn="l"/>
              </a:tabLst>
            </a:pP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Currently</a:t>
            </a:r>
            <a:r>
              <a:rPr dirty="0" sz="3200" spc="-50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582C5F"/>
                </a:solidFill>
                <a:latin typeface="Times New Roman"/>
                <a:cs typeface="Times New Roman"/>
              </a:rPr>
              <a:t>Letter</a:t>
            </a:r>
            <a:r>
              <a:rPr dirty="0" sz="3200" spc="-45">
                <a:solidFill>
                  <a:srgbClr val="582C5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582C5F"/>
                </a:solidFill>
                <a:latin typeface="Times New Roman"/>
                <a:cs typeface="Times New Roman"/>
              </a:rPr>
              <a:t>#84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9154" y="67420"/>
            <a:ext cx="55238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EDITING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HOLD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SHELF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LETTER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dirty="0" sz="16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VS.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I-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SHARE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67420"/>
            <a:ext cx="33756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I-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SHARE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6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HOLD SHELF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LETTER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586" y="1021418"/>
            <a:ext cx="7054850" cy="4993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389790" y="4946840"/>
            <a:ext cx="4364355" cy="10013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92759" marR="5080" indent="-480695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FFFFFF"/>
                </a:solidFill>
              </a:rPr>
              <a:t>OPEN</a:t>
            </a:r>
            <a:r>
              <a:rPr dirty="0" sz="3200" spc="-40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OFFICE</a:t>
            </a:r>
            <a:r>
              <a:rPr dirty="0" sz="3200" spc="-50">
                <a:solidFill>
                  <a:srgbClr val="FFFFFF"/>
                </a:solidFill>
              </a:rPr>
              <a:t> </a:t>
            </a:r>
            <a:r>
              <a:rPr dirty="0" sz="3200" spc="-10">
                <a:solidFill>
                  <a:srgbClr val="FFFFFF"/>
                </a:solidFill>
              </a:rPr>
              <a:t>HOURS </a:t>
            </a:r>
            <a:r>
              <a:rPr dirty="0" sz="3200">
                <a:solidFill>
                  <a:srgbClr val="FFFFFF"/>
                </a:solidFill>
              </a:rPr>
              <a:t>AUGUST</a:t>
            </a:r>
            <a:r>
              <a:rPr dirty="0" sz="3200" spc="-114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27,</a:t>
            </a:r>
            <a:r>
              <a:rPr dirty="0" sz="3200" spc="-55">
                <a:solidFill>
                  <a:srgbClr val="FFFFFF"/>
                </a:solidFill>
              </a:rPr>
              <a:t> </a:t>
            </a:r>
            <a:r>
              <a:rPr dirty="0" sz="3200" spc="-20">
                <a:solidFill>
                  <a:srgbClr val="FFFFFF"/>
                </a:solidFill>
              </a:rPr>
              <a:t>2020</a:t>
            </a:r>
            <a:endParaRPr sz="3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67420"/>
            <a:ext cx="32099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dirty="0" sz="16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HOLD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SHELF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LETTER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977" y="946789"/>
            <a:ext cx="7981570" cy="4973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67420"/>
            <a:ext cx="25412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“MANAGED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NETWORK”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906780"/>
            <a:ext cx="9144000" cy="5207635"/>
            <a:chOff x="0" y="906780"/>
            <a:chExt cx="9144000" cy="52076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65613"/>
              <a:ext cx="9144000" cy="490788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6608" y="1751076"/>
              <a:ext cx="1126235" cy="46786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78329" y="1789938"/>
              <a:ext cx="1003300" cy="344805"/>
            </a:xfrm>
            <a:custGeom>
              <a:avLst/>
              <a:gdLst/>
              <a:ahLst/>
              <a:cxnLst/>
              <a:rect l="l" t="t" r="r" b="b"/>
              <a:pathLst>
                <a:path w="1003300" h="344805">
                  <a:moveTo>
                    <a:pt x="0" y="0"/>
                  </a:moveTo>
                  <a:lnTo>
                    <a:pt x="1002792" y="0"/>
                  </a:lnTo>
                  <a:lnTo>
                    <a:pt x="1002792" y="344424"/>
                  </a:lnTo>
                  <a:lnTo>
                    <a:pt x="0" y="34442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906780"/>
              <a:ext cx="9144000" cy="52075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67420"/>
            <a:ext cx="32099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dirty="0" sz="16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HOLD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SHELF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LETTER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0372" y="611123"/>
            <a:ext cx="7769351" cy="571652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67420"/>
            <a:ext cx="32099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dirty="0" sz="16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HOLD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SHELF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LETTER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611123"/>
            <a:ext cx="9144000" cy="5779135"/>
            <a:chOff x="0" y="611123"/>
            <a:chExt cx="9144000" cy="57791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99515"/>
              <a:ext cx="6411467" cy="56902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49623" y="611123"/>
              <a:ext cx="5294375" cy="32918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67420"/>
            <a:ext cx="32099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dirty="0" sz="16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HOLD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SHELF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LETTER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6448" y="406908"/>
            <a:ext cx="8049895" cy="6451600"/>
            <a:chOff x="536448" y="406908"/>
            <a:chExt cx="8049895" cy="6451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7992" y="406908"/>
              <a:ext cx="7831835" cy="49621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448" y="4314444"/>
              <a:ext cx="8049767" cy="25435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67420"/>
            <a:ext cx="21247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EDITING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LETTER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XSL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918681"/>
            <a:ext cx="9118600" cy="4906645"/>
            <a:chOff x="0" y="918681"/>
            <a:chExt cx="9118600" cy="49066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18681"/>
              <a:ext cx="9118091" cy="49062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2875" y="3787139"/>
              <a:ext cx="2886455" cy="40843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4597" y="3826001"/>
              <a:ext cx="2763520" cy="285115"/>
            </a:xfrm>
            <a:custGeom>
              <a:avLst/>
              <a:gdLst/>
              <a:ahLst/>
              <a:cxnLst/>
              <a:rect l="l" t="t" r="r" b="b"/>
              <a:pathLst>
                <a:path w="2763520" h="285114">
                  <a:moveTo>
                    <a:pt x="0" y="0"/>
                  </a:moveTo>
                  <a:lnTo>
                    <a:pt x="2763012" y="0"/>
                  </a:lnTo>
                  <a:lnTo>
                    <a:pt x="2763012" y="284988"/>
                  </a:lnTo>
                  <a:lnTo>
                    <a:pt x="0" y="284988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45820"/>
            <a:ext cx="9144000" cy="5166360"/>
            <a:chOff x="0" y="845820"/>
            <a:chExt cx="9144000" cy="5166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45820"/>
              <a:ext cx="9143999" cy="51663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627" y="4032504"/>
              <a:ext cx="3544824" cy="59588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95350" y="4071366"/>
              <a:ext cx="3421379" cy="472440"/>
            </a:xfrm>
            <a:custGeom>
              <a:avLst/>
              <a:gdLst/>
              <a:ahLst/>
              <a:cxnLst/>
              <a:rect l="l" t="t" r="r" b="b"/>
              <a:pathLst>
                <a:path w="3421379" h="472439">
                  <a:moveTo>
                    <a:pt x="0" y="0"/>
                  </a:moveTo>
                  <a:lnTo>
                    <a:pt x="3421379" y="0"/>
                  </a:lnTo>
                  <a:lnTo>
                    <a:pt x="3421379" y="472439"/>
                  </a:lnTo>
                  <a:lnTo>
                    <a:pt x="0" y="47243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09154" y="67420"/>
            <a:ext cx="21247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EDITING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LETTER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XSL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6707" y="1004316"/>
            <a:ext cx="6316924" cy="414526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67420"/>
            <a:ext cx="12185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QUESTIONS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 descr="Question Mark Illustratio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7096"/>
            <a:ext cx="9115043" cy="604418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60008"/>
            <a:ext cx="1764791" cy="697991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390796" y="2156865"/>
            <a:ext cx="203390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i="1">
                <a:latin typeface="Arial"/>
                <a:cs typeface="Arial"/>
              </a:rPr>
              <a:t>Thank</a:t>
            </a:r>
            <a:r>
              <a:rPr dirty="0" sz="3200" spc="-45" i="1">
                <a:latin typeface="Arial"/>
                <a:cs typeface="Arial"/>
              </a:rPr>
              <a:t> </a:t>
            </a:r>
            <a:r>
              <a:rPr dirty="0" sz="3200" spc="-20" i="1">
                <a:latin typeface="Arial"/>
                <a:cs typeface="Arial"/>
              </a:rPr>
              <a:t>you!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0796" y="3182517"/>
            <a:ext cx="3116580" cy="1168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500">
                <a:solidFill>
                  <a:srgbClr val="582C5F"/>
                </a:solidFill>
                <a:latin typeface="Arial"/>
                <a:cs typeface="Arial"/>
              </a:rPr>
              <a:t>Join</a:t>
            </a:r>
            <a:r>
              <a:rPr dirty="0" sz="25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582C5F"/>
                </a:solidFill>
                <a:latin typeface="Arial"/>
                <a:cs typeface="Arial"/>
              </a:rPr>
              <a:t>us</a:t>
            </a:r>
            <a:r>
              <a:rPr dirty="0" sz="25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582C5F"/>
                </a:solidFill>
                <a:latin typeface="Arial"/>
                <a:cs typeface="Arial"/>
              </a:rPr>
              <a:t>September</a:t>
            </a:r>
            <a:r>
              <a:rPr dirty="0" sz="25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500" spc="-25">
                <a:solidFill>
                  <a:srgbClr val="582C5F"/>
                </a:solidFill>
                <a:latin typeface="Arial"/>
                <a:cs typeface="Arial"/>
              </a:rPr>
              <a:t>10 </a:t>
            </a:r>
            <a:r>
              <a:rPr dirty="0" sz="2500">
                <a:solidFill>
                  <a:srgbClr val="582C5F"/>
                </a:solidFill>
                <a:latin typeface="Arial"/>
                <a:cs typeface="Arial"/>
              </a:rPr>
              <a:t>at</a:t>
            </a:r>
            <a:r>
              <a:rPr dirty="0" sz="25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582C5F"/>
                </a:solidFill>
                <a:latin typeface="Arial"/>
                <a:cs typeface="Arial"/>
              </a:rPr>
              <a:t>2pm</a:t>
            </a:r>
            <a:r>
              <a:rPr dirty="0" sz="2500" spc="-1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582C5F"/>
                </a:solidFill>
                <a:latin typeface="Arial"/>
                <a:cs typeface="Arial"/>
              </a:rPr>
              <a:t>for</a:t>
            </a:r>
            <a:r>
              <a:rPr dirty="0" sz="2500" spc="-1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500" spc="-10">
                <a:solidFill>
                  <a:srgbClr val="582C5F"/>
                </a:solidFill>
                <a:latin typeface="Arial"/>
                <a:cs typeface="Arial"/>
              </a:rPr>
              <a:t>another </a:t>
            </a:r>
            <a:r>
              <a:rPr dirty="0" sz="2500">
                <a:solidFill>
                  <a:srgbClr val="582C5F"/>
                </a:solidFill>
                <a:latin typeface="Arial"/>
                <a:cs typeface="Arial"/>
              </a:rPr>
              <a:t>Office</a:t>
            </a:r>
            <a:r>
              <a:rPr dirty="0" sz="2500" spc="-9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500" spc="-20">
                <a:solidFill>
                  <a:srgbClr val="582C5F"/>
                </a:solidFill>
                <a:latin typeface="Arial"/>
                <a:cs typeface="Arial"/>
              </a:rPr>
              <a:t>Hour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0796" y="5316190"/>
            <a:ext cx="834517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30">
                <a:solidFill>
                  <a:srgbClr val="582C5F"/>
                </a:solidFill>
                <a:latin typeface="Arial"/>
                <a:cs typeface="Arial"/>
              </a:rPr>
              <a:t>You</a:t>
            </a:r>
            <a:r>
              <a:rPr dirty="0" sz="25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582C5F"/>
                </a:solidFill>
                <a:latin typeface="Arial"/>
                <a:cs typeface="Arial"/>
              </a:rPr>
              <a:t>can</a:t>
            </a:r>
            <a:r>
              <a:rPr dirty="0" sz="25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582C5F"/>
                </a:solidFill>
                <a:latin typeface="Arial"/>
                <a:cs typeface="Arial"/>
              </a:rPr>
              <a:t>always</a:t>
            </a:r>
            <a:r>
              <a:rPr dirty="0" sz="25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582C5F"/>
                </a:solidFill>
                <a:latin typeface="Arial"/>
                <a:cs typeface="Arial"/>
              </a:rPr>
              <a:t>contact</a:t>
            </a:r>
            <a:r>
              <a:rPr dirty="0" sz="25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582C5F"/>
                </a:solidFill>
                <a:latin typeface="Arial"/>
                <a:cs typeface="Arial"/>
              </a:rPr>
              <a:t>CARLI</a:t>
            </a:r>
            <a:r>
              <a:rPr dirty="0" sz="25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500">
                <a:solidFill>
                  <a:srgbClr val="582C5F"/>
                </a:solidFill>
                <a:latin typeface="Arial"/>
                <a:cs typeface="Arial"/>
              </a:rPr>
              <a:t>at</a:t>
            </a:r>
            <a:r>
              <a:rPr dirty="0" sz="25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u="sng" sz="2500" spc="-10">
                <a:solidFill>
                  <a:srgbClr val="0895A9"/>
                </a:solidFill>
                <a:uFill>
                  <a:solidFill>
                    <a:srgbClr val="0895A9"/>
                  </a:solidFill>
                </a:uFill>
                <a:latin typeface="Arial"/>
                <a:cs typeface="Arial"/>
                <a:hlinkClick r:id="rId3"/>
              </a:rPr>
              <a:t>support@carli.Illinois.edu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9154" y="67420"/>
            <a:ext cx="413257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I-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SHARE</a:t>
            </a:r>
            <a:r>
              <a:rPr dirty="0" sz="1600" spc="3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ALMA</a:t>
            </a:r>
            <a:r>
              <a:rPr dirty="0" sz="1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PRIMO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OFFICE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67420"/>
            <a:ext cx="34194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AGENDA</a:t>
            </a:r>
            <a:r>
              <a:rPr dirty="0" sz="16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OFFICE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8/27/2020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2981820" y="785875"/>
            <a:ext cx="32359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Agenda</a:t>
            </a:r>
            <a:r>
              <a:rPr dirty="0" sz="2800" spc="-25"/>
              <a:t> </a:t>
            </a:r>
            <a:r>
              <a:rPr dirty="0" sz="2800"/>
              <a:t>–</a:t>
            </a:r>
            <a:r>
              <a:rPr dirty="0" sz="2800" spc="-35"/>
              <a:t> </a:t>
            </a:r>
            <a:r>
              <a:rPr dirty="0" sz="2800" spc="-10"/>
              <a:t>8/27/2020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22085" y="1211986"/>
            <a:ext cx="7476490" cy="412242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</a:tabLst>
            </a:pP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September</a:t>
            </a:r>
            <a:r>
              <a:rPr dirty="0" sz="2800" spc="-8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Release</a:t>
            </a:r>
            <a:r>
              <a:rPr dirty="0" sz="2800" spc="-8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82C5F"/>
                </a:solidFill>
                <a:latin typeface="Arial"/>
                <a:cs typeface="Arial"/>
              </a:rPr>
              <a:t>Updates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</a:tabLst>
            </a:pP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Reminder:</a:t>
            </a:r>
            <a:r>
              <a:rPr dirty="0" sz="2800" spc="-8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Courtesy</a:t>
            </a:r>
            <a:r>
              <a:rPr dirty="0" sz="2800" spc="-9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Notices/Jobs</a:t>
            </a:r>
            <a:r>
              <a:rPr dirty="0" sz="2800" spc="-11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582C5F"/>
                </a:solidFill>
                <a:latin typeface="Arial"/>
                <a:cs typeface="Arial"/>
              </a:rPr>
              <a:t>re-</a:t>
            </a:r>
            <a:r>
              <a:rPr dirty="0" sz="2800" spc="-10">
                <a:solidFill>
                  <a:srgbClr val="582C5F"/>
                </a:solidFill>
                <a:latin typeface="Arial"/>
                <a:cs typeface="Arial"/>
              </a:rPr>
              <a:t>enabled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</a:tabLst>
            </a:pPr>
            <a:r>
              <a:rPr dirty="0" sz="2800" spc="-10">
                <a:solidFill>
                  <a:srgbClr val="582C5F"/>
                </a:solidFill>
                <a:latin typeface="Arial"/>
                <a:cs typeface="Arial"/>
              </a:rPr>
              <a:t>Required</a:t>
            </a:r>
            <a:r>
              <a:rPr dirty="0" sz="2800" spc="-18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Alma</a:t>
            </a:r>
            <a:r>
              <a:rPr dirty="0" sz="28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Configuration</a:t>
            </a:r>
            <a:r>
              <a:rPr dirty="0" sz="28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82C5F"/>
                </a:solidFill>
                <a:latin typeface="Arial"/>
                <a:cs typeface="Arial"/>
              </a:rPr>
              <a:t>Setting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</a:tabLst>
            </a:pP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Printing</a:t>
            </a:r>
            <a:r>
              <a:rPr dirty="0" sz="28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Options</a:t>
            </a:r>
            <a:r>
              <a:rPr dirty="0" sz="28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in</a:t>
            </a:r>
            <a:r>
              <a:rPr dirty="0" sz="2800" spc="-19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582C5F"/>
                </a:solidFill>
                <a:latin typeface="Arial"/>
                <a:cs typeface="Arial"/>
              </a:rPr>
              <a:t>Alma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</a:tabLst>
            </a:pP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Ex</a:t>
            </a:r>
            <a:r>
              <a:rPr dirty="0" sz="28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Libris</a:t>
            </a:r>
            <a:r>
              <a:rPr dirty="0" sz="28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Idea</a:t>
            </a:r>
            <a:r>
              <a:rPr dirty="0" sz="28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82C5F"/>
                </a:solidFill>
                <a:latin typeface="Arial"/>
                <a:cs typeface="Arial"/>
              </a:rPr>
              <a:t>Exchange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</a:tabLst>
            </a:pP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Purchase</a:t>
            </a:r>
            <a:r>
              <a:rPr dirty="0" sz="28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Order</a:t>
            </a:r>
            <a:r>
              <a:rPr dirty="0" sz="28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Line</a:t>
            </a:r>
            <a:r>
              <a:rPr dirty="0" sz="2800" spc="-9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82C5F"/>
                </a:solidFill>
                <a:latin typeface="Arial"/>
                <a:cs typeface="Arial"/>
              </a:rPr>
              <a:t>Types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</a:tabLst>
            </a:pP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On</a:t>
            </a:r>
            <a:r>
              <a:rPr dirty="0" sz="28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Hold</a:t>
            </a:r>
            <a:r>
              <a:rPr dirty="0" sz="28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Shelf</a:t>
            </a:r>
            <a:r>
              <a:rPr dirty="0" sz="28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Letter</a:t>
            </a:r>
            <a:r>
              <a:rPr dirty="0" sz="28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local</a:t>
            </a:r>
            <a:r>
              <a:rPr dirty="0" sz="28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82C5F"/>
                </a:solidFill>
                <a:latin typeface="Arial"/>
                <a:cs typeface="Arial"/>
              </a:rPr>
              <a:t>customization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</a:tabLst>
            </a:pP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Participant</a:t>
            </a:r>
            <a:r>
              <a:rPr dirty="0" sz="28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Q</a:t>
            </a:r>
            <a:r>
              <a:rPr dirty="0" sz="28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&amp;</a:t>
            </a:r>
            <a:r>
              <a:rPr dirty="0" sz="2800" spc="-18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 spc="-50">
                <a:solidFill>
                  <a:srgbClr val="582C5F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67420"/>
            <a:ext cx="40887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SEPTEMBER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r>
              <a:rPr dirty="0" sz="1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ALMA</a:t>
            </a:r>
            <a:r>
              <a:rPr dirty="0" sz="1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PRIMO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RELEASE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309153" y="1199156"/>
            <a:ext cx="8529955" cy="90360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 spc="-85"/>
              <a:t> </a:t>
            </a:r>
            <a:r>
              <a:rPr dirty="0"/>
              <a:t>September</a:t>
            </a:r>
            <a:r>
              <a:rPr dirty="0" spc="-75"/>
              <a:t> </a:t>
            </a:r>
            <a:r>
              <a:rPr dirty="0"/>
              <a:t>release</a:t>
            </a:r>
            <a:r>
              <a:rPr dirty="0" spc="-65"/>
              <a:t> </a:t>
            </a:r>
            <a:r>
              <a:rPr dirty="0"/>
              <a:t>is</a:t>
            </a:r>
            <a:r>
              <a:rPr dirty="0" spc="-80"/>
              <a:t> </a:t>
            </a:r>
            <a:r>
              <a:rPr dirty="0"/>
              <a:t>scheduled</a:t>
            </a:r>
            <a:r>
              <a:rPr dirty="0" spc="-50"/>
              <a:t> </a:t>
            </a:r>
            <a:r>
              <a:rPr dirty="0"/>
              <a:t>for</a:t>
            </a:r>
            <a:r>
              <a:rPr dirty="0" spc="-100"/>
              <a:t> </a:t>
            </a:r>
            <a:r>
              <a:rPr dirty="0" spc="-20"/>
              <a:t>Sunday,</a:t>
            </a:r>
            <a:r>
              <a:rPr dirty="0" spc="-65"/>
              <a:t> </a:t>
            </a:r>
            <a:r>
              <a:rPr dirty="0"/>
              <a:t>September</a:t>
            </a:r>
            <a:r>
              <a:rPr dirty="0" spc="-75"/>
              <a:t> </a:t>
            </a:r>
            <a:r>
              <a:rPr dirty="0" spc="-25"/>
              <a:t>6. </a:t>
            </a:r>
            <a:r>
              <a:rPr dirty="0"/>
              <a:t>The</a:t>
            </a:r>
            <a:r>
              <a:rPr dirty="0" spc="-70"/>
              <a:t> </a:t>
            </a:r>
            <a:r>
              <a:rPr dirty="0"/>
              <a:t>regular</a:t>
            </a:r>
            <a:r>
              <a:rPr dirty="0" spc="-45"/>
              <a:t> </a:t>
            </a:r>
            <a:r>
              <a:rPr dirty="0" spc="-20"/>
              <a:t>follow-</a:t>
            </a:r>
            <a:r>
              <a:rPr dirty="0"/>
              <a:t>up</a:t>
            </a:r>
            <a:r>
              <a:rPr dirty="0" spc="-40"/>
              <a:t> </a:t>
            </a:r>
            <a:r>
              <a:rPr dirty="0"/>
              <a:t>release</a:t>
            </a:r>
            <a:r>
              <a:rPr dirty="0" spc="-45"/>
              <a:t> </a:t>
            </a:r>
            <a:r>
              <a:rPr dirty="0"/>
              <a:t>is</a:t>
            </a:r>
            <a:r>
              <a:rPr dirty="0" spc="-60"/>
              <a:t> </a:t>
            </a:r>
            <a:r>
              <a:rPr dirty="0"/>
              <a:t>on</a:t>
            </a:r>
            <a:r>
              <a:rPr dirty="0" spc="-65"/>
              <a:t> </a:t>
            </a:r>
            <a:r>
              <a:rPr dirty="0" spc="-20"/>
              <a:t>Sunday,</a:t>
            </a:r>
            <a:r>
              <a:rPr dirty="0" spc="-50"/>
              <a:t> </a:t>
            </a:r>
            <a:r>
              <a:rPr dirty="0"/>
              <a:t>September</a:t>
            </a:r>
            <a:r>
              <a:rPr dirty="0" spc="-55"/>
              <a:t> </a:t>
            </a:r>
            <a:r>
              <a:rPr dirty="0" spc="-25"/>
              <a:t>13.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9153" y="2589044"/>
            <a:ext cx="8689340" cy="27324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marR="1066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Alma</a:t>
            </a:r>
            <a:r>
              <a:rPr dirty="0" sz="2400" spc="-9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Release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Notes: </a:t>
            </a:r>
            <a:r>
              <a:rPr dirty="0" u="sng" sz="2400" spc="-10">
                <a:solidFill>
                  <a:srgbClr val="0895A9"/>
                </a:solidFill>
                <a:uFill>
                  <a:solidFill>
                    <a:srgbClr val="0895A9"/>
                  </a:solidFill>
                </a:uFill>
                <a:latin typeface="Arial"/>
                <a:cs typeface="Arial"/>
                <a:hlinkClick r:id="rId2"/>
              </a:rPr>
              <a:t>https://knowledge.exlibrisgroup.com/Alma/Release_Notes/20</a:t>
            </a:r>
            <a:r>
              <a:rPr dirty="0" u="none" sz="2400" spc="-10">
                <a:solidFill>
                  <a:srgbClr val="0895A9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u="sng" sz="2400" spc="-10">
                <a:solidFill>
                  <a:srgbClr val="0895A9"/>
                </a:solidFill>
                <a:uFill>
                  <a:solidFill>
                    <a:srgbClr val="0895A9"/>
                  </a:solidFill>
                </a:uFill>
                <a:latin typeface="Arial"/>
                <a:cs typeface="Arial"/>
                <a:hlinkClick r:id="rId2"/>
              </a:rPr>
              <a:t>20/Alma_2020_Release_Notes</a:t>
            </a:r>
            <a:endParaRPr sz="24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</a:tabLst>
            </a:pP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Primo</a:t>
            </a:r>
            <a:r>
              <a:rPr dirty="0" sz="24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VE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Release</a:t>
            </a:r>
            <a:r>
              <a:rPr dirty="0" sz="2400" spc="-2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Notes: </a:t>
            </a:r>
            <a:r>
              <a:rPr dirty="0" u="sng" sz="2400" spc="-10">
                <a:solidFill>
                  <a:srgbClr val="0895A9"/>
                </a:solidFill>
                <a:uFill>
                  <a:solidFill>
                    <a:srgbClr val="0895A9"/>
                  </a:solidFill>
                </a:uFill>
                <a:latin typeface="Arial"/>
                <a:cs typeface="Arial"/>
                <a:hlinkClick r:id="rId3"/>
              </a:rPr>
              <a:t>https://knowledge.exlibrisgroup.com/Primo/Release_Notes/00</a:t>
            </a:r>
            <a:r>
              <a:rPr dirty="0" u="none" sz="2400" spc="-10">
                <a:solidFill>
                  <a:srgbClr val="0895A9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u="sng" sz="2400" spc="-10">
                <a:solidFill>
                  <a:srgbClr val="0895A9"/>
                </a:solidFill>
                <a:uFill>
                  <a:solidFill>
                    <a:srgbClr val="0895A9"/>
                  </a:solidFill>
                </a:uFill>
                <a:latin typeface="Arial"/>
                <a:cs typeface="Arial"/>
                <a:hlinkClick r:id="rId3"/>
              </a:rPr>
              <a:t>2Primo_VE/2020/010Primo_VE_2020_Release_Notes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</a:tabLst>
            </a:pP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Dates</a:t>
            </a:r>
            <a:r>
              <a:rPr dirty="0" sz="24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and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links</a:t>
            </a:r>
            <a:r>
              <a:rPr dirty="0" sz="24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to</a:t>
            </a:r>
            <a:r>
              <a:rPr dirty="0" sz="2400" spc="-7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documentation</a:t>
            </a:r>
            <a:r>
              <a:rPr dirty="0" sz="24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in</a:t>
            </a:r>
            <a:r>
              <a:rPr dirty="0" sz="24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CARLI</a:t>
            </a:r>
            <a:r>
              <a:rPr dirty="0" sz="24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Event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Calendar.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67420"/>
            <a:ext cx="61099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SEPTEMBER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r>
              <a:rPr dirty="0" sz="16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ALMA</a:t>
            </a:r>
            <a:r>
              <a:rPr dirty="0" sz="1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PRIMO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RELEASE: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dirty="0" sz="1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ALMA</a:t>
            </a:r>
            <a:r>
              <a:rPr dirty="0" sz="1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LAYOUT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183076"/>
            <a:ext cx="8822055" cy="2663190"/>
          </a:xfrm>
          <a:prstGeom prst="rect">
            <a:avLst/>
          </a:prstGeom>
        </p:spPr>
        <p:txBody>
          <a:bodyPr wrap="square" lIns="0" tIns="9969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85"/>
              </a:spcBef>
              <a:buChar char="•"/>
              <a:tabLst>
                <a:tab pos="354965" algn="l"/>
              </a:tabLst>
            </a:pP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The</a:t>
            </a:r>
            <a:r>
              <a:rPr dirty="0" sz="28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layout</a:t>
            </a:r>
            <a:r>
              <a:rPr dirty="0" sz="28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of</a:t>
            </a:r>
            <a:r>
              <a:rPr dirty="0" sz="28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the</a:t>
            </a:r>
            <a:r>
              <a:rPr dirty="0" sz="2800" spc="-19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Alma</a:t>
            </a:r>
            <a:r>
              <a:rPr dirty="0" sz="28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UI</a:t>
            </a:r>
            <a:r>
              <a:rPr dirty="0" sz="28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is</a:t>
            </a:r>
            <a:r>
              <a:rPr dirty="0" sz="28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going</a:t>
            </a:r>
            <a:r>
              <a:rPr dirty="0" sz="28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into</a:t>
            </a:r>
            <a:r>
              <a:rPr dirty="0" sz="28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582C5F"/>
                </a:solidFill>
                <a:latin typeface="Arial"/>
                <a:cs typeface="Arial"/>
              </a:rPr>
              <a:t>production</a:t>
            </a:r>
            <a:endParaRPr sz="2800">
              <a:latin typeface="Arial"/>
              <a:cs typeface="Arial"/>
            </a:endParaRPr>
          </a:p>
          <a:p>
            <a:pPr lvl="1" marL="1099185" marR="5080" indent="-342900">
              <a:lnSpc>
                <a:spcPct val="100000"/>
              </a:lnSpc>
              <a:spcBef>
                <a:spcPts val="590"/>
              </a:spcBef>
              <a:buChar char="•"/>
              <a:tabLst>
                <a:tab pos="1099185" algn="l"/>
              </a:tabLst>
            </a:pP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Config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&gt;</a:t>
            </a:r>
            <a:r>
              <a:rPr dirty="0" sz="24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General</a:t>
            </a:r>
            <a:r>
              <a:rPr dirty="0" sz="24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&gt;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User</a:t>
            </a:r>
            <a:r>
              <a:rPr dirty="0" sz="24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Interface:</a:t>
            </a:r>
            <a:r>
              <a:rPr dirty="0" sz="24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New</a:t>
            </a:r>
            <a:r>
              <a:rPr dirty="0" sz="2400" spc="-1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Alma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Layout</a:t>
            </a:r>
            <a:r>
              <a:rPr dirty="0" sz="24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2C5F"/>
                </a:solidFill>
                <a:latin typeface="Arial"/>
                <a:cs typeface="Arial"/>
              </a:rPr>
              <a:t>and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Menu</a:t>
            </a:r>
            <a:r>
              <a:rPr dirty="0" sz="2400" spc="-7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Settings</a:t>
            </a:r>
            <a:endParaRPr sz="2400">
              <a:latin typeface="Arial"/>
              <a:cs typeface="Arial"/>
            </a:endParaRPr>
          </a:p>
          <a:p>
            <a:pPr lvl="2" marL="1497965" indent="-342265">
              <a:lnSpc>
                <a:spcPct val="100000"/>
              </a:lnSpc>
              <a:spcBef>
                <a:spcPts val="580"/>
              </a:spcBef>
              <a:buChar char="•"/>
              <a:tabLst>
                <a:tab pos="1497965" algn="l"/>
              </a:tabLst>
            </a:pP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The</a:t>
            </a:r>
            <a:r>
              <a:rPr dirty="0" sz="24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new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layout</a:t>
            </a:r>
            <a:r>
              <a:rPr dirty="0" sz="24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will</a:t>
            </a:r>
            <a:r>
              <a:rPr dirty="0" sz="24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be</a:t>
            </a:r>
            <a:r>
              <a:rPr dirty="0" sz="24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enabled</a:t>
            </a:r>
            <a:r>
              <a:rPr dirty="0" sz="24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in</a:t>
            </a:r>
            <a:r>
              <a:rPr dirty="0" sz="24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each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2C5F"/>
                </a:solidFill>
                <a:latin typeface="Arial"/>
                <a:cs typeface="Arial"/>
              </a:rPr>
              <a:t>IZ</a:t>
            </a:r>
            <a:endParaRPr sz="2400">
              <a:latin typeface="Arial"/>
              <a:cs typeface="Arial"/>
            </a:endParaRPr>
          </a:p>
          <a:p>
            <a:pPr lvl="2" marL="1497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1497965" algn="l"/>
              </a:tabLst>
            </a:pP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Users</a:t>
            </a:r>
            <a:r>
              <a:rPr dirty="0" sz="24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may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582C5F"/>
                </a:solidFill>
                <a:latin typeface="Arial"/>
                <a:cs typeface="Arial"/>
              </a:rPr>
              <a:t>opt-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out</a:t>
            </a:r>
            <a:r>
              <a:rPr dirty="0" sz="24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and</a:t>
            </a:r>
            <a:r>
              <a:rPr dirty="0" sz="24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in</a:t>
            </a:r>
            <a:r>
              <a:rPr dirty="0" sz="24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from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their</a:t>
            </a:r>
            <a:r>
              <a:rPr dirty="0" sz="24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User</a:t>
            </a:r>
            <a:r>
              <a:rPr dirty="0" sz="24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582C5F"/>
                </a:solidFill>
                <a:latin typeface="Arial"/>
                <a:cs typeface="Arial"/>
              </a:rPr>
              <a:t>menu</a:t>
            </a:r>
            <a:endParaRPr sz="2400">
              <a:latin typeface="Arial"/>
              <a:cs typeface="Arial"/>
            </a:endParaRPr>
          </a:p>
          <a:p>
            <a:pPr lvl="1" marL="109918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1099185" algn="l"/>
              </a:tabLst>
            </a:pP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New</a:t>
            </a:r>
            <a:r>
              <a:rPr dirty="0" sz="2400" spc="-7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layout</a:t>
            </a:r>
            <a:r>
              <a:rPr dirty="0" sz="24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becomes</a:t>
            </a:r>
            <a:r>
              <a:rPr dirty="0" sz="24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default</a:t>
            </a:r>
            <a:r>
              <a:rPr dirty="0" sz="2400" spc="-7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in</a:t>
            </a:r>
            <a:r>
              <a:rPr dirty="0" sz="2400" spc="-7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November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67420"/>
            <a:ext cx="718248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SEPTEMBER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r>
              <a:rPr dirty="0" sz="16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ALMA</a:t>
            </a:r>
            <a:r>
              <a:rPr dirty="0" sz="16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PRIMO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RELEASE: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dirty="0" sz="16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ALMA</a:t>
            </a:r>
            <a:r>
              <a:rPr dirty="0" sz="16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METADATA</a:t>
            </a:r>
            <a:r>
              <a:rPr dirty="0" sz="16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EDITOR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767441"/>
            <a:ext cx="7953375" cy="3613785"/>
          </a:xfrm>
          <a:prstGeom prst="rect">
            <a:avLst/>
          </a:prstGeom>
        </p:spPr>
        <p:txBody>
          <a:bodyPr wrap="square" lIns="0" tIns="9969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85"/>
              </a:spcBef>
              <a:buChar char="•"/>
              <a:tabLst>
                <a:tab pos="354965" algn="l"/>
              </a:tabLst>
            </a:pP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New</a:t>
            </a:r>
            <a:r>
              <a:rPr dirty="0" sz="28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Metadata</a:t>
            </a:r>
            <a:r>
              <a:rPr dirty="0" sz="28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Editor</a:t>
            </a:r>
            <a:r>
              <a:rPr dirty="0" sz="28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(MDE)</a:t>
            </a:r>
            <a:r>
              <a:rPr dirty="0" sz="28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available</a:t>
            </a:r>
            <a:r>
              <a:rPr dirty="0" sz="28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582C5F"/>
                </a:solidFill>
                <a:latin typeface="Arial"/>
                <a:cs typeface="Arial"/>
              </a:rPr>
              <a:t>as</a:t>
            </a:r>
            <a:r>
              <a:rPr dirty="0" sz="28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582C5F"/>
                </a:solidFill>
                <a:latin typeface="Arial"/>
                <a:cs typeface="Arial"/>
              </a:rPr>
              <a:t>beta</a:t>
            </a:r>
            <a:endParaRPr sz="2800">
              <a:latin typeface="Arial"/>
              <a:cs typeface="Arial"/>
            </a:endParaRPr>
          </a:p>
          <a:p>
            <a:pPr lvl="1" marL="1099185" indent="-342900">
              <a:lnSpc>
                <a:spcPct val="100000"/>
              </a:lnSpc>
              <a:spcBef>
                <a:spcPts val="590"/>
              </a:spcBef>
              <a:buChar char="•"/>
              <a:tabLst>
                <a:tab pos="1099185" algn="l"/>
              </a:tabLst>
            </a:pP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Icon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to</a:t>
            </a:r>
            <a:r>
              <a:rPr dirty="0" sz="24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show</a:t>
            </a:r>
            <a:r>
              <a:rPr dirty="0" sz="24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the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MDE</a:t>
            </a:r>
            <a:r>
              <a:rPr dirty="0" sz="24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on</a:t>
            </a:r>
            <a:r>
              <a:rPr dirty="0" sz="24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the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menu</a:t>
            </a:r>
            <a:r>
              <a:rPr dirty="0" sz="24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2C5F"/>
                </a:solidFill>
                <a:latin typeface="Arial"/>
                <a:cs typeface="Arial"/>
              </a:rPr>
              <a:t>bar</a:t>
            </a:r>
            <a:endParaRPr sz="2400">
              <a:latin typeface="Arial"/>
              <a:cs typeface="Arial"/>
            </a:endParaRPr>
          </a:p>
          <a:p>
            <a:pPr lvl="1" marL="1099185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1099185" algn="l"/>
              </a:tabLst>
            </a:pP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In</a:t>
            </a:r>
            <a:r>
              <a:rPr dirty="0" sz="24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the</a:t>
            </a:r>
            <a:r>
              <a:rPr dirty="0" sz="24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MDE,</a:t>
            </a:r>
            <a:r>
              <a:rPr dirty="0" sz="24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click</a:t>
            </a:r>
            <a:r>
              <a:rPr dirty="0" sz="2400" spc="-2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582C5F"/>
                </a:solidFill>
                <a:latin typeface="Arial"/>
                <a:cs typeface="Arial"/>
              </a:rPr>
              <a:t>New</a:t>
            </a:r>
            <a:r>
              <a:rPr dirty="0" sz="2400" spc="-25" b="1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582C5F"/>
                </a:solidFill>
                <a:latin typeface="Arial"/>
                <a:cs typeface="Arial"/>
              </a:rPr>
              <a:t>MDE</a:t>
            </a:r>
            <a:r>
              <a:rPr dirty="0" sz="2400" spc="-35" b="1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to</a:t>
            </a:r>
            <a:r>
              <a:rPr dirty="0" sz="24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use</a:t>
            </a:r>
            <a:r>
              <a:rPr dirty="0" sz="24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new</a:t>
            </a:r>
            <a:r>
              <a:rPr dirty="0" sz="24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editor</a:t>
            </a:r>
            <a:endParaRPr sz="2400">
              <a:latin typeface="Arial"/>
              <a:cs typeface="Arial"/>
            </a:endParaRPr>
          </a:p>
          <a:p>
            <a:pPr lvl="2" marL="1497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1497965" algn="l"/>
              </a:tabLst>
            </a:pP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Catalogers</a:t>
            </a:r>
            <a:r>
              <a:rPr dirty="0" sz="24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may</a:t>
            </a:r>
            <a:r>
              <a:rPr dirty="0" sz="2400" spc="-9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switch</a:t>
            </a:r>
            <a:r>
              <a:rPr dirty="0" sz="2400" spc="-7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between</a:t>
            </a:r>
            <a:r>
              <a:rPr dirty="0" sz="2400" spc="-7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2C5F"/>
                </a:solidFill>
                <a:latin typeface="Arial"/>
                <a:cs typeface="Arial"/>
              </a:rPr>
              <a:t>UIs</a:t>
            </a:r>
            <a:endParaRPr sz="2400">
              <a:latin typeface="Arial"/>
              <a:cs typeface="Arial"/>
            </a:endParaRPr>
          </a:p>
          <a:p>
            <a:pPr lvl="2" marL="1497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1497965" algn="l"/>
              </a:tabLst>
            </a:pP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Core</a:t>
            </a:r>
            <a:r>
              <a:rPr dirty="0" sz="24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functionality</a:t>
            </a:r>
            <a:r>
              <a:rPr dirty="0" sz="24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for</a:t>
            </a:r>
            <a:r>
              <a:rPr dirty="0" sz="2400" spc="-8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editing</a:t>
            </a:r>
            <a:r>
              <a:rPr dirty="0" sz="24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and</a:t>
            </a:r>
            <a:r>
              <a:rPr dirty="0" sz="24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saving</a:t>
            </a:r>
            <a:r>
              <a:rPr dirty="0" sz="24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records</a:t>
            </a:r>
            <a:endParaRPr sz="2400">
              <a:latin typeface="Arial"/>
              <a:cs typeface="Arial"/>
            </a:endParaRPr>
          </a:p>
          <a:p>
            <a:pPr lvl="2" marL="1497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1497965" algn="l"/>
              </a:tabLst>
            </a:pP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Some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features</a:t>
            </a:r>
            <a:r>
              <a:rPr dirty="0" sz="24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not</a:t>
            </a:r>
            <a:r>
              <a:rPr dirty="0" sz="24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yet</a:t>
            </a:r>
            <a:r>
              <a:rPr dirty="0" sz="24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ready</a:t>
            </a:r>
            <a:endParaRPr sz="2400">
              <a:latin typeface="Arial"/>
              <a:cs typeface="Arial"/>
            </a:endParaRPr>
          </a:p>
          <a:p>
            <a:pPr lvl="3" marL="1955164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1955164" algn="l"/>
              </a:tabLst>
            </a:pPr>
            <a:r>
              <a:rPr dirty="0" sz="2400" spc="-25">
                <a:solidFill>
                  <a:srgbClr val="582C5F"/>
                </a:solidFill>
                <a:latin typeface="Arial"/>
                <a:cs typeface="Arial"/>
              </a:rPr>
              <a:t>Templates,</a:t>
            </a:r>
            <a:r>
              <a:rPr dirty="0" sz="2400" spc="-7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Rules,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Set</a:t>
            </a:r>
            <a:r>
              <a:rPr dirty="0" sz="2400" spc="-8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Management</a:t>
            </a:r>
            <a:r>
              <a:rPr dirty="0" sz="2400" spc="-10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582C5F"/>
                </a:solidFill>
                <a:latin typeface="Arial"/>
                <a:cs typeface="Arial"/>
              </a:rPr>
              <a:t>Tags</a:t>
            </a:r>
            <a:endParaRPr sz="2400">
              <a:latin typeface="Arial"/>
              <a:cs typeface="Arial"/>
            </a:endParaRPr>
          </a:p>
          <a:p>
            <a:pPr lvl="1" marL="1099185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1099185" algn="l"/>
              </a:tabLst>
            </a:pP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New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MDE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formally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goes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live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in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January</a:t>
            </a:r>
            <a:r>
              <a:rPr dirty="0" sz="24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582C5F"/>
                </a:solidFill>
                <a:latin typeface="Arial"/>
                <a:cs typeface="Arial"/>
              </a:rPr>
              <a:t>2021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67420"/>
            <a:ext cx="71120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SEPTEMBER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r>
              <a:rPr dirty="0" sz="16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ALMA</a:t>
            </a:r>
            <a:r>
              <a:rPr dirty="0" sz="1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PRIMO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RELEASE: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PRIMO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USAGE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INDICATOR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My</a:t>
            </a:r>
            <a:r>
              <a:rPr dirty="0" spc="-60"/>
              <a:t> </a:t>
            </a:r>
            <a:r>
              <a:rPr dirty="0"/>
              <a:t>Library</a:t>
            </a:r>
            <a:r>
              <a:rPr dirty="0" spc="-35"/>
              <a:t> </a:t>
            </a:r>
            <a:r>
              <a:rPr dirty="0"/>
              <a:t>Card</a:t>
            </a:r>
            <a:r>
              <a:rPr dirty="0" spc="-45"/>
              <a:t> </a:t>
            </a:r>
            <a:r>
              <a:rPr dirty="0"/>
              <a:t>–</a:t>
            </a:r>
            <a:r>
              <a:rPr dirty="0" spc="-50"/>
              <a:t> </a:t>
            </a:r>
            <a:r>
              <a:rPr dirty="0" spc="-10"/>
              <a:t>New</a:t>
            </a:r>
            <a:r>
              <a:rPr dirty="0" spc="-155"/>
              <a:t> </a:t>
            </a:r>
            <a:r>
              <a:rPr dirty="0"/>
              <a:t>Activity</a:t>
            </a:r>
            <a:r>
              <a:rPr dirty="0" spc="-40"/>
              <a:t> </a:t>
            </a:r>
            <a:r>
              <a:rPr dirty="0"/>
              <a:t>Filter</a:t>
            </a:r>
            <a:r>
              <a:rPr dirty="0" spc="-40"/>
              <a:t> </a:t>
            </a:r>
            <a:r>
              <a:rPr dirty="0"/>
              <a:t>and</a:t>
            </a:r>
            <a:r>
              <a:rPr dirty="0" spc="-45"/>
              <a:t> </a:t>
            </a:r>
            <a:r>
              <a:rPr dirty="0"/>
              <a:t>Indicator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50"/>
              <a:t> </a:t>
            </a:r>
            <a:r>
              <a:rPr dirty="0" spc="-10"/>
              <a:t>Consortia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1477898"/>
            <a:ext cx="8515985" cy="3536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104139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Ex</a:t>
            </a:r>
            <a:r>
              <a:rPr dirty="0" sz="24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Libris</a:t>
            </a:r>
            <a:r>
              <a:rPr dirty="0" sz="24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added</a:t>
            </a:r>
            <a:r>
              <a:rPr dirty="0" sz="24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a</a:t>
            </a:r>
            <a:r>
              <a:rPr dirty="0" sz="24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filter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above</a:t>
            </a:r>
            <a:r>
              <a:rPr dirty="0" sz="24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the</a:t>
            </a:r>
            <a:r>
              <a:rPr dirty="0" sz="24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list</a:t>
            </a:r>
            <a:r>
              <a:rPr dirty="0" sz="24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of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member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institutions.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Users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have</a:t>
            </a:r>
            <a:r>
              <a:rPr dirty="0" sz="24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the</a:t>
            </a:r>
            <a:r>
              <a:rPr dirty="0" sz="24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ability</a:t>
            </a:r>
            <a:r>
              <a:rPr dirty="0" sz="24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to</a:t>
            </a:r>
            <a:r>
              <a:rPr dirty="0" sz="24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select</a:t>
            </a:r>
            <a:r>
              <a:rPr dirty="0" sz="24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one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of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the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following</a:t>
            </a:r>
            <a:r>
              <a:rPr dirty="0" sz="2400" spc="-2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options:</a:t>
            </a:r>
            <a:endParaRPr sz="2400">
              <a:latin typeface="Arial"/>
              <a:cs typeface="Arial"/>
            </a:endParaRPr>
          </a:p>
          <a:p>
            <a:pPr lvl="1" marL="756285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756285" algn="l"/>
              </a:tabLst>
            </a:pPr>
            <a:r>
              <a:rPr dirty="0" sz="2400" i="1">
                <a:solidFill>
                  <a:srgbClr val="582C5F"/>
                </a:solidFill>
                <a:latin typeface="Arial"/>
                <a:cs typeface="Arial"/>
              </a:rPr>
              <a:t>Has</a:t>
            </a:r>
            <a:r>
              <a:rPr dirty="0" sz="2400" spc="-125" i="1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582C5F"/>
                </a:solidFill>
                <a:latin typeface="Arial"/>
                <a:cs typeface="Arial"/>
              </a:rPr>
              <a:t>Activity</a:t>
            </a:r>
            <a:r>
              <a:rPr dirty="0" sz="2400" spc="-50" i="1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–</a:t>
            </a:r>
            <a:r>
              <a:rPr dirty="0" sz="24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When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selected,</a:t>
            </a:r>
            <a:r>
              <a:rPr dirty="0" sz="24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it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will</a:t>
            </a:r>
            <a:r>
              <a:rPr dirty="0" sz="24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display</a:t>
            </a:r>
            <a:r>
              <a:rPr dirty="0" sz="24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only</a:t>
            </a:r>
            <a:r>
              <a:rPr dirty="0" sz="24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2C5F"/>
                </a:solidFill>
                <a:latin typeface="Arial"/>
                <a:cs typeface="Arial"/>
              </a:rPr>
              <a:t>the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institutions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for</a:t>
            </a:r>
            <a:r>
              <a:rPr dirty="0" sz="2400" spc="-7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which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the</a:t>
            </a:r>
            <a:r>
              <a:rPr dirty="0" sz="24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user</a:t>
            </a:r>
            <a:r>
              <a:rPr dirty="0" sz="2400" spc="-7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has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active</a:t>
            </a:r>
            <a:r>
              <a:rPr dirty="0" sz="24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fulfillment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status.</a:t>
            </a:r>
            <a:endParaRPr sz="2400">
              <a:latin typeface="Arial"/>
              <a:cs typeface="Arial"/>
            </a:endParaRPr>
          </a:p>
          <a:p>
            <a:pPr lvl="1" marL="756285" marR="126111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756285" algn="l"/>
              </a:tabLst>
            </a:pPr>
            <a:r>
              <a:rPr dirty="0" sz="2400" i="1">
                <a:solidFill>
                  <a:srgbClr val="582C5F"/>
                </a:solidFill>
                <a:latin typeface="Arial"/>
                <a:cs typeface="Arial"/>
              </a:rPr>
              <a:t>All</a:t>
            </a:r>
            <a:r>
              <a:rPr dirty="0" sz="2400" spc="-50" i="1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582C5F"/>
                </a:solidFill>
                <a:latin typeface="Arial"/>
                <a:cs typeface="Arial"/>
              </a:rPr>
              <a:t>Institutions</a:t>
            </a:r>
            <a:r>
              <a:rPr dirty="0" sz="2400" spc="-55" i="1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–</a:t>
            </a:r>
            <a:r>
              <a:rPr dirty="0" sz="24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When</a:t>
            </a:r>
            <a:r>
              <a:rPr dirty="0" sz="24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selected,</a:t>
            </a:r>
            <a:r>
              <a:rPr dirty="0" sz="24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it</a:t>
            </a:r>
            <a:r>
              <a:rPr dirty="0" sz="24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will</a:t>
            </a:r>
            <a:r>
              <a:rPr dirty="0" sz="24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display</a:t>
            </a:r>
            <a:r>
              <a:rPr dirty="0" sz="24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2C5F"/>
                </a:solidFill>
                <a:latin typeface="Arial"/>
                <a:cs typeface="Arial"/>
              </a:rPr>
              <a:t>all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institutions</a:t>
            </a:r>
            <a:r>
              <a:rPr dirty="0" sz="24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supported</a:t>
            </a:r>
            <a:r>
              <a:rPr dirty="0" sz="24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by</a:t>
            </a:r>
            <a:r>
              <a:rPr dirty="0" sz="24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the</a:t>
            </a:r>
            <a:r>
              <a:rPr dirty="0" sz="2400" spc="-8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consortium.</a:t>
            </a:r>
            <a:endParaRPr sz="2400">
              <a:latin typeface="Arial"/>
              <a:cs typeface="Arial"/>
            </a:endParaRPr>
          </a:p>
          <a:p>
            <a:pPr marL="355600" marR="6413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Ex</a:t>
            </a:r>
            <a:r>
              <a:rPr dirty="0" sz="24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Libris</a:t>
            </a:r>
            <a:r>
              <a:rPr dirty="0" sz="2400" spc="-2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also</a:t>
            </a:r>
            <a:r>
              <a:rPr dirty="0" sz="24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added</a:t>
            </a:r>
            <a:r>
              <a:rPr dirty="0" sz="2400" spc="-2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a</a:t>
            </a:r>
            <a:r>
              <a:rPr dirty="0" sz="24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582C5F"/>
                </a:solidFill>
                <a:latin typeface="Arial"/>
                <a:cs typeface="Arial"/>
              </a:rPr>
              <a:t>Has</a:t>
            </a:r>
            <a:r>
              <a:rPr dirty="0" sz="2400" spc="-110" i="1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582C5F"/>
                </a:solidFill>
                <a:latin typeface="Arial"/>
                <a:cs typeface="Arial"/>
              </a:rPr>
              <a:t>Activity</a:t>
            </a:r>
            <a:r>
              <a:rPr dirty="0" sz="2400" spc="-40" i="1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indicator</a:t>
            </a:r>
            <a:r>
              <a:rPr dirty="0" sz="2400" spc="-1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to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the</a:t>
            </a:r>
            <a:r>
              <a:rPr dirty="0" sz="24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left</a:t>
            </a:r>
            <a:r>
              <a:rPr dirty="0" sz="24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of</a:t>
            </a:r>
            <a:r>
              <a:rPr dirty="0" sz="24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2C5F"/>
                </a:solidFill>
                <a:latin typeface="Arial"/>
                <a:cs typeface="Arial"/>
              </a:rPr>
              <a:t>the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institutional</a:t>
            </a:r>
            <a:r>
              <a:rPr dirty="0" sz="24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name</a:t>
            </a:r>
            <a:r>
              <a:rPr dirty="0" sz="24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in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the</a:t>
            </a:r>
            <a:r>
              <a:rPr dirty="0" sz="24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list,</a:t>
            </a:r>
            <a:r>
              <a:rPr dirty="0" sz="24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if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they</a:t>
            </a:r>
            <a:r>
              <a:rPr dirty="0" sz="24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have</a:t>
            </a:r>
            <a:r>
              <a:rPr dirty="0" sz="24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active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fulfillment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statuses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or</a:t>
            </a:r>
            <a:r>
              <a:rPr dirty="0" sz="24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messages.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</a:rPr>
              <a:t>SEPTEMBER</a:t>
            </a:r>
            <a:r>
              <a:rPr dirty="0" sz="1600" spc="-50">
                <a:solidFill>
                  <a:srgbClr val="FFFFFF"/>
                </a:solidFill>
              </a:rPr>
              <a:t> </a:t>
            </a:r>
            <a:r>
              <a:rPr dirty="0" sz="1600">
                <a:solidFill>
                  <a:srgbClr val="FFFFFF"/>
                </a:solidFill>
              </a:rPr>
              <a:t>2020</a:t>
            </a:r>
            <a:r>
              <a:rPr dirty="0" sz="1600" spc="-105">
                <a:solidFill>
                  <a:srgbClr val="FFFFFF"/>
                </a:solidFill>
              </a:rPr>
              <a:t> </a:t>
            </a:r>
            <a:r>
              <a:rPr dirty="0" sz="1600">
                <a:solidFill>
                  <a:srgbClr val="FFFFFF"/>
                </a:solidFill>
              </a:rPr>
              <a:t>ALMA</a:t>
            </a:r>
            <a:r>
              <a:rPr dirty="0" sz="1600" spc="-100">
                <a:solidFill>
                  <a:srgbClr val="FFFFFF"/>
                </a:solidFill>
              </a:rPr>
              <a:t> </a:t>
            </a:r>
            <a:r>
              <a:rPr dirty="0" sz="1600">
                <a:solidFill>
                  <a:srgbClr val="FFFFFF"/>
                </a:solidFill>
              </a:rPr>
              <a:t>PRIMO</a:t>
            </a:r>
            <a:r>
              <a:rPr dirty="0" sz="1600" spc="-10">
                <a:solidFill>
                  <a:srgbClr val="FFFFFF"/>
                </a:solidFill>
              </a:rPr>
              <a:t> </a:t>
            </a:r>
            <a:r>
              <a:rPr dirty="0" sz="1600">
                <a:solidFill>
                  <a:srgbClr val="FFFFFF"/>
                </a:solidFill>
              </a:rPr>
              <a:t>RELEASE:</a:t>
            </a:r>
            <a:r>
              <a:rPr dirty="0" sz="1600" spc="-45">
                <a:solidFill>
                  <a:srgbClr val="FFFFFF"/>
                </a:solidFill>
              </a:rPr>
              <a:t> </a:t>
            </a:r>
            <a:r>
              <a:rPr dirty="0" sz="1600">
                <a:solidFill>
                  <a:srgbClr val="FFFFFF"/>
                </a:solidFill>
              </a:rPr>
              <a:t>PRIMO</a:t>
            </a:r>
            <a:r>
              <a:rPr dirty="0" sz="1600" spc="-5">
                <a:solidFill>
                  <a:srgbClr val="FFFFFF"/>
                </a:solidFill>
              </a:rPr>
              <a:t> </a:t>
            </a:r>
            <a:r>
              <a:rPr dirty="0" sz="1600">
                <a:solidFill>
                  <a:srgbClr val="FFFFFF"/>
                </a:solidFill>
              </a:rPr>
              <a:t>VE</a:t>
            </a:r>
            <a:r>
              <a:rPr dirty="0" sz="1600" spc="-25">
                <a:solidFill>
                  <a:srgbClr val="FFFFFF"/>
                </a:solidFill>
              </a:rPr>
              <a:t> </a:t>
            </a:r>
            <a:r>
              <a:rPr dirty="0" sz="1600">
                <a:solidFill>
                  <a:srgbClr val="FFFFFF"/>
                </a:solidFill>
              </a:rPr>
              <a:t>USAGE</a:t>
            </a:r>
            <a:r>
              <a:rPr dirty="0" sz="1600" spc="-20">
                <a:solidFill>
                  <a:srgbClr val="FFFFFF"/>
                </a:solidFill>
              </a:rPr>
              <a:t> </a:t>
            </a:r>
            <a:r>
              <a:rPr dirty="0" sz="1600" spc="-10">
                <a:solidFill>
                  <a:srgbClr val="FFFFFF"/>
                </a:solidFill>
              </a:rPr>
              <a:t>INDICATOR</a:t>
            </a:r>
            <a:endParaRPr sz="1600"/>
          </a:p>
        </p:txBody>
      </p:sp>
      <p:sp>
        <p:nvSpPr>
          <p:cNvPr id="3" name="object 3"/>
          <p:cNvSpPr txBox="1"/>
          <p:nvPr/>
        </p:nvSpPr>
        <p:spPr>
          <a:xfrm>
            <a:off x="307340" y="600075"/>
            <a:ext cx="86156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My</a:t>
            </a:r>
            <a:r>
              <a:rPr dirty="0" sz="24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Library</a:t>
            </a:r>
            <a:r>
              <a:rPr dirty="0" sz="24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Card</a:t>
            </a:r>
            <a:r>
              <a:rPr dirty="0" sz="24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–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New</a:t>
            </a:r>
            <a:r>
              <a:rPr dirty="0" sz="2400" spc="-1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Activity</a:t>
            </a:r>
            <a:r>
              <a:rPr dirty="0" sz="24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Filter</a:t>
            </a:r>
            <a:r>
              <a:rPr dirty="0" sz="24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and</a:t>
            </a:r>
            <a:r>
              <a:rPr dirty="0" sz="24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Indicator</a:t>
            </a:r>
            <a:r>
              <a:rPr dirty="0" sz="24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for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Consortia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6048375"/>
            <a:ext cx="83896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582C5F"/>
                </a:solidFill>
                <a:latin typeface="Arial"/>
                <a:cs typeface="Arial"/>
              </a:rPr>
              <a:t>Screenshot</a:t>
            </a:r>
            <a:r>
              <a:rPr dirty="0" sz="10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2C5F"/>
                </a:solidFill>
                <a:latin typeface="Arial"/>
                <a:cs typeface="Arial"/>
              </a:rPr>
              <a:t>from</a:t>
            </a:r>
            <a:r>
              <a:rPr dirty="0" sz="10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2C5F"/>
                </a:solidFill>
                <a:latin typeface="Arial"/>
                <a:cs typeface="Arial"/>
              </a:rPr>
              <a:t>Release</a:t>
            </a:r>
            <a:r>
              <a:rPr dirty="0" sz="10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582C5F"/>
                </a:solidFill>
                <a:latin typeface="Arial"/>
                <a:cs typeface="Arial"/>
              </a:rPr>
              <a:t>Notes:</a:t>
            </a:r>
            <a:r>
              <a:rPr dirty="0" sz="10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u="sng" sz="1000" spc="-10">
                <a:solidFill>
                  <a:srgbClr val="0895A9"/>
                </a:solidFill>
                <a:uFill>
                  <a:solidFill>
                    <a:srgbClr val="0895A9"/>
                  </a:solidFill>
                </a:uFill>
                <a:latin typeface="Arial"/>
                <a:cs typeface="Arial"/>
                <a:hlinkClick r:id="rId2"/>
              </a:rPr>
              <a:t>https://knowledge.exlibrisgroup.com/Primo/Release_Notes/002Primo_VE/2020/010Primo_VE_2020_Release_Notes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444" y="1242060"/>
            <a:ext cx="8135111" cy="46695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54" y="67420"/>
            <a:ext cx="68853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REMINDER: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COURTESY</a:t>
            </a:r>
            <a:r>
              <a:rPr dirty="0" sz="16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NOTICES/JOB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RE-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ENABLED</a:t>
            </a:r>
            <a:r>
              <a:rPr dirty="0" sz="16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FRIDAY,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8/28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CARLI</a:t>
            </a:r>
            <a:r>
              <a:rPr dirty="0" spc="-65"/>
              <a:t> </a:t>
            </a:r>
            <a:r>
              <a:rPr dirty="0" spc="-20"/>
              <a:t>re-</a:t>
            </a:r>
            <a:r>
              <a:rPr dirty="0"/>
              <a:t>enabling</a:t>
            </a:r>
            <a:r>
              <a:rPr dirty="0" spc="-50"/>
              <a:t> </a:t>
            </a:r>
            <a:r>
              <a:rPr dirty="0"/>
              <a:t>Courtesy</a:t>
            </a:r>
            <a:r>
              <a:rPr dirty="0" spc="-75"/>
              <a:t> </a:t>
            </a:r>
            <a:r>
              <a:rPr dirty="0"/>
              <a:t>Notices</a:t>
            </a:r>
            <a:r>
              <a:rPr dirty="0" spc="-65"/>
              <a:t> </a:t>
            </a:r>
            <a:r>
              <a:rPr dirty="0"/>
              <a:t>and</a:t>
            </a:r>
            <a:r>
              <a:rPr dirty="0" spc="-75"/>
              <a:t> </a:t>
            </a:r>
            <a:r>
              <a:rPr dirty="0"/>
              <a:t>Job</a:t>
            </a:r>
            <a:r>
              <a:rPr dirty="0" spc="-80"/>
              <a:t> </a:t>
            </a:r>
            <a:r>
              <a:rPr dirty="0"/>
              <a:t>this</a:t>
            </a:r>
            <a:r>
              <a:rPr dirty="0" spc="-75"/>
              <a:t> </a:t>
            </a:r>
            <a:r>
              <a:rPr dirty="0" spc="-10"/>
              <a:t>Friday,</a:t>
            </a:r>
            <a:r>
              <a:rPr dirty="0" spc="-70"/>
              <a:t> </a:t>
            </a:r>
            <a:r>
              <a:rPr dirty="0" spc="-20"/>
              <a:t>8/28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1331594"/>
            <a:ext cx="8430895" cy="480441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</a:tabLst>
            </a:pP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CARLI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Office</a:t>
            </a:r>
            <a:r>
              <a:rPr dirty="0" sz="2400" spc="-9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staff</a:t>
            </a:r>
            <a:r>
              <a:rPr dirty="0" sz="2400" spc="-8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will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582C5F"/>
                </a:solidFill>
                <a:latin typeface="Arial"/>
                <a:cs typeface="Arial"/>
              </a:rPr>
              <a:t>re-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enable:</a:t>
            </a:r>
            <a:endParaRPr sz="2400">
              <a:latin typeface="Arial"/>
              <a:cs typeface="Arial"/>
            </a:endParaRPr>
          </a:p>
          <a:p>
            <a:pPr lvl="1" marL="75628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756285" algn="l"/>
              </a:tabLst>
            </a:pP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FulUserLoansCourtesyLetter</a:t>
            </a:r>
            <a:r>
              <a:rPr dirty="0" sz="24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aka</a:t>
            </a:r>
            <a:r>
              <a:rPr dirty="0" sz="2400" spc="-7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Courtesy</a:t>
            </a:r>
            <a:r>
              <a:rPr dirty="0" sz="2400" spc="-7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Letter</a:t>
            </a:r>
            <a:endParaRPr sz="2400">
              <a:latin typeface="Arial"/>
              <a:cs typeface="Arial"/>
            </a:endParaRPr>
          </a:p>
          <a:p>
            <a:pPr lvl="1" marL="75628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756285" algn="l"/>
              </a:tabLst>
            </a:pP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"Send</a:t>
            </a:r>
            <a:r>
              <a:rPr dirty="0" sz="2400" spc="-7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Courtesy</a:t>
            </a:r>
            <a:r>
              <a:rPr dirty="0" sz="2400" spc="-8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Notices</a:t>
            </a:r>
            <a:r>
              <a:rPr dirty="0" sz="2400" spc="-7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and</a:t>
            </a:r>
            <a:r>
              <a:rPr dirty="0" sz="2400" spc="-7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Handle</a:t>
            </a:r>
            <a:r>
              <a:rPr dirty="0" sz="2400" spc="-6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Loan</a:t>
            </a:r>
            <a:r>
              <a:rPr dirty="0" sz="2400" spc="-7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Renewals"</a:t>
            </a:r>
            <a:r>
              <a:rPr dirty="0" sz="24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582C5F"/>
                </a:solidFill>
                <a:latin typeface="Arial"/>
                <a:cs typeface="Arial"/>
              </a:rPr>
              <a:t>job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275"/>
              </a:spcBef>
              <a:buClr>
                <a:srgbClr val="582C5F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358140" indent="-342900">
              <a:lnSpc>
                <a:spcPct val="100000"/>
              </a:lnSpc>
              <a:buChar char="•"/>
              <a:tabLst>
                <a:tab pos="358140" algn="l"/>
              </a:tabLst>
            </a:pP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What</a:t>
            </a:r>
            <a:r>
              <a:rPr dirty="0" sz="24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this</a:t>
            </a:r>
            <a:r>
              <a:rPr dirty="0" sz="24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means:</a:t>
            </a:r>
            <a:endParaRPr sz="2400">
              <a:latin typeface="Arial"/>
              <a:cs typeface="Arial"/>
            </a:endParaRPr>
          </a:p>
          <a:p>
            <a:pPr lvl="1" marL="81534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815340" algn="l"/>
              </a:tabLst>
            </a:pP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For</a:t>
            </a:r>
            <a:r>
              <a:rPr dirty="0" sz="24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loans</a:t>
            </a:r>
            <a:r>
              <a:rPr dirty="0" sz="2400" spc="-2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with</a:t>
            </a:r>
            <a:r>
              <a:rPr dirty="0" sz="24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day/week/month/term</a:t>
            </a:r>
            <a:r>
              <a:rPr dirty="0" sz="24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2C5F"/>
                </a:solidFill>
                <a:latin typeface="Arial"/>
                <a:cs typeface="Arial"/>
              </a:rPr>
              <a:t>loan</a:t>
            </a:r>
            <a:r>
              <a:rPr dirty="0" sz="24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2C5F"/>
                </a:solidFill>
                <a:latin typeface="Arial"/>
                <a:cs typeface="Arial"/>
              </a:rPr>
              <a:t>periods:</a:t>
            </a:r>
            <a:endParaRPr sz="2400">
              <a:latin typeface="Arial"/>
              <a:cs typeface="Arial"/>
            </a:endParaRPr>
          </a:p>
          <a:p>
            <a:pPr lvl="2" marL="1272540" marR="121920" indent="-342900">
              <a:lnSpc>
                <a:spcPct val="100000"/>
              </a:lnSpc>
              <a:spcBef>
                <a:spcPts val="525"/>
              </a:spcBef>
              <a:buChar char="•"/>
              <a:tabLst>
                <a:tab pos="1272540" algn="l"/>
              </a:tabLst>
            </a:pP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The</a:t>
            </a:r>
            <a:r>
              <a:rPr dirty="0" sz="22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Courtesy</a:t>
            </a:r>
            <a:r>
              <a:rPr dirty="0" sz="22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letter</a:t>
            </a:r>
            <a:r>
              <a:rPr dirty="0" sz="22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is</a:t>
            </a:r>
            <a:r>
              <a:rPr dirty="0" sz="2200" spc="-6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sent</a:t>
            </a:r>
            <a:r>
              <a:rPr dirty="0" sz="22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to</a:t>
            </a:r>
            <a:r>
              <a:rPr dirty="0" sz="22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patrons</a:t>
            </a:r>
            <a:r>
              <a:rPr dirty="0" sz="22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overnight</a:t>
            </a:r>
            <a:r>
              <a:rPr dirty="0" sz="22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when</a:t>
            </a:r>
            <a:r>
              <a:rPr dirty="0" sz="22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82C5F"/>
                </a:solidFill>
                <a:latin typeface="Arial"/>
                <a:cs typeface="Arial"/>
              </a:rPr>
              <a:t>the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"Days</a:t>
            </a:r>
            <a:r>
              <a:rPr dirty="0" sz="22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before</a:t>
            </a:r>
            <a:r>
              <a:rPr dirty="0" sz="22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due</a:t>
            </a:r>
            <a:r>
              <a:rPr dirty="0" sz="22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date</a:t>
            </a:r>
            <a:r>
              <a:rPr dirty="0" sz="22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field"</a:t>
            </a:r>
            <a:r>
              <a:rPr dirty="0" sz="22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value</a:t>
            </a:r>
            <a:r>
              <a:rPr dirty="0" sz="22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set</a:t>
            </a:r>
            <a:r>
              <a:rPr dirty="0" sz="22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in</a:t>
            </a:r>
            <a:r>
              <a:rPr dirty="0" sz="22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the</a:t>
            </a:r>
            <a:r>
              <a:rPr dirty="0" sz="22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2C5F"/>
                </a:solidFill>
                <a:latin typeface="Arial"/>
                <a:cs typeface="Arial"/>
              </a:rPr>
              <a:t>companion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Fulfillment</a:t>
            </a:r>
            <a:r>
              <a:rPr dirty="0" sz="22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job</a:t>
            </a:r>
            <a:r>
              <a:rPr dirty="0" sz="22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is</a:t>
            </a:r>
            <a:r>
              <a:rPr dirty="0" sz="22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582C5F"/>
                </a:solidFill>
                <a:latin typeface="Arial"/>
                <a:cs typeface="Arial"/>
              </a:rPr>
              <a:t>met.</a:t>
            </a:r>
            <a:endParaRPr sz="2200">
              <a:latin typeface="Arial"/>
              <a:cs typeface="Arial"/>
            </a:endParaRPr>
          </a:p>
          <a:p>
            <a:pPr lvl="2" marL="1272540" marR="44450" indent="-342900">
              <a:lnSpc>
                <a:spcPct val="100000"/>
              </a:lnSpc>
              <a:spcBef>
                <a:spcPts val="525"/>
              </a:spcBef>
              <a:buChar char="•"/>
              <a:tabLst>
                <a:tab pos="1272540" algn="l"/>
              </a:tabLst>
            </a:pP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CARLI</a:t>
            </a:r>
            <a:r>
              <a:rPr dirty="0" sz="2200" spc="-3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staff</a:t>
            </a:r>
            <a:r>
              <a:rPr dirty="0" sz="2200" spc="-5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will</a:t>
            </a:r>
            <a:r>
              <a:rPr dirty="0" sz="22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consortially</a:t>
            </a:r>
            <a:r>
              <a:rPr dirty="0" sz="22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set</a:t>
            </a:r>
            <a:r>
              <a:rPr dirty="0" sz="22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the</a:t>
            </a:r>
            <a:r>
              <a:rPr dirty="0" sz="22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letter</a:t>
            </a:r>
            <a:r>
              <a:rPr dirty="0" sz="22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to</a:t>
            </a:r>
            <a:r>
              <a:rPr dirty="0" sz="22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send</a:t>
            </a:r>
            <a:r>
              <a:rPr dirty="0" sz="22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3</a:t>
            </a:r>
            <a:r>
              <a:rPr dirty="0" sz="22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582C5F"/>
                </a:solidFill>
                <a:latin typeface="Arial"/>
                <a:cs typeface="Arial"/>
              </a:rPr>
              <a:t>days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before</a:t>
            </a:r>
            <a:r>
              <a:rPr dirty="0" sz="22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the</a:t>
            </a:r>
            <a:r>
              <a:rPr dirty="0" sz="22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item</a:t>
            </a:r>
            <a:r>
              <a:rPr dirty="0" sz="22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is</a:t>
            </a:r>
            <a:r>
              <a:rPr dirty="0" sz="22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due</a:t>
            </a:r>
            <a:r>
              <a:rPr dirty="0" sz="22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for</a:t>
            </a:r>
            <a:r>
              <a:rPr dirty="0" sz="22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consistency</a:t>
            </a:r>
            <a:r>
              <a:rPr dirty="0" sz="2200" spc="-4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for</a:t>
            </a:r>
            <a:r>
              <a:rPr dirty="0" sz="22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both</a:t>
            </a:r>
            <a:r>
              <a:rPr dirty="0" sz="2200" spc="-35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local</a:t>
            </a:r>
            <a:r>
              <a:rPr dirty="0" sz="2200" spc="-5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and</a:t>
            </a:r>
            <a:r>
              <a:rPr dirty="0" sz="22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582C5F"/>
                </a:solidFill>
                <a:latin typeface="Arial"/>
                <a:cs typeface="Arial"/>
              </a:rPr>
              <a:t>I-</a:t>
            </a:r>
            <a:r>
              <a:rPr dirty="0" sz="2200">
                <a:solidFill>
                  <a:srgbClr val="582C5F"/>
                </a:solidFill>
                <a:latin typeface="Arial"/>
                <a:cs typeface="Arial"/>
              </a:rPr>
              <a:t>Share</a:t>
            </a:r>
            <a:r>
              <a:rPr dirty="0" sz="2200" spc="-40">
                <a:solidFill>
                  <a:srgbClr val="582C5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582C5F"/>
                </a:solidFill>
                <a:latin typeface="Arial"/>
                <a:cs typeface="Arial"/>
              </a:rPr>
              <a:t>patrons.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Masciadrelli, Jennifer</dc:creator>
  <dc:title>I-Share Alma Primo VE Office hours will start shortly</dc:title>
  <dcterms:created xsi:type="dcterms:W3CDTF">2026-05-18T21:21:17Z</dcterms:created>
  <dcterms:modified xsi:type="dcterms:W3CDTF">2026-05-18T21:21:17Z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2020-08-27T00:00:00Z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2026-05-18T00:00:00Z</vt:filetime>
  </property>
  <property fmtid="{D5CDD505-2E9C-101B-9397-08002B2CF9AE}" pid="5" name="Producer">
    <vt:lpwstr>Adobe PDF Library 20.12.75</vt:lpwstr>
  </property>
</Properties>
</file>