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43" r:id="rId2"/>
  </p:sldMasterIdLst>
  <p:notesMasterIdLst>
    <p:notesMasterId r:id="rId11"/>
  </p:notesMasterIdLst>
  <p:handoutMasterIdLst>
    <p:handoutMasterId r:id="rId12"/>
  </p:handoutMasterIdLst>
  <p:sldIdLst>
    <p:sldId id="3155" r:id="rId3"/>
    <p:sldId id="3156" r:id="rId4"/>
    <p:sldId id="3158" r:id="rId5"/>
    <p:sldId id="3160" r:id="rId6"/>
    <p:sldId id="3159" r:id="rId7"/>
    <p:sldId id="3179" r:id="rId8"/>
    <p:sldId id="3141" r:id="rId9"/>
    <p:sldId id="3157" r:id="rId10"/>
  </p:sldIdLst>
  <p:sldSz cx="9144000" cy="6858000" type="letter"/>
  <p:notesSz cx="462915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wanson, Nicole Marie" initials="SNM" lastIdx="1" clrIdx="0">
    <p:extLst>
      <p:ext uri="{19B8F6BF-5375-455C-9EA6-DF929625EA0E}">
        <p15:presenceInfo xmlns:p15="http://schemas.microsoft.com/office/powerpoint/2012/main" userId="S-1-5-21-2509641344-1052565914-3260824488-3959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2B2B2"/>
    <a:srgbClr val="F5F6EA"/>
    <a:srgbClr val="F2E8F4"/>
    <a:srgbClr val="EBD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02" autoAdjust="0"/>
    <p:restoredTop sz="70787" autoAdjust="0"/>
  </p:normalViewPr>
  <p:slideViewPr>
    <p:cSldViewPr snapToGrid="0" snapToObjects="1">
      <p:cViewPr varScale="1">
        <p:scale>
          <a:sx n="81" d="100"/>
          <a:sy n="81" d="100"/>
        </p:scale>
        <p:origin x="195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2756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C9309A-D8A1-47BF-A6E1-A6FDB84A1D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0066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D3C60F-2F65-4707-A5A9-49BCEB2C29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2622550" y="0"/>
            <a:ext cx="2005013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982DDE-1673-4FAD-ABA7-B01B4E41DDF4}" type="datetimeFigureOut">
              <a:rPr lang="en-US" smtClean="0"/>
              <a:t>8/13/20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4E268-706B-4645-A9CA-030372244A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20066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31A59A-014C-4195-86B0-744A65A318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2622550" y="6513513"/>
            <a:ext cx="2005013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4A8E0-CBC9-4654-A5E4-C16A20946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64568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005965" cy="679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622114" y="0"/>
            <a:ext cx="2005965" cy="6796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ACEC6-FD2B-364A-87A5-E4E57BEBA3DB}" type="datetimeFigureOut">
              <a:rPr lang="en-US" smtClean="0"/>
              <a:t>8/13/20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69250" y="446954"/>
            <a:ext cx="2272233" cy="1704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9241" y="2210696"/>
            <a:ext cx="4164693" cy="42003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4815" y="6075485"/>
            <a:ext cx="2005965" cy="6796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548372" y="6075485"/>
            <a:ext cx="2005965" cy="6796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322D7-5974-A64C-97E5-5150CB045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8128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2322D7-5974-A64C-97E5-5150CB04509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785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00894-D4C7-4176-BCDB-B30C355E07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79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6952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1742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0000" y="447675"/>
            <a:ext cx="2271713" cy="1703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7455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type any</a:t>
            </a:r>
            <a:r>
              <a:rPr lang="en-US" baseline="0" dirty="0"/>
              <a:t> questions in the chat, or feel free to unmute to ask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190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04925" y="455613"/>
            <a:ext cx="2309813" cy="17319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43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358900"/>
            <a:ext cx="231933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ARLI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906838"/>
            <a:ext cx="2238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12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5850"/>
            <a:ext cx="9144000" cy="1512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89527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455" y="5323454"/>
            <a:ext cx="7273636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004455" y="4504306"/>
            <a:ext cx="7490258" cy="819148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55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47590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999570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3682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05342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84077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759030"/>
            <a:ext cx="4733307" cy="5440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9"/>
          <p:cNvSpPr>
            <a:spLocks noGrp="1"/>
          </p:cNvSpPr>
          <p:nvPr>
            <p:ph type="chart" sz="quarter" idx="10"/>
          </p:nvPr>
        </p:nvSpPr>
        <p:spPr>
          <a:xfrm>
            <a:off x="5160963" y="758825"/>
            <a:ext cx="3763962" cy="24733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160963" y="3394075"/>
            <a:ext cx="3763962" cy="280511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561100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1397001"/>
            <a:ext cx="8497125" cy="37638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CARLI Alma/primo VE kickoff webinar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C080E6-33F4-104F-8C1A-6F3E368DDB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159500"/>
            <a:ext cx="1765300" cy="69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4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5369700"/>
            <a:ext cx="8497125" cy="86484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12057" y="1004888"/>
            <a:ext cx="8496981" cy="414496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6448179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1038" cy="63849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572001" y="0"/>
            <a:ext cx="4572000" cy="32908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3371997"/>
            <a:ext cx="4572000" cy="301292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5859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" y="9769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eResource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2741613"/>
            <a:ext cx="50561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50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/>
        </p:nvSpPr>
        <p:spPr>
          <a:xfrm>
            <a:off x="6299838" y="1028735"/>
            <a:ext cx="2844162" cy="5305847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/>
        </p:nvSpPr>
        <p:spPr>
          <a:xfrm rot="16200000">
            <a:off x="5977868" y="2766399"/>
            <a:ext cx="4602537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/>
        </p:nvSpPr>
        <p:spPr>
          <a:xfrm>
            <a:off x="6430856" y="4401520"/>
            <a:ext cx="2790417" cy="933648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9" y="2491161"/>
            <a:ext cx="2340297" cy="238945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5812091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/>
        </p:nvGrpSpPr>
        <p:grpSpPr>
          <a:xfrm rot="20150758">
            <a:off x="8338215" y="1325627"/>
            <a:ext cx="472480" cy="663649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/>
        </p:nvGrpSpPr>
        <p:grpSpPr>
          <a:xfrm>
            <a:off x="6499692" y="5157193"/>
            <a:ext cx="837308" cy="876003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849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73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398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286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514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257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834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499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4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" y="12273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9" descr="iShare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725738"/>
            <a:ext cx="3425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2553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861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71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98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66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287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94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/>
        </p:nvSpPr>
        <p:spPr>
          <a:xfrm>
            <a:off x="0" y="6764114"/>
            <a:ext cx="9144000" cy="128051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8" y="6416054"/>
            <a:ext cx="539567" cy="48683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C146586-7EC2-481D-848F-8CE41EB2DE6C}" type="slidenum">
              <a:rPr lang="en-US" smtClean="0"/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93888"/>
            <a:ext cx="8424936" cy="7680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1028735"/>
            <a:ext cx="8424936" cy="530584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/>
        </p:nvSpPr>
        <p:spPr>
          <a:xfrm>
            <a:off x="0" y="1"/>
            <a:ext cx="179512" cy="86197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/>
        </p:nvSpPr>
        <p:spPr>
          <a:xfrm>
            <a:off x="0" y="2"/>
            <a:ext cx="179512" cy="54867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2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1358900"/>
            <a:ext cx="2319338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 descr="CARLI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513" y="3906838"/>
            <a:ext cx="22383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678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" y="9769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8" descr="eResource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2741613"/>
            <a:ext cx="5056188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151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" y="12273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19" descr="iShare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725738"/>
            <a:ext cx="34258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384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0" y="-19538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9" descr="CollectionsManagement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882900"/>
            <a:ext cx="8509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66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90" y="-19538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19" descr="CollectionsManagement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882900"/>
            <a:ext cx="8509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189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" y="12991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19" descr="DigitalCollection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2413"/>
            <a:ext cx="7162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6468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" y="22042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544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230187" y="634995"/>
            <a:ext cx="422635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30188" y="5599113"/>
            <a:ext cx="8624887" cy="635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0776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621338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48927" y="273050"/>
            <a:ext cx="3008313" cy="6736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5216" y="273050"/>
            <a:ext cx="4888345" cy="5853113"/>
          </a:xfrm>
        </p:spPr>
        <p:txBody>
          <a:bodyPr/>
          <a:lstStyle>
            <a:lvl1pPr>
              <a:defRPr sz="2600" b="0" i="0" cap="all">
                <a:solidFill>
                  <a:schemeClr val="bg2"/>
                </a:solidFill>
                <a:latin typeface="+mj-lt"/>
              </a:defRPr>
            </a:lvl1pPr>
            <a:lvl2pPr marL="0" indent="0">
              <a:buFontTx/>
              <a:buNone/>
              <a:defRPr sz="1600" b="0" i="0">
                <a:solidFill>
                  <a:schemeClr val="bg2"/>
                </a:solidFill>
                <a:latin typeface="+mj-lt"/>
              </a:defRPr>
            </a:lvl2pPr>
            <a:lvl3pPr marL="228600" indent="0">
              <a:spcBef>
                <a:spcPts val="500"/>
              </a:spcBef>
              <a:buFontTx/>
              <a:buNone/>
              <a:defRPr sz="1200" b="0" i="0">
                <a:solidFill>
                  <a:schemeClr val="bg2"/>
                </a:solidFill>
                <a:latin typeface="+mj-lt"/>
              </a:defRPr>
            </a:lvl3pPr>
            <a:lvl4pPr>
              <a:defRPr sz="2000" b="0" i="0">
                <a:latin typeface="+mj-lt"/>
              </a:defRPr>
            </a:lvl4pPr>
            <a:lvl5pPr>
              <a:defRPr sz="2000" b="0" i="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8927" y="1054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37276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7250113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3164" cy="683635"/>
          </a:xfrm>
        </p:spPr>
        <p:txBody>
          <a:bodyPr>
            <a:normAutofit/>
          </a:bodyPr>
          <a:lstStyle>
            <a:lvl1pPr algn="l">
              <a:defRPr sz="2400" b="0" i="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1154546"/>
            <a:ext cx="6492875" cy="4906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31075" y="0"/>
            <a:ext cx="1812925" cy="16398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1075" y="1708440"/>
            <a:ext cx="1812925" cy="23320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331075" y="4122305"/>
            <a:ext cx="1812925" cy="22812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012556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895850"/>
            <a:ext cx="9144000" cy="15128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9144000" cy="489527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04455" y="5323454"/>
            <a:ext cx="7273636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1004455" y="4504306"/>
            <a:ext cx="7490258" cy="819148"/>
          </a:xfrm>
        </p:spPr>
        <p:txBody>
          <a:bodyPr anchor="b"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32105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7935092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098055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224230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" y="12991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19" descr="DigitalCollections-stacked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792413"/>
            <a:ext cx="71628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28861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6832969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30750" y="0"/>
            <a:ext cx="4413250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936155" y="349638"/>
            <a:ext cx="3967255" cy="800046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10"/>
          <p:cNvSpPr>
            <a:spLocks noGrp="1"/>
          </p:cNvSpPr>
          <p:nvPr>
            <p:ph sz="quarter" idx="10"/>
          </p:nvPr>
        </p:nvSpPr>
        <p:spPr>
          <a:xfrm>
            <a:off x="4935538" y="1243263"/>
            <a:ext cx="3967162" cy="501315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4673600" cy="324732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6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0" y="3313124"/>
            <a:ext cx="4673600" cy="31003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025983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759030"/>
            <a:ext cx="4733307" cy="54408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hart Placeholder 9"/>
          <p:cNvSpPr>
            <a:spLocks noGrp="1"/>
          </p:cNvSpPr>
          <p:nvPr>
            <p:ph type="chart" sz="quarter" idx="10"/>
          </p:nvPr>
        </p:nvSpPr>
        <p:spPr>
          <a:xfrm>
            <a:off x="5160963" y="758825"/>
            <a:ext cx="3763962" cy="24733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160963" y="3394075"/>
            <a:ext cx="3763962" cy="280511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9835565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1397001"/>
            <a:ext cx="8497125" cy="37638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502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312057" y="5369700"/>
            <a:ext cx="8497125" cy="864845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312057" y="1004888"/>
            <a:ext cx="8496981" cy="4144962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26017048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1038" cy="6384925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3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4572001" y="0"/>
            <a:ext cx="4572000" cy="32908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572000" y="3371997"/>
            <a:ext cx="4572000" cy="3012927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61282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5" name="Picture 17" descr="largepurplelogo-transpar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" y="22042"/>
            <a:ext cx="5857875" cy="586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646863"/>
            <a:ext cx="9144000" cy="2111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919195"/>
            <a:ext cx="7772400" cy="1079293"/>
          </a:xfrm>
        </p:spPr>
        <p:txBody>
          <a:bodyPr>
            <a:normAutofit/>
          </a:bodyPr>
          <a:lstStyle>
            <a:lvl1pPr>
              <a:defRPr sz="32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740693"/>
            <a:ext cx="6400800" cy="98722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4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9525"/>
            <a:ext cx="91440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>
            <a:normAutofit/>
          </a:bodyPr>
          <a:lstStyle>
            <a:lvl1pPr>
              <a:defRPr sz="160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230187" y="634995"/>
            <a:ext cx="4226357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9"/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4860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230188" y="5599113"/>
            <a:ext cx="8624887" cy="635000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18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621338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848927" y="273050"/>
            <a:ext cx="3008313" cy="6736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5216" y="273050"/>
            <a:ext cx="4888345" cy="5853113"/>
          </a:xfrm>
        </p:spPr>
        <p:txBody>
          <a:bodyPr/>
          <a:lstStyle>
            <a:lvl1pPr>
              <a:defRPr sz="2600" b="0" i="0" cap="all">
                <a:solidFill>
                  <a:schemeClr val="bg2"/>
                </a:solidFill>
                <a:latin typeface="+mj-lt"/>
              </a:defRPr>
            </a:lvl1pPr>
            <a:lvl2pPr marL="0" indent="0">
              <a:buFontTx/>
              <a:buNone/>
              <a:defRPr sz="1600" b="0" i="0">
                <a:solidFill>
                  <a:schemeClr val="bg2"/>
                </a:solidFill>
                <a:latin typeface="+mj-lt"/>
              </a:defRPr>
            </a:lvl2pPr>
            <a:lvl3pPr marL="228600" indent="0">
              <a:spcBef>
                <a:spcPts val="500"/>
              </a:spcBef>
              <a:buFontTx/>
              <a:buNone/>
              <a:defRPr sz="1200" b="0" i="0">
                <a:solidFill>
                  <a:schemeClr val="bg2"/>
                </a:solidFill>
                <a:latin typeface="+mj-lt"/>
              </a:defRPr>
            </a:lvl3pPr>
            <a:lvl4pPr>
              <a:defRPr sz="2000" b="0" i="0">
                <a:latin typeface="+mj-lt"/>
              </a:defRPr>
            </a:lvl4pPr>
            <a:lvl5pPr>
              <a:defRPr sz="2000" b="0" i="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8927" y="1054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08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7250113" cy="64150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3164" cy="683635"/>
          </a:xfrm>
        </p:spPr>
        <p:txBody>
          <a:bodyPr>
            <a:normAutofit/>
          </a:bodyPr>
          <a:lstStyle>
            <a:lvl1pPr algn="l">
              <a:defRPr sz="2400" b="0" i="0" cap="all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57200" y="1154546"/>
            <a:ext cx="6492875" cy="490653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31075" y="0"/>
            <a:ext cx="1812925" cy="163988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331075" y="1708440"/>
            <a:ext cx="1812925" cy="23320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8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7331075" y="4122305"/>
            <a:ext cx="1812925" cy="2281238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5424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1" y="6450775"/>
            <a:ext cx="9152952" cy="415057"/>
            <a:chOff x="126124" y="6360379"/>
            <a:chExt cx="9091992" cy="504457"/>
          </a:xfrm>
        </p:grpSpPr>
        <p:sp>
          <p:nvSpPr>
            <p:cNvPr id="9" name="Rectangle 8"/>
            <p:cNvSpPr/>
            <p:nvPr userDrawn="1"/>
          </p:nvSpPr>
          <p:spPr>
            <a:xfrm>
              <a:off x="126124" y="6363184"/>
              <a:ext cx="8680743" cy="501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031" name="Group 9"/>
            <p:cNvGrpSpPr>
              <a:grpSpLocks/>
            </p:cNvGrpSpPr>
            <p:nvPr/>
          </p:nvGrpSpPr>
          <p:grpSpPr bwMode="auto">
            <a:xfrm>
              <a:off x="8817821" y="6360379"/>
              <a:ext cx="400295" cy="501650"/>
              <a:chOff x="-682839" y="6360379"/>
              <a:chExt cx="8484472" cy="50165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321173" y="6360379"/>
                <a:ext cx="1480460" cy="5016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72123" y="6360379"/>
                <a:ext cx="1480439" cy="5016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89407" y="6360379"/>
                <a:ext cx="1514105" cy="5016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40335" y="6360379"/>
                <a:ext cx="1480460" cy="5016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682839" y="6360379"/>
                <a:ext cx="1480439" cy="5016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  <p:sldLayoutId id="2147483715" r:id="rId18"/>
    <p:sldLayoutId id="2147483697" r:id="rId19"/>
    <p:sldLayoutId id="2147483716" r:id="rId20"/>
    <p:sldLayoutId id="2147483721" r:id="rId21"/>
    <p:sldLayoutId id="2147483722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1" r:id="rId28"/>
    <p:sldLayoutId id="2147483733" r:id="rId29"/>
    <p:sldLayoutId id="2147483734" r:id="rId30"/>
    <p:sldLayoutId id="2147483735" r:id="rId31"/>
    <p:sldLayoutId id="2147483736" r:id="rId32"/>
    <p:sldLayoutId id="2147483738" r:id="rId33"/>
    <p:sldLayoutId id="2147483739" r:id="rId34"/>
    <p:sldLayoutId id="2147483740" r:id="rId35"/>
    <p:sldLayoutId id="2147483741" r:id="rId36"/>
  </p:sldLayoutIdLst>
  <p:hf sldNum="0"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5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28" name="Group 7"/>
          <p:cNvGrpSpPr>
            <a:grpSpLocks/>
          </p:cNvGrpSpPr>
          <p:nvPr/>
        </p:nvGrpSpPr>
        <p:grpSpPr bwMode="auto">
          <a:xfrm>
            <a:off x="1" y="6450775"/>
            <a:ext cx="9152952" cy="415057"/>
            <a:chOff x="126124" y="6360379"/>
            <a:chExt cx="9091992" cy="504457"/>
          </a:xfrm>
        </p:grpSpPr>
        <p:sp>
          <p:nvSpPr>
            <p:cNvPr id="9" name="Rectangle 8"/>
            <p:cNvSpPr/>
            <p:nvPr userDrawn="1"/>
          </p:nvSpPr>
          <p:spPr>
            <a:xfrm>
              <a:off x="126124" y="6363184"/>
              <a:ext cx="8680743" cy="5016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031" name="Group 9"/>
            <p:cNvGrpSpPr>
              <a:grpSpLocks/>
            </p:cNvGrpSpPr>
            <p:nvPr/>
          </p:nvGrpSpPr>
          <p:grpSpPr bwMode="auto">
            <a:xfrm>
              <a:off x="8817821" y="6360379"/>
              <a:ext cx="400295" cy="501650"/>
              <a:chOff x="-682839" y="6360379"/>
              <a:chExt cx="8484472" cy="50165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321173" y="6360379"/>
                <a:ext cx="1480460" cy="50165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572123" y="6360379"/>
                <a:ext cx="1480439" cy="5016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789407" y="6360379"/>
                <a:ext cx="1514105" cy="5016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040335" y="6360379"/>
                <a:ext cx="1480460" cy="50165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-682839" y="6360379"/>
                <a:ext cx="1480439" cy="5016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latin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5435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algn="l" defTabSz="457200" rtl="0" eaLnBrk="1" fontAlgn="base" hangingPunct="1">
        <a:spcBef>
          <a:spcPct val="20000"/>
        </a:spcBef>
        <a:spcAft>
          <a:spcPct val="0"/>
        </a:spcAft>
        <a:defRPr sz="25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anose="020B0604020202020204" pitchFamily="34" charset="0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8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o.illinois.edu/CARLISandbox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o.illinois.edu/I-ShareDoc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li.illinois.edu/sites/files/files/CARLI_Alma%20PrimoVE_GoLive_Readiness_Checklist_200428.docx" TargetMode="External"/><Relationship Id="rId2" Type="http://schemas.openxmlformats.org/officeDocument/2006/relationships/hyperlink" Target="mailto:support@carli.Illinois.edu" TargetMode="Externa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carli.Illinois.ed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CB8F6A4-FCF0-A447-9F59-512B1DA3C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15" y="-94785"/>
            <a:ext cx="8386460" cy="602796"/>
          </a:xfrm>
        </p:spPr>
        <p:txBody>
          <a:bodyPr/>
          <a:lstStyle/>
          <a:p>
            <a:r>
              <a:rPr lang="en-US" dirty="0"/>
              <a:t>I-Share Alma Primo VE Office hours will start shortly</a:t>
            </a:r>
          </a:p>
        </p:txBody>
      </p:sp>
      <p:pic>
        <p:nvPicPr>
          <p:cNvPr id="1028" name="Picture 4" descr="https://knowledge.exlibrisgroup.com/@api/deki/files/48152/Exlibris_ProQuest_logo_FINAL.jpg?revision=1">
            <a:extLst>
              <a:ext uri="{FF2B5EF4-FFF2-40B4-BE49-F238E27FC236}">
                <a16:creationId xmlns:a16="http://schemas.microsoft.com/office/drawing/2014/main" id="{D347FBCF-07B7-4873-B853-FBF7C87F024D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675" y="3324260"/>
            <a:ext cx="3775699" cy="157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D77F3D4-63D5-E741-8320-25D81CE9C8A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572000" y="634995"/>
            <a:ext cx="4283075" cy="5744290"/>
          </a:xfrm>
        </p:spPr>
        <p:txBody>
          <a:bodyPr/>
          <a:lstStyle/>
          <a:p>
            <a:r>
              <a:rPr lang="en-US" sz="2400" i="1" dirty="0"/>
              <a:t>Welcome!</a:t>
            </a:r>
          </a:p>
          <a:p>
            <a:endParaRPr lang="en-US" sz="2400" i="1" dirty="0"/>
          </a:p>
          <a:p>
            <a:r>
              <a:rPr lang="en-US" sz="2000" dirty="0"/>
              <a:t>Office Hours will start at 2pm and run until 3pm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Please mute your microphone</a:t>
            </a:r>
            <a:br>
              <a:rPr lang="en-US" sz="2000" dirty="0"/>
            </a:br>
            <a:br>
              <a:rPr lang="en-US" sz="2000" dirty="0"/>
            </a:br>
            <a:r>
              <a:rPr lang="en-US" sz="2000" dirty="0"/>
              <a:t>As time permits, we will respond to questions typed in the chat box, and offline afterwards, as needed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This session will be recorded and made available on the CARLI website both as PDF slides and as a recording, with live links to all referenced resources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D2CA1F-992B-4E4D-BBA1-8563B7B3E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666" y="937515"/>
            <a:ext cx="4019708" cy="159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36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4919663"/>
            <a:ext cx="9144000" cy="1079500"/>
          </a:xfrm>
        </p:spPr>
        <p:txBody>
          <a:bodyPr rtlCol="0"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Open Office Hours</a:t>
            </a:r>
            <a:br>
              <a:rPr lang="en-US" dirty="0">
                <a:ea typeface="+mj-ea"/>
                <a:cs typeface="+mj-cs"/>
              </a:rPr>
            </a:br>
            <a:r>
              <a:rPr lang="en-US" dirty="0">
                <a:ea typeface="+mj-ea"/>
                <a:cs typeface="+mj-cs"/>
              </a:rPr>
              <a:t>August 13, 2020</a:t>
            </a:r>
          </a:p>
        </p:txBody>
      </p:sp>
    </p:spTree>
    <p:extLst>
      <p:ext uri="{BB962C8B-B14F-4D97-AF65-F5344CB8AC3E}">
        <p14:creationId xmlns:p14="http://schemas.microsoft.com/office/powerpoint/2010/main" val="203446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Fall 2020 Sandbox Release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574675"/>
            <a:ext cx="9144000" cy="5113338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ea typeface="+mn-lt"/>
                <a:cs typeface="+mn-lt"/>
                <a:hlinkClick r:id="rId3"/>
              </a:rPr>
              <a:t>https://go.illinois.edu/CARLISandboxes</a:t>
            </a:r>
            <a:endParaRPr lang="en-US" sz="3200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Five sandboxes with data from Alma as of 8/5/20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900" dirty="0">
                <a:ea typeface="+mn-lt"/>
                <a:cs typeface="+mn-lt"/>
              </a:rPr>
              <a:t>General use by all members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900" dirty="0">
                <a:ea typeface="+mn-lt"/>
                <a:cs typeface="+mn-lt"/>
              </a:rPr>
              <a:t>Personal data are anonymized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900" dirty="0">
                <a:ea typeface="+mn-lt"/>
                <a:cs typeface="+mn-lt"/>
              </a:rPr>
              <a:t>Library staff must use the assigned generic accounts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600" dirty="0">
                <a:ea typeface="+mn-lt"/>
                <a:cs typeface="+mn-lt"/>
              </a:rPr>
              <a:t>Check Box, “XXX Credentials” folder for </a:t>
            </a:r>
            <a:br>
              <a:rPr lang="en-US" sz="2600" dirty="0">
                <a:ea typeface="+mn-lt"/>
                <a:cs typeface="+mn-lt"/>
              </a:rPr>
            </a:br>
            <a:r>
              <a:rPr lang="en-US" sz="2600" dirty="0">
                <a:ea typeface="+mn-lt"/>
                <a:cs typeface="+mn-lt"/>
              </a:rPr>
              <a:t>CARLI Sandbox August 2020.docx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900" dirty="0">
                <a:ea typeface="+mn-lt"/>
                <a:cs typeface="+mn-lt"/>
              </a:rPr>
              <a:t>Sandboxes may be used with APIs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600" dirty="0">
                <a:ea typeface="+mn-lt"/>
                <a:cs typeface="+mn-lt"/>
              </a:rPr>
              <a:t>Contact CARLI support for Developer Network access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900" dirty="0">
              <a:ea typeface="+mn-lt"/>
              <a:cs typeface="+mn-lt"/>
            </a:endParaRPr>
          </a:p>
          <a:p>
            <a:endParaRPr lang="en-US" sz="3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910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Fall 2020 Sandbox Release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574675"/>
            <a:ext cx="9144000" cy="5113338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>
                <a:ea typeface="+mn-lt"/>
                <a:cs typeface="+mn-lt"/>
              </a:rPr>
              <a:t>Why use a sandbox?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900" dirty="0">
                <a:ea typeface="+mn-lt"/>
                <a:cs typeface="+mn-lt"/>
              </a:rPr>
              <a:t>Training with real-</a:t>
            </a:r>
            <a:r>
              <a:rPr lang="en-US" sz="2900" dirty="0" err="1">
                <a:ea typeface="+mn-lt"/>
                <a:cs typeface="+mn-lt"/>
              </a:rPr>
              <a:t>ish</a:t>
            </a:r>
            <a:r>
              <a:rPr lang="en-US" sz="2900" dirty="0">
                <a:ea typeface="+mn-lt"/>
                <a:cs typeface="+mn-lt"/>
              </a:rPr>
              <a:t> data in a network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900" dirty="0">
                <a:ea typeface="+mn-lt"/>
                <a:cs typeface="+mn-lt"/>
              </a:rPr>
              <a:t>Testing of functionality without affecting production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600" dirty="0">
                <a:ea typeface="+mn-lt"/>
                <a:cs typeface="+mn-lt"/>
              </a:rPr>
              <a:t>E.g., SIS user update, user purge, AFN requesting, work orders, </a:t>
            </a:r>
            <a:r>
              <a:rPr lang="en-US" sz="2600" dirty="0" err="1">
                <a:ea typeface="+mn-lt"/>
                <a:cs typeface="+mn-lt"/>
              </a:rPr>
              <a:t>acq</a:t>
            </a:r>
            <a:r>
              <a:rPr lang="en-US" sz="2600" dirty="0">
                <a:ea typeface="+mn-lt"/>
                <a:cs typeface="+mn-lt"/>
              </a:rPr>
              <a:t> processes.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900" dirty="0">
                <a:ea typeface="+mn-lt"/>
                <a:cs typeface="+mn-lt"/>
              </a:rPr>
              <a:t>Developing new workflows and services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600" dirty="0">
                <a:ea typeface="+mn-lt"/>
                <a:cs typeface="+mn-lt"/>
              </a:rPr>
              <a:t>Primo VE views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2600">
                <a:ea typeface="+mn-lt"/>
                <a:cs typeface="+mn-lt"/>
              </a:rPr>
              <a:t>API testing</a:t>
            </a:r>
            <a:endParaRPr lang="en-US" sz="2600" dirty="0">
              <a:ea typeface="+mn-lt"/>
              <a:cs typeface="+mn-lt"/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900" dirty="0">
              <a:ea typeface="+mn-lt"/>
              <a:cs typeface="+mn-lt"/>
            </a:endParaRPr>
          </a:p>
          <a:p>
            <a:endParaRPr lang="en-US" sz="32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376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15" y="-94785"/>
            <a:ext cx="8229600" cy="602796"/>
          </a:xfrm>
        </p:spPr>
        <p:txBody>
          <a:bodyPr/>
          <a:lstStyle/>
          <a:p>
            <a:r>
              <a:rPr lang="en-US" dirty="0"/>
              <a:t>CARLI Website Update: Alma Documentation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3105F55-B2CD-4128-9A66-80FC7B7A4A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574675"/>
            <a:ext cx="9144000" cy="736889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200" dirty="0">
                <a:hlinkClick r:id="rId3"/>
              </a:rPr>
              <a:t>https://go.illinois.edu/I-ShareDocs</a:t>
            </a:r>
            <a:endParaRPr lang="en-US" sz="3200" dirty="0"/>
          </a:p>
          <a:p>
            <a:endParaRPr lang="en-US" sz="3200" dirty="0">
              <a:ea typeface="+mn-lt"/>
              <a:cs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475" y="1311564"/>
            <a:ext cx="611505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21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CB11796-DE6F-CA48-95C8-6E80A8639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Ex Libris wants each I-Share library to complete a “Go Live Readiness Checklist”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This is not a test or certification; it is an opportunity to tell Ex Libris how things are going for your institution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Please complete one per institution and send it to </a:t>
            </a:r>
            <a:r>
              <a:rPr lang="en-US" dirty="0">
                <a:hlinkClick r:id="rId2"/>
              </a:rPr>
              <a:t>support@carli.Illinois.edu</a:t>
            </a:r>
            <a:r>
              <a:rPr lang="en-US" dirty="0"/>
              <a:t> or place it in your </a:t>
            </a:r>
            <a:r>
              <a:rPr lang="en-US"/>
              <a:t>Box folder, asap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www.carli.illinois.edu</a:t>
            </a:r>
            <a:r>
              <a:rPr lang="en-US" dirty="0">
                <a:hlinkClick r:id="rId3"/>
              </a:rPr>
              <a:t>/sites/files/files/CARLI_Alma%20PrimoVE_GoLive_Readiness_Checklist_200428.docx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D84546-4478-9940-9256-968D6A505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review the Go-Live Readiness Checklist	</a:t>
            </a:r>
          </a:p>
        </p:txBody>
      </p:sp>
    </p:spTree>
    <p:extLst>
      <p:ext uri="{BB962C8B-B14F-4D97-AF65-F5344CB8AC3E}">
        <p14:creationId xmlns:p14="http://schemas.microsoft.com/office/powerpoint/2010/main" val="1172951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/>
      </p:sp>
      <p:pic>
        <p:nvPicPr>
          <p:cNvPr id="2052" name="Picture 4" descr="Question Mark Illus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7447"/>
            <a:ext cx="9114757" cy="604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64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72402F-53C8-4647-BC3F-04DE232EF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057" y="2136037"/>
            <a:ext cx="8715573" cy="3884371"/>
          </a:xfrm>
        </p:spPr>
        <p:txBody>
          <a:bodyPr/>
          <a:lstStyle/>
          <a:p>
            <a:r>
              <a:rPr lang="en-US" sz="3200" i="1" dirty="0">
                <a:latin typeface="+mj-lt"/>
              </a:rPr>
              <a:t>Thank you!</a:t>
            </a: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Join us August 27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at 2pm for another </a:t>
            </a:r>
            <a:br>
              <a:rPr lang="en-US" dirty="0">
                <a:latin typeface="+mj-lt"/>
              </a:rPr>
            </a:br>
            <a:r>
              <a:rPr lang="en-US" dirty="0">
                <a:latin typeface="+mj-lt"/>
              </a:rPr>
              <a:t>Office Hour</a:t>
            </a: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You can always contact CARLI at </a:t>
            </a:r>
            <a:r>
              <a:rPr lang="en-US" dirty="0">
                <a:latin typeface="+mj-lt"/>
                <a:hlinkClick r:id="rId3"/>
              </a:rPr>
              <a:t>support@carli.Illinois.edu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E6F7C9-1417-C647-B0C6-84392A454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I-Share  Alma Primo VE Office hours</a:t>
            </a:r>
          </a:p>
        </p:txBody>
      </p:sp>
    </p:spTree>
    <p:extLst>
      <p:ext uri="{BB962C8B-B14F-4D97-AF65-F5344CB8AC3E}">
        <p14:creationId xmlns:p14="http://schemas.microsoft.com/office/powerpoint/2010/main" val="280382938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11">
  <a:themeElements>
    <a:clrScheme name="CARLI colors 1">
      <a:dk1>
        <a:srgbClr val="592C5F"/>
      </a:dk1>
      <a:lt1>
        <a:sysClr val="window" lastClr="FFFFFF"/>
      </a:lt1>
      <a:dk2>
        <a:srgbClr val="493842"/>
      </a:dk2>
      <a:lt2>
        <a:srgbClr val="FFFFFF"/>
      </a:lt2>
      <a:accent1>
        <a:srgbClr val="592C5F"/>
      </a:accent1>
      <a:accent2>
        <a:srgbClr val="0996A9"/>
      </a:accent2>
      <a:accent3>
        <a:srgbClr val="0033A0"/>
      </a:accent3>
      <a:accent4>
        <a:srgbClr val="712177"/>
      </a:accent4>
      <a:accent5>
        <a:srgbClr val="7E8034"/>
      </a:accent5>
      <a:accent6>
        <a:srgbClr val="006647"/>
      </a:accent6>
      <a:hlink>
        <a:srgbClr val="0996A9"/>
      </a:hlink>
      <a:folHlink>
        <a:srgbClr val="7121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resentation11">
  <a:themeElements>
    <a:clrScheme name="CARLI colors 1">
      <a:dk1>
        <a:srgbClr val="592C5F"/>
      </a:dk1>
      <a:lt1>
        <a:sysClr val="window" lastClr="FFFFFF"/>
      </a:lt1>
      <a:dk2>
        <a:srgbClr val="493842"/>
      </a:dk2>
      <a:lt2>
        <a:srgbClr val="FFFFFF"/>
      </a:lt2>
      <a:accent1>
        <a:srgbClr val="592C5F"/>
      </a:accent1>
      <a:accent2>
        <a:srgbClr val="0996A9"/>
      </a:accent2>
      <a:accent3>
        <a:srgbClr val="0033A0"/>
      </a:accent3>
      <a:accent4>
        <a:srgbClr val="712177"/>
      </a:accent4>
      <a:accent5>
        <a:srgbClr val="7E8034"/>
      </a:accent5>
      <a:accent6>
        <a:srgbClr val="006647"/>
      </a:accent6>
      <a:hlink>
        <a:srgbClr val="0996A9"/>
      </a:hlink>
      <a:folHlink>
        <a:srgbClr val="712177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377</Words>
  <Application>Microsoft Macintosh PowerPoint</Application>
  <PresentationFormat>Letter Paper (8.5x11 in)</PresentationFormat>
  <Paragraphs>41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Presentation11</vt:lpstr>
      <vt:lpstr>1_Presentation11</vt:lpstr>
      <vt:lpstr>I-Share Alma Primo VE Office hours will start shortly</vt:lpstr>
      <vt:lpstr>Open Office Hours August 13, 2020</vt:lpstr>
      <vt:lpstr>Fall 2020 Sandbox Release</vt:lpstr>
      <vt:lpstr>Fall 2020 Sandbox Release</vt:lpstr>
      <vt:lpstr>CARLI Website Update: Alma Documentation</vt:lpstr>
      <vt:lpstr>Please review the Go-Live Readiness Checklist </vt:lpstr>
      <vt:lpstr>Questions</vt:lpstr>
      <vt:lpstr>I-Share  Alma Primo VE Office hours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I-Share Alma Primo VE Office hours will start shortly</dc:title>
  <dc:creator>Masciadrelli, Jennifer</dc:creator>
  <cp:lastModifiedBy>Hammerstrand, Kristine</cp:lastModifiedBy>
  <cp:revision>375</cp:revision>
  <dcterms:created xsi:type="dcterms:W3CDTF">2019-09-18T17:05:10Z</dcterms:created>
  <dcterms:modified xsi:type="dcterms:W3CDTF">2020-08-13T17:07:41Z</dcterms:modified>
</cp:coreProperties>
</file>