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582C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2C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582C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2C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582C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582C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52615"/>
            <a:ext cx="8738870" cy="405765"/>
          </a:xfrm>
          <a:custGeom>
            <a:avLst/>
            <a:gdLst/>
            <a:ahLst/>
            <a:cxnLst/>
            <a:rect l="l" t="t" r="r" b="b"/>
            <a:pathLst>
              <a:path w="8738870" h="405765">
                <a:moveTo>
                  <a:pt x="8738616" y="0"/>
                </a:moveTo>
                <a:lnTo>
                  <a:pt x="0" y="0"/>
                </a:lnTo>
                <a:lnTo>
                  <a:pt x="0" y="405384"/>
                </a:lnTo>
                <a:lnTo>
                  <a:pt x="8738616" y="405384"/>
                </a:lnTo>
                <a:lnTo>
                  <a:pt x="8738616" y="0"/>
                </a:lnTo>
                <a:close/>
              </a:path>
            </a:pathLst>
          </a:custGeom>
          <a:solidFill>
            <a:srgbClr val="582C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83039" y="6451091"/>
            <a:ext cx="60960" cy="407034"/>
          </a:xfrm>
          <a:custGeom>
            <a:avLst/>
            <a:gdLst/>
            <a:ahLst/>
            <a:cxnLst/>
            <a:rect l="l" t="t" r="r" b="b"/>
            <a:pathLst>
              <a:path w="60959" h="407034">
                <a:moveTo>
                  <a:pt x="60959" y="0"/>
                </a:moveTo>
                <a:lnTo>
                  <a:pt x="0" y="0"/>
                </a:lnTo>
                <a:lnTo>
                  <a:pt x="0" y="406908"/>
                </a:lnTo>
                <a:lnTo>
                  <a:pt x="60959" y="406908"/>
                </a:lnTo>
                <a:lnTo>
                  <a:pt x="60959" y="0"/>
                </a:lnTo>
                <a:close/>
              </a:path>
            </a:pathLst>
          </a:custGeom>
          <a:solidFill>
            <a:srgbClr val="0895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999219" y="6451091"/>
            <a:ext cx="70485" cy="407034"/>
          </a:xfrm>
          <a:custGeom>
            <a:avLst/>
            <a:gdLst/>
            <a:ahLst/>
            <a:cxnLst/>
            <a:rect l="l" t="t" r="r" b="b"/>
            <a:pathLst>
              <a:path w="70484" h="407034">
                <a:moveTo>
                  <a:pt x="70116" y="0"/>
                </a:moveTo>
                <a:lnTo>
                  <a:pt x="0" y="0"/>
                </a:lnTo>
                <a:lnTo>
                  <a:pt x="0" y="406908"/>
                </a:lnTo>
                <a:lnTo>
                  <a:pt x="70116" y="406908"/>
                </a:lnTo>
                <a:lnTo>
                  <a:pt x="70116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915399" y="6451091"/>
            <a:ext cx="71755" cy="407034"/>
          </a:xfrm>
          <a:custGeom>
            <a:avLst/>
            <a:gdLst/>
            <a:ahLst/>
            <a:cxnLst/>
            <a:rect l="l" t="t" r="r" b="b"/>
            <a:pathLst>
              <a:path w="71754" h="407034">
                <a:moveTo>
                  <a:pt x="71627" y="0"/>
                </a:moveTo>
                <a:lnTo>
                  <a:pt x="0" y="0"/>
                </a:lnTo>
                <a:lnTo>
                  <a:pt x="0" y="406908"/>
                </a:lnTo>
                <a:lnTo>
                  <a:pt x="71627" y="406908"/>
                </a:lnTo>
                <a:lnTo>
                  <a:pt x="71627" y="0"/>
                </a:lnTo>
                <a:close/>
              </a:path>
            </a:pathLst>
          </a:custGeom>
          <a:solidFill>
            <a:srgbClr val="7020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831579" y="6451091"/>
            <a:ext cx="70485" cy="407034"/>
          </a:xfrm>
          <a:custGeom>
            <a:avLst/>
            <a:gdLst/>
            <a:ahLst/>
            <a:cxnLst/>
            <a:rect l="l" t="t" r="r" b="b"/>
            <a:pathLst>
              <a:path w="70484" h="407034">
                <a:moveTo>
                  <a:pt x="70103" y="0"/>
                </a:moveTo>
                <a:lnTo>
                  <a:pt x="0" y="0"/>
                </a:lnTo>
                <a:lnTo>
                  <a:pt x="0" y="406908"/>
                </a:lnTo>
                <a:lnTo>
                  <a:pt x="70103" y="406908"/>
                </a:lnTo>
                <a:lnTo>
                  <a:pt x="70103" y="0"/>
                </a:lnTo>
                <a:close/>
              </a:path>
            </a:pathLst>
          </a:custGeom>
          <a:solidFill>
            <a:srgbClr val="7D80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749283" y="6451091"/>
            <a:ext cx="71755" cy="407034"/>
          </a:xfrm>
          <a:custGeom>
            <a:avLst/>
            <a:gdLst/>
            <a:ahLst/>
            <a:cxnLst/>
            <a:rect l="l" t="t" r="r" b="b"/>
            <a:pathLst>
              <a:path w="71754" h="407034">
                <a:moveTo>
                  <a:pt x="71615" y="0"/>
                </a:moveTo>
                <a:lnTo>
                  <a:pt x="0" y="0"/>
                </a:lnTo>
                <a:lnTo>
                  <a:pt x="0" y="406908"/>
                </a:lnTo>
                <a:lnTo>
                  <a:pt x="71615" y="406908"/>
                </a:lnTo>
                <a:lnTo>
                  <a:pt x="71615" y="0"/>
                </a:lnTo>
                <a:close/>
              </a:path>
            </a:pathLst>
          </a:custGeom>
          <a:solidFill>
            <a:srgbClr val="006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0"/>
            <a:ext cx="9144000" cy="372110"/>
          </a:xfrm>
          <a:custGeom>
            <a:avLst/>
            <a:gdLst/>
            <a:ahLst/>
            <a:cxnLst/>
            <a:rect l="l" t="t" r="r" b="b"/>
            <a:pathLst>
              <a:path w="9144000" h="372110">
                <a:moveTo>
                  <a:pt x="9144000" y="0"/>
                </a:moveTo>
                <a:lnTo>
                  <a:pt x="0" y="0"/>
                </a:lnTo>
                <a:lnTo>
                  <a:pt x="0" y="371855"/>
                </a:lnTo>
                <a:lnTo>
                  <a:pt x="9144000" y="371855"/>
                </a:lnTo>
                <a:lnTo>
                  <a:pt x="9144000" y="0"/>
                </a:lnTo>
                <a:close/>
              </a:path>
            </a:pathLst>
          </a:custGeom>
          <a:solidFill>
            <a:srgbClr val="582C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54" y="527315"/>
            <a:ext cx="852569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582C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0740" y="1524502"/>
            <a:ext cx="408559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2C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support@carli.Illinois.edu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railsdelivery@railslibraries.info" TargetMode="External"/><Relationship Id="rId3" Type="http://schemas.openxmlformats.org/officeDocument/2006/relationships/hyperlink" Target="mailto:ihlsdelivery@illinoisheartland.org" TargetMode="External"/><Relationship Id="rId4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carli.illinois.edu/products-services/i-share/alma/fulfillment/how-to_AFN" TargetMode="External"/><Relationship Id="rId3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mailto:support@carli.Illinois.edu" TargetMode="External"/><Relationship Id="rId4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6294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1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SHORTLY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https://knowledge.exlibrisgroup.com/@api/deki/files/48152/Exlibris_ProQuest_logo_FINAL.jpg?revision=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84" y="3323844"/>
            <a:ext cx="3774947" cy="15727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2731" rIns="0" bIns="0" rtlCol="0" vert="horz">
            <a:spAutoFit/>
          </a:bodyPr>
          <a:lstStyle/>
          <a:p>
            <a:pPr marL="4354195">
              <a:lnSpc>
                <a:spcPct val="100000"/>
              </a:lnSpc>
              <a:spcBef>
                <a:spcPts val="100"/>
              </a:spcBef>
            </a:pPr>
            <a:r>
              <a:rPr dirty="0" sz="2400" spc="-25"/>
              <a:t>Welcome!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186055">
              <a:lnSpc>
                <a:spcPct val="100000"/>
              </a:lnSpc>
              <a:spcBef>
                <a:spcPts val="105"/>
              </a:spcBef>
            </a:pPr>
            <a:r>
              <a:rPr dirty="0"/>
              <a:t>Office</a:t>
            </a:r>
            <a:r>
              <a:rPr dirty="0" spc="-35"/>
              <a:t> </a:t>
            </a:r>
            <a:r>
              <a:rPr dirty="0"/>
              <a:t>Hours</a:t>
            </a:r>
            <a:r>
              <a:rPr dirty="0" spc="-45"/>
              <a:t> </a:t>
            </a:r>
            <a:r>
              <a:rPr dirty="0"/>
              <a:t>will</a:t>
            </a:r>
            <a:r>
              <a:rPr dirty="0" spc="-20"/>
              <a:t> </a:t>
            </a:r>
            <a:r>
              <a:rPr dirty="0"/>
              <a:t>start</a:t>
            </a:r>
            <a:r>
              <a:rPr dirty="0" spc="-35"/>
              <a:t> </a:t>
            </a:r>
            <a:r>
              <a:rPr dirty="0"/>
              <a:t>at</a:t>
            </a:r>
            <a:r>
              <a:rPr dirty="0" spc="-20"/>
              <a:t> </a:t>
            </a:r>
            <a:r>
              <a:rPr dirty="0"/>
              <a:t>2pm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25"/>
              <a:t>run </a:t>
            </a:r>
            <a:r>
              <a:rPr dirty="0"/>
              <a:t>until</a:t>
            </a:r>
            <a:r>
              <a:rPr dirty="0" spc="-15"/>
              <a:t> </a:t>
            </a:r>
            <a:r>
              <a:rPr dirty="0" spc="-25"/>
              <a:t>3pm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Please</a:t>
            </a:r>
            <a:r>
              <a:rPr dirty="0" spc="-25"/>
              <a:t> </a:t>
            </a:r>
            <a:r>
              <a:rPr dirty="0"/>
              <a:t>mute</a:t>
            </a:r>
            <a:r>
              <a:rPr dirty="0" spc="-10"/>
              <a:t> </a:t>
            </a:r>
            <a:r>
              <a:rPr dirty="0"/>
              <a:t>your</a:t>
            </a:r>
            <a:r>
              <a:rPr dirty="0" spc="-30"/>
              <a:t> </a:t>
            </a:r>
            <a:r>
              <a:rPr dirty="0" spc="-10"/>
              <a:t>microphone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</a:p>
          <a:p>
            <a:pPr algn="just" marL="12700" marR="421005">
              <a:lnSpc>
                <a:spcPct val="100000"/>
              </a:lnSpc>
              <a:spcBef>
                <a:spcPts val="5"/>
              </a:spcBef>
            </a:pPr>
            <a:r>
              <a:rPr dirty="0"/>
              <a:t>As</a:t>
            </a:r>
            <a:r>
              <a:rPr dirty="0" spc="-25"/>
              <a:t> </a:t>
            </a:r>
            <a:r>
              <a:rPr dirty="0"/>
              <a:t>time</a:t>
            </a:r>
            <a:r>
              <a:rPr dirty="0" spc="-5"/>
              <a:t> </a:t>
            </a:r>
            <a:r>
              <a:rPr dirty="0"/>
              <a:t>permits,</a:t>
            </a:r>
            <a:r>
              <a:rPr dirty="0" spc="-30"/>
              <a:t> </a:t>
            </a:r>
            <a:r>
              <a:rPr dirty="0"/>
              <a:t>we</a:t>
            </a:r>
            <a:r>
              <a:rPr dirty="0" spc="-25"/>
              <a:t> </a:t>
            </a:r>
            <a:r>
              <a:rPr dirty="0"/>
              <a:t>will</a:t>
            </a:r>
            <a:r>
              <a:rPr dirty="0" spc="-25"/>
              <a:t> </a:t>
            </a:r>
            <a:r>
              <a:rPr dirty="0"/>
              <a:t>respond</a:t>
            </a:r>
            <a:r>
              <a:rPr dirty="0" spc="-50"/>
              <a:t> </a:t>
            </a:r>
            <a:r>
              <a:rPr dirty="0" spc="-25"/>
              <a:t>to </a:t>
            </a:r>
            <a:r>
              <a:rPr dirty="0"/>
              <a:t>questions</a:t>
            </a:r>
            <a:r>
              <a:rPr dirty="0" spc="-45"/>
              <a:t> </a:t>
            </a:r>
            <a:r>
              <a:rPr dirty="0"/>
              <a:t>typed</a:t>
            </a:r>
            <a:r>
              <a:rPr dirty="0" spc="-10"/>
              <a:t> </a:t>
            </a:r>
            <a:r>
              <a:rPr dirty="0"/>
              <a:t>in the</a:t>
            </a:r>
            <a:r>
              <a:rPr dirty="0" spc="-5"/>
              <a:t> </a:t>
            </a:r>
            <a:r>
              <a:rPr dirty="0"/>
              <a:t>chat</a:t>
            </a:r>
            <a:r>
              <a:rPr dirty="0" spc="-10"/>
              <a:t> </a:t>
            </a:r>
            <a:r>
              <a:rPr dirty="0"/>
              <a:t>box,</a:t>
            </a:r>
            <a:r>
              <a:rPr dirty="0" spc="-25"/>
              <a:t> and </a:t>
            </a:r>
            <a:r>
              <a:rPr dirty="0"/>
              <a:t>offline</a:t>
            </a:r>
            <a:r>
              <a:rPr dirty="0" spc="-70"/>
              <a:t> </a:t>
            </a:r>
            <a:r>
              <a:rPr dirty="0"/>
              <a:t>afterwards,</a:t>
            </a:r>
            <a:r>
              <a:rPr dirty="0" spc="-50"/>
              <a:t> </a:t>
            </a:r>
            <a:r>
              <a:rPr dirty="0"/>
              <a:t>as</a:t>
            </a:r>
            <a:r>
              <a:rPr dirty="0" spc="-35"/>
              <a:t> </a:t>
            </a:r>
            <a:r>
              <a:rPr dirty="0" spc="-10"/>
              <a:t>needed</a:t>
            </a:r>
          </a:p>
          <a:p>
            <a:pPr>
              <a:lnSpc>
                <a:spcPct val="100000"/>
              </a:lnSpc>
              <a:spcBef>
                <a:spcPts val="580"/>
              </a:spcBef>
            </a:pPr>
          </a:p>
          <a:p>
            <a:pPr algn="just" marL="12700" marR="5080">
              <a:lnSpc>
                <a:spcPct val="100000"/>
              </a:lnSpc>
            </a:pPr>
            <a:r>
              <a:rPr dirty="0"/>
              <a:t>This</a:t>
            </a:r>
            <a:r>
              <a:rPr dirty="0" spc="-25"/>
              <a:t> </a:t>
            </a:r>
            <a:r>
              <a:rPr dirty="0"/>
              <a:t>session</a:t>
            </a:r>
            <a:r>
              <a:rPr dirty="0" spc="-30"/>
              <a:t> </a:t>
            </a:r>
            <a:r>
              <a:rPr dirty="0"/>
              <a:t>will</a:t>
            </a:r>
            <a:r>
              <a:rPr dirty="0" spc="-20"/>
              <a:t> </a:t>
            </a:r>
            <a:r>
              <a:rPr dirty="0"/>
              <a:t>be</a:t>
            </a:r>
            <a:r>
              <a:rPr dirty="0" spc="-10"/>
              <a:t> </a:t>
            </a:r>
            <a:r>
              <a:rPr dirty="0"/>
              <a:t>recorded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 spc="-20"/>
              <a:t>made </a:t>
            </a:r>
            <a:r>
              <a:rPr dirty="0"/>
              <a:t>available</a:t>
            </a:r>
            <a:r>
              <a:rPr dirty="0" spc="-40"/>
              <a:t> </a:t>
            </a:r>
            <a:r>
              <a:rPr dirty="0"/>
              <a:t>on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CARLI</a:t>
            </a:r>
            <a:r>
              <a:rPr dirty="0" spc="-5"/>
              <a:t> </a:t>
            </a:r>
            <a:r>
              <a:rPr dirty="0"/>
              <a:t>website</a:t>
            </a:r>
            <a:r>
              <a:rPr dirty="0" spc="-35"/>
              <a:t> </a:t>
            </a:r>
            <a:r>
              <a:rPr dirty="0"/>
              <a:t>both</a:t>
            </a:r>
            <a:r>
              <a:rPr dirty="0" spc="-40"/>
              <a:t> </a:t>
            </a:r>
            <a:r>
              <a:rPr dirty="0" spc="-25"/>
              <a:t>as </a:t>
            </a:r>
            <a:r>
              <a:rPr dirty="0"/>
              <a:t>PDF</a:t>
            </a:r>
            <a:r>
              <a:rPr dirty="0" spc="-20"/>
              <a:t> </a:t>
            </a:r>
            <a:r>
              <a:rPr dirty="0"/>
              <a:t>slides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as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recording,</a:t>
            </a:r>
            <a:r>
              <a:rPr dirty="0" spc="-35"/>
              <a:t> </a:t>
            </a:r>
            <a:r>
              <a:rPr dirty="0"/>
              <a:t>with</a:t>
            </a:r>
            <a:r>
              <a:rPr dirty="0" spc="-25"/>
              <a:t> </a:t>
            </a:r>
            <a:r>
              <a:rPr dirty="0" spc="-20"/>
              <a:t>live </a:t>
            </a:r>
            <a:r>
              <a:rPr dirty="0"/>
              <a:t>links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all</a:t>
            </a:r>
            <a:r>
              <a:rPr dirty="0" spc="-10"/>
              <a:t> </a:t>
            </a:r>
            <a:r>
              <a:rPr dirty="0"/>
              <a:t>referenced</a:t>
            </a:r>
            <a:r>
              <a:rPr dirty="0" spc="-45"/>
              <a:t> </a:t>
            </a:r>
            <a:r>
              <a:rPr dirty="0" spc="-10"/>
              <a:t>resources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32" y="937260"/>
            <a:ext cx="4020299" cy="1591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82C5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652" y="1359408"/>
            <a:ext cx="2319527" cy="23225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477003"/>
            <a:ext cx="9144000" cy="161925"/>
            <a:chOff x="0" y="6477003"/>
            <a:chExt cx="9144000" cy="161925"/>
          </a:xfrm>
        </p:grpSpPr>
        <p:sp>
          <p:nvSpPr>
            <p:cNvPr id="5" name="object 5"/>
            <p:cNvSpPr/>
            <p:nvPr/>
          </p:nvSpPr>
          <p:spPr>
            <a:xfrm>
              <a:off x="0" y="6477003"/>
              <a:ext cx="2286000" cy="161925"/>
            </a:xfrm>
            <a:custGeom>
              <a:avLst/>
              <a:gdLst/>
              <a:ahLst/>
              <a:cxnLst/>
              <a:rect l="l" t="t" r="r" b="b"/>
              <a:pathLst>
                <a:path w="2286000" h="161925">
                  <a:moveTo>
                    <a:pt x="2285572" y="161541"/>
                  </a:moveTo>
                  <a:lnTo>
                    <a:pt x="0" y="161541"/>
                  </a:lnTo>
                  <a:lnTo>
                    <a:pt x="0" y="0"/>
                  </a:lnTo>
                  <a:lnTo>
                    <a:pt x="2285572" y="0"/>
                  </a:lnTo>
                  <a:lnTo>
                    <a:pt x="2285572" y="161541"/>
                  </a:lnTo>
                  <a:close/>
                </a:path>
              </a:pathLst>
            </a:custGeom>
            <a:solidFill>
              <a:srgbClr val="2544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85569" y="6477003"/>
              <a:ext cx="2286635" cy="161925"/>
            </a:xfrm>
            <a:custGeom>
              <a:avLst/>
              <a:gdLst/>
              <a:ahLst/>
              <a:cxnLst/>
              <a:rect l="l" t="t" r="r" b="b"/>
              <a:pathLst>
                <a:path w="2286635" h="161925">
                  <a:moveTo>
                    <a:pt x="2286434" y="161541"/>
                  </a:moveTo>
                  <a:lnTo>
                    <a:pt x="0" y="161541"/>
                  </a:lnTo>
                  <a:lnTo>
                    <a:pt x="0" y="0"/>
                  </a:lnTo>
                  <a:lnTo>
                    <a:pt x="2286434" y="0"/>
                  </a:lnTo>
                  <a:lnTo>
                    <a:pt x="2286434" y="161541"/>
                  </a:lnTo>
                  <a:close/>
                </a:path>
              </a:pathLst>
            </a:custGeom>
            <a:solidFill>
              <a:srgbClr val="399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2004" y="6477003"/>
              <a:ext cx="2286635" cy="161925"/>
            </a:xfrm>
            <a:custGeom>
              <a:avLst/>
              <a:gdLst/>
              <a:ahLst/>
              <a:cxnLst/>
              <a:rect l="l" t="t" r="r" b="b"/>
              <a:pathLst>
                <a:path w="2286634" h="161925">
                  <a:moveTo>
                    <a:pt x="2286435" y="161541"/>
                  </a:moveTo>
                  <a:lnTo>
                    <a:pt x="0" y="161541"/>
                  </a:lnTo>
                  <a:lnTo>
                    <a:pt x="0" y="0"/>
                  </a:lnTo>
                  <a:lnTo>
                    <a:pt x="2286435" y="0"/>
                  </a:lnTo>
                  <a:lnTo>
                    <a:pt x="2286435" y="161541"/>
                  </a:lnTo>
                  <a:close/>
                </a:path>
              </a:pathLst>
            </a:custGeom>
            <a:solidFill>
              <a:srgbClr val="707C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8438" y="6477004"/>
              <a:ext cx="2286000" cy="161925"/>
            </a:xfrm>
            <a:custGeom>
              <a:avLst/>
              <a:gdLst/>
              <a:ahLst/>
              <a:cxnLst/>
              <a:rect l="l" t="t" r="r" b="b"/>
              <a:pathLst>
                <a:path w="2286000" h="161925">
                  <a:moveTo>
                    <a:pt x="2285555" y="161540"/>
                  </a:moveTo>
                  <a:lnTo>
                    <a:pt x="0" y="161540"/>
                  </a:lnTo>
                  <a:lnTo>
                    <a:pt x="0" y="0"/>
                  </a:lnTo>
                  <a:lnTo>
                    <a:pt x="2285555" y="0"/>
                  </a:lnTo>
                  <a:lnTo>
                    <a:pt x="2285555" y="161540"/>
                  </a:lnTo>
                  <a:close/>
                </a:path>
              </a:pathLst>
            </a:custGeom>
            <a:solidFill>
              <a:srgbClr val="1F634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9084" y="3907535"/>
            <a:ext cx="2237231" cy="463295"/>
          </a:xfrm>
          <a:prstGeom prst="rect">
            <a:avLst/>
          </a:prstGeom>
        </p:spPr>
      </p:pic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635624" y="4545834"/>
            <a:ext cx="7952105" cy="1351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66190">
              <a:lnSpc>
                <a:spcPct val="100000"/>
              </a:lnSpc>
              <a:spcBef>
                <a:spcPts val="100"/>
              </a:spcBef>
            </a:pPr>
            <a:r>
              <a:rPr dirty="0" sz="2900" spc="-10" i="0">
                <a:solidFill>
                  <a:srgbClr val="FFFFFF"/>
                </a:solidFill>
                <a:latin typeface="Arial"/>
                <a:cs typeface="Arial"/>
              </a:rPr>
              <a:t>REVIEWING</a:t>
            </a:r>
            <a:r>
              <a:rPr dirty="0" sz="2900" spc="-185" i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i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900" spc="-30" i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i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900" spc="-25" i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10" i="0">
                <a:solidFill>
                  <a:srgbClr val="FFFFFF"/>
                </a:solidFill>
                <a:latin typeface="Arial"/>
                <a:cs typeface="Arial"/>
              </a:rPr>
              <a:t>PREPARE: </a:t>
            </a:r>
            <a:r>
              <a:rPr dirty="0" sz="2900" spc="-35" i="0">
                <a:solidFill>
                  <a:srgbClr val="FFFFFF"/>
                </a:solidFill>
                <a:latin typeface="Arial"/>
                <a:cs typeface="Arial"/>
              </a:rPr>
              <a:t>AUTOMATED</a:t>
            </a:r>
            <a:r>
              <a:rPr dirty="0" sz="2900" spc="-100" i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10" i="0">
                <a:solidFill>
                  <a:srgbClr val="FFFFFF"/>
                </a:solidFill>
                <a:latin typeface="Arial"/>
                <a:cs typeface="Arial"/>
              </a:rPr>
              <a:t>FULFILLMENT</a:t>
            </a:r>
            <a:r>
              <a:rPr dirty="0" sz="2900" spc="-160" i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i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dirty="0" sz="2900" spc="-90" i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10" i="0">
                <a:solidFill>
                  <a:srgbClr val="FFFFFF"/>
                </a:solidFill>
                <a:latin typeface="Arial"/>
                <a:cs typeface="Arial"/>
              </a:rPr>
              <a:t>(AFN)</a:t>
            </a:r>
            <a:endParaRPr sz="2900">
              <a:latin typeface="Arial"/>
              <a:cs typeface="Arial"/>
            </a:endParaRPr>
          </a:p>
          <a:p>
            <a:pPr algn="ctr" marR="69215">
              <a:lnSpc>
                <a:spcPts val="3479"/>
              </a:lnSpc>
            </a:pPr>
            <a:r>
              <a:rPr dirty="0" sz="2900" spc="-10" i="0">
                <a:solidFill>
                  <a:srgbClr val="FFFFFF"/>
                </a:solidFill>
                <a:latin typeface="Arial"/>
                <a:cs typeface="Arial"/>
              </a:rPr>
              <a:t>7/16/2020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8820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41375"/>
            <a:ext cx="4175760" cy="408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600">
                <a:solidFill>
                  <a:srgbClr val="582C5F"/>
                </a:solidFill>
                <a:latin typeface="Times New Roman"/>
                <a:cs typeface="Times New Roman"/>
              </a:rPr>
              <a:t>AFN</a:t>
            </a:r>
            <a:r>
              <a:rPr dirty="0" sz="36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82C5F"/>
                </a:solidFill>
                <a:latin typeface="Times New Roman"/>
                <a:cs typeface="Times New Roman"/>
              </a:rPr>
              <a:t>to</a:t>
            </a:r>
            <a:r>
              <a:rPr dirty="0" sz="36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82C5F"/>
                </a:solidFill>
                <a:latin typeface="Times New Roman"/>
                <a:cs typeface="Times New Roman"/>
              </a:rPr>
              <a:t>be</a:t>
            </a:r>
            <a:r>
              <a:rPr dirty="0" sz="3600" spc="-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600" spc="-10">
                <a:solidFill>
                  <a:srgbClr val="582C5F"/>
                </a:solidFill>
                <a:latin typeface="Times New Roman"/>
                <a:cs typeface="Times New Roman"/>
              </a:rPr>
              <a:t>available </a:t>
            </a:r>
            <a:r>
              <a:rPr dirty="0" sz="3600">
                <a:solidFill>
                  <a:srgbClr val="582C5F"/>
                </a:solidFill>
                <a:latin typeface="Times New Roman"/>
                <a:cs typeface="Times New Roman"/>
              </a:rPr>
              <a:t>beginning</a:t>
            </a:r>
            <a:r>
              <a:rPr dirty="0" sz="3600" spc="-2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82C5F"/>
                </a:solidFill>
                <a:latin typeface="Times New Roman"/>
                <a:cs typeface="Times New Roman"/>
              </a:rPr>
              <a:t>July</a:t>
            </a:r>
            <a:r>
              <a:rPr dirty="0" sz="36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600" spc="-25">
                <a:solidFill>
                  <a:srgbClr val="582C5F"/>
                </a:solidFill>
                <a:latin typeface="Times New Roman"/>
                <a:cs typeface="Times New Roman"/>
              </a:rPr>
              <a:t>20 </a:t>
            </a:r>
            <a:r>
              <a:rPr dirty="0" sz="3600">
                <a:solidFill>
                  <a:srgbClr val="582C5F"/>
                </a:solidFill>
                <a:latin typeface="Times New Roman"/>
                <a:cs typeface="Times New Roman"/>
              </a:rPr>
              <a:t>for</a:t>
            </a:r>
            <a:r>
              <a:rPr dirty="0" sz="36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82C5F"/>
                </a:solidFill>
                <a:latin typeface="Times New Roman"/>
                <a:cs typeface="Times New Roman"/>
              </a:rPr>
              <a:t>institutions</a:t>
            </a:r>
            <a:r>
              <a:rPr dirty="0" sz="36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600" spc="-20">
                <a:solidFill>
                  <a:srgbClr val="582C5F"/>
                </a:solidFill>
                <a:latin typeface="Times New Roman"/>
                <a:cs typeface="Times New Roman"/>
              </a:rPr>
              <a:t>that </a:t>
            </a:r>
            <a:r>
              <a:rPr dirty="0" sz="3600">
                <a:solidFill>
                  <a:srgbClr val="582C5F"/>
                </a:solidFill>
                <a:latin typeface="Times New Roman"/>
                <a:cs typeface="Times New Roman"/>
              </a:rPr>
              <a:t>are</a:t>
            </a:r>
            <a:r>
              <a:rPr dirty="0" sz="36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600" spc="-10">
                <a:solidFill>
                  <a:srgbClr val="582C5F"/>
                </a:solidFill>
                <a:latin typeface="Times New Roman"/>
                <a:cs typeface="Times New Roman"/>
              </a:rPr>
              <a:t>ready</a:t>
            </a:r>
            <a:endParaRPr sz="3600">
              <a:latin typeface="Times New Roman"/>
              <a:cs typeface="Times New Roman"/>
            </a:endParaRPr>
          </a:p>
          <a:p>
            <a:pPr marL="469900" marR="982344" indent="-4572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3600">
                <a:solidFill>
                  <a:srgbClr val="582C5F"/>
                </a:solidFill>
                <a:latin typeface="Times New Roman"/>
                <a:cs typeface="Times New Roman"/>
              </a:rPr>
              <a:t>AFN</a:t>
            </a:r>
            <a:r>
              <a:rPr dirty="0" sz="36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600" spc="-10">
                <a:solidFill>
                  <a:srgbClr val="582C5F"/>
                </a:solidFill>
                <a:latin typeface="Times New Roman"/>
                <a:cs typeface="Times New Roman"/>
              </a:rPr>
              <a:t>Review Demonstration</a:t>
            </a:r>
            <a:endParaRPr sz="36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600">
                <a:solidFill>
                  <a:srgbClr val="582C5F"/>
                </a:solidFill>
                <a:latin typeface="Times New Roman"/>
                <a:cs typeface="Times New Roman"/>
              </a:rPr>
              <a:t>Open</a:t>
            </a:r>
            <a:r>
              <a:rPr dirty="0" sz="36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600" spc="-25">
                <a:solidFill>
                  <a:srgbClr val="582C5F"/>
                </a:solidFill>
                <a:latin typeface="Times New Roman"/>
                <a:cs typeface="Times New Roman"/>
              </a:rPr>
              <a:t>Q&amp;A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361188"/>
            <a:ext cx="4571999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2278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AFN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547" y="970280"/>
            <a:ext cx="7635240" cy="46069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marR="186690" indent="-4572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CARLI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staff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will</a:t>
            </a:r>
            <a:r>
              <a:rPr dirty="0" sz="3200" spc="-2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turn</a:t>
            </a: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on</a:t>
            </a:r>
            <a:r>
              <a:rPr dirty="0" sz="3200" spc="-20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AFN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on</a:t>
            </a:r>
            <a:r>
              <a:rPr dirty="0" sz="32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July</a:t>
            </a: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582C5F"/>
                </a:solidFill>
                <a:latin typeface="Times New Roman"/>
                <a:cs typeface="Times New Roman"/>
              </a:rPr>
              <a:t>20 </a:t>
            </a:r>
            <a:r>
              <a:rPr dirty="0" u="sng" sz="3200">
                <a:solidFill>
                  <a:srgbClr val="582C5F"/>
                </a:solidFill>
                <a:uFill>
                  <a:solidFill>
                    <a:srgbClr val="582C5F"/>
                  </a:solidFill>
                </a:uFill>
                <a:latin typeface="Times New Roman"/>
                <a:cs typeface="Times New Roman"/>
              </a:rPr>
              <a:t>only</a:t>
            </a:r>
            <a:r>
              <a:rPr dirty="0" u="none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3200">
                <a:solidFill>
                  <a:srgbClr val="582C5F"/>
                </a:solidFill>
                <a:latin typeface="Times New Roman"/>
                <a:cs typeface="Times New Roman"/>
              </a:rPr>
              <a:t>for</a:t>
            </a:r>
            <a:r>
              <a:rPr dirty="0" u="none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3200">
                <a:solidFill>
                  <a:srgbClr val="582C5F"/>
                </a:solidFill>
                <a:latin typeface="Times New Roman"/>
                <a:cs typeface="Times New Roman"/>
              </a:rPr>
              <a:t>institutions</a:t>
            </a:r>
            <a:r>
              <a:rPr dirty="0" u="none" sz="32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3200">
                <a:solidFill>
                  <a:srgbClr val="582C5F"/>
                </a:solidFill>
                <a:latin typeface="Times New Roman"/>
                <a:cs typeface="Times New Roman"/>
              </a:rPr>
              <a:t>that</a:t>
            </a:r>
            <a:r>
              <a:rPr dirty="0" u="none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3200">
                <a:solidFill>
                  <a:srgbClr val="582C5F"/>
                </a:solidFill>
                <a:latin typeface="Times New Roman"/>
                <a:cs typeface="Times New Roman"/>
              </a:rPr>
              <a:t>say</a:t>
            </a:r>
            <a:r>
              <a:rPr dirty="0" u="none" sz="32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3200">
                <a:solidFill>
                  <a:srgbClr val="582C5F"/>
                </a:solidFill>
                <a:latin typeface="Times New Roman"/>
                <a:cs typeface="Times New Roman"/>
              </a:rPr>
              <a:t>they</a:t>
            </a:r>
            <a:r>
              <a:rPr dirty="0" u="none" sz="32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3200">
                <a:solidFill>
                  <a:srgbClr val="582C5F"/>
                </a:solidFill>
                <a:latin typeface="Times New Roman"/>
                <a:cs typeface="Times New Roman"/>
              </a:rPr>
              <a:t>are</a:t>
            </a:r>
            <a:r>
              <a:rPr dirty="0" u="none" sz="32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3200" spc="-10">
                <a:solidFill>
                  <a:srgbClr val="582C5F"/>
                </a:solidFill>
                <a:latin typeface="Times New Roman"/>
                <a:cs typeface="Times New Roman"/>
              </a:rPr>
              <a:t>ready</a:t>
            </a:r>
            <a:endParaRPr sz="3200">
              <a:latin typeface="Times New Roman"/>
              <a:cs typeface="Times New Roman"/>
            </a:endParaRPr>
          </a:p>
          <a:p>
            <a:pPr marL="481965" marR="354965" indent="-469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81965" algn="l"/>
              </a:tabLst>
            </a:pP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If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your</a:t>
            </a:r>
            <a:r>
              <a:rPr dirty="0" sz="3200" spc="-5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institution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ready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to</a:t>
            </a:r>
            <a:r>
              <a:rPr dirty="0" sz="3200" spc="-2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start</a:t>
            </a:r>
            <a:r>
              <a:rPr dirty="0" sz="32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lending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borrowing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via</a:t>
            </a:r>
            <a:r>
              <a:rPr dirty="0" sz="3200" spc="-18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582C5F"/>
                </a:solidFill>
                <a:latin typeface="Times New Roman"/>
                <a:cs typeface="Times New Roman"/>
              </a:rPr>
              <a:t>AFN:</a:t>
            </a:r>
            <a:endParaRPr sz="3200">
              <a:latin typeface="Times New Roman"/>
              <a:cs typeface="Times New Roman"/>
            </a:endParaRPr>
          </a:p>
          <a:p>
            <a:pPr marL="756285" marR="649605" indent="-287020">
              <a:lnSpc>
                <a:spcPct val="100000"/>
              </a:lnSpc>
              <a:spcBef>
                <a:spcPts val="695"/>
              </a:spcBef>
            </a:pPr>
            <a:r>
              <a:rPr dirty="0" sz="2900">
                <a:solidFill>
                  <a:srgbClr val="582C5F"/>
                </a:solidFill>
                <a:latin typeface="Arial"/>
                <a:cs typeface="Arial"/>
              </a:rPr>
              <a:t>–</a:t>
            </a:r>
            <a:r>
              <a:rPr dirty="0" sz="2900" spc="-19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582C5F"/>
                </a:solidFill>
                <a:latin typeface="Times New Roman"/>
                <a:cs typeface="Times New Roman"/>
              </a:rPr>
              <a:t>Send</a:t>
            </a:r>
            <a:r>
              <a:rPr dirty="0" sz="29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582C5F"/>
                </a:solidFill>
                <a:latin typeface="Times New Roman"/>
                <a:cs typeface="Times New Roman"/>
              </a:rPr>
              <a:t>email</a:t>
            </a:r>
            <a:r>
              <a:rPr dirty="0" sz="2900" spc="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582C5F"/>
                </a:solidFill>
                <a:latin typeface="Times New Roman"/>
                <a:cs typeface="Times New Roman"/>
              </a:rPr>
              <a:t>to</a:t>
            </a:r>
            <a:r>
              <a:rPr dirty="0" sz="29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sng" sz="29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Times New Roman"/>
                <a:cs typeface="Times New Roman"/>
                <a:hlinkClick r:id="rId2"/>
              </a:rPr>
              <a:t>support@carli.Illinois.edu</a:t>
            </a:r>
            <a:r>
              <a:rPr dirty="0" u="none" sz="2900" spc="-10">
                <a:solidFill>
                  <a:srgbClr val="0895A9"/>
                </a:solidFill>
                <a:latin typeface="Times New Roman"/>
                <a:cs typeface="Times New Roman"/>
              </a:rPr>
              <a:t> </a:t>
            </a:r>
            <a:r>
              <a:rPr dirty="0" u="none" sz="2900">
                <a:solidFill>
                  <a:srgbClr val="582C5F"/>
                </a:solidFill>
                <a:latin typeface="Times New Roman"/>
                <a:cs typeface="Times New Roman"/>
              </a:rPr>
              <a:t>indicating</a:t>
            </a:r>
            <a:r>
              <a:rPr dirty="0" u="none" sz="29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900">
                <a:solidFill>
                  <a:srgbClr val="582C5F"/>
                </a:solidFill>
                <a:latin typeface="Times New Roman"/>
                <a:cs typeface="Times New Roman"/>
              </a:rPr>
              <a:t>your</a:t>
            </a:r>
            <a:r>
              <a:rPr dirty="0" u="none" sz="29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900">
                <a:solidFill>
                  <a:srgbClr val="582C5F"/>
                </a:solidFill>
                <a:latin typeface="Times New Roman"/>
                <a:cs typeface="Times New Roman"/>
              </a:rPr>
              <a:t>start</a:t>
            </a:r>
            <a:r>
              <a:rPr dirty="0" u="none" sz="29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900">
                <a:solidFill>
                  <a:srgbClr val="582C5F"/>
                </a:solidFill>
                <a:latin typeface="Times New Roman"/>
                <a:cs typeface="Times New Roman"/>
              </a:rPr>
              <a:t>date</a:t>
            </a:r>
            <a:r>
              <a:rPr dirty="0" u="none" sz="2900" spc="-1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900">
                <a:solidFill>
                  <a:srgbClr val="582C5F"/>
                </a:solidFill>
                <a:latin typeface="Times New Roman"/>
                <a:cs typeface="Times New Roman"/>
              </a:rPr>
              <a:t>(July</a:t>
            </a:r>
            <a:r>
              <a:rPr dirty="0" u="none" sz="29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900">
                <a:solidFill>
                  <a:srgbClr val="582C5F"/>
                </a:solidFill>
                <a:latin typeface="Times New Roman"/>
                <a:cs typeface="Times New Roman"/>
              </a:rPr>
              <a:t>20</a:t>
            </a:r>
            <a:r>
              <a:rPr dirty="0" u="none" sz="29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900">
                <a:solidFill>
                  <a:srgbClr val="582C5F"/>
                </a:solidFill>
                <a:latin typeface="Times New Roman"/>
                <a:cs typeface="Times New Roman"/>
              </a:rPr>
              <a:t>or</a:t>
            </a:r>
            <a:r>
              <a:rPr dirty="0" u="none" sz="29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900" spc="-10">
                <a:solidFill>
                  <a:srgbClr val="582C5F"/>
                </a:solidFill>
                <a:latin typeface="Times New Roman"/>
                <a:cs typeface="Times New Roman"/>
              </a:rPr>
              <a:t>later)</a:t>
            </a:r>
            <a:endParaRPr sz="29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If</a:t>
            </a:r>
            <a:r>
              <a:rPr dirty="0" sz="32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you</a:t>
            </a: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don’t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know</a:t>
            </a: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when</a:t>
            </a:r>
            <a:r>
              <a:rPr dirty="0" sz="3200" spc="-2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you</a:t>
            </a:r>
            <a:r>
              <a:rPr dirty="0" sz="3200" spc="-2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will</a:t>
            </a:r>
            <a:r>
              <a:rPr dirty="0" sz="32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be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 ready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for</a:t>
            </a:r>
            <a:r>
              <a:rPr dirty="0" sz="3200" spc="-5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resource</a:t>
            </a:r>
            <a:r>
              <a:rPr dirty="0" sz="3200" spc="-6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sharing,</a:t>
            </a:r>
            <a:r>
              <a:rPr dirty="0" sz="3200" spc="-6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that’s</a:t>
            </a:r>
            <a:r>
              <a:rPr dirty="0" sz="32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fine,</a:t>
            </a:r>
            <a:r>
              <a:rPr dirty="0" sz="3200" spc="-5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let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us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582C5F"/>
                </a:solidFill>
                <a:latin typeface="Times New Roman"/>
                <a:cs typeface="Times New Roman"/>
              </a:rPr>
              <a:t>know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when</a:t>
            </a:r>
            <a:r>
              <a:rPr dirty="0" sz="32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you</a:t>
            </a:r>
            <a:r>
              <a:rPr dirty="0" sz="32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582C5F"/>
                </a:solidFill>
                <a:latin typeface="Times New Roman"/>
                <a:cs typeface="Times New Roman"/>
              </a:rPr>
              <a:t>can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2278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AFN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0419" y="969571"/>
            <a:ext cx="4658995" cy="3829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35433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400" spc="-55">
                <a:solidFill>
                  <a:srgbClr val="582C5F"/>
                </a:solidFill>
                <a:latin typeface="Times New Roman"/>
                <a:cs typeface="Times New Roman"/>
              </a:rPr>
              <a:t>You</a:t>
            </a:r>
            <a:r>
              <a:rPr dirty="0" sz="24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sng" sz="2400">
                <a:solidFill>
                  <a:srgbClr val="582C5F"/>
                </a:solidFill>
                <a:uFill>
                  <a:solidFill>
                    <a:srgbClr val="582C5F"/>
                  </a:solidFill>
                </a:uFill>
                <a:latin typeface="Times New Roman"/>
                <a:cs typeface="Times New Roman"/>
              </a:rPr>
              <a:t>must</a:t>
            </a:r>
            <a:r>
              <a:rPr dirty="0" u="none" sz="24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Times New Roman"/>
                <a:cs typeface="Times New Roman"/>
              </a:rPr>
              <a:t>notify</a:t>
            </a:r>
            <a:r>
              <a:rPr dirty="0" u="none" sz="2400" spc="-6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Times New Roman"/>
                <a:cs typeface="Times New Roman"/>
              </a:rPr>
              <a:t>your</a:t>
            </a:r>
            <a:r>
              <a:rPr dirty="0" u="none" sz="24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 spc="-10">
                <a:solidFill>
                  <a:srgbClr val="582C5F"/>
                </a:solidFill>
                <a:latin typeface="Times New Roman"/>
                <a:cs typeface="Times New Roman"/>
              </a:rPr>
              <a:t>library </a:t>
            </a:r>
            <a:r>
              <a:rPr dirty="0" u="none" sz="2400">
                <a:solidFill>
                  <a:srgbClr val="582C5F"/>
                </a:solidFill>
                <a:latin typeface="Times New Roman"/>
                <a:cs typeface="Times New Roman"/>
              </a:rPr>
              <a:t>system</a:t>
            </a:r>
            <a:r>
              <a:rPr dirty="0" u="none" sz="2400" spc="-5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Times New Roman"/>
                <a:cs typeface="Times New Roman"/>
              </a:rPr>
              <a:t>(RAILS</a:t>
            </a:r>
            <a:r>
              <a:rPr dirty="0" u="none" sz="24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Times New Roman"/>
                <a:cs typeface="Times New Roman"/>
              </a:rPr>
              <a:t>or</a:t>
            </a:r>
            <a:r>
              <a:rPr dirty="0" u="none" sz="24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Times New Roman"/>
                <a:cs typeface="Times New Roman"/>
              </a:rPr>
              <a:t>IHLS)</a:t>
            </a:r>
            <a:r>
              <a:rPr dirty="0" u="none" sz="24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 spc="-20">
                <a:solidFill>
                  <a:srgbClr val="582C5F"/>
                </a:solidFill>
                <a:latin typeface="Times New Roman"/>
                <a:cs typeface="Times New Roman"/>
              </a:rPr>
              <a:t>when </a:t>
            </a:r>
            <a:r>
              <a:rPr dirty="0" u="none" sz="2400">
                <a:solidFill>
                  <a:srgbClr val="582C5F"/>
                </a:solidFill>
                <a:latin typeface="Times New Roman"/>
                <a:cs typeface="Times New Roman"/>
              </a:rPr>
              <a:t>you</a:t>
            </a:r>
            <a:r>
              <a:rPr dirty="0" u="none" sz="24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Times New Roman"/>
                <a:cs typeface="Times New Roman"/>
              </a:rPr>
              <a:t>are</a:t>
            </a:r>
            <a:r>
              <a:rPr dirty="0" u="none" sz="2400" spc="-2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Times New Roman"/>
                <a:cs typeface="Times New Roman"/>
              </a:rPr>
              <a:t>ready</a:t>
            </a:r>
            <a:r>
              <a:rPr dirty="0" u="none" sz="24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Times New Roman"/>
                <a:cs typeface="Times New Roman"/>
              </a:rPr>
              <a:t>for</a:t>
            </a:r>
            <a:r>
              <a:rPr dirty="0" u="none" sz="2400" spc="-1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Times New Roman"/>
                <a:cs typeface="Times New Roman"/>
              </a:rPr>
              <a:t>delivery</a:t>
            </a:r>
            <a:r>
              <a:rPr dirty="0" u="none" sz="2400" spc="-5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u="none" sz="2400" spc="-35">
                <a:solidFill>
                  <a:srgbClr val="582C5F"/>
                </a:solidFill>
                <a:latin typeface="Times New Roman"/>
                <a:cs typeface="Times New Roman"/>
              </a:rPr>
              <a:t>to </a:t>
            </a:r>
            <a:r>
              <a:rPr dirty="0" u="none" sz="2400" spc="-10">
                <a:solidFill>
                  <a:srgbClr val="582C5F"/>
                </a:solidFill>
                <a:latin typeface="Times New Roman"/>
                <a:cs typeface="Times New Roman"/>
              </a:rPr>
              <a:t>resume.</a:t>
            </a:r>
            <a:endParaRPr sz="2400">
              <a:latin typeface="Times New Roman"/>
              <a:cs typeface="Times New Roman"/>
            </a:endParaRPr>
          </a:p>
          <a:p>
            <a:pPr marL="469900" marR="289560" indent="-4572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If</a:t>
            </a:r>
            <a:r>
              <a:rPr dirty="0" sz="24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your</a:t>
            </a:r>
            <a:r>
              <a:rPr dirty="0" sz="2400" spc="-1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institution</a:t>
            </a:r>
            <a:r>
              <a:rPr dirty="0" sz="2400" spc="-5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is</a:t>
            </a:r>
            <a:r>
              <a:rPr dirty="0" sz="2400" spc="-1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a</a:t>
            </a:r>
            <a:r>
              <a:rPr dirty="0" sz="2400" spc="-2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Times New Roman"/>
                <a:cs typeface="Times New Roman"/>
              </a:rPr>
              <a:t>RAILS </a:t>
            </a: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member,</a:t>
            </a:r>
            <a:r>
              <a:rPr dirty="0" sz="2400" spc="-1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Times New Roman"/>
                <a:cs typeface="Times New Roman"/>
              </a:rPr>
              <a:t>email: </a:t>
            </a:r>
            <a:r>
              <a:rPr dirty="0" sz="2400" spc="-10">
                <a:solidFill>
                  <a:srgbClr val="582C5F"/>
                </a:solidFill>
                <a:latin typeface="Times New Roman"/>
                <a:cs typeface="Times New Roman"/>
                <a:hlinkClick r:id="rId2"/>
              </a:rPr>
              <a:t>railsdelivery@railslibraries.info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If</a:t>
            </a:r>
            <a:r>
              <a:rPr dirty="0" sz="24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your</a:t>
            </a:r>
            <a:r>
              <a:rPr dirty="0" sz="2400" spc="-2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institution</a:t>
            </a:r>
            <a:r>
              <a:rPr dirty="0" sz="2400" spc="-5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is</a:t>
            </a:r>
            <a:r>
              <a:rPr dirty="0" sz="2400" spc="-2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an</a:t>
            </a:r>
            <a:r>
              <a:rPr dirty="0" sz="24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Times New Roman"/>
                <a:cs typeface="Times New Roman"/>
              </a:rPr>
              <a:t>IHLS </a:t>
            </a:r>
            <a:r>
              <a:rPr dirty="0" sz="2400">
                <a:solidFill>
                  <a:srgbClr val="582C5F"/>
                </a:solidFill>
                <a:latin typeface="Times New Roman"/>
                <a:cs typeface="Times New Roman"/>
              </a:rPr>
              <a:t>member,</a:t>
            </a:r>
            <a:r>
              <a:rPr dirty="0" sz="2400" spc="-1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Times New Roman"/>
                <a:cs typeface="Times New Roman"/>
              </a:rPr>
              <a:t>email: </a:t>
            </a:r>
            <a:r>
              <a:rPr dirty="0" sz="2400" spc="-10">
                <a:solidFill>
                  <a:srgbClr val="582C5F"/>
                </a:solidFill>
                <a:latin typeface="Times New Roman"/>
                <a:cs typeface="Times New Roman"/>
                <a:hlinkClick r:id="rId3"/>
              </a:rPr>
              <a:t>ihlsdelivery@illinoisheartland.org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7af78def-7f39-4825-8acf-97c7e8facd32@namprd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34923"/>
            <a:ext cx="4282439" cy="57089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-50804"/>
            <a:ext cx="7786370" cy="1112520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AFN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54102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41020" algn="l"/>
              </a:tabLst>
            </a:pP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We’ve</a:t>
            </a:r>
            <a:r>
              <a:rPr dirty="0" sz="3200" spc="-5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heard/recorded</a:t>
            </a:r>
            <a:r>
              <a:rPr dirty="0" sz="3200" spc="-21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AFN</a:t>
            </a: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start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dates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from: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53494" y="1170454"/>
          <a:ext cx="4577715" cy="3343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175"/>
                <a:gridCol w="3052445"/>
                <a:gridCol w="798195"/>
              </a:tblGrid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NEI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Northeastern</a:t>
                      </a:r>
                      <a:r>
                        <a:rPr dirty="0" sz="1400" spc="-4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Illinois</a:t>
                      </a:r>
                      <a:r>
                        <a:rPr dirty="0" sz="1400" spc="-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NIU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Northern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Illinois</a:t>
                      </a:r>
                      <a:r>
                        <a:rPr dirty="0" sz="1400" spc="-3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ONU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Olivet</a:t>
                      </a:r>
                      <a:r>
                        <a:rPr dirty="0" sz="1400" spc="-3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Nazarene</a:t>
                      </a:r>
                      <a:r>
                        <a:rPr dirty="0" sz="1400" spc="-2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QCY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Quincy</a:t>
                      </a:r>
                      <a:r>
                        <a:rPr dirty="0" sz="1400" spc="-1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27-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SIE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Southern</a:t>
                      </a:r>
                      <a:r>
                        <a:rPr dirty="0" sz="1400" spc="-3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Illinois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Edwardsville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SSC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South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Suburban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SVC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Sauk</a:t>
                      </a:r>
                      <a:r>
                        <a:rPr dirty="0" sz="1400" spc="-7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Valley</a:t>
                      </a:r>
                      <a:r>
                        <a:rPr dirty="0" sz="1400" spc="-4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3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SXU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Saint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Xavier</a:t>
                      </a:r>
                      <a:r>
                        <a:rPr dirty="0" sz="1400" spc="-1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TIU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Trinity</a:t>
                      </a:r>
                      <a:r>
                        <a:rPr dirty="0" sz="1400" spc="-6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International</a:t>
                      </a:r>
                      <a:r>
                        <a:rPr dirty="0" sz="1400" spc="-6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TRN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Trinity</a:t>
                      </a:r>
                      <a:r>
                        <a:rPr dirty="0" sz="1400" spc="-5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Christian</a:t>
                      </a:r>
                      <a:r>
                        <a:rPr dirty="0" sz="1400" spc="-6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1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Illinois</a:t>
                      </a:r>
                      <a:r>
                        <a:rPr dirty="0" sz="1400" spc="-3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Springfield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USF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St.</a:t>
                      </a:r>
                      <a:r>
                        <a:rPr dirty="0" sz="1400" spc="-1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Francis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3-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Aug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WIU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Western</a:t>
                      </a:r>
                      <a:r>
                        <a:rPr dirty="0" sz="1400" spc="-4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Illinois</a:t>
                      </a:r>
                      <a:r>
                        <a:rPr dirty="0" sz="1400" spc="-6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602" y="1170451"/>
          <a:ext cx="4399280" cy="4549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260"/>
                <a:gridCol w="3136900"/>
                <a:gridCol w="615950"/>
              </a:tblGrid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ARU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Aurora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AUG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Augustana</a:t>
                      </a:r>
                      <a:r>
                        <a:rPr dirty="0" sz="1400" spc="-2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3-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Aug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BRA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Bradley</a:t>
                      </a:r>
                      <a:r>
                        <a:rPr dirty="0" sz="1400" spc="-3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Concordia</a:t>
                      </a:r>
                      <a:r>
                        <a:rPr dirty="0" sz="1400" spc="-3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Chicago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CTU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Catholic</a:t>
                      </a:r>
                      <a:r>
                        <a:rPr dirty="0" sz="1400" spc="-6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Theological</a:t>
                      </a:r>
                      <a:r>
                        <a:rPr dirty="0" sz="1400" spc="-4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27-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DAC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Danville</a:t>
                      </a:r>
                      <a:r>
                        <a:rPr dirty="0" sz="1400" spc="-1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dirty="0" sz="1400" spc="-4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1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EIU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Eastern</a:t>
                      </a:r>
                      <a:r>
                        <a:rPr dirty="0" sz="1400" spc="-3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Illinois</a:t>
                      </a:r>
                      <a:r>
                        <a:rPr dirty="0" sz="1400" spc="-1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ERK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Eureka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IEC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Illinois</a:t>
                      </a:r>
                      <a:r>
                        <a:rPr dirty="0" sz="1400" spc="-5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Eastern</a:t>
                      </a:r>
                      <a:r>
                        <a:rPr dirty="0" sz="1400" spc="-3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3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Colleges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ISL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Illinois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State</a:t>
                      </a:r>
                      <a:r>
                        <a:rPr dirty="0" sz="1400" spc="-1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Library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ISU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Illinois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State</a:t>
                      </a:r>
                      <a:r>
                        <a:rPr dirty="0" sz="1400" spc="-1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IWU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Illinois</a:t>
                      </a:r>
                      <a:r>
                        <a:rPr dirty="0" sz="1400" spc="-9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Wesleyan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Judson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LCC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Lincoln</a:t>
                      </a:r>
                      <a:r>
                        <a:rPr dirty="0" sz="1400" spc="-3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Christian</a:t>
                      </a:r>
                      <a:r>
                        <a:rPr dirty="0" sz="1400" spc="-5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MIL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Millikin</a:t>
                      </a:r>
                      <a:r>
                        <a:rPr dirty="0" sz="1400" spc="-5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MLS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Meadville</a:t>
                      </a:r>
                      <a:r>
                        <a:rPr dirty="0" sz="1400" spc="-5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Lombard</a:t>
                      </a:r>
                      <a:r>
                        <a:rPr dirty="0" sz="1400" spc="-4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Theological</a:t>
                      </a:r>
                      <a:r>
                        <a:rPr dirty="0" sz="1400" spc="-4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School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24-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NBT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Northern</a:t>
                      </a:r>
                      <a:r>
                        <a:rPr dirty="0" sz="1400" spc="-3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Seminary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NBY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Newberry</a:t>
                      </a:r>
                      <a:r>
                        <a:rPr dirty="0" sz="1400" spc="-5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Library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25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dirty="0" sz="1400" spc="-25">
                          <a:solidFill>
                            <a:srgbClr val="582C5F"/>
                          </a:solidFill>
                          <a:latin typeface="Times New Roman"/>
                          <a:cs typeface="Times New Roman"/>
                        </a:rPr>
                        <a:t>Jul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817924b2-16d8-4e6b-aad0-c3b064097ec8@namprd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7720" y="4690871"/>
            <a:ext cx="4372355" cy="17419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2615"/>
            <a:ext cx="8738870" cy="405765"/>
          </a:xfrm>
          <a:custGeom>
            <a:avLst/>
            <a:gdLst/>
            <a:ahLst/>
            <a:cxnLst/>
            <a:rect l="l" t="t" r="r" b="b"/>
            <a:pathLst>
              <a:path w="8738870" h="405765">
                <a:moveTo>
                  <a:pt x="8738616" y="0"/>
                </a:moveTo>
                <a:lnTo>
                  <a:pt x="0" y="0"/>
                </a:lnTo>
                <a:lnTo>
                  <a:pt x="0" y="405384"/>
                </a:lnTo>
                <a:lnTo>
                  <a:pt x="8738616" y="405384"/>
                </a:lnTo>
                <a:lnTo>
                  <a:pt x="8738616" y="0"/>
                </a:lnTo>
                <a:close/>
              </a:path>
            </a:pathLst>
          </a:custGeom>
          <a:solidFill>
            <a:srgbClr val="582C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8749283" y="6451091"/>
            <a:ext cx="394970" cy="407034"/>
            <a:chOff x="8749283" y="6451091"/>
            <a:chExt cx="394970" cy="407034"/>
          </a:xfrm>
        </p:grpSpPr>
        <p:sp>
          <p:nvSpPr>
            <p:cNvPr id="4" name="object 4"/>
            <p:cNvSpPr/>
            <p:nvPr/>
          </p:nvSpPr>
          <p:spPr>
            <a:xfrm>
              <a:off x="9083039" y="6451091"/>
              <a:ext cx="60960" cy="407034"/>
            </a:xfrm>
            <a:custGeom>
              <a:avLst/>
              <a:gdLst/>
              <a:ahLst/>
              <a:cxnLst/>
              <a:rect l="l" t="t" r="r" b="b"/>
              <a:pathLst>
                <a:path w="60959" h="407034">
                  <a:moveTo>
                    <a:pt x="60959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60959" y="40690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895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999219" y="6451091"/>
              <a:ext cx="70485" cy="407034"/>
            </a:xfrm>
            <a:custGeom>
              <a:avLst/>
              <a:gdLst/>
              <a:ahLst/>
              <a:cxnLst/>
              <a:rect l="l" t="t" r="r" b="b"/>
              <a:pathLst>
                <a:path w="70484" h="407034">
                  <a:moveTo>
                    <a:pt x="70116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70116" y="406908"/>
                  </a:lnTo>
                  <a:lnTo>
                    <a:pt x="70116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915399" y="6451091"/>
              <a:ext cx="71755" cy="407034"/>
            </a:xfrm>
            <a:custGeom>
              <a:avLst/>
              <a:gdLst/>
              <a:ahLst/>
              <a:cxnLst/>
              <a:rect l="l" t="t" r="r" b="b"/>
              <a:pathLst>
                <a:path w="71754" h="407034">
                  <a:moveTo>
                    <a:pt x="71627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71627" y="40690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02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831579" y="6451091"/>
              <a:ext cx="70485" cy="407034"/>
            </a:xfrm>
            <a:custGeom>
              <a:avLst/>
              <a:gdLst/>
              <a:ahLst/>
              <a:cxnLst/>
              <a:rect l="l" t="t" r="r" b="b"/>
              <a:pathLst>
                <a:path w="70484" h="407034">
                  <a:moveTo>
                    <a:pt x="70103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70103" y="406908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7D80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49283" y="6451091"/>
              <a:ext cx="71755" cy="407034"/>
            </a:xfrm>
            <a:custGeom>
              <a:avLst/>
              <a:gdLst/>
              <a:ahLst/>
              <a:cxnLst/>
              <a:rect l="l" t="t" r="r" b="b"/>
              <a:pathLst>
                <a:path w="71754" h="407034">
                  <a:moveTo>
                    <a:pt x="71615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71615" y="406908"/>
                  </a:lnTo>
                  <a:lnTo>
                    <a:pt x="71615" y="0"/>
                  </a:lnTo>
                  <a:close/>
                </a:path>
              </a:pathLst>
            </a:custGeom>
            <a:solidFill>
              <a:srgbClr val="0066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9144000" cy="372110"/>
          </a:xfrm>
          <a:custGeom>
            <a:avLst/>
            <a:gdLst/>
            <a:ahLst/>
            <a:cxnLst/>
            <a:rect l="l" t="t" r="r" b="b"/>
            <a:pathLst>
              <a:path w="9144000" h="372110">
                <a:moveTo>
                  <a:pt x="9144000" y="0"/>
                </a:moveTo>
                <a:lnTo>
                  <a:pt x="0" y="0"/>
                </a:lnTo>
                <a:lnTo>
                  <a:pt x="0" y="371855"/>
                </a:lnTo>
                <a:lnTo>
                  <a:pt x="9144000" y="371855"/>
                </a:lnTo>
                <a:lnTo>
                  <a:pt x="9144000" y="0"/>
                </a:lnTo>
                <a:close/>
              </a:path>
            </a:pathLst>
          </a:custGeom>
          <a:solidFill>
            <a:srgbClr val="582C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9154" y="67420"/>
            <a:ext cx="2278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AFN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828547" y="527315"/>
            <a:ext cx="7592695" cy="207454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161925">
              <a:lnSpc>
                <a:spcPct val="100000"/>
              </a:lnSpc>
              <a:spcBef>
                <a:spcPts val="105"/>
              </a:spcBef>
            </a:pPr>
            <a:r>
              <a:rPr dirty="0" i="0">
                <a:latin typeface="Times New Roman"/>
                <a:cs typeface="Times New Roman"/>
              </a:rPr>
              <a:t>How</a:t>
            </a:r>
            <a:r>
              <a:rPr dirty="0" spc="-135" i="0">
                <a:latin typeface="Times New Roman"/>
                <a:cs typeface="Times New Roman"/>
              </a:rPr>
              <a:t> </a:t>
            </a:r>
            <a:r>
              <a:rPr dirty="0" spc="-25" i="0">
                <a:latin typeface="Times New Roman"/>
                <a:cs typeface="Times New Roman"/>
              </a:rPr>
              <a:t>To:</a:t>
            </a:r>
            <a:r>
              <a:rPr dirty="0" spc="-70" i="0">
                <a:latin typeface="Times New Roman"/>
                <a:cs typeface="Times New Roman"/>
              </a:rPr>
              <a:t> </a:t>
            </a:r>
            <a:r>
              <a:rPr dirty="0" i="0">
                <a:latin typeface="Times New Roman"/>
                <a:cs typeface="Times New Roman"/>
              </a:rPr>
              <a:t>Staff</a:t>
            </a:r>
            <a:r>
              <a:rPr dirty="0" spc="-55" i="0">
                <a:latin typeface="Times New Roman"/>
                <a:cs typeface="Times New Roman"/>
              </a:rPr>
              <a:t> </a:t>
            </a:r>
            <a:r>
              <a:rPr dirty="0" i="0">
                <a:latin typeface="Times New Roman"/>
                <a:cs typeface="Times New Roman"/>
              </a:rPr>
              <a:t>workflows</a:t>
            </a:r>
            <a:r>
              <a:rPr dirty="0" spc="-80" i="0">
                <a:latin typeface="Times New Roman"/>
                <a:cs typeface="Times New Roman"/>
              </a:rPr>
              <a:t> </a:t>
            </a:r>
            <a:r>
              <a:rPr dirty="0" i="0">
                <a:latin typeface="Times New Roman"/>
                <a:cs typeface="Times New Roman"/>
              </a:rPr>
              <a:t>for</a:t>
            </a:r>
            <a:r>
              <a:rPr dirty="0" spc="-200" i="0">
                <a:latin typeface="Times New Roman"/>
                <a:cs typeface="Times New Roman"/>
              </a:rPr>
              <a:t> </a:t>
            </a:r>
            <a:r>
              <a:rPr dirty="0" i="0">
                <a:latin typeface="Times New Roman"/>
                <a:cs typeface="Times New Roman"/>
              </a:rPr>
              <a:t>Alma</a:t>
            </a:r>
            <a:r>
              <a:rPr dirty="0" spc="-60" i="0">
                <a:latin typeface="Times New Roman"/>
                <a:cs typeface="Times New Roman"/>
              </a:rPr>
              <a:t> </a:t>
            </a:r>
            <a:r>
              <a:rPr dirty="0" spc="-10" i="0">
                <a:latin typeface="Times New Roman"/>
                <a:cs typeface="Times New Roman"/>
              </a:rPr>
              <a:t>Requests-</a:t>
            </a:r>
            <a:r>
              <a:rPr dirty="0" i="0">
                <a:latin typeface="Times New Roman"/>
                <a:cs typeface="Times New Roman"/>
              </a:rPr>
              <a:t>Local</a:t>
            </a:r>
            <a:r>
              <a:rPr dirty="0" spc="-55" i="0">
                <a:latin typeface="Times New Roman"/>
                <a:cs typeface="Times New Roman"/>
              </a:rPr>
              <a:t> </a:t>
            </a:r>
            <a:r>
              <a:rPr dirty="0" i="0">
                <a:latin typeface="Times New Roman"/>
                <a:cs typeface="Times New Roman"/>
              </a:rPr>
              <a:t>and</a:t>
            </a:r>
            <a:r>
              <a:rPr dirty="0" spc="-200" i="0">
                <a:latin typeface="Times New Roman"/>
                <a:cs typeface="Times New Roman"/>
              </a:rPr>
              <a:t> </a:t>
            </a:r>
            <a:r>
              <a:rPr dirty="0" spc="-25" i="0">
                <a:latin typeface="Times New Roman"/>
                <a:cs typeface="Times New Roman"/>
              </a:rPr>
              <a:t>AFN</a:t>
            </a: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dirty="0" u="sng" spc="-10" i="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Times New Roman"/>
                <a:cs typeface="Times New Roman"/>
                <a:hlinkClick r:id="rId2"/>
              </a:rPr>
              <a:t>https://www.carli.illinois.edu/products-services/i-share/alma/fulfillment/how-to_AFN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08732"/>
            <a:ext cx="9137903" cy="36109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13315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QUESTIONS?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c5c92231-8428-4be1-a6b8-eca5089d4539@namprd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51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60008"/>
            <a:ext cx="1764791" cy="697991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Thank</a:t>
            </a:r>
            <a:r>
              <a:rPr dirty="0" spc="-20"/>
              <a:t> you!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9154" y="1551442"/>
            <a:ext cx="3334385" cy="4064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1209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Join</a:t>
            </a:r>
            <a:r>
              <a:rPr dirty="0" sz="2500" spc="-5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us</a:t>
            </a:r>
            <a:r>
              <a:rPr dirty="0" sz="2500" spc="-6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next</a:t>
            </a:r>
            <a:r>
              <a:rPr dirty="0" sz="2500" spc="-7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Thursday</a:t>
            </a:r>
            <a:r>
              <a:rPr dirty="0" sz="25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 spc="-25">
                <a:solidFill>
                  <a:srgbClr val="582C5F"/>
                </a:solidFill>
                <a:latin typeface="Times New Roman"/>
                <a:cs typeface="Times New Roman"/>
              </a:rPr>
              <a:t>at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2pm</a:t>
            </a:r>
            <a:r>
              <a:rPr dirty="0" sz="25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for</a:t>
            </a:r>
            <a:r>
              <a:rPr dirty="0" sz="25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another</a:t>
            </a:r>
            <a:r>
              <a:rPr dirty="0" sz="25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 spc="-10">
                <a:solidFill>
                  <a:srgbClr val="582C5F"/>
                </a:solidFill>
                <a:latin typeface="Times New Roman"/>
                <a:cs typeface="Times New Roman"/>
              </a:rPr>
              <a:t>Office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Hour</a:t>
            </a:r>
            <a:r>
              <a:rPr dirty="0" sz="25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 spc="-50">
                <a:solidFill>
                  <a:srgbClr val="582C5F"/>
                </a:solidFill>
                <a:latin typeface="Times New Roman"/>
                <a:cs typeface="Times New Roman"/>
              </a:rPr>
              <a:t>—</a:t>
            </a:r>
            <a:endParaRPr sz="2500">
              <a:latin typeface="Times New Roman"/>
              <a:cs typeface="Times New Roman"/>
            </a:endParaRPr>
          </a:p>
          <a:p>
            <a:pPr marL="12700" marR="130810">
              <a:lnSpc>
                <a:spcPct val="100000"/>
              </a:lnSpc>
              <a:spcBef>
                <a:spcPts val="600"/>
              </a:spcBef>
            </a:pP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The</a:t>
            </a:r>
            <a:r>
              <a:rPr dirty="0" sz="2500" spc="-5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CARLI</a:t>
            </a:r>
            <a:r>
              <a:rPr dirty="0" sz="2500" spc="-6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calendar</a:t>
            </a:r>
            <a:r>
              <a:rPr dirty="0" sz="2500" spc="-25">
                <a:solidFill>
                  <a:srgbClr val="582C5F"/>
                </a:solidFill>
                <a:latin typeface="Times New Roman"/>
                <a:cs typeface="Times New Roman"/>
              </a:rPr>
              <a:t> has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the</a:t>
            </a:r>
            <a:r>
              <a:rPr dirty="0" sz="25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Zoom</a:t>
            </a:r>
            <a:r>
              <a:rPr dirty="0" sz="25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 spc="-10">
                <a:solidFill>
                  <a:srgbClr val="582C5F"/>
                </a:solidFill>
                <a:latin typeface="Times New Roman"/>
                <a:cs typeface="Times New Roman"/>
              </a:rPr>
              <a:t>connection instructions!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21945">
              <a:lnSpc>
                <a:spcPct val="100000"/>
              </a:lnSpc>
            </a:pPr>
            <a:r>
              <a:rPr dirty="0" sz="2500" spc="-65">
                <a:solidFill>
                  <a:srgbClr val="582C5F"/>
                </a:solidFill>
                <a:latin typeface="Times New Roman"/>
                <a:cs typeface="Times New Roman"/>
              </a:rPr>
              <a:t>You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can</a:t>
            </a:r>
            <a:r>
              <a:rPr dirty="0" sz="2500" spc="-6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always</a:t>
            </a:r>
            <a:r>
              <a:rPr dirty="0" sz="25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 spc="-10">
                <a:solidFill>
                  <a:srgbClr val="582C5F"/>
                </a:solidFill>
                <a:latin typeface="Times New Roman"/>
                <a:cs typeface="Times New Roman"/>
              </a:rPr>
              <a:t>contact </a:t>
            </a:r>
            <a:r>
              <a:rPr dirty="0" sz="2500">
                <a:solidFill>
                  <a:srgbClr val="582C5F"/>
                </a:solidFill>
                <a:latin typeface="Times New Roman"/>
                <a:cs typeface="Times New Roman"/>
              </a:rPr>
              <a:t>CARLI</a:t>
            </a:r>
            <a:r>
              <a:rPr dirty="0" sz="25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2500" spc="-25">
                <a:solidFill>
                  <a:srgbClr val="582C5F"/>
                </a:solidFill>
                <a:latin typeface="Times New Roman"/>
                <a:cs typeface="Times New Roman"/>
              </a:rPr>
              <a:t>at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25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Times New Roman"/>
                <a:cs typeface="Times New Roman"/>
                <a:hlinkClick r:id="rId3"/>
              </a:rPr>
              <a:t>support@carli.illinois.edu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154" y="67420"/>
            <a:ext cx="413257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16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da0839b8-d17b-401b-8af2-33642b92e4b3@namprd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3359" y="429768"/>
            <a:ext cx="5120639" cy="60182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Masciadrelli, Jennifer</dc:creator>
  <dc:title>I-Share Alma Primo VE Office hours will start shortly</dc:title>
  <dcterms:created xsi:type="dcterms:W3CDTF">2026-05-18T21:12:29Z</dcterms:created>
  <dcterms:modified xsi:type="dcterms:W3CDTF">2026-05-18T21:12:29Z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2026-05-18T00:00:00Z</vt:filetime>
  </property>
  <property fmtid="{D5CDD505-2E9C-101B-9397-08002B2CF9AE}" pid="5" name="Producer">
    <vt:lpwstr>Adobe PDF Library 20.9.95</vt:lpwstr>
  </property>
</Properties>
</file>