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3" r:id="rId2"/>
  </p:sldMasterIdLst>
  <p:notesMasterIdLst>
    <p:notesMasterId r:id="rId22"/>
  </p:notesMasterIdLst>
  <p:handoutMasterIdLst>
    <p:handoutMasterId r:id="rId23"/>
  </p:handoutMasterIdLst>
  <p:sldIdLst>
    <p:sldId id="3155" r:id="rId3"/>
    <p:sldId id="3156" r:id="rId4"/>
    <p:sldId id="3158" r:id="rId5"/>
    <p:sldId id="3176" r:id="rId6"/>
    <p:sldId id="3177" r:id="rId7"/>
    <p:sldId id="3167" r:id="rId8"/>
    <p:sldId id="3178" r:id="rId9"/>
    <p:sldId id="3168" r:id="rId10"/>
    <p:sldId id="3170" r:id="rId11"/>
    <p:sldId id="3171" r:id="rId12"/>
    <p:sldId id="3172" r:id="rId13"/>
    <p:sldId id="3173" r:id="rId14"/>
    <p:sldId id="3174" r:id="rId15"/>
    <p:sldId id="3175" r:id="rId16"/>
    <p:sldId id="3179" r:id="rId17"/>
    <p:sldId id="3165" r:id="rId18"/>
    <p:sldId id="3157" r:id="rId19"/>
    <p:sldId id="3160" r:id="rId20"/>
    <p:sldId id="3159" r:id="rId21"/>
  </p:sldIdLst>
  <p:sldSz cx="9144000" cy="6858000" type="letter"/>
  <p:notesSz cx="6858000" cy="9313863"/>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 id="2" name="Masciadrelli, Jennifer" initials="MJ" lastIdx="1" clrIdx="1">
    <p:extLst>
      <p:ext uri="{19B8F6BF-5375-455C-9EA6-DF929625EA0E}">
        <p15:presenceInfo xmlns:p15="http://schemas.microsoft.com/office/powerpoint/2012/main" userId="S::jmasciad@uillinois.edu::6ccfc54e-6ef4-4c47-aa09-bdb1c17db7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04" autoAdjust="0"/>
    <p:restoredTop sz="70927" autoAdjust="0"/>
  </p:normalViewPr>
  <p:slideViewPr>
    <p:cSldViewPr snapToGrid="0" snapToObjects="1">
      <p:cViewPr varScale="1">
        <p:scale>
          <a:sx n="81" d="100"/>
          <a:sy n="81" d="100"/>
        </p:scale>
        <p:origin x="1464" y="192"/>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972741" cy="467850"/>
          </a:xfrm>
          <a:prstGeom prst="rect">
            <a:avLst/>
          </a:prstGeom>
        </p:spPr>
        <p:txBody>
          <a:bodyPr vert="horz" lIns="128729" tIns="64365" rIns="128729" bIns="64365" rtlCol="0"/>
          <a:lstStyle>
            <a:lvl1pPr algn="l">
              <a:defRPr sz="1700"/>
            </a:lvl1pPr>
          </a:lstStyle>
          <a:p>
            <a:endParaRPr lang="en-US"/>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3885260" y="0"/>
            <a:ext cx="2970390" cy="467850"/>
          </a:xfrm>
          <a:prstGeom prst="rect">
            <a:avLst/>
          </a:prstGeom>
        </p:spPr>
        <p:txBody>
          <a:bodyPr vert="horz" lIns="128729" tIns="64365" rIns="128729" bIns="64365" rtlCol="0"/>
          <a:lstStyle>
            <a:lvl1pPr algn="r">
              <a:defRPr sz="1700"/>
            </a:lvl1pPr>
          </a:lstStyle>
          <a:p>
            <a:fld id="{05982DDE-1673-4FAD-ABA7-B01B4E41DDF4}" type="datetimeFigureOut">
              <a:rPr lang="en-US" smtClean="0"/>
              <a:t>7/9/20</a:t>
            </a:fld>
            <a:endParaRPr lang="en-US"/>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8846015"/>
            <a:ext cx="2972741" cy="467848"/>
          </a:xfrm>
          <a:prstGeom prst="rect">
            <a:avLst/>
          </a:prstGeom>
        </p:spPr>
        <p:txBody>
          <a:bodyPr vert="horz" lIns="128729" tIns="64365" rIns="128729" bIns="64365" rtlCol="0" anchor="b"/>
          <a:lstStyle>
            <a:lvl1pPr algn="l">
              <a:defRPr sz="1700"/>
            </a:lvl1pPr>
          </a:lstStyle>
          <a:p>
            <a:endParaRPr lang="en-US"/>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3885260" y="8846015"/>
            <a:ext cx="2970390" cy="467848"/>
          </a:xfrm>
          <a:prstGeom prst="rect">
            <a:avLst/>
          </a:prstGeom>
        </p:spPr>
        <p:txBody>
          <a:bodyPr vert="horz" lIns="128729" tIns="64365" rIns="128729" bIns="64365" rtlCol="0" anchor="b"/>
          <a:lstStyle>
            <a:lvl1pPr algn="r">
              <a:defRPr sz="1700"/>
            </a:lvl1pPr>
          </a:lstStyle>
          <a:p>
            <a:fld id="{06E4A8E0-CBC9-4654-A5E4-C16A20946212}" type="slidenum">
              <a:rPr lang="en-US" smtClean="0"/>
              <a:t>‹#›</a:t>
            </a:fld>
            <a:endParaRPr lang="en-US"/>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923083"/>
          </a:xfrm>
          <a:prstGeom prst="rect">
            <a:avLst/>
          </a:prstGeom>
        </p:spPr>
        <p:txBody>
          <a:bodyPr vert="horz" lIns="128729" tIns="64365" rIns="128729" bIns="64365" rtlCol="0"/>
          <a:lstStyle>
            <a:lvl1pPr algn="l">
              <a:defRPr sz="1700"/>
            </a:lvl1pPr>
          </a:lstStyle>
          <a:p>
            <a:endParaRPr lang="en-US"/>
          </a:p>
        </p:txBody>
      </p:sp>
      <p:sp>
        <p:nvSpPr>
          <p:cNvPr id="3" name="Date Placeholder 2"/>
          <p:cNvSpPr>
            <a:spLocks noGrp="1"/>
          </p:cNvSpPr>
          <p:nvPr>
            <p:ph type="dt" idx="1"/>
          </p:nvPr>
        </p:nvSpPr>
        <p:spPr>
          <a:xfrm>
            <a:off x="3884614" y="0"/>
            <a:ext cx="2971800" cy="923083"/>
          </a:xfrm>
          <a:prstGeom prst="rect">
            <a:avLst/>
          </a:prstGeom>
        </p:spPr>
        <p:txBody>
          <a:bodyPr vert="horz" lIns="128729" tIns="64365" rIns="128729" bIns="64365" rtlCol="0"/>
          <a:lstStyle>
            <a:lvl1pPr algn="r">
              <a:defRPr sz="1700"/>
            </a:lvl1pPr>
          </a:lstStyle>
          <a:p>
            <a:fld id="{7B3ACEC6-FD2B-364A-87A5-E4E57BEBA3DB}" type="datetimeFigureOut">
              <a:rPr lang="en-US" smtClean="0"/>
              <a:t>7/9/20</a:t>
            </a:fld>
            <a:endParaRPr lang="en-US"/>
          </a:p>
        </p:txBody>
      </p:sp>
      <p:sp>
        <p:nvSpPr>
          <p:cNvPr id="4" name="Slide Image Placeholder 3"/>
          <p:cNvSpPr>
            <a:spLocks noGrp="1" noRot="1" noChangeAspect="1"/>
          </p:cNvSpPr>
          <p:nvPr>
            <p:ph type="sldImg" idx="2"/>
          </p:nvPr>
        </p:nvSpPr>
        <p:spPr>
          <a:xfrm>
            <a:off x="2019300" y="606425"/>
            <a:ext cx="3087688" cy="2314575"/>
          </a:xfrm>
          <a:prstGeom prst="rect">
            <a:avLst/>
          </a:prstGeom>
          <a:noFill/>
          <a:ln w="12700">
            <a:solidFill>
              <a:prstClr val="black"/>
            </a:solidFill>
          </a:ln>
        </p:spPr>
        <p:txBody>
          <a:bodyPr vert="horz" lIns="128729" tIns="64365" rIns="128729" bIns="64365" rtlCol="0" anchor="ctr"/>
          <a:lstStyle/>
          <a:p>
            <a:endParaRPr lang="en-US"/>
          </a:p>
        </p:txBody>
      </p:sp>
      <p:sp>
        <p:nvSpPr>
          <p:cNvPr id="5" name="Notes Placeholder 4"/>
          <p:cNvSpPr>
            <a:spLocks noGrp="1"/>
          </p:cNvSpPr>
          <p:nvPr>
            <p:ph type="body" sz="quarter" idx="3"/>
          </p:nvPr>
        </p:nvSpPr>
        <p:spPr>
          <a:xfrm>
            <a:off x="443321" y="3002351"/>
            <a:ext cx="6169916" cy="5704503"/>
          </a:xfrm>
          <a:prstGeom prst="rect">
            <a:avLst/>
          </a:prstGeom>
        </p:spPr>
        <p:txBody>
          <a:bodyPr vert="horz" lIns="128729" tIns="64365" rIns="128729" bIns="64365" rtlCol="0"/>
          <a:lstStyle/>
          <a:p>
            <a:pPr lvl="0"/>
            <a:r>
              <a:rPr lang="en-US" dirty="0"/>
              <a:t>Edit Master text style</a:t>
            </a:r>
          </a:p>
        </p:txBody>
      </p:sp>
      <p:sp>
        <p:nvSpPr>
          <p:cNvPr id="6" name="Footer Placeholder 5"/>
          <p:cNvSpPr>
            <a:spLocks noGrp="1"/>
          </p:cNvSpPr>
          <p:nvPr>
            <p:ph type="ftr" sz="quarter" idx="4"/>
          </p:nvPr>
        </p:nvSpPr>
        <p:spPr>
          <a:xfrm>
            <a:off x="110838" y="8251128"/>
            <a:ext cx="2971800" cy="923080"/>
          </a:xfrm>
          <a:prstGeom prst="rect">
            <a:avLst/>
          </a:prstGeom>
        </p:spPr>
        <p:txBody>
          <a:bodyPr vert="horz" lIns="128729" tIns="64365" rIns="128729" bIns="64365" rtlCol="0" anchor="b"/>
          <a:lstStyle>
            <a:lvl1pPr algn="l">
              <a:defRPr sz="1700"/>
            </a:lvl1pPr>
          </a:lstStyle>
          <a:p>
            <a:endParaRPr lang="en-US"/>
          </a:p>
        </p:txBody>
      </p:sp>
      <p:sp>
        <p:nvSpPr>
          <p:cNvPr id="7" name="Slide Number Placeholder 6"/>
          <p:cNvSpPr>
            <a:spLocks noGrp="1"/>
          </p:cNvSpPr>
          <p:nvPr>
            <p:ph type="sldNum" sz="quarter" idx="5"/>
          </p:nvPr>
        </p:nvSpPr>
        <p:spPr>
          <a:xfrm>
            <a:off x="3775367" y="8251128"/>
            <a:ext cx="2971800" cy="923080"/>
          </a:xfrm>
          <a:prstGeom prst="rect">
            <a:avLst/>
          </a:prstGeom>
        </p:spPr>
        <p:txBody>
          <a:bodyPr vert="horz" lIns="128729" tIns="64365" rIns="128729" bIns="64365" rtlCol="0" anchor="b"/>
          <a:lstStyle>
            <a:lvl1pPr algn="r">
              <a:defRPr sz="1700"/>
            </a:lvl1pPr>
          </a:lstStyle>
          <a:p>
            <a:fld id="{FA2322D7-5974-A64C-97E5-5150CB045093}" type="slidenum">
              <a:rPr lang="en-US" smtClean="0"/>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defTabSz="643646">
              <a:defRPr/>
            </a:pPr>
            <a:fld id="{FA2322D7-5974-A64C-97E5-5150CB045093}" type="slidenum">
              <a:rPr lang="en-US">
                <a:solidFill>
                  <a:prstClr val="black"/>
                </a:solidFill>
              </a:rPr>
              <a:pPr defTabSz="643646">
                <a:defRPr/>
              </a:pPr>
              <a:t>1</a:t>
            </a:fld>
            <a:endParaRPr lang="en-US">
              <a:solidFill>
                <a:prstClr val="black"/>
              </a:solidFill>
            </a:endParaRPr>
          </a:p>
        </p:txBody>
      </p:sp>
    </p:spTree>
    <p:extLst>
      <p:ext uri="{BB962C8B-B14F-4D97-AF65-F5344CB8AC3E}">
        <p14:creationId xmlns:p14="http://schemas.microsoft.com/office/powerpoint/2010/main" val="99378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baseline="0" dirty="0">
                <a:cs typeface="Calibri"/>
              </a:rPr>
              <a:t>[Denise]  All libraries need to check this input: </a:t>
            </a:r>
          </a:p>
          <a:p>
            <a:endParaRPr lang="en-US" baseline="0" dirty="0">
              <a:cs typeface="Calibri"/>
            </a:endParaRPr>
          </a:p>
        </p:txBody>
      </p:sp>
    </p:spTree>
    <p:extLst>
      <p:ext uri="{BB962C8B-B14F-4D97-AF65-F5344CB8AC3E}">
        <p14:creationId xmlns:p14="http://schemas.microsoft.com/office/powerpoint/2010/main" val="583407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baseline="0" dirty="0">
                <a:cs typeface="Calibri"/>
              </a:rPr>
              <a:t>[Denise &amp; Jen]  Here’s a typical example with all three.  Some wrong type, some “international” focus and some possible </a:t>
            </a:r>
            <a:r>
              <a:rPr lang="en-US" baseline="0" dirty="0" err="1">
                <a:cs typeface="Calibri"/>
              </a:rPr>
              <a:t>mis</a:t>
            </a:r>
            <a:r>
              <a:rPr lang="en-US" baseline="0" dirty="0">
                <a:cs typeface="Calibri"/>
              </a:rPr>
              <a:t>-match, ex. Nursing 2013?  Review what’s active in your library’s Alma. Delete or deactivate as needed and activate if appropriate collections. </a:t>
            </a:r>
          </a:p>
        </p:txBody>
      </p:sp>
    </p:spTree>
    <p:extLst>
      <p:ext uri="{BB962C8B-B14F-4D97-AF65-F5344CB8AC3E}">
        <p14:creationId xmlns:p14="http://schemas.microsoft.com/office/powerpoint/2010/main" val="2003315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a:p>
            <a:endParaRPr lang="en-US" dirty="0"/>
          </a:p>
          <a:p>
            <a:r>
              <a:rPr lang="en-US" dirty="0"/>
              <a:t>On Tuesday, July 7 at 2pm OCLC applied a Collection Manager update with enhancements for the Data Sync Collections we use for publishing holdings from Alma to WorldCat. </a:t>
            </a:r>
          </a:p>
          <a:p>
            <a:endParaRPr lang="en-US" dirty="0"/>
          </a:p>
          <a:p>
            <a:r>
              <a:rPr lang="en-US" dirty="0"/>
              <a:t>OCLC notified us the day prior that our current matching by OCLC number only and excluding records from matching when no OCLC number exists are features not yet available with the new system. </a:t>
            </a:r>
          </a:p>
          <a:p>
            <a:r>
              <a:rPr lang="en-US" dirty="0"/>
              <a:t>Because a new matching algorithm is in place, we know this is an important change to test and evaluate before your records are processed with the new system. </a:t>
            </a:r>
          </a:p>
          <a:p>
            <a:endParaRPr lang="en-US" dirty="0"/>
          </a:p>
          <a:p>
            <a:r>
              <a:rPr lang="en-US" dirty="0"/>
              <a:t>The good news is only records sent to OCLC’s new file exchange servers are processed by the new system. Those being sent to OCLC’s old server are still being processed without the updates. </a:t>
            </a:r>
          </a:p>
          <a:p>
            <a:r>
              <a:rPr lang="en-US" dirty="0"/>
              <a:t>Earlier this week, we changed your Alma OCLC ftp definitions to point to the old OCLC server to ensure your records continue to processes and match just as they have been since going live on Alma while we evaluate this change. </a:t>
            </a:r>
          </a:p>
          <a:p>
            <a:endParaRPr lang="en-US" dirty="0"/>
          </a:p>
          <a:p>
            <a:r>
              <a:rPr lang="en-US" dirty="0"/>
              <a:t>Over the next few weeks, CARLI will be working with Andrea </a:t>
            </a:r>
            <a:r>
              <a:rPr lang="en-US" dirty="0" err="1"/>
              <a:t>Imre</a:t>
            </a:r>
            <a:r>
              <a:rPr lang="en-US" dirty="0"/>
              <a:t> and Susan Howell at Southern Illinois University - Carbondale who both kindly agreed to be the first of us to test the new matching algorithm through a variety of carefully planned scenarios. SIC has a strong history of identifying problems with Collection Manager matching, having found two past issues with fingerprint matching and title matching which helped guide our current </a:t>
            </a:r>
            <a:r>
              <a:rPr lang="en-US" dirty="0" err="1"/>
              <a:t>consortial</a:t>
            </a:r>
            <a:r>
              <a:rPr lang="en-US" dirty="0"/>
              <a:t> settings for Data Sync projects. I very much appreciate their willingness to test. If any other institutions wish to volunteer to test as well, please email us at CARLI support. We will share the findings from testing and next steps once this initial review concludes. </a:t>
            </a:r>
          </a:p>
          <a:p>
            <a:endParaRPr lang="en-US" dirty="0"/>
          </a:p>
          <a:p>
            <a:r>
              <a:rPr lang="en-US" dirty="0"/>
              <a:t>For those interested in some more details about matching, the changes identified in the release notes in the URL provided here indicate:</a:t>
            </a:r>
          </a:p>
          <a:p>
            <a:r>
              <a:rPr lang="en-US" dirty="0"/>
              <a:t>1. The first OCLC # identified in the bib record is used to target that specific record within WorldCat</a:t>
            </a:r>
          </a:p>
          <a:p>
            <a:r>
              <a:rPr lang="en-US" dirty="0"/>
              <a:t>2. Then, validation by material type and comparison of title occur</a:t>
            </a:r>
          </a:p>
          <a:p>
            <a:r>
              <a:rPr lang="en-US" dirty="0"/>
              <a:t>3. When no OCLC # is provided, or if a provided OCLC # does not pass the verification steps, matching is attempted based on the combined metadata within the record.</a:t>
            </a:r>
          </a:p>
          <a:p>
            <a:r>
              <a:rPr lang="en-US" dirty="0"/>
              <a:t> *Obviously, both components of that last statement are ones to test carefully. </a:t>
            </a:r>
          </a:p>
          <a:p>
            <a:endParaRPr lang="en-US" dirty="0"/>
          </a:p>
          <a:p>
            <a:r>
              <a:rPr lang="en-US" dirty="0"/>
              <a:t>I was excited to hear about some of the other new features coming with this update:</a:t>
            </a:r>
          </a:p>
          <a:p>
            <a:pPr marL="228600" indent="-228600">
              <a:buAutoNum type="arabicPeriod"/>
            </a:pPr>
            <a:r>
              <a:rPr lang="en-US" dirty="0"/>
              <a:t>We have heard that reports found in WorldShare &gt; My Files &gt; Downloads will be more informative. Supposedly, in addition to MMS ID, the original OCLC number in the record you send will be included, as well as the matching WorldCat OCLC number. Holdings status will also be indicated, whether set as new, set again, or deleted.</a:t>
            </a:r>
          </a:p>
          <a:p>
            <a:pPr marL="228600" indent="-228600">
              <a:buAutoNum type="arabicPeriod"/>
            </a:pPr>
            <a:r>
              <a:rPr lang="en-US" dirty="0"/>
              <a:t>New record formats can be submitted, including MARCXML.</a:t>
            </a:r>
          </a:p>
          <a:p>
            <a:pPr marL="228600" indent="-228600">
              <a:buAutoNum type="arabicPeriod"/>
            </a:pPr>
            <a:r>
              <a:rPr lang="en-US" dirty="0"/>
              <a:t>Although not indicated in the release notes, we have heard that processing of files is also much faster. </a:t>
            </a:r>
          </a:p>
          <a:p>
            <a:pPr marL="0" indent="0">
              <a:buNone/>
            </a:pPr>
            <a:endParaRPr lang="en-US" dirty="0"/>
          </a:p>
          <a:p>
            <a:pPr marL="0" indent="0">
              <a:buNone/>
            </a:pPr>
            <a:r>
              <a:rPr lang="en-US" dirty="0"/>
              <a:t>Again, we look forward to sharing the findings about these new features with you all when testing concludes.</a:t>
            </a:r>
          </a:p>
        </p:txBody>
      </p:sp>
    </p:spTree>
    <p:extLst>
      <p:ext uri="{BB962C8B-B14F-4D97-AF65-F5344CB8AC3E}">
        <p14:creationId xmlns:p14="http://schemas.microsoft.com/office/powerpoint/2010/main" val="46215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type any</a:t>
            </a:r>
            <a:r>
              <a:rPr lang="en-US" baseline="0" dirty="0"/>
              <a:t> questions in the chat, or feel free to unmute to ask questions. </a:t>
            </a:r>
          </a:p>
          <a:p>
            <a:r>
              <a:rPr lang="en-US" baseline="0" dirty="0"/>
              <a:t>If you’ve already submitted a ticket for your question we’re working on getting back to you! We’ll prioritize new questions during the Q&amp;A.</a:t>
            </a:r>
            <a:endParaRPr lang="en-US" dirty="0"/>
          </a:p>
        </p:txBody>
      </p:sp>
    </p:spTree>
    <p:extLst>
      <p:ext uri="{BB962C8B-B14F-4D97-AF65-F5344CB8AC3E}">
        <p14:creationId xmlns:p14="http://schemas.microsoft.com/office/powerpoint/2010/main" val="278119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6450" y="619125"/>
            <a:ext cx="3135313" cy="2351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443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baseline="0" dirty="0">
                <a:cs typeface="Calibri"/>
              </a:rPr>
              <a:t>[Jessica] Now that we are live on Alma and Primo VE, we’ll need to pay close attention to the software update cycle, which typically occurs on Production the first Sunday of every month.  This is in stark contrast to our past experience on Voyager, where we’d often go for years without significant changes to the software.  It will be a bit of an adjustment for us, but in good news, it does mean that new features and bug fixes will be introduced much more quickly than we are used to.  </a:t>
            </a:r>
          </a:p>
          <a:p>
            <a:endParaRPr lang="en-US" baseline="0" dirty="0">
              <a:cs typeface="Calibri"/>
            </a:endParaRPr>
          </a:p>
          <a:p>
            <a:r>
              <a:rPr lang="en-US" baseline="0" dirty="0">
                <a:cs typeface="Calibri"/>
              </a:rPr>
              <a:t>The next monthly update is this Sunday, July 5, between 2-3am Central time!  Please note that during the maintenance, your environment may be unavailable, so you may want to share and post these known services times for your staff and late-night users.</a:t>
            </a:r>
          </a:p>
        </p:txBody>
      </p:sp>
    </p:spTree>
    <p:extLst>
      <p:ext uri="{BB962C8B-B14F-4D97-AF65-F5344CB8AC3E}">
        <p14:creationId xmlns:p14="http://schemas.microsoft.com/office/powerpoint/2010/main" val="2202949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baseline="0" dirty="0">
                <a:cs typeface="Calibri"/>
              </a:rPr>
              <a:t>[Jessica] Ex Libris has posted the Release Schedule for the whole year at this link.  CARLI has also added the Production release dates to the CARLI Calendar.</a:t>
            </a:r>
          </a:p>
          <a:p>
            <a:endParaRPr lang="en-US" baseline="0" dirty="0">
              <a:cs typeface="Calibri"/>
            </a:endParaRPr>
          </a:p>
          <a:p>
            <a:r>
              <a:rPr lang="en-US" baseline="0" dirty="0">
                <a:cs typeface="Calibri"/>
              </a:rPr>
              <a:t>Another new concept for us is that the Releases are applied to our Sandbox environments about two weeks BEFORE the Release is applied to the Production environment. This enables library staff to learn about and test the new features and fixes, and become aware of any changes that might affect their workflows or procedures.  You can see in advance what changes the release will contain by reviewing the Release Notes for Alma and Primo VE at the URLs shows here.</a:t>
            </a:r>
          </a:p>
          <a:p>
            <a:endParaRPr lang="en-US" baseline="0" dirty="0">
              <a:cs typeface="Calibri"/>
            </a:endParaRPr>
          </a:p>
          <a:p>
            <a:r>
              <a:rPr lang="en-US" baseline="0" dirty="0">
                <a:cs typeface="Calibri"/>
              </a:rPr>
              <a:t>Finally, Ex Libris also has a System Status Page for all of their many services where you can see the current status and date of next scheduled maintenance.  Even better than this page is that you can sign up for email updates to receive an email about scheduled or unscheduled downtime that will affect our environments.  CARLI I-Share environments are on ALMA NA06, and PRIMO VE NA06--that’s NA for North America, Zero Six.  Simply click the envelope icon next to the name to sign up.</a:t>
            </a:r>
          </a:p>
          <a:p>
            <a:endParaRPr lang="en-US" baseline="0" dirty="0">
              <a:cs typeface="Calibri"/>
            </a:endParaRPr>
          </a:p>
          <a:p>
            <a:r>
              <a:rPr lang="en-US" baseline="0" dirty="0">
                <a:cs typeface="Calibri"/>
              </a:rPr>
              <a:t>Next, Kris will provide some updates on turning on the Automated Fulfillment Network in July.</a:t>
            </a:r>
          </a:p>
        </p:txBody>
      </p:sp>
    </p:spTree>
    <p:extLst>
      <p:ext uri="{BB962C8B-B14F-4D97-AF65-F5344CB8AC3E}">
        <p14:creationId xmlns:p14="http://schemas.microsoft.com/office/powerpoint/2010/main" val="133861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38199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baseline="0" dirty="0">
                <a:cs typeface="Calibri"/>
              </a:rPr>
              <a:t>[Jessica] Today we will follow up on the Monthly release, an update on plans to turn on the Automated Fulfillment Network, checking Electronic collections and the OCLC data sync,  and then, of course, we’ll again leave lots of time for your questions.</a:t>
            </a:r>
          </a:p>
        </p:txBody>
      </p:sp>
    </p:spTree>
    <p:extLst>
      <p:ext uri="{BB962C8B-B14F-4D97-AF65-F5344CB8AC3E}">
        <p14:creationId xmlns:p14="http://schemas.microsoft.com/office/powerpoint/2010/main" val="211695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371834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349453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351146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254075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baseline="0" dirty="0">
                <a:cs typeface="Calibri"/>
              </a:rPr>
              <a:t>[Denise] Time to check electronic collections, each link resolver different in puts</a:t>
            </a:r>
          </a:p>
        </p:txBody>
      </p:sp>
    </p:spTree>
    <p:extLst>
      <p:ext uri="{BB962C8B-B14F-4D97-AF65-F5344CB8AC3E}">
        <p14:creationId xmlns:p14="http://schemas.microsoft.com/office/powerpoint/2010/main" val="4065476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2475" y="608013"/>
            <a:ext cx="3082925" cy="2312987"/>
          </a:xfrm>
        </p:spPr>
      </p:sp>
      <p:sp>
        <p:nvSpPr>
          <p:cNvPr id="3" name="Notes Placeholder 2"/>
          <p:cNvSpPr>
            <a:spLocks noGrp="1"/>
          </p:cNvSpPr>
          <p:nvPr>
            <p:ph type="body" idx="1"/>
          </p:nvPr>
        </p:nvSpPr>
        <p:spPr/>
        <p:txBody>
          <a:bodyPr/>
          <a:lstStyle/>
          <a:p>
            <a:r>
              <a:rPr lang="en-US" baseline="0" dirty="0">
                <a:cs typeface="Calibri"/>
              </a:rPr>
              <a:t>[Denise] Here’s example from the spreadsheet “LR to Alma”, </a:t>
            </a:r>
          </a:p>
        </p:txBody>
      </p:sp>
    </p:spTree>
    <p:extLst>
      <p:ext uri="{BB962C8B-B14F-4D97-AF65-F5344CB8AC3E}">
        <p14:creationId xmlns:p14="http://schemas.microsoft.com/office/powerpoint/2010/main" val="2619917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87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39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28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851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25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383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49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346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86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98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66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28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94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10678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1151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3384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9918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5464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83154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1077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37276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701255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93210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793509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209805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224230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468329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02598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983556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678050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601704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86128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2.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2" r:id="rId21"/>
    <p:sldLayoutId id="2147483725" r:id="rId22"/>
    <p:sldLayoutId id="2147483726" r:id="rId23"/>
    <p:sldLayoutId id="2147483727" r:id="rId24"/>
    <p:sldLayoutId id="2147483728" r:id="rId25"/>
    <p:sldLayoutId id="2147483729" r:id="rId26"/>
    <p:sldLayoutId id="2147483731" r:id="rId27"/>
    <p:sldLayoutId id="2147483733" r:id="rId28"/>
    <p:sldLayoutId id="2147483734" r:id="rId29"/>
    <p:sldLayoutId id="2147483735" r:id="rId30"/>
    <p:sldLayoutId id="2147483736" r:id="rId31"/>
    <p:sldLayoutId id="2147483738" r:id="rId32"/>
    <p:sldLayoutId id="2147483739" r:id="rId33"/>
    <p:sldLayoutId id="2147483740" r:id="rId34"/>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grpSp>
    </p:spTree>
    <p:extLst>
      <p:ext uri="{BB962C8B-B14F-4D97-AF65-F5344CB8AC3E}">
        <p14:creationId xmlns:p14="http://schemas.microsoft.com/office/powerpoint/2010/main" val="196543599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help.oclc.org/Metadata_Services/WorldShare_Collection_Manager/Release_notes/2020_Release_notes/085WorldShare_Collection_Manager_release_notes_July_2020"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s://www.carli.illinois.edu/sites/files/files/CARLI_Alma%20PrimoVE_GoLive_Readiness_Checklist_200428.docx"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knowledge.exlibrisgroup.com/Alma/Release_Notes/Release_and_Maintenance_Schedule" TargetMode="External"/><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status.exlibrisgroup.com/" TargetMode="External"/><Relationship Id="rId5" Type="http://schemas.openxmlformats.org/officeDocument/2006/relationships/hyperlink" Target="https://knowledge.exlibrisgroup.com/Primo/Release_Notes/002Primo_VE/2020/010Primo_VE_2020_Release_Notes" TargetMode="External"/><Relationship Id="rId4" Type="http://schemas.openxmlformats.org/officeDocument/2006/relationships/hyperlink" Target="https://knowledge.exlibrisgroup.com/Alma/Release_Notes/2020/Alma_2020_Release_Not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 TargetMode="External"/><Relationship Id="rId2" Type="http://schemas.openxmlformats.org/officeDocument/2006/relationships/image" Target="../media/image11.tif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arli.illinois.edu/carli-alma-primo-ve-open-office-hours-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pic>
        <p:nvPicPr>
          <p:cNvPr id="1028" name="Picture 4" descr="https://knowledge.exlibrisgroup.com/@api/deki/files/48152/Exlibris_ProQuest_logo_FINAL.jpg?revision=1">
            <a:extLst>
              <a:ext uri="{FF2B5EF4-FFF2-40B4-BE49-F238E27FC236}">
                <a16:creationId xmlns:a16="http://schemas.microsoft.com/office/drawing/2014/main" id="{D347FBCF-07B7-4873-B853-FBF7C87F024D}"/>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366675" y="3324260"/>
            <a:ext cx="3775699" cy="157183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n-lt"/>
              </a:rPr>
              <a:t>Welcome!</a:t>
            </a:r>
          </a:p>
          <a:p>
            <a:endParaRPr lang="en-US" sz="2400" i="1" dirty="0">
              <a:latin typeface="+mn-lt"/>
            </a:endParaRPr>
          </a:p>
          <a:p>
            <a:r>
              <a:rPr lang="en-US" sz="2000" dirty="0">
                <a:latin typeface="+mn-lt"/>
              </a:rPr>
              <a:t>Office Hours will start at 2pm and run until 3pm</a:t>
            </a:r>
            <a:br>
              <a:rPr lang="en-US" sz="2000" dirty="0">
                <a:latin typeface="+mn-lt"/>
              </a:rPr>
            </a:br>
            <a:br>
              <a:rPr lang="en-US" sz="2000" dirty="0">
                <a:latin typeface="+mn-lt"/>
              </a:rPr>
            </a:br>
            <a:r>
              <a:rPr lang="en-US" sz="2000" dirty="0">
                <a:latin typeface="+mn-lt"/>
              </a:rPr>
              <a:t>Please mute your microphone</a:t>
            </a:r>
            <a:br>
              <a:rPr lang="en-US" sz="2000" dirty="0">
                <a:latin typeface="+mn-lt"/>
              </a:rPr>
            </a:br>
            <a:br>
              <a:rPr lang="en-US" sz="2000" dirty="0">
                <a:latin typeface="+mn-lt"/>
              </a:rPr>
            </a:br>
            <a:r>
              <a:rPr lang="en-US" sz="2000" dirty="0">
                <a:latin typeface="+mn-lt"/>
              </a:rPr>
              <a:t>As time permits, we will respond to questions typed in the chat box, and offline afterwards, as needed</a:t>
            </a:r>
            <a:br>
              <a:rPr lang="en-US" sz="2000" dirty="0">
                <a:latin typeface="+mn-lt"/>
              </a:rPr>
            </a:br>
            <a:endParaRPr lang="en-US" sz="2000" dirty="0">
              <a:latin typeface="+mn-lt"/>
            </a:endParaRPr>
          </a:p>
          <a:p>
            <a:r>
              <a:rPr lang="en-US" sz="2000" dirty="0">
                <a:latin typeface="+mn-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4"/>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297893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Electronic Collections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749808" y="950976"/>
            <a:ext cx="7863840" cy="4882896"/>
          </a:xfrm>
          <a:prstGeom prst="rect">
            <a:avLst/>
          </a:prstGeom>
        </p:spPr>
        <p:txBody>
          <a:bodyPr/>
          <a:lstStyle/>
          <a:p>
            <a:pPr marL="457200" indent="-457200">
              <a:buFont typeface="Arial" panose="020B0604020202020204" pitchFamily="34" charset="0"/>
              <a:buChar char="•"/>
            </a:pPr>
            <a:r>
              <a:rPr lang="en-US" sz="3200" dirty="0">
                <a:ea typeface="+mn-lt"/>
                <a:cs typeface="+mn-lt"/>
              </a:rPr>
              <a:t>Good time for checking your link resolver input against what was activated in Alma at go live:</a:t>
            </a:r>
          </a:p>
          <a:p>
            <a:pPr marL="1200150" lvl="1" indent="-457200">
              <a:buFont typeface="Arial" panose="020B0604020202020204" pitchFamily="34" charset="0"/>
              <a:buChar char="•"/>
            </a:pPr>
            <a:r>
              <a:rPr lang="en-US" sz="2900" dirty="0">
                <a:ea typeface="+mn-lt"/>
                <a:cs typeface="+mn-lt"/>
              </a:rPr>
              <a:t>360 and EBSCO See library’s box.com  for your input files (see folder “Production Load” or “360 files” )</a:t>
            </a:r>
          </a:p>
          <a:p>
            <a:pPr marL="1200150" lvl="1" indent="-457200">
              <a:buFont typeface="Arial" panose="020B0604020202020204" pitchFamily="34" charset="0"/>
              <a:buChar char="•"/>
            </a:pPr>
            <a:r>
              <a:rPr lang="en-US" sz="2900" dirty="0">
                <a:ea typeface="+mn-lt"/>
                <a:cs typeface="+mn-lt"/>
              </a:rPr>
              <a:t>SFX libraries can check their admin modules </a:t>
            </a:r>
          </a:p>
          <a:p>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p:txBody>
      </p:sp>
    </p:spTree>
    <p:extLst>
      <p:ext uri="{BB962C8B-B14F-4D97-AF65-F5344CB8AC3E}">
        <p14:creationId xmlns:p14="http://schemas.microsoft.com/office/powerpoint/2010/main" val="108665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Electronic Collections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749808" y="950976"/>
            <a:ext cx="7863840" cy="4882896"/>
          </a:xfrm>
          <a:prstGeom prst="rect">
            <a:avLst/>
          </a:prstGeom>
        </p:spPr>
        <p:txBody>
          <a:bodyPr/>
          <a:lstStyle/>
          <a:p>
            <a:pPr marL="457200" indent="-457200">
              <a:buFont typeface="Arial" panose="020B0604020202020204" pitchFamily="34" charset="0"/>
              <a:buChar char="•"/>
            </a:pPr>
            <a:r>
              <a:rPr lang="en-US" sz="3200" dirty="0">
                <a:ea typeface="+mn-lt"/>
                <a:cs typeface="+mn-lt"/>
              </a:rPr>
              <a:t>Do “Electronic Collections” search to compare what’s in your link resolver input with what’s actually active: </a:t>
            </a:r>
          </a:p>
          <a:p>
            <a:pPr marL="457200" indent="-457200">
              <a:buFont typeface="Arial" panose="020B0604020202020204" pitchFamily="34" charset="0"/>
              <a:buChar char="•"/>
            </a:pPr>
            <a:endParaRPr lang="en-US" sz="2900" dirty="0">
              <a:ea typeface="+mn-lt"/>
              <a:cs typeface="+mn-lt"/>
            </a:endParaRPr>
          </a:p>
          <a:p>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2644711"/>
            <a:ext cx="5038725" cy="14954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708" y="4081271"/>
            <a:ext cx="3638550" cy="1752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092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Electronic Collections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749808" y="950976"/>
            <a:ext cx="7863840" cy="4882896"/>
          </a:xfrm>
          <a:prstGeom prst="rect">
            <a:avLst/>
          </a:prstGeom>
        </p:spPr>
        <p:txBody>
          <a:bodyPr/>
          <a:lstStyle/>
          <a:p>
            <a:pPr marL="457200" indent="-457200">
              <a:buFont typeface="Arial" panose="020B0604020202020204" pitchFamily="34" charset="0"/>
              <a:buChar char="•"/>
            </a:pPr>
            <a:r>
              <a:rPr lang="en-US" sz="3200" dirty="0">
                <a:ea typeface="+mn-lt"/>
                <a:cs typeface="+mn-lt"/>
              </a:rPr>
              <a:t>Check your Box for file 01CARLI_XXX_PQ_Activations</a:t>
            </a:r>
          </a:p>
          <a:p>
            <a:pPr marL="457200" indent="-457200">
              <a:buFont typeface="Arial" panose="020B0604020202020204" pitchFamily="34" charset="0"/>
              <a:buChar char="•"/>
            </a:pPr>
            <a:r>
              <a:rPr lang="en-US" sz="3200" dirty="0">
                <a:ea typeface="+mn-lt"/>
                <a:cs typeface="+mn-lt"/>
              </a:rPr>
              <a:t>Compare this file with your Alma activations.</a:t>
            </a:r>
          </a:p>
          <a:p>
            <a:pPr marL="457200" indent="-457200">
              <a:buFont typeface="Arial" panose="020B0604020202020204" pitchFamily="34" charset="0"/>
              <a:buChar char="•"/>
            </a:pPr>
            <a:r>
              <a:rPr lang="en-US" sz="3200" dirty="0">
                <a:ea typeface="+mn-lt"/>
                <a:cs typeface="+mn-lt"/>
              </a:rPr>
              <a:t>Several error possible in electronic collection type, geographic focus or matching. </a:t>
            </a:r>
          </a:p>
          <a:p>
            <a:pPr marL="457200" indent="-457200">
              <a:buFont typeface="Arial" panose="020B0604020202020204" pitchFamily="34" charset="0"/>
              <a:buChar char="•"/>
            </a:pPr>
            <a:endParaRPr lang="en-US" sz="2900" dirty="0">
              <a:ea typeface="+mn-lt"/>
              <a:cs typeface="+mn-lt"/>
            </a:endParaRPr>
          </a:p>
          <a:p>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p:txBody>
      </p:sp>
    </p:spTree>
    <p:extLst>
      <p:ext uri="{BB962C8B-B14F-4D97-AF65-F5344CB8AC3E}">
        <p14:creationId xmlns:p14="http://schemas.microsoft.com/office/powerpoint/2010/main" val="378431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Electronic Collections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97565" y="609600"/>
            <a:ext cx="8216083" cy="5224272"/>
          </a:xfrm>
          <a:prstGeom prst="rect">
            <a:avLst/>
          </a:prstGeom>
        </p:spPr>
        <p:txBody>
          <a:bodyPr/>
          <a:lstStyle/>
          <a:p>
            <a:endParaRPr lang="en-US" sz="3200" dirty="0">
              <a:ea typeface="+mn-lt"/>
              <a:cs typeface="+mn-lt"/>
            </a:endParaRPr>
          </a:p>
          <a:p>
            <a:pPr marL="457200" indent="-457200">
              <a:buFont typeface="Arial" panose="020B0604020202020204" pitchFamily="34" charset="0"/>
              <a:buChar char="•"/>
            </a:pPr>
            <a:endParaRPr lang="en-US" sz="2900" dirty="0">
              <a:ea typeface="+mn-lt"/>
              <a:cs typeface="+mn-lt"/>
            </a:endParaRPr>
          </a:p>
          <a:p>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66" y="384314"/>
            <a:ext cx="8618871" cy="6264136"/>
          </a:xfrm>
          <a:prstGeom prst="rect">
            <a:avLst/>
          </a:prstGeom>
        </p:spPr>
      </p:pic>
    </p:spTree>
    <p:extLst>
      <p:ext uri="{BB962C8B-B14F-4D97-AF65-F5344CB8AC3E}">
        <p14:creationId xmlns:p14="http://schemas.microsoft.com/office/powerpoint/2010/main" val="190536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DCECF5-523B-4893-8E9B-F0F074F77BC1}"/>
              </a:ext>
            </a:extLst>
          </p:cNvPr>
          <p:cNvSpPr>
            <a:spLocks noGrp="1"/>
          </p:cNvSpPr>
          <p:nvPr>
            <p:ph idx="1"/>
          </p:nvPr>
        </p:nvSpPr>
        <p:spPr>
          <a:xfrm>
            <a:off x="312057" y="715642"/>
            <a:ext cx="8497125" cy="5286952"/>
          </a:xfrm>
        </p:spPr>
        <p:txBody>
          <a:bodyPr/>
          <a:lstStyle/>
          <a:p>
            <a:pPr marL="342900" indent="-342900">
              <a:buFont typeface="Arial" panose="020B0604020202020204" pitchFamily="34" charset="0"/>
              <a:buChar char="•"/>
            </a:pPr>
            <a:r>
              <a:rPr lang="en-US" dirty="0"/>
              <a:t>July 7 Collection Manager Updates Affect Data Sync Publishing: </a:t>
            </a:r>
          </a:p>
          <a:p>
            <a:pPr marL="457200" lvl="1" indent="0">
              <a:buNone/>
            </a:pPr>
            <a:r>
              <a:rPr lang="en-US" sz="1700" dirty="0">
                <a:hlinkClick r:id="rId3"/>
              </a:rPr>
              <a:t>https://help.oclc.org/Metadata_Services/WorldShare_Collection_Manager/Release_notes/2020_Release_notes/085WorldShare_Collection_Manager_release_notes_July_2020</a:t>
            </a:r>
            <a:endParaRPr lang="en-US" sz="1700" dirty="0"/>
          </a:p>
          <a:p>
            <a:pPr marL="457200" lvl="1" indent="0">
              <a:buNone/>
            </a:pPr>
            <a:endParaRPr lang="en-US" sz="800" dirty="0"/>
          </a:p>
          <a:p>
            <a:pPr marL="1085850" lvl="1" indent="-342900">
              <a:buFont typeface="Arial" panose="020B0604020202020204" pitchFamily="34" charset="0"/>
              <a:buChar char="•"/>
            </a:pPr>
            <a:r>
              <a:rPr lang="en-US" dirty="0"/>
              <a:t>Changes to Matching </a:t>
            </a:r>
          </a:p>
          <a:p>
            <a:pPr lvl="1" indent="0">
              <a:buNone/>
            </a:pPr>
            <a:r>
              <a:rPr lang="en-US" sz="2000" dirty="0"/>
              <a:t>		*requires initial evaluation by testing partners</a:t>
            </a:r>
          </a:p>
          <a:p>
            <a:pPr marL="1085850" lvl="1" indent="-342900">
              <a:buFont typeface="Arial" panose="020B0604020202020204" pitchFamily="34" charset="0"/>
              <a:buChar char="•"/>
            </a:pPr>
            <a:r>
              <a:rPr lang="en-US" dirty="0"/>
              <a:t>More Detailed Reporting</a:t>
            </a:r>
          </a:p>
          <a:p>
            <a:pPr marL="1085850" lvl="1" indent="-342900">
              <a:buFont typeface="Arial" panose="020B0604020202020204" pitchFamily="34" charset="0"/>
              <a:buChar char="•"/>
            </a:pPr>
            <a:r>
              <a:rPr lang="en-US" dirty="0"/>
              <a:t>New Formats</a:t>
            </a:r>
          </a:p>
          <a:p>
            <a:pPr marL="1085850" lvl="1" indent="-342900">
              <a:buFont typeface="Arial" panose="020B0604020202020204" pitchFamily="34" charset="0"/>
              <a:buChar char="•"/>
            </a:pPr>
            <a:r>
              <a:rPr lang="en-US" dirty="0"/>
              <a:t>Faster Processing</a:t>
            </a:r>
          </a:p>
          <a:p>
            <a:pPr marL="457200" lvl="1" indent="0">
              <a:buNone/>
            </a:pPr>
            <a:endParaRPr lang="en-US" sz="1700" dirty="0"/>
          </a:p>
          <a:p>
            <a:pPr marL="342900" indent="-342900">
              <a:buFont typeface="Arial" panose="020B0604020202020204" pitchFamily="34" charset="0"/>
              <a:buChar char="•"/>
            </a:pPr>
            <a:r>
              <a:rPr lang="en-US" dirty="0"/>
              <a:t>During the evaluation of these updates, your Data Sync Collections will process with the old Collection Manager settings. </a:t>
            </a:r>
          </a:p>
          <a:p>
            <a:endParaRPr lang="en-US" sz="2000" dirty="0"/>
          </a:p>
          <a:p>
            <a:pPr marL="457200" lvl="1" indent="0">
              <a:buNone/>
            </a:pPr>
            <a:endParaRPr lang="en-US" sz="1700" dirty="0"/>
          </a:p>
          <a:p>
            <a:pPr marL="457200" lvl="1" indent="0">
              <a:buNone/>
            </a:pPr>
            <a:endParaRPr lang="en-US" sz="1700" dirty="0"/>
          </a:p>
        </p:txBody>
      </p:sp>
      <p:sp>
        <p:nvSpPr>
          <p:cNvPr id="3" name="Title 2">
            <a:extLst>
              <a:ext uri="{FF2B5EF4-FFF2-40B4-BE49-F238E27FC236}">
                <a16:creationId xmlns:a16="http://schemas.microsoft.com/office/drawing/2014/main" id="{FE77F05B-C0D5-43B2-B683-E259480807A5}"/>
              </a:ext>
            </a:extLst>
          </p:cNvPr>
          <p:cNvSpPr>
            <a:spLocks noGrp="1"/>
          </p:cNvSpPr>
          <p:nvPr>
            <p:ph type="title"/>
          </p:nvPr>
        </p:nvSpPr>
        <p:spPr/>
        <p:txBody>
          <a:bodyPr/>
          <a:lstStyle/>
          <a:p>
            <a:r>
              <a:rPr lang="en-US" dirty="0"/>
              <a:t>OCLC Collection Manager Update For Data Syncs</a:t>
            </a:r>
          </a:p>
        </p:txBody>
      </p:sp>
    </p:spTree>
    <p:extLst>
      <p:ext uri="{BB962C8B-B14F-4D97-AF65-F5344CB8AC3E}">
        <p14:creationId xmlns:p14="http://schemas.microsoft.com/office/powerpoint/2010/main" val="150634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11796-DE6F-CA48-95C8-6E80A8639052}"/>
              </a:ext>
            </a:extLst>
          </p:cNvPr>
          <p:cNvSpPr>
            <a:spLocks noGrp="1"/>
          </p:cNvSpPr>
          <p:nvPr>
            <p:ph idx="1"/>
          </p:nvPr>
        </p:nvSpPr>
        <p:spPr/>
        <p:txBody>
          <a:bodyPr/>
          <a:lstStyle/>
          <a:p>
            <a:pPr marL="342900" indent="-342900">
              <a:buFont typeface="Arial" panose="020B0604020202020204" pitchFamily="34" charset="0"/>
              <a:buChar char="•"/>
            </a:pPr>
            <a:r>
              <a:rPr lang="en-US" dirty="0"/>
              <a:t>Ex Libris wants each I-Share library to complete a “Go Live Readiness Checklist”</a:t>
            </a:r>
          </a:p>
          <a:p>
            <a:pPr marL="342900" indent="-342900">
              <a:buFont typeface="Arial" panose="020B0604020202020204" pitchFamily="34" charset="0"/>
              <a:buChar char="•"/>
            </a:pPr>
            <a:r>
              <a:rPr lang="en-US" dirty="0"/>
              <a:t>This is not a test or certification; it is an opportunity to tell Ex Libris how things are going for your institution</a:t>
            </a:r>
          </a:p>
          <a:p>
            <a:pPr marL="342900" indent="-342900">
              <a:buFont typeface="Arial" panose="020B0604020202020204" pitchFamily="34" charset="0"/>
              <a:buChar char="•"/>
            </a:pPr>
            <a:r>
              <a:rPr lang="en-US" dirty="0"/>
              <a:t>Please complete one per institution and place it in your Box folder by July 31, if possible</a:t>
            </a:r>
          </a:p>
          <a:p>
            <a:pPr marL="342900" indent="-342900">
              <a:buFont typeface="Arial" panose="020B0604020202020204" pitchFamily="34" charset="0"/>
              <a:buChar char="•"/>
            </a:pPr>
            <a:r>
              <a:rPr lang="en-US" dirty="0">
                <a:hlinkClick r:id="rId2"/>
              </a:rPr>
              <a:t>https://</a:t>
            </a:r>
            <a:r>
              <a:rPr lang="en-US" dirty="0" err="1">
                <a:hlinkClick r:id="rId2"/>
              </a:rPr>
              <a:t>www.carli.illinois.edu</a:t>
            </a:r>
            <a:r>
              <a:rPr lang="en-US" dirty="0">
                <a:hlinkClick r:id="rId2"/>
              </a:rPr>
              <a:t>/sites/files/files/CARLI_Alma%20PrimoVE_GoLive_Readiness_Checklist_200428.docx</a:t>
            </a:r>
            <a:endParaRPr lang="en-US" dirty="0"/>
          </a:p>
        </p:txBody>
      </p:sp>
      <p:sp>
        <p:nvSpPr>
          <p:cNvPr id="3" name="Title 2">
            <a:extLst>
              <a:ext uri="{FF2B5EF4-FFF2-40B4-BE49-F238E27FC236}">
                <a16:creationId xmlns:a16="http://schemas.microsoft.com/office/drawing/2014/main" id="{09D84546-4478-9940-9256-968D6A50591D}"/>
              </a:ext>
            </a:extLst>
          </p:cNvPr>
          <p:cNvSpPr>
            <a:spLocks noGrp="1"/>
          </p:cNvSpPr>
          <p:nvPr>
            <p:ph type="title"/>
          </p:nvPr>
        </p:nvSpPr>
        <p:spPr/>
        <p:txBody>
          <a:bodyPr/>
          <a:lstStyle/>
          <a:p>
            <a:r>
              <a:rPr lang="en-US" dirty="0"/>
              <a:t>Please review the Go-Live Readiness Checklist	</a:t>
            </a:r>
          </a:p>
        </p:txBody>
      </p:sp>
    </p:spTree>
    <p:extLst>
      <p:ext uri="{BB962C8B-B14F-4D97-AF65-F5344CB8AC3E}">
        <p14:creationId xmlns:p14="http://schemas.microsoft.com/office/powerpoint/2010/main" val="112708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Questions</a:t>
            </a:r>
          </a:p>
        </p:txBody>
      </p:sp>
      <p:sp>
        <p:nvSpPr>
          <p:cNvPr id="4" name="Chart Placeholder 3"/>
          <p:cNvSpPr>
            <a:spLocks noGrp="1"/>
          </p:cNvSpPr>
          <p:nvPr>
            <p:ph type="chart" sz="quarter" idx="10"/>
          </p:nvPr>
        </p:nvSpPr>
        <p:spPr/>
      </p:sp>
      <p:pic>
        <p:nvPicPr>
          <p:cNvPr id="2052" name="Picture 4" descr="Question Mark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7447"/>
            <a:ext cx="9114757" cy="60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4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72402F-53C8-4647-BC3F-04DE232EF3D4}"/>
              </a:ext>
            </a:extLst>
          </p:cNvPr>
          <p:cNvSpPr>
            <a:spLocks noGrp="1"/>
          </p:cNvSpPr>
          <p:nvPr>
            <p:ph idx="1"/>
          </p:nvPr>
        </p:nvSpPr>
        <p:spPr>
          <a:xfrm>
            <a:off x="230415" y="546267"/>
            <a:ext cx="8715573" cy="3884371"/>
          </a:xfrm>
        </p:spPr>
        <p:txBody>
          <a:bodyPr/>
          <a:lstStyle/>
          <a:p>
            <a:r>
              <a:rPr lang="en-US" sz="3200" i="1" dirty="0"/>
              <a:t>Thank you!</a:t>
            </a:r>
          </a:p>
          <a:p>
            <a:endParaRPr lang="en-US" dirty="0"/>
          </a:p>
          <a:p>
            <a:r>
              <a:rPr lang="en-US" dirty="0"/>
              <a:t>Join us next Thursday at 2pm for another Office Hours  —</a:t>
            </a:r>
          </a:p>
          <a:p>
            <a:r>
              <a:rPr lang="en-US" dirty="0"/>
              <a:t>Focusing on AFN processing workflows.</a:t>
            </a:r>
          </a:p>
          <a:p>
            <a:endParaRPr lang="en-US" dirty="0"/>
          </a:p>
          <a:p>
            <a:r>
              <a:rPr lang="en-US" dirty="0"/>
              <a:t>We will continue to be using Zoom going forward and the CARLI calendar has connection instructions! </a:t>
            </a:r>
          </a:p>
          <a:p>
            <a:endParaRPr lang="en-US" dirty="0"/>
          </a:p>
          <a:p>
            <a:endParaRPr lang="en-US" dirty="0"/>
          </a:p>
          <a:p>
            <a:endParaRPr lang="en-US" dirty="0"/>
          </a:p>
          <a:p>
            <a:r>
              <a:rPr lang="en-US" dirty="0"/>
              <a:t>You can always contact CARLI at </a:t>
            </a:r>
            <a:r>
              <a:rPr lang="en-US" dirty="0">
                <a:hlinkClick r:id="rId3"/>
              </a:rPr>
              <a:t>support@carli.illinois.edu</a:t>
            </a:r>
            <a:endParaRPr lang="en-US" dirty="0"/>
          </a:p>
          <a:p>
            <a:endParaRPr lang="en-US" dirty="0"/>
          </a:p>
        </p:txBody>
      </p:sp>
      <p:sp>
        <p:nvSpPr>
          <p:cNvPr id="3" name="Title 2">
            <a:extLst>
              <a:ext uri="{FF2B5EF4-FFF2-40B4-BE49-F238E27FC236}">
                <a16:creationId xmlns:a16="http://schemas.microsoft.com/office/drawing/2014/main" id="{28E6F7C9-1417-C647-B0C6-84392A454B05}"/>
              </a:ext>
            </a:extLst>
          </p:cNvPr>
          <p:cNvSpPr>
            <a:spLocks noGrp="1"/>
          </p:cNvSpPr>
          <p:nvPr>
            <p:ph type="title"/>
          </p:nvPr>
        </p:nvSpPr>
        <p:spPr/>
        <p:txBody>
          <a:bodyPr/>
          <a:lstStyle/>
          <a:p>
            <a:r>
              <a:rPr lang="en-US" dirty="0"/>
              <a:t>I-Share  Alma Primo VE Office hours</a:t>
            </a:r>
          </a:p>
        </p:txBody>
      </p:sp>
    </p:spTree>
    <p:extLst>
      <p:ext uri="{BB962C8B-B14F-4D97-AF65-F5344CB8AC3E}">
        <p14:creationId xmlns:p14="http://schemas.microsoft.com/office/powerpoint/2010/main" val="2803829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Alma Monthly Updates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57200" y="608610"/>
            <a:ext cx="8229600" cy="5640780"/>
          </a:xfrm>
          <a:prstGeom prst="rect">
            <a:avLst/>
          </a:prstGeom>
        </p:spPr>
        <p:txBody>
          <a:bodyPr/>
          <a:lstStyle/>
          <a:p>
            <a:pPr marL="342900" indent="-342900">
              <a:buFont typeface="Arial" panose="020B0604020202020204" pitchFamily="34" charset="0"/>
              <a:buChar char="•"/>
            </a:pPr>
            <a:r>
              <a:rPr lang="en-US" sz="2800" dirty="0"/>
              <a:t>Updates to Alma and Primo VE are applied monthly by Ex Libris the first Sunday of the month:</a:t>
            </a:r>
          </a:p>
          <a:p>
            <a:pPr marL="1085850" lvl="1" indent="-342900">
              <a:buFont typeface="Arial" panose="020B0604020202020204" pitchFamily="34" charset="0"/>
              <a:buChar char="•"/>
            </a:pPr>
            <a:r>
              <a:rPr lang="en-US" sz="2400" dirty="0"/>
              <a:t>July 5, 2020</a:t>
            </a:r>
          </a:p>
          <a:p>
            <a:pPr marL="1085850" lvl="1" indent="-342900">
              <a:buFont typeface="Arial" panose="020B0604020202020204" pitchFamily="34" charset="0"/>
              <a:buChar char="•"/>
            </a:pPr>
            <a:r>
              <a:rPr lang="en-US" sz="2400" dirty="0"/>
              <a:t>August 2, 2020</a:t>
            </a:r>
          </a:p>
          <a:p>
            <a:pPr marL="1085850" lvl="1" indent="-342900">
              <a:buFont typeface="Arial" panose="020B0604020202020204" pitchFamily="34" charset="0"/>
              <a:buChar char="•"/>
            </a:pPr>
            <a:r>
              <a:rPr lang="en-US" sz="2400" dirty="0"/>
              <a:t>September 6, 2020</a:t>
            </a:r>
          </a:p>
          <a:p>
            <a:pPr marL="1085850" lvl="1" indent="-342900">
              <a:buFont typeface="Arial" panose="020B0604020202020204" pitchFamily="34" charset="0"/>
              <a:buChar char="•"/>
            </a:pPr>
            <a:r>
              <a:rPr lang="en-US" sz="2400" dirty="0"/>
              <a:t>October 4, 2020</a:t>
            </a:r>
          </a:p>
          <a:p>
            <a:pPr marL="1085850" lvl="1" indent="-342900">
              <a:buFont typeface="Arial" panose="020B0604020202020204" pitchFamily="34" charset="0"/>
              <a:buChar char="•"/>
            </a:pPr>
            <a:r>
              <a:rPr lang="en-US" sz="2400" dirty="0"/>
              <a:t>November 1, 2020</a:t>
            </a:r>
          </a:p>
          <a:p>
            <a:pPr marL="1085850" lvl="1" indent="-342900">
              <a:buFont typeface="Arial" panose="020B0604020202020204" pitchFamily="34" charset="0"/>
              <a:buChar char="•"/>
            </a:pPr>
            <a:r>
              <a:rPr lang="en-US" sz="2400" dirty="0"/>
              <a:t>December 6, 2020</a:t>
            </a:r>
          </a:p>
          <a:p>
            <a:pPr marL="342900" indent="-342900">
              <a:buFont typeface="Arial" panose="020B0604020202020204" pitchFamily="34" charset="0"/>
              <a:buChar char="•"/>
            </a:pPr>
            <a:r>
              <a:rPr lang="en-US" sz="2800" dirty="0"/>
              <a:t>Work typically occurs between 2:00am-3:00am Central time.  </a:t>
            </a:r>
          </a:p>
          <a:p>
            <a:pPr marL="1085850" lvl="1" indent="-342900">
              <a:buFont typeface="Arial" panose="020B0604020202020204" pitchFamily="34" charset="0"/>
              <a:buChar char="•"/>
            </a:pPr>
            <a:r>
              <a:rPr lang="en-US" sz="2400" dirty="0"/>
              <a:t>Access to your environment may be unavailable during the time of installation</a:t>
            </a:r>
            <a:r>
              <a:rPr lang="en-US" sz="2800" dirty="0"/>
              <a:t>.</a:t>
            </a:r>
          </a:p>
          <a:p>
            <a:pPr marL="342900" indent="-342900">
              <a:buFont typeface="Arial" panose="020B0604020202020204" pitchFamily="34" charset="0"/>
              <a:buChar char="•"/>
            </a:pPr>
            <a:endParaRPr lang="en-US" sz="3100" dirty="0"/>
          </a:p>
          <a:p>
            <a:pPr marL="342900" indent="-342900">
              <a:buFont typeface="Arial" panose="020B0604020202020204" pitchFamily="34" charset="0"/>
              <a:buChar char="•"/>
            </a:pPr>
            <a:endParaRPr lang="en-US" sz="3200" dirty="0"/>
          </a:p>
          <a:p>
            <a:endParaRPr lang="en-US" sz="3200" dirty="0"/>
          </a:p>
          <a:p>
            <a:endParaRPr lang="en-US" sz="2400" dirty="0"/>
          </a:p>
        </p:txBody>
      </p:sp>
    </p:spTree>
    <p:extLst>
      <p:ext uri="{BB962C8B-B14F-4D97-AF65-F5344CB8AC3E}">
        <p14:creationId xmlns:p14="http://schemas.microsoft.com/office/powerpoint/2010/main" val="2750162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Links Related to Monthly Releases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574675"/>
            <a:ext cx="9144000" cy="5849876"/>
          </a:xfrm>
          <a:prstGeom prst="rect">
            <a:avLst/>
          </a:prstGeom>
        </p:spPr>
        <p:txBody>
          <a:bodyPr/>
          <a:lstStyle/>
          <a:p>
            <a:pPr marL="342900" indent="-342900">
              <a:buFont typeface="Arial" panose="020B0604020202020204" pitchFamily="34" charset="0"/>
              <a:buChar char="•"/>
            </a:pPr>
            <a:r>
              <a:rPr lang="en-US" sz="2800" dirty="0"/>
              <a:t>Release Schedule: </a:t>
            </a:r>
            <a:r>
              <a:rPr lang="en-US" sz="2400" dirty="0">
                <a:hlinkClick r:id="rId3"/>
              </a:rPr>
              <a:t>https://knowledge.exlibrisgroup.com/Alma/Release_Notes/Release_and_Maintenance_Schedule</a:t>
            </a:r>
            <a:r>
              <a:rPr lang="en-US" sz="2400" dirty="0"/>
              <a:t> </a:t>
            </a:r>
          </a:p>
          <a:p>
            <a:pPr marL="1085850" lvl="1" indent="-342900">
              <a:buFont typeface="Arial" panose="020B0604020202020204" pitchFamily="34" charset="0"/>
              <a:buChar char="•"/>
            </a:pPr>
            <a:r>
              <a:rPr lang="en-US" sz="2100" dirty="0"/>
              <a:t>Sandboxes are updated two weeks before Production for testing.</a:t>
            </a:r>
          </a:p>
          <a:p>
            <a:pPr marL="342900" indent="-342900">
              <a:buFont typeface="Arial" panose="020B0604020202020204" pitchFamily="34" charset="0"/>
              <a:buChar char="•"/>
            </a:pPr>
            <a:r>
              <a:rPr lang="en-US" sz="2800" dirty="0"/>
              <a:t>Alma Release Notes: </a:t>
            </a:r>
            <a:r>
              <a:rPr lang="en-US" sz="2400" dirty="0">
                <a:hlinkClick r:id="rId4"/>
              </a:rPr>
              <a:t>https://knowledge.exlibrisgroup.com/Alma/Release_Notes/2020/Alma_2020_Release_Notes</a:t>
            </a:r>
            <a:r>
              <a:rPr lang="en-US" sz="2400" dirty="0"/>
              <a:t> </a:t>
            </a:r>
          </a:p>
          <a:p>
            <a:pPr marL="342900" indent="-342900">
              <a:buFont typeface="Arial" panose="020B0604020202020204" pitchFamily="34" charset="0"/>
              <a:buChar char="•"/>
            </a:pPr>
            <a:r>
              <a:rPr lang="en-US" sz="2800" dirty="0"/>
              <a:t>Primo VE Release Notes: </a:t>
            </a:r>
            <a:r>
              <a:rPr lang="en-US" sz="2400" dirty="0">
                <a:hlinkClick r:id="rId5"/>
              </a:rPr>
              <a:t>https://knowledge.exlibrisgroup.com/Primo/Release_Notes/002Primo_VE/2020/010Primo_VE_2020_Release_Notes</a:t>
            </a:r>
            <a:r>
              <a:rPr lang="en-US" sz="2400" dirty="0"/>
              <a:t> </a:t>
            </a:r>
          </a:p>
          <a:p>
            <a:pPr marL="342900" indent="-342900">
              <a:buFont typeface="Arial" panose="020B0604020202020204" pitchFamily="34" charset="0"/>
              <a:buChar char="•"/>
            </a:pPr>
            <a:r>
              <a:rPr lang="en-US" sz="2800" dirty="0"/>
              <a:t>Ex Libris System Status Page: </a:t>
            </a:r>
            <a:r>
              <a:rPr lang="en-US" sz="2400" dirty="0">
                <a:hlinkClick r:id="rId6"/>
              </a:rPr>
              <a:t>https://status.exlibrisgroup.com/</a:t>
            </a:r>
            <a:r>
              <a:rPr lang="en-US" sz="2400" dirty="0"/>
              <a:t> </a:t>
            </a:r>
          </a:p>
          <a:p>
            <a:pPr marL="1085850" lvl="1" indent="-342900">
              <a:buFont typeface="Arial" panose="020B0604020202020204" pitchFamily="34" charset="0"/>
              <a:buChar char="•"/>
            </a:pPr>
            <a:r>
              <a:rPr lang="en-US" sz="2100" dirty="0"/>
              <a:t>Sign up for email updates on this page by clicking the envelope icon</a:t>
            </a:r>
          </a:p>
          <a:p>
            <a:pPr marL="1085850" lvl="1" indent="-342900">
              <a:buFont typeface="Arial" panose="020B0604020202020204" pitchFamily="34" charset="0"/>
              <a:buChar char="•"/>
            </a:pPr>
            <a:r>
              <a:rPr lang="en-US" sz="2100" dirty="0"/>
              <a:t>CARLI I-Share environments are ALMA NA06 and PRIMO VE NA06</a:t>
            </a:r>
          </a:p>
          <a:p>
            <a:pPr marL="342900" indent="-342900">
              <a:buFont typeface="Arial" panose="020B0604020202020204" pitchFamily="34" charset="0"/>
              <a:buChar char="•"/>
            </a:pPr>
            <a:endParaRPr lang="en-US" sz="2400" dirty="0"/>
          </a:p>
          <a:p>
            <a:pPr marL="1200150" lvl="1" indent="-457200">
              <a:buFont typeface="Arial" panose="020B0604020202020204" pitchFamily="34" charset="0"/>
              <a:buChar char="•"/>
            </a:pPr>
            <a:endParaRPr lang="en-US" sz="2100" dirty="0">
              <a:ea typeface="+mn-lt"/>
              <a:cs typeface="+mn-lt"/>
            </a:endParaRPr>
          </a:p>
        </p:txBody>
      </p:sp>
      <p:pic>
        <p:nvPicPr>
          <p:cNvPr id="5" name="Picture 4">
            <a:extLst>
              <a:ext uri="{FF2B5EF4-FFF2-40B4-BE49-F238E27FC236}">
                <a16:creationId xmlns:a16="http://schemas.microsoft.com/office/drawing/2014/main" id="{C0BC1A66-8463-DD46-96E6-DA35DC035C70}"/>
              </a:ext>
            </a:extLst>
          </p:cNvPr>
          <p:cNvPicPr>
            <a:picLocks noChangeAspect="1"/>
          </p:cNvPicPr>
          <p:nvPr/>
        </p:nvPicPr>
        <p:blipFill>
          <a:blip r:embed="rId7"/>
          <a:stretch>
            <a:fillRect/>
          </a:stretch>
        </p:blipFill>
        <p:spPr>
          <a:xfrm>
            <a:off x="230415" y="5954651"/>
            <a:ext cx="3875054" cy="455165"/>
          </a:xfrm>
          <a:prstGeom prst="rect">
            <a:avLst/>
          </a:prstGeom>
          <a:ln>
            <a:solidFill>
              <a:schemeClr val="accent1"/>
            </a:solidFill>
          </a:ln>
        </p:spPr>
      </p:pic>
      <p:pic>
        <p:nvPicPr>
          <p:cNvPr id="6" name="Picture 5">
            <a:extLst>
              <a:ext uri="{FF2B5EF4-FFF2-40B4-BE49-F238E27FC236}">
                <a16:creationId xmlns:a16="http://schemas.microsoft.com/office/drawing/2014/main" id="{0F96B8D1-3163-8F4A-9E5D-BB89D930A7DE}"/>
              </a:ext>
            </a:extLst>
          </p:cNvPr>
          <p:cNvPicPr>
            <a:picLocks noChangeAspect="1"/>
          </p:cNvPicPr>
          <p:nvPr/>
        </p:nvPicPr>
        <p:blipFill>
          <a:blip r:embed="rId8"/>
          <a:stretch>
            <a:fillRect/>
          </a:stretch>
        </p:blipFill>
        <p:spPr>
          <a:xfrm>
            <a:off x="4869688" y="5960738"/>
            <a:ext cx="4013200" cy="431800"/>
          </a:xfrm>
          <a:prstGeom prst="rect">
            <a:avLst/>
          </a:prstGeom>
          <a:ln>
            <a:solidFill>
              <a:schemeClr val="accent1"/>
            </a:solidFill>
          </a:ln>
        </p:spPr>
      </p:pic>
    </p:spTree>
    <p:extLst>
      <p:ext uri="{BB962C8B-B14F-4D97-AF65-F5344CB8AC3E}">
        <p14:creationId xmlns:p14="http://schemas.microsoft.com/office/powerpoint/2010/main" val="184351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465122"/>
            <a:ext cx="9144000" cy="1534041"/>
          </a:xfrm>
        </p:spPr>
        <p:txBody>
          <a:bodyPr rtlCol="0">
            <a:normAutofit/>
          </a:bodyPr>
          <a:lstStyle/>
          <a:p>
            <a:pPr algn="ctr" fontAlgn="auto">
              <a:spcAft>
                <a:spcPts val="0"/>
              </a:spcAft>
              <a:defRPr/>
            </a:pPr>
            <a:r>
              <a:rPr lang="en-US" dirty="0">
                <a:ea typeface="+mj-ea"/>
                <a:cs typeface="+mj-cs"/>
              </a:rPr>
              <a:t>Open Office Hours</a:t>
            </a:r>
            <a:br>
              <a:rPr lang="en-US" dirty="0">
                <a:ea typeface="+mj-ea"/>
                <a:cs typeface="+mj-cs"/>
              </a:rPr>
            </a:br>
            <a:r>
              <a:rPr lang="en-US" dirty="0">
                <a:ea typeface="+mj-ea"/>
                <a:cs typeface="+mj-cs"/>
              </a:rPr>
              <a:t>7/9/2020</a:t>
            </a:r>
          </a:p>
        </p:txBody>
      </p:sp>
    </p:spTree>
    <p:extLst>
      <p:ext uri="{BB962C8B-B14F-4D97-AF65-F5344CB8AC3E}">
        <p14:creationId xmlns:p14="http://schemas.microsoft.com/office/powerpoint/2010/main" val="20344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749808" y="803492"/>
            <a:ext cx="7863840" cy="4882896"/>
          </a:xfrm>
          <a:prstGeom prst="rect">
            <a:avLst/>
          </a:prstGeom>
        </p:spPr>
        <p:txBody>
          <a:bodyPr/>
          <a:lstStyle/>
          <a:p>
            <a:pPr marL="457200" indent="-457200">
              <a:buFont typeface="Arial" panose="020B0604020202020204" pitchFamily="34" charset="0"/>
              <a:buChar char="•"/>
            </a:pPr>
            <a:r>
              <a:rPr lang="en-US" sz="3600" dirty="0">
                <a:ea typeface="+mn-lt"/>
                <a:cs typeface="+mn-lt"/>
              </a:rPr>
              <a:t>Alma/Primo VE Monthly Releases </a:t>
            </a:r>
            <a:r>
              <a:rPr lang="en-US" sz="3600" dirty="0" err="1">
                <a:ea typeface="+mn-lt"/>
                <a:cs typeface="+mn-lt"/>
              </a:rPr>
              <a:t>followup</a:t>
            </a:r>
            <a:endParaRPr lang="en-US" sz="3600" dirty="0">
              <a:ea typeface="+mn-lt"/>
              <a:cs typeface="+mn-lt"/>
            </a:endParaRPr>
          </a:p>
          <a:p>
            <a:pPr marL="457200" indent="-457200">
              <a:buFont typeface="Arial" panose="020B0604020202020204" pitchFamily="34" charset="0"/>
              <a:buChar char="•"/>
            </a:pPr>
            <a:r>
              <a:rPr lang="en-US" sz="3600" dirty="0">
                <a:ea typeface="+mn-lt"/>
                <a:cs typeface="+mn-lt"/>
              </a:rPr>
              <a:t>AFN available July 20 for ready institutions </a:t>
            </a:r>
          </a:p>
          <a:p>
            <a:pPr marL="457200" indent="-457200">
              <a:buFont typeface="Arial" panose="020B0604020202020204" pitchFamily="34" charset="0"/>
              <a:buChar char="•"/>
            </a:pPr>
            <a:r>
              <a:rPr lang="en-US" sz="3600" dirty="0">
                <a:ea typeface="+mn-lt"/>
                <a:cs typeface="+mn-lt"/>
              </a:rPr>
              <a:t>Checking Electronic Collections, esp. Alexander Street Press</a:t>
            </a:r>
          </a:p>
          <a:p>
            <a:pPr marL="457200" indent="-457200">
              <a:buFont typeface="Arial" panose="020B0604020202020204" pitchFamily="34" charset="0"/>
              <a:buChar char="•"/>
            </a:pPr>
            <a:r>
              <a:rPr lang="en-US" sz="3600" dirty="0">
                <a:ea typeface="+mn-lt"/>
                <a:cs typeface="+mn-lt"/>
              </a:rPr>
              <a:t>OCLC Collection Manager July Release Affects Data Sync Publishing </a:t>
            </a:r>
          </a:p>
          <a:p>
            <a:pPr marL="457200" indent="-457200">
              <a:buFont typeface="Arial" panose="020B0604020202020204" pitchFamily="34" charset="0"/>
              <a:buChar char="•"/>
            </a:pPr>
            <a:r>
              <a:rPr lang="en-US" sz="3600" dirty="0">
                <a:ea typeface="+mn-lt"/>
                <a:cs typeface="+mn-lt"/>
              </a:rPr>
              <a:t>Open Q&amp;A</a:t>
            </a:r>
          </a:p>
          <a:p>
            <a:pPr marL="457200" indent="-457200">
              <a:buFont typeface="Arial" panose="020B0604020202020204" pitchFamily="34" charset="0"/>
              <a:buChar char="•"/>
            </a:pPr>
            <a:endParaRPr lang="en-US" sz="3200" dirty="0">
              <a:ea typeface="+mn-lt"/>
              <a:cs typeface="+mn-lt"/>
            </a:endParaRPr>
          </a:p>
        </p:txBody>
      </p:sp>
    </p:spTree>
    <p:extLst>
      <p:ext uri="{BB962C8B-B14F-4D97-AF65-F5344CB8AC3E}">
        <p14:creationId xmlns:p14="http://schemas.microsoft.com/office/powerpoint/2010/main" val="425910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0132A17F-199C-4F4A-95FE-34DAE1E202FC}"/>
              </a:ext>
            </a:extLst>
          </p:cNvPr>
          <p:cNvPicPr>
            <a:picLocks noGrp="1" noChangeAspect="1"/>
          </p:cNvPicPr>
          <p:nvPr>
            <p:ph idx="1"/>
          </p:nvPr>
        </p:nvPicPr>
        <p:blipFill>
          <a:blip r:embed="rId2"/>
          <a:stretch>
            <a:fillRect/>
          </a:stretch>
        </p:blipFill>
        <p:spPr>
          <a:xfrm>
            <a:off x="389389" y="2427408"/>
            <a:ext cx="8280718" cy="3763963"/>
          </a:xfrm>
          <a:prstGeom prst="rect">
            <a:avLst/>
          </a:prstGeom>
        </p:spPr>
      </p:pic>
      <p:sp>
        <p:nvSpPr>
          <p:cNvPr id="6" name="Title 5">
            <a:extLst>
              <a:ext uri="{FF2B5EF4-FFF2-40B4-BE49-F238E27FC236}">
                <a16:creationId xmlns:a16="http://schemas.microsoft.com/office/drawing/2014/main" id="{0B3DCE96-C7B2-3649-B239-A91DEA4EBEA8}"/>
              </a:ext>
            </a:extLst>
          </p:cNvPr>
          <p:cNvSpPr>
            <a:spLocks noGrp="1"/>
          </p:cNvSpPr>
          <p:nvPr>
            <p:ph type="title"/>
          </p:nvPr>
        </p:nvSpPr>
        <p:spPr/>
        <p:txBody>
          <a:bodyPr/>
          <a:lstStyle/>
          <a:p>
            <a:r>
              <a:rPr lang="en-US" dirty="0"/>
              <a:t>System status resources</a:t>
            </a:r>
          </a:p>
        </p:txBody>
      </p:sp>
      <p:sp>
        <p:nvSpPr>
          <p:cNvPr id="11" name="TextBox 10">
            <a:extLst>
              <a:ext uri="{FF2B5EF4-FFF2-40B4-BE49-F238E27FC236}">
                <a16:creationId xmlns:a16="http://schemas.microsoft.com/office/drawing/2014/main" id="{4071613F-88BE-B747-B48E-F8A4453A5772}"/>
              </a:ext>
            </a:extLst>
          </p:cNvPr>
          <p:cNvSpPr txBox="1"/>
          <p:nvPr/>
        </p:nvSpPr>
        <p:spPr>
          <a:xfrm>
            <a:off x="420529" y="617874"/>
            <a:ext cx="7556823" cy="1569660"/>
          </a:xfrm>
          <a:prstGeom prst="rect">
            <a:avLst/>
          </a:prstGeom>
          <a:noFill/>
        </p:spPr>
        <p:txBody>
          <a:bodyPr wrap="square" rtlCol="0">
            <a:spAutoFit/>
          </a:bodyPr>
          <a:lstStyle/>
          <a:p>
            <a:r>
              <a:rPr lang="en-US" sz="2400" dirty="0"/>
              <a:t>When you aren’t sure if a problem is unique to you, or </a:t>
            </a:r>
            <a:r>
              <a:rPr lang="en-US" sz="2400"/>
              <a:t>one someone has </a:t>
            </a:r>
            <a:r>
              <a:rPr lang="en-US" sz="2400" dirty="0"/>
              <a:t>already reported, remember to check the System Status icon and details on the CARLI website, </a:t>
            </a:r>
            <a:r>
              <a:rPr lang="en-US" sz="2400" dirty="0">
                <a:hlinkClick r:id="rId3"/>
              </a:rPr>
              <a:t>https://www.carli.illinois.edu/</a:t>
            </a:r>
            <a:r>
              <a:rPr lang="en-US" sz="2400" dirty="0"/>
              <a:t> </a:t>
            </a:r>
          </a:p>
        </p:txBody>
      </p:sp>
    </p:spTree>
    <p:extLst>
      <p:ext uri="{BB962C8B-B14F-4D97-AF65-F5344CB8AC3E}">
        <p14:creationId xmlns:p14="http://schemas.microsoft.com/office/powerpoint/2010/main" val="130234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3DCE96-C7B2-3649-B239-A91DEA4EBEA8}"/>
              </a:ext>
            </a:extLst>
          </p:cNvPr>
          <p:cNvSpPr>
            <a:spLocks noGrp="1"/>
          </p:cNvSpPr>
          <p:nvPr>
            <p:ph type="title"/>
          </p:nvPr>
        </p:nvSpPr>
        <p:spPr/>
        <p:txBody>
          <a:bodyPr/>
          <a:lstStyle/>
          <a:p>
            <a:r>
              <a:rPr lang="en-US" dirty="0"/>
              <a:t>System status resources</a:t>
            </a:r>
          </a:p>
        </p:txBody>
      </p:sp>
      <p:sp>
        <p:nvSpPr>
          <p:cNvPr id="11" name="TextBox 10">
            <a:extLst>
              <a:ext uri="{FF2B5EF4-FFF2-40B4-BE49-F238E27FC236}">
                <a16:creationId xmlns:a16="http://schemas.microsoft.com/office/drawing/2014/main" id="{4071613F-88BE-B747-B48E-F8A4453A5772}"/>
              </a:ext>
            </a:extLst>
          </p:cNvPr>
          <p:cNvSpPr txBox="1"/>
          <p:nvPr/>
        </p:nvSpPr>
        <p:spPr>
          <a:xfrm>
            <a:off x="420529" y="617874"/>
            <a:ext cx="7556823" cy="830997"/>
          </a:xfrm>
          <a:prstGeom prst="rect">
            <a:avLst/>
          </a:prstGeom>
          <a:noFill/>
        </p:spPr>
        <p:txBody>
          <a:bodyPr wrap="square" rtlCol="0">
            <a:spAutoFit/>
          </a:bodyPr>
          <a:lstStyle/>
          <a:p>
            <a:r>
              <a:rPr lang="en-US" sz="2400" dirty="0"/>
              <a:t>Status updates will be provided and updated as they become available. </a:t>
            </a:r>
          </a:p>
        </p:txBody>
      </p:sp>
      <p:pic>
        <p:nvPicPr>
          <p:cNvPr id="4" name="Content Placeholder 3">
            <a:extLst>
              <a:ext uri="{FF2B5EF4-FFF2-40B4-BE49-F238E27FC236}">
                <a16:creationId xmlns:a16="http://schemas.microsoft.com/office/drawing/2014/main" id="{4FB9C3BD-E2EC-AF49-A82C-C732E4CFAF3D}"/>
              </a:ext>
            </a:extLst>
          </p:cNvPr>
          <p:cNvPicPr>
            <a:picLocks noGrp="1" noChangeAspect="1"/>
          </p:cNvPicPr>
          <p:nvPr>
            <p:ph idx="1"/>
          </p:nvPr>
        </p:nvPicPr>
        <p:blipFill>
          <a:blip r:embed="rId2"/>
          <a:stretch>
            <a:fillRect/>
          </a:stretch>
        </p:blipFill>
        <p:spPr>
          <a:xfrm>
            <a:off x="2452130" y="2059152"/>
            <a:ext cx="3786169" cy="3763963"/>
          </a:xfrm>
          <a:prstGeom prst="rect">
            <a:avLst/>
          </a:prstGeom>
        </p:spPr>
      </p:pic>
    </p:spTree>
    <p:extLst>
      <p:ext uri="{BB962C8B-B14F-4D97-AF65-F5344CB8AC3E}">
        <p14:creationId xmlns:p14="http://schemas.microsoft.com/office/powerpoint/2010/main" val="218195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AFN to start July 20</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749808" y="950976"/>
            <a:ext cx="7863840" cy="4882896"/>
          </a:xfrm>
          <a:prstGeom prst="rect">
            <a:avLst/>
          </a:prstGeom>
        </p:spPr>
        <p:txBody>
          <a:bodyPr/>
          <a:lstStyle/>
          <a:p>
            <a:pPr marL="457200" indent="-457200">
              <a:buFont typeface="Arial" panose="020B0604020202020204" pitchFamily="34" charset="0"/>
              <a:buChar char="•"/>
            </a:pPr>
            <a:r>
              <a:rPr lang="en-US" sz="3200" dirty="0">
                <a:ea typeface="+mn-lt"/>
                <a:cs typeface="+mn-lt"/>
              </a:rPr>
              <a:t>CARLI staff will turn on AFN on July 20 </a:t>
            </a:r>
            <a:r>
              <a:rPr lang="en-US" sz="3200" u="sng" dirty="0">
                <a:ea typeface="+mn-lt"/>
                <a:cs typeface="+mn-lt"/>
              </a:rPr>
              <a:t>only</a:t>
            </a:r>
            <a:r>
              <a:rPr lang="en-US" sz="3200" dirty="0">
                <a:ea typeface="+mn-lt"/>
                <a:cs typeface="+mn-lt"/>
              </a:rPr>
              <a:t> for institutions that say they are ready</a:t>
            </a:r>
          </a:p>
          <a:p>
            <a:pPr marL="469900" indent="-469900">
              <a:buFont typeface="Arial" panose="020B0604020202020204" pitchFamily="34" charset="0"/>
              <a:buChar char="•"/>
            </a:pPr>
            <a:r>
              <a:rPr lang="en-US" sz="3200" dirty="0">
                <a:ea typeface="+mn-lt"/>
                <a:cs typeface="+mn-lt"/>
              </a:rPr>
              <a:t>If your institution is ready to start lending and borrowing via AFN:</a:t>
            </a:r>
          </a:p>
          <a:p>
            <a:pPr lvl="1"/>
            <a:r>
              <a:rPr lang="en-US" sz="2900" dirty="0">
                <a:ea typeface="+mn-lt"/>
                <a:cs typeface="+mn-lt"/>
              </a:rPr>
              <a:t>Send email to </a:t>
            </a:r>
            <a:r>
              <a:rPr lang="en-US" sz="2900" dirty="0">
                <a:ea typeface="+mn-lt"/>
                <a:cs typeface="+mn-lt"/>
                <a:hlinkClick r:id="rId3"/>
              </a:rPr>
              <a:t>support@carli.Illinois.edu</a:t>
            </a:r>
            <a:r>
              <a:rPr lang="en-US" sz="2900" dirty="0">
                <a:ea typeface="+mn-lt"/>
                <a:cs typeface="+mn-lt"/>
              </a:rPr>
              <a:t> indicating your start date (July 20 or later)</a:t>
            </a:r>
          </a:p>
          <a:p>
            <a:pPr marL="457200" indent="-457200">
              <a:buFont typeface="Arial" panose="020B0604020202020204" pitchFamily="34" charset="0"/>
              <a:buChar char="•"/>
            </a:pPr>
            <a:r>
              <a:rPr lang="en-US" sz="3200" dirty="0">
                <a:ea typeface="+mn-lt"/>
                <a:cs typeface="+mn-lt"/>
              </a:rPr>
              <a:t>If you don’t know when you will be ready for resource sharing, that’s fine, let us know when you can</a:t>
            </a:r>
          </a:p>
          <a:p>
            <a:pPr marL="457200" indent="-457200">
              <a:buFont typeface="Arial" panose="020B0604020202020204" pitchFamily="34" charset="0"/>
              <a:buChar char="•"/>
            </a:pPr>
            <a:endParaRPr lang="en-US" sz="3200" dirty="0">
              <a:ea typeface="+mn-lt"/>
              <a:cs typeface="+mn-lt"/>
            </a:endParaRPr>
          </a:p>
        </p:txBody>
      </p:sp>
    </p:spTree>
    <p:extLst>
      <p:ext uri="{BB962C8B-B14F-4D97-AF65-F5344CB8AC3E}">
        <p14:creationId xmlns:p14="http://schemas.microsoft.com/office/powerpoint/2010/main" val="416899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AFN to start July 20</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749808" y="950976"/>
            <a:ext cx="7863840" cy="4882896"/>
          </a:xfrm>
          <a:prstGeom prst="rect">
            <a:avLst/>
          </a:prstGeom>
        </p:spPr>
        <p:txBody>
          <a:bodyPr/>
          <a:lstStyle/>
          <a:p>
            <a:pPr marL="457200" indent="-457200">
              <a:buFont typeface="Arial" panose="020B0604020202020204" pitchFamily="34" charset="0"/>
              <a:buChar char="•"/>
            </a:pPr>
            <a:r>
              <a:rPr lang="en-US" sz="3200" dirty="0">
                <a:ea typeface="+mn-lt"/>
                <a:cs typeface="+mn-lt"/>
              </a:rPr>
              <a:t>Four options as of July 20</a:t>
            </a:r>
          </a:p>
          <a:p>
            <a:pPr marL="1200150" lvl="1" indent="-457200">
              <a:buFont typeface="Arial" panose="020B0604020202020204" pitchFamily="34" charset="0"/>
              <a:buChar char="•"/>
            </a:pPr>
            <a:r>
              <a:rPr lang="en-US" sz="2900" dirty="0">
                <a:ea typeface="+mn-lt"/>
                <a:cs typeface="+mn-lt"/>
              </a:rPr>
              <a:t>Neither AFN nor local requesting</a:t>
            </a:r>
          </a:p>
          <a:p>
            <a:pPr marL="1200150" lvl="1" indent="-457200">
              <a:buFont typeface="Arial" panose="020B0604020202020204" pitchFamily="34" charset="0"/>
              <a:buChar char="•"/>
            </a:pPr>
            <a:r>
              <a:rPr lang="en-US" sz="2900" dirty="0">
                <a:ea typeface="+mn-lt"/>
                <a:cs typeface="+mn-lt"/>
              </a:rPr>
              <a:t>Local requesting ONLY</a:t>
            </a:r>
          </a:p>
          <a:p>
            <a:pPr marL="1200150" lvl="1" indent="-457200">
              <a:buFont typeface="Arial" panose="020B0604020202020204" pitchFamily="34" charset="0"/>
              <a:buChar char="•"/>
            </a:pPr>
            <a:r>
              <a:rPr lang="en-US" sz="2900" dirty="0">
                <a:ea typeface="+mn-lt"/>
                <a:cs typeface="+mn-lt"/>
              </a:rPr>
              <a:t>AFN ONLY</a:t>
            </a:r>
          </a:p>
          <a:p>
            <a:pPr marL="1200150" lvl="1" indent="-457200">
              <a:buFont typeface="Arial" panose="020B0604020202020204" pitchFamily="34" charset="0"/>
              <a:buChar char="•"/>
            </a:pPr>
            <a:r>
              <a:rPr lang="en-US" sz="2900" dirty="0">
                <a:ea typeface="+mn-lt"/>
                <a:cs typeface="+mn-lt"/>
              </a:rPr>
              <a:t>AFN and local requesting</a:t>
            </a:r>
          </a:p>
          <a:p>
            <a:pPr marL="1200150" lvl="1" indent="-457200">
              <a:buFont typeface="Arial" panose="020B0604020202020204" pitchFamily="34" charset="0"/>
              <a:buChar char="•"/>
            </a:pPr>
            <a:endParaRPr lang="en-US" sz="2900" dirty="0">
              <a:ea typeface="+mn-lt"/>
              <a:cs typeface="+mn-lt"/>
            </a:endParaRPr>
          </a:p>
          <a:p>
            <a:pPr marL="1200150" lvl="1" indent="-457200">
              <a:buFont typeface="Arial" panose="020B0604020202020204" pitchFamily="34" charset="0"/>
              <a:buChar char="•"/>
            </a:pPr>
            <a:r>
              <a:rPr lang="en-US" sz="2900" dirty="0">
                <a:ea typeface="+mn-lt"/>
                <a:cs typeface="+mn-lt"/>
              </a:rPr>
              <a:t>You do not need to start  on July 20, you may enable these services on a schedule that works best for your institution</a:t>
            </a:r>
          </a:p>
        </p:txBody>
      </p:sp>
    </p:spTree>
    <p:extLst>
      <p:ext uri="{BB962C8B-B14F-4D97-AF65-F5344CB8AC3E}">
        <p14:creationId xmlns:p14="http://schemas.microsoft.com/office/powerpoint/2010/main" val="428731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AFN to start July 20</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749808" y="950976"/>
            <a:ext cx="7863840" cy="4882896"/>
          </a:xfrm>
          <a:prstGeom prst="rect">
            <a:avLst/>
          </a:prstGeom>
        </p:spPr>
        <p:txBody>
          <a:bodyPr/>
          <a:lstStyle/>
          <a:p>
            <a:pPr marL="457200" indent="-457200">
              <a:buFont typeface="Arial" panose="020B0604020202020204" pitchFamily="34" charset="0"/>
              <a:buChar char="•"/>
            </a:pPr>
            <a:r>
              <a:rPr lang="en-US" sz="3200" dirty="0">
                <a:ea typeface="+mn-lt"/>
                <a:cs typeface="+mn-lt"/>
              </a:rPr>
              <a:t>You </a:t>
            </a:r>
            <a:r>
              <a:rPr lang="en-US" sz="3200" u="sng" dirty="0">
                <a:ea typeface="+mn-lt"/>
                <a:cs typeface="+mn-lt"/>
              </a:rPr>
              <a:t>must</a:t>
            </a:r>
            <a:r>
              <a:rPr lang="en-US" sz="3200" dirty="0">
                <a:ea typeface="+mn-lt"/>
                <a:cs typeface="+mn-lt"/>
              </a:rPr>
              <a:t> notify your library system (RAILS or IHLS) when you are ready for delivery to resume. </a:t>
            </a:r>
          </a:p>
          <a:p>
            <a:pPr marL="457200" indent="-457200">
              <a:buFont typeface="Arial" panose="020B0604020202020204" pitchFamily="34" charset="0"/>
              <a:buChar char="•"/>
            </a:pPr>
            <a:r>
              <a:rPr lang="en-US" sz="3200" dirty="0">
                <a:ea typeface="+mn-lt"/>
                <a:cs typeface="+mn-lt"/>
              </a:rPr>
              <a:t>If your institution is a RAILS member, email: </a:t>
            </a:r>
            <a:r>
              <a:rPr lang="en-US" sz="3200" dirty="0" err="1">
                <a:ea typeface="+mn-lt"/>
                <a:cs typeface="+mn-lt"/>
              </a:rPr>
              <a:t>railsdelivery@railslibraries.info</a:t>
            </a:r>
            <a:endParaRPr lang="en-US" sz="3200" dirty="0">
              <a:ea typeface="+mn-lt"/>
              <a:cs typeface="+mn-lt"/>
            </a:endParaRPr>
          </a:p>
          <a:p>
            <a:pPr marL="457200" indent="-457200">
              <a:buFont typeface="Arial" panose="020B0604020202020204" pitchFamily="34" charset="0"/>
              <a:buChar char="•"/>
            </a:pPr>
            <a:r>
              <a:rPr lang="en-US" sz="3200" dirty="0">
                <a:ea typeface="+mn-lt"/>
                <a:cs typeface="+mn-lt"/>
              </a:rPr>
              <a:t>If your institution is an IHLS member, email: </a:t>
            </a:r>
            <a:r>
              <a:rPr lang="en-US" sz="3200" dirty="0" err="1">
                <a:ea typeface="+mn-lt"/>
                <a:cs typeface="+mn-lt"/>
              </a:rPr>
              <a:t>ihlsdelivery@illinoisheartland.org</a:t>
            </a: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p:txBody>
      </p:sp>
    </p:spTree>
    <p:extLst>
      <p:ext uri="{BB962C8B-B14F-4D97-AF65-F5344CB8AC3E}">
        <p14:creationId xmlns:p14="http://schemas.microsoft.com/office/powerpoint/2010/main" val="325747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AFN to start July 20</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749808" y="950976"/>
            <a:ext cx="7863840" cy="4882896"/>
          </a:xfrm>
          <a:prstGeom prst="rect">
            <a:avLst/>
          </a:prstGeom>
        </p:spPr>
        <p:txBody>
          <a:bodyPr/>
          <a:lstStyle/>
          <a:p>
            <a:pPr marL="457200" indent="-457200">
              <a:buFont typeface="Arial" panose="020B0604020202020204" pitchFamily="34" charset="0"/>
              <a:buChar char="•"/>
            </a:pPr>
            <a:r>
              <a:rPr lang="en-US" sz="3200" dirty="0">
                <a:ea typeface="+mn-lt"/>
                <a:cs typeface="+mn-lt"/>
              </a:rPr>
              <a:t>Office Hours on Thursday, July 16 will review AFN processing workflows.</a:t>
            </a:r>
          </a:p>
          <a:p>
            <a:pPr marL="457200" indent="-457200">
              <a:buFont typeface="Arial" panose="020B0604020202020204" pitchFamily="34" charset="0"/>
              <a:buChar char="•"/>
            </a:pPr>
            <a:r>
              <a:rPr lang="en-US" sz="3200" dirty="0">
                <a:ea typeface="+mn-lt"/>
                <a:cs typeface="+mn-lt"/>
              </a:rPr>
              <a:t>Link to Office Hours </a:t>
            </a:r>
            <a:r>
              <a:rPr lang="en-US" sz="3200">
                <a:ea typeface="+mn-lt"/>
                <a:cs typeface="+mn-lt"/>
              </a:rPr>
              <a:t>connection info:</a:t>
            </a:r>
            <a:br>
              <a:rPr lang="en-US" sz="3200" dirty="0">
                <a:ea typeface="+mn-lt"/>
                <a:cs typeface="+mn-lt"/>
              </a:rPr>
            </a:br>
            <a:r>
              <a:rPr lang="en-US" sz="3200" dirty="0">
                <a:ea typeface="+mn-lt"/>
                <a:cs typeface="+mn-lt"/>
                <a:hlinkClick r:id="rId3"/>
              </a:rPr>
              <a:t>https://www.carli.illinois.edu/carli-alma-primo-ve-open-office-hours-1</a:t>
            </a:r>
            <a:r>
              <a:rPr lang="en-US" sz="3200" dirty="0">
                <a:ea typeface="+mn-lt"/>
                <a:cs typeface="+mn-lt"/>
              </a:rPr>
              <a:t> </a:t>
            </a:r>
          </a:p>
          <a:p>
            <a:pPr marL="457200" indent="-457200">
              <a:buFont typeface="Arial" panose="020B0604020202020204" pitchFamily="34" charset="0"/>
              <a:buChar char="•"/>
            </a:pPr>
            <a:endParaRPr lang="en-US" sz="36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p:txBody>
      </p:sp>
    </p:spTree>
    <p:extLst>
      <p:ext uri="{BB962C8B-B14F-4D97-AF65-F5344CB8AC3E}">
        <p14:creationId xmlns:p14="http://schemas.microsoft.com/office/powerpoint/2010/main" val="901241831"/>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3621</TotalTime>
  <Words>2076</Words>
  <Application>Microsoft Macintosh PowerPoint</Application>
  <PresentationFormat>Letter Paper (8.5x11 in)</PresentationFormat>
  <Paragraphs>158</Paragraphs>
  <Slides>19</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Times New Roman</vt:lpstr>
      <vt:lpstr>Presentation11</vt:lpstr>
      <vt:lpstr>1_Presentation11</vt:lpstr>
      <vt:lpstr>I-Share Alma Primo VE Office hours will start shortly</vt:lpstr>
      <vt:lpstr>Open Office Hours 7/9/2020</vt:lpstr>
      <vt:lpstr>Agenda</vt:lpstr>
      <vt:lpstr>System status resources</vt:lpstr>
      <vt:lpstr>System status resources</vt:lpstr>
      <vt:lpstr>AFN to start July 20</vt:lpstr>
      <vt:lpstr>AFN to start July 20</vt:lpstr>
      <vt:lpstr>AFN to start July 20</vt:lpstr>
      <vt:lpstr>AFN to start July 20</vt:lpstr>
      <vt:lpstr>Electronic Collections</vt:lpstr>
      <vt:lpstr>Electronic Collections</vt:lpstr>
      <vt:lpstr>Electronic Collections</vt:lpstr>
      <vt:lpstr>Electronic Collections</vt:lpstr>
      <vt:lpstr>OCLC Collection Manager Update For Data Syncs</vt:lpstr>
      <vt:lpstr>Please review the Go-Live Readiness Checklist </vt:lpstr>
      <vt:lpstr>Questions</vt:lpstr>
      <vt:lpstr>I-Share  Alma Primo VE Office hours</vt:lpstr>
      <vt:lpstr>Alma Monthly Updates</vt:lpstr>
      <vt:lpstr>Links Related to Monthly Releases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Hammerstrand, Kristine</cp:lastModifiedBy>
  <cp:revision>488</cp:revision>
  <cp:lastPrinted>2020-06-11T17:09:17Z</cp:lastPrinted>
  <dcterms:created xsi:type="dcterms:W3CDTF">2019-09-18T17:05:10Z</dcterms:created>
  <dcterms:modified xsi:type="dcterms:W3CDTF">2020-07-09T18:04:12Z</dcterms:modified>
</cp:coreProperties>
</file>