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9"/>
  </p:notesMasterIdLst>
  <p:handoutMasterIdLst>
    <p:handoutMasterId r:id="rId30"/>
  </p:handoutMasterIdLst>
  <p:sldIdLst>
    <p:sldId id="3185" r:id="rId6"/>
    <p:sldId id="3186" r:id="rId7"/>
    <p:sldId id="3200" r:id="rId8"/>
    <p:sldId id="3192" r:id="rId9"/>
    <p:sldId id="3194" r:id="rId10"/>
    <p:sldId id="3195" r:id="rId11"/>
    <p:sldId id="3209" r:id="rId12"/>
    <p:sldId id="3210" r:id="rId13"/>
    <p:sldId id="3211" r:id="rId14"/>
    <p:sldId id="3212" r:id="rId15"/>
    <p:sldId id="3213" r:id="rId16"/>
    <p:sldId id="3193" r:id="rId17"/>
    <p:sldId id="3208" r:id="rId18"/>
    <p:sldId id="3207" r:id="rId19"/>
    <p:sldId id="3203" r:id="rId20"/>
    <p:sldId id="3204" r:id="rId21"/>
    <p:sldId id="3205" r:id="rId22"/>
    <p:sldId id="3198" r:id="rId23"/>
    <p:sldId id="3196" r:id="rId24"/>
    <p:sldId id="3202" r:id="rId25"/>
    <p:sldId id="3214" r:id="rId26"/>
    <p:sldId id="3215" r:id="rId27"/>
    <p:sldId id="3199" r:id="rId28"/>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7BF91-429E-2201-8018-5D35703E05CC}" v="1" dt="2023-08-28T21:01:13.004"/>
    <p1510:client id="{38921F84-4FA7-4C9D-849F-7CCB749873B4}" v="15" dt="2023-09-12T13:20:19.863"/>
    <p1510:client id="{4B127A24-69CE-4CC3-A085-5C1596C92F64}" v="4" dt="2023-07-31T15:24:50.139"/>
    <p1510:client id="{5284B66B-A9AC-4440-8B91-E84B2AC56FB9}" v="45" dt="2023-08-25T17:27:12.456"/>
    <p1510:client id="{6BC323FA-1681-4F9A-B524-7278564214F7}" v="569" dt="2023-07-31T18:31:14.767"/>
    <p1510:client id="{6F666FAA-BC8F-4D52-B054-608F6356BC76}" v="28" dt="2023-07-31T17:48:10.059"/>
    <p1510:client id="{E1DCD81F-C804-4EB5-96AB-69C740720E0E}" v="212" dt="2023-08-25T18:53:36.216"/>
    <p1510:client id="{F0A86B52-0CEC-476A-B9B4-1361CAF28A77}" v="37" dt="2023-08-29T13:09:12.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3" d="100"/>
          <a:sy n="93" d="100"/>
        </p:scale>
        <p:origin x="1162" y="101"/>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ibson" clId="Web-{38921F84-4FA7-4C9D-849F-7CCB749873B4}"/>
    <pc:docChg chg="modSld">
      <pc:chgData name="Jessica Gibson" userId="" providerId="" clId="Web-{38921F84-4FA7-4C9D-849F-7CCB749873B4}" dt="2023-09-12T13:20:19.863" v="14" actId="20577"/>
      <pc:docMkLst>
        <pc:docMk/>
      </pc:docMkLst>
      <pc:sldChg chg="modSp">
        <pc:chgData name="Jessica Gibson" userId="" providerId="" clId="Web-{38921F84-4FA7-4C9D-849F-7CCB749873B4}" dt="2023-09-12T13:20:19.863" v="14" actId="20577"/>
        <pc:sldMkLst>
          <pc:docMk/>
          <pc:sldMk cId="2757612144" sldId="3200"/>
        </pc:sldMkLst>
        <pc:spChg chg="mod">
          <ac:chgData name="Jessica Gibson" userId="" providerId="" clId="Web-{38921F84-4FA7-4C9D-849F-7CCB749873B4}" dt="2023-09-12T13:20:19.863" v="14" actId="20577"/>
          <ac:spMkLst>
            <pc:docMk/>
            <pc:sldMk cId="2757612144" sldId="3200"/>
            <ac:spMk id="4" creationId="{D3105F55-B2CD-4128-9A66-80FC7B7A4A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9/14/2023</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13:57:16.990"/>
    </inkml:context>
    <inkml:brush xml:id="br0">
      <inkml:brushProperty name="width" value="0.35" units="cm"/>
      <inkml:brushProperty name="height" value="0.35" units="cm"/>
      <inkml:brushProperty name="color" value="#FFFFFF"/>
    </inkml:brush>
  </inkml:definitions>
  <inkml:trace contextRef="#ctx0" brushRef="#br0">1105 14 24575,'-22'-7'0,"4"1"0,8 6 0,-45 0 0,15 5 0,-56-4 0,24 11 0,0-10 0,-5 5 0,27-2 0,-7-4 0,24 4 0,-1-5 0,14 0 0,0 0 0,1 0 0,0 0 0,4 0 0,0 0 0,2 0 0,5 0 0,-1 0 0,-1 0 0,2 0 0,-4 0 0,4 0 0,-1 0 0,-1 0 0,2 0 0,-4 0 0,4 0 0,-5 0 0,3 0 0,0 0 0,0 0 0,0 3 0,3-2 0,-9 2 0,8-3 0,-5 0 0,3 0 0,3 0 0,-9 0 0,8 0 0,-5 0 0,3 0 0,3 0 0,-6 0 0,6 0 0,-3 0 0,0 0 0,3 3 0,-3 1 0,3 2 0,1 1 0,2 2 0,1-1 0,3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13:57:18.857"/>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9/14/2023</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1</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solidFill>
                  <a:srgbClr val="000000"/>
                </a:solidFill>
                <a:effectLst/>
                <a:latin typeface="Helvetica Neue" panose="02000503000000020004" pitchFamily="2" charset="0"/>
              </a:rPr>
              <a:t>We redact signature information and anything pertaining to pricing.  Most licenses have this as a black redaction; this one was just left blank prior to getting a signature, so we used it as the redacted version.</a:t>
            </a:r>
          </a:p>
          <a:p>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r>
              <a:rPr lang="en-US" dirty="0">
                <a:solidFill>
                  <a:srgbClr val="000000"/>
                </a:solidFill>
                <a:effectLst/>
                <a:latin typeface="Helvetica Neue" panose="02000503000000020004" pitchFamily="2" charset="0"/>
              </a:rPr>
              <a:t>Price caps are considered pricing information for now, and thus are confidential.</a:t>
            </a:r>
          </a:p>
          <a:p>
            <a:endParaRPr lang="en-US" dirty="0"/>
          </a:p>
        </p:txBody>
      </p:sp>
    </p:spTree>
    <p:extLst>
      <p:ext uri="{BB962C8B-B14F-4D97-AF65-F5344CB8AC3E}">
        <p14:creationId xmlns:p14="http://schemas.microsoft.com/office/powerpoint/2010/main" val="24457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solidFill>
                  <a:srgbClr val="000000"/>
                </a:solidFill>
                <a:effectLst/>
                <a:latin typeface="Helvetica Neue" panose="02000503000000020004" pitchFamily="2" charset="0"/>
              </a:rPr>
              <a:t>Per our purchasing office, we checked in with vendors, making sure they were comfortable having librarians (with logins) access redacted copies.  There was a little reluctance with who would have access to these, so please make sure they stay internal.  But, all of these agreed that putting them in the selection system and libraries downloading them to put into Alma was ok.</a:t>
            </a:r>
          </a:p>
          <a:p>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r>
              <a:rPr lang="en-US" dirty="0">
                <a:solidFill>
                  <a:srgbClr val="000000"/>
                </a:solidFill>
                <a:effectLst/>
                <a:latin typeface="Helvetica Neue" panose="02000503000000020004" pitchFamily="2" charset="0"/>
              </a:rPr>
              <a:t>Starred licenses are pending; we will be writing language in future agreements that states a redacted license will be posted in the selection system.</a:t>
            </a:r>
          </a:p>
          <a:p>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r>
              <a:rPr lang="en-US" dirty="0">
                <a:solidFill>
                  <a:srgbClr val="000000"/>
                </a:solidFill>
                <a:effectLst/>
                <a:latin typeface="Helvetica Neue" panose="02000503000000020004" pitchFamily="2" charset="0"/>
              </a:rPr>
              <a:t>Vendors with 2 stars didn’t want their licenses posted, citing that they were old, had different terms, people who signed them had left.  None of these arguments make sense, as they’re still in place, and we believe libraries need access to them.  But for now, they are not available.  We’ll work on that.</a:t>
            </a:r>
          </a:p>
          <a:p>
            <a:endParaRPr lang="en-US" dirty="0"/>
          </a:p>
        </p:txBody>
      </p:sp>
    </p:spTree>
    <p:extLst>
      <p:ext uri="{BB962C8B-B14F-4D97-AF65-F5344CB8AC3E}">
        <p14:creationId xmlns:p14="http://schemas.microsoft.com/office/powerpoint/2010/main" val="168515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147301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r>
              <a:rPr lang="en-US" dirty="0">
                <a:effectLst/>
                <a:latin typeface="Arial" panose="020B0604020202020204" pitchFamily="34" charset="0"/>
              </a:rPr>
              <a:t> ONIX-PL, = Online </a:t>
            </a:r>
            <a:r>
              <a:rPr lang="en-US" dirty="0" err="1">
                <a:effectLst/>
                <a:latin typeface="Arial" panose="020B0604020202020204" pitchFamily="34" charset="0"/>
              </a:rPr>
              <a:t>INformation</a:t>
            </a:r>
            <a:r>
              <a:rPr lang="en-US" dirty="0">
                <a:effectLst/>
                <a:latin typeface="Arial" panose="020B0604020202020204" pitchFamily="34" charset="0"/>
              </a:rPr>
              <a:t> </a:t>
            </a:r>
            <a:r>
              <a:rPr lang="en-US" dirty="0" err="1">
                <a:effectLst/>
                <a:latin typeface="Arial" panose="020B0604020202020204" pitchFamily="34" charset="0"/>
              </a:rPr>
              <a:t>eXchange</a:t>
            </a:r>
            <a:r>
              <a:rPr lang="en-US" dirty="0">
                <a:effectLst/>
                <a:latin typeface="Arial" panose="020B0604020202020204" pitchFamily="34" charset="0"/>
              </a:rPr>
              <a:t> for Publication Licenses (standard format some vendors/publishers use)</a:t>
            </a:r>
            <a:endParaRPr lang="en-US" baseline="0" dirty="0">
              <a:cs typeface="Calibri"/>
            </a:endParaRPr>
          </a:p>
        </p:txBody>
      </p:sp>
    </p:spTree>
    <p:extLst>
      <p:ext uri="{BB962C8B-B14F-4D97-AF65-F5344CB8AC3E}">
        <p14:creationId xmlns:p14="http://schemas.microsoft.com/office/powerpoint/2010/main" val="98028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Training video and its’ transcript very helpful</a:t>
            </a:r>
          </a:p>
        </p:txBody>
      </p:sp>
    </p:spTree>
    <p:extLst>
      <p:ext uri="{BB962C8B-B14F-4D97-AF65-F5344CB8AC3E}">
        <p14:creationId xmlns:p14="http://schemas.microsoft.com/office/powerpoint/2010/main" val="48008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71344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Why show in Primo VE? Can assist your colleagues in finding relevant info for ILL or course reserves and other tasks.</a:t>
            </a:r>
          </a:p>
        </p:txBody>
      </p:sp>
    </p:spTree>
    <p:extLst>
      <p:ext uri="{BB962C8B-B14F-4D97-AF65-F5344CB8AC3E}">
        <p14:creationId xmlns:p14="http://schemas.microsoft.com/office/powerpoint/2010/main" val="191073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Besides this periodical title level, the “Show license links” a</a:t>
            </a:r>
            <a:r>
              <a:rPr lang="en-US" sz="1200" dirty="0">
                <a:latin typeface="+mj-lt"/>
              </a:rPr>
              <a:t>lso appear on article citations in Primo VE.</a:t>
            </a:r>
          </a:p>
          <a:p>
            <a:endParaRPr lang="en-US" baseline="0" dirty="0">
              <a:cs typeface="Calibri"/>
            </a:endParaRPr>
          </a:p>
        </p:txBody>
      </p:sp>
    </p:spTree>
    <p:extLst>
      <p:ext uri="{BB962C8B-B14F-4D97-AF65-F5344CB8AC3E}">
        <p14:creationId xmlns:p14="http://schemas.microsoft.com/office/powerpoint/2010/main" val="283512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1146050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155965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296145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Alma already has communication info/mapping set up between vendor and Alma. </a:t>
            </a:r>
          </a:p>
        </p:txBody>
      </p:sp>
    </p:spTree>
    <p:extLst>
      <p:ext uri="{BB962C8B-B14F-4D97-AF65-F5344CB8AC3E}">
        <p14:creationId xmlns:p14="http://schemas.microsoft.com/office/powerpoint/2010/main" val="1287769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Frequency options vary depending on vendor.  Definitely need to test and monitor esp. first few cycles of such an upload of electronic holdings. </a:t>
            </a:r>
          </a:p>
        </p:txBody>
      </p:sp>
    </p:spTree>
    <p:extLst>
      <p:ext uri="{BB962C8B-B14F-4D97-AF65-F5344CB8AC3E}">
        <p14:creationId xmlns:p14="http://schemas.microsoft.com/office/powerpoint/2010/main" val="378268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45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00863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408031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p:txBody>
      </p:sp>
    </p:spTree>
    <p:extLst>
      <p:ext uri="{BB962C8B-B14F-4D97-AF65-F5344CB8AC3E}">
        <p14:creationId xmlns:p14="http://schemas.microsoft.com/office/powerpoint/2010/main" val="306597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 </a:t>
            </a:r>
            <a:endParaRPr lang="en-US" baseline="0" dirty="0">
              <a:cs typeface="Calibri"/>
            </a:endParaRPr>
          </a:p>
        </p:txBody>
      </p:sp>
    </p:spTree>
    <p:extLst>
      <p:ext uri="{BB962C8B-B14F-4D97-AF65-F5344CB8AC3E}">
        <p14:creationId xmlns:p14="http://schemas.microsoft.com/office/powerpoint/2010/main" val="4231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solidFill>
                  <a:srgbClr val="000000"/>
                </a:solidFill>
                <a:effectLst/>
                <a:latin typeface="Helvetica Neue" panose="02000503000000020004" pitchFamily="2" charset="0"/>
              </a:rPr>
              <a:t>Specific terms roughly match up to what is in Alma.  </a:t>
            </a:r>
          </a:p>
          <a:p>
            <a:r>
              <a:rPr lang="en-US" dirty="0">
                <a:solidFill>
                  <a:srgbClr val="000000"/>
                </a:solidFill>
                <a:effectLst/>
                <a:latin typeface="Helvetica Neue" panose="02000503000000020004" pitchFamily="2" charset="0"/>
              </a:rPr>
              <a:t>If a field is blank, it isn’t covered in the license.  This is common in earlier licenses that may not have a clause for, say, text and data mining</a:t>
            </a:r>
          </a:p>
          <a:p>
            <a:r>
              <a:rPr lang="en-US" dirty="0">
                <a:solidFill>
                  <a:srgbClr val="000000"/>
                </a:solidFill>
                <a:effectLst/>
                <a:latin typeface="Helvetica Neue" panose="02000503000000020004" pitchFamily="2" charset="0"/>
              </a:rPr>
              <a:t>But all new licenses should have all of this information</a:t>
            </a:r>
          </a:p>
          <a:p>
            <a:endParaRPr lang="en-US" dirty="0"/>
          </a:p>
        </p:txBody>
      </p:sp>
    </p:spTree>
    <p:extLst>
      <p:ext uri="{BB962C8B-B14F-4D97-AF65-F5344CB8AC3E}">
        <p14:creationId xmlns:p14="http://schemas.microsoft.com/office/powerpoint/2010/main" val="314267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Neue" panose="02000503000000020004" pitchFamily="2" charset="0"/>
              </a:rPr>
              <a:t>Keep scrolling, and there is a link to the redacted agreement.  You can open this in a browser.</a:t>
            </a:r>
          </a:p>
          <a:p>
            <a:endParaRPr lang="en-US" dirty="0"/>
          </a:p>
        </p:txBody>
      </p:sp>
    </p:spTree>
    <p:extLst>
      <p:ext uri="{BB962C8B-B14F-4D97-AF65-F5344CB8AC3E}">
        <p14:creationId xmlns:p14="http://schemas.microsoft.com/office/powerpoint/2010/main" val="191526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Neue" panose="02000503000000020004" pitchFamily="2" charset="0"/>
              </a:rPr>
              <a:t>Note that it is labeled confidential.  These agreements are meant to be used internally by your library.  You can download them and load them into your local Alma instance, but should not make them publicly viewable.</a:t>
            </a:r>
          </a:p>
          <a:p>
            <a:endParaRPr lang="en-US" dirty="0"/>
          </a:p>
        </p:txBody>
      </p:sp>
    </p:spTree>
    <p:extLst>
      <p:ext uri="{BB962C8B-B14F-4D97-AF65-F5344CB8AC3E}">
        <p14:creationId xmlns:p14="http://schemas.microsoft.com/office/powerpoint/2010/main" val="237628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6" y="1358902"/>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2"/>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0" y="977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5"/>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1" y="12275"/>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6"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1" y="2882902"/>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5"/>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4"/>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8" y="634997"/>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1" y="634997"/>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9" y="5599113"/>
            <a:ext cx="8624887"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6" name="Title 1"/>
          <p:cNvSpPr>
            <a:spLocks noGrp="1"/>
          </p:cNvSpPr>
          <p:nvPr>
            <p:ph type="title"/>
          </p:nvPr>
        </p:nvSpPr>
        <p:spPr>
          <a:xfrm>
            <a:off x="5848928" y="273052"/>
            <a:ext cx="3008313"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275217" y="273052"/>
            <a:ext cx="4888345"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8" y="1054106"/>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4" name="Title 1"/>
          <p:cNvSpPr>
            <a:spLocks noGrp="1"/>
          </p:cNvSpPr>
          <p:nvPr>
            <p:ph type="title"/>
          </p:nvPr>
        </p:nvSpPr>
        <p:spPr>
          <a:xfrm>
            <a:off x="457200" y="274640"/>
            <a:ext cx="6493164"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1"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6" y="0"/>
            <a:ext cx="1812925"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7331076" y="1708440"/>
            <a:ext cx="1812925"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7331076" y="4122305"/>
            <a:ext cx="1812925"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004456" y="5323456"/>
            <a:ext cx="7273636"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2" name="Content Placeholder 2"/>
          <p:cNvSpPr>
            <a:spLocks noGrp="1"/>
          </p:cNvSpPr>
          <p:nvPr>
            <p:ph idx="1"/>
          </p:nvPr>
        </p:nvSpPr>
        <p:spPr>
          <a:xfrm>
            <a:off x="312058"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7"/>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7"/>
            <a:ext cx="3763962"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2" name="Content Placeholder 2"/>
          <p:cNvSpPr>
            <a:spLocks noGrp="1"/>
          </p:cNvSpPr>
          <p:nvPr>
            <p:ph idx="1"/>
          </p:nvPr>
        </p:nvSpPr>
        <p:spPr>
          <a:xfrm>
            <a:off x="312058"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2" name="Content Placeholder 2"/>
          <p:cNvSpPr>
            <a:spLocks noGrp="1"/>
          </p:cNvSpPr>
          <p:nvPr>
            <p:ph idx="1"/>
          </p:nvPr>
        </p:nvSpPr>
        <p:spPr>
          <a:xfrm>
            <a:off x="312058" y="5369702"/>
            <a:ext cx="8497125"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8"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2"/>
            <a:ext cx="4491038"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4572000" y="3371999"/>
            <a:ext cx="4572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t> </a:t>
            </a:r>
          </a:p>
        </p:txBody>
      </p:sp>
      <p:sp>
        <p:nvSpPr>
          <p:cNvPr id="3"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8" y="634997"/>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1" y="634997"/>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9" y="5599113"/>
            <a:ext cx="8624887"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fld id="{149B238E-37E6-41D5-A6B9-9FD370FD8B0E}" type="datetimeFigureOut">
              <a:rPr lang="en-US" smtClean="0"/>
              <a:t>9/14/2023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fld id="{3EA968E5-6236-4AFC-B7C0-989340786675}" type="slidenum">
              <a:rPr lang="en-US" smtClean="0"/>
              <a:t>‹#›</a:t>
            </a:fld>
            <a:endParaRPr lang="en-US" dirty="0"/>
          </a:p>
        </p:txBody>
      </p:sp>
    </p:spTree>
    <p:extLst>
      <p:ext uri="{BB962C8B-B14F-4D97-AF65-F5344CB8AC3E}">
        <p14:creationId xmlns:p14="http://schemas.microsoft.com/office/powerpoint/2010/main" val="314098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4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7"/>
            <a:ext cx="9152952"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dirty="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hyperlink" Target="http://exl-edu.com/01_Alma/Alma_Essentials/en/Acquisitions/Lice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knowledge.exlibrisgroup.com/Alma/Training/AlmaEssentials/Alma_Essentials_-_English/I_Acquisitions_Infrastructure/D_Licens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custom_label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share-whe.primo.exlibrisgroup.com/permalink/01CARLI_WHE/9s5va0/alma9910079272500590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hyperlink" Target="https://i-share-whe.primo.exlibrisgroup.com/permalink/01CARLI_WHE/9s5va0/alma9910079272500590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110Configuring_Acquisitions/170Managing_License_Term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knowledge.exlibrisgroup.com/Alma/Training/AlmaEssentials/Alma_Essentials_-_English/I_Acquisitions_Infrastructure/D_Licens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Electronic_Resource_Management/020_Working_with_Community_Zone_Electronic_Resources/040Automatic_Upload_of_Electronic_Holding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image" Target="../media/image32.jpeg"/><Relationship Id="rId4" Type="http://schemas.openxmlformats.org/officeDocument/2006/relationships/hyperlink" Target="mailto:support@carli.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choosing-right-ecollection-from-alma-cz"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cz-ecollection-id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474450"/>
            <a:ext cx="9144000" cy="1524713"/>
          </a:xfrm>
        </p:spPr>
        <p:txBody>
          <a:bodyPr rtlCol="0">
            <a:normAutofit fontScale="90000"/>
          </a:bodyPr>
          <a:lstStyle/>
          <a:p>
            <a:pPr algn="ctr">
              <a:spcAft>
                <a:spcPts val="0"/>
              </a:spcAft>
              <a:defRPr/>
            </a:pPr>
            <a:r>
              <a:rPr lang="en-US" dirty="0">
                <a:ea typeface="+mj-ea"/>
                <a:cs typeface="+mj-cs"/>
              </a:rPr>
              <a:t>E-Resources in alma </a:t>
            </a:r>
            <a:br>
              <a:rPr lang="en-US" dirty="0">
                <a:ea typeface="+mj-ea"/>
                <a:cs typeface="+mj-cs"/>
              </a:rPr>
            </a:br>
            <a:r>
              <a:rPr lang="en-US" dirty="0">
                <a:ea typeface="+mj-ea"/>
                <a:cs typeface="+mj-cs"/>
              </a:rPr>
              <a:t>and carli selection system</a:t>
            </a:r>
            <a:br>
              <a:rPr lang="en-US" dirty="0">
                <a:ea typeface="+mj-ea"/>
                <a:cs typeface="+mj-cs"/>
              </a:rPr>
            </a:br>
            <a:r>
              <a:rPr lang="en-US" dirty="0">
                <a:ea typeface="+mj-ea"/>
                <a:cs typeface="+mj-cs"/>
              </a:rPr>
              <a:t>September 14, 2023</a:t>
            </a:r>
          </a:p>
        </p:txBody>
      </p:sp>
    </p:spTree>
    <p:extLst>
      <p:ext uri="{BB962C8B-B14F-4D97-AF65-F5344CB8AC3E}">
        <p14:creationId xmlns:p14="http://schemas.microsoft.com/office/powerpoint/2010/main" val="45823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74386-F755-0B1E-1FA8-B324B1E15607}"/>
              </a:ext>
            </a:extLst>
          </p:cNvPr>
          <p:cNvSpPr>
            <a:spLocks noGrp="1"/>
          </p:cNvSpPr>
          <p:nvPr>
            <p:ph type="title"/>
          </p:nvPr>
        </p:nvSpPr>
        <p:spPr/>
        <p:txBody>
          <a:bodyPr/>
          <a:lstStyle/>
          <a:p>
            <a:r>
              <a:rPr lang="en-US" sz="1600" dirty="0">
                <a:ea typeface="ＭＳ Ｐゴシック"/>
              </a:rPr>
              <a:t>Licensing Information</a:t>
            </a:r>
            <a:endParaRPr lang="en-US" dirty="0"/>
          </a:p>
        </p:txBody>
      </p:sp>
      <p:pic>
        <p:nvPicPr>
          <p:cNvPr id="5" name="Picture 4">
            <a:extLst>
              <a:ext uri="{FF2B5EF4-FFF2-40B4-BE49-F238E27FC236}">
                <a16:creationId xmlns:a16="http://schemas.microsoft.com/office/drawing/2014/main" id="{77C71F92-3D61-302A-80F5-D30EFDEA4DA3}"/>
              </a:ext>
            </a:extLst>
          </p:cNvPr>
          <p:cNvPicPr>
            <a:picLocks noChangeAspect="1"/>
          </p:cNvPicPr>
          <p:nvPr/>
        </p:nvPicPr>
        <p:blipFill>
          <a:blip r:embed="rId3"/>
          <a:stretch>
            <a:fillRect/>
          </a:stretch>
        </p:blipFill>
        <p:spPr>
          <a:xfrm>
            <a:off x="685800" y="604575"/>
            <a:ext cx="7772400" cy="5648850"/>
          </a:xfrm>
          <a:prstGeom prst="rect">
            <a:avLst/>
          </a:prstGeom>
          <a:ln w="19050">
            <a:solidFill>
              <a:schemeClr val="tx1"/>
            </a:solidFill>
          </a:ln>
        </p:spPr>
      </p:pic>
    </p:spTree>
    <p:extLst>
      <p:ext uri="{BB962C8B-B14F-4D97-AF65-F5344CB8AC3E}">
        <p14:creationId xmlns:p14="http://schemas.microsoft.com/office/powerpoint/2010/main" val="404454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69CE5-1478-74D8-49B2-C003AC7F0A4E}"/>
              </a:ext>
            </a:extLst>
          </p:cNvPr>
          <p:cNvSpPr>
            <a:spLocks noGrp="1"/>
          </p:cNvSpPr>
          <p:nvPr>
            <p:ph type="title"/>
          </p:nvPr>
        </p:nvSpPr>
        <p:spPr>
          <a:xfrm>
            <a:off x="213837" y="-64073"/>
            <a:ext cx="8229600" cy="602796"/>
          </a:xfrm>
        </p:spPr>
        <p:txBody>
          <a:bodyPr wrap="square" anchor="ctr">
            <a:normAutofit/>
          </a:bodyPr>
          <a:lstStyle/>
          <a:p>
            <a:r>
              <a:rPr lang="en-US"/>
              <a:t>Licensing Information</a:t>
            </a:r>
            <a:endParaRPr lang="en-US" dirty="0"/>
          </a:p>
        </p:txBody>
      </p:sp>
      <p:sp>
        <p:nvSpPr>
          <p:cNvPr id="13" name="Content Placeholder 2">
            <a:extLst>
              <a:ext uri="{FF2B5EF4-FFF2-40B4-BE49-F238E27FC236}">
                <a16:creationId xmlns:a16="http://schemas.microsoft.com/office/drawing/2014/main" id="{B9E83424-1351-F5DD-F26A-36C26FCA1096}"/>
              </a:ext>
            </a:extLst>
          </p:cNvPr>
          <p:cNvSpPr>
            <a:spLocks noGrp="1"/>
          </p:cNvSpPr>
          <p:nvPr>
            <p:ph sz="quarter" idx="10"/>
          </p:nvPr>
        </p:nvSpPr>
        <p:spPr>
          <a:xfrm>
            <a:off x="457200" y="1429580"/>
            <a:ext cx="8229600" cy="3569143"/>
          </a:xfrm>
        </p:spPr>
        <p:txBody>
          <a:bodyPr numCol="2"/>
          <a:lstStyle/>
          <a:p>
            <a:r>
              <a:rPr lang="en-US" sz="1600" dirty="0">
                <a:effectLst/>
                <a:latin typeface="+mj-lt"/>
              </a:rPr>
              <a:t>AAAS</a:t>
            </a:r>
          </a:p>
          <a:p>
            <a:r>
              <a:rPr lang="en-US" sz="1600" dirty="0">
                <a:effectLst/>
                <a:latin typeface="+mj-lt"/>
              </a:rPr>
              <a:t>ACM</a:t>
            </a:r>
          </a:p>
          <a:p>
            <a:r>
              <a:rPr lang="en-US" sz="1600" dirty="0">
                <a:effectLst/>
                <a:latin typeface="+mj-lt"/>
              </a:rPr>
              <a:t>ACS</a:t>
            </a:r>
          </a:p>
          <a:p>
            <a:r>
              <a:rPr lang="en-US" sz="1600" dirty="0">
                <a:effectLst/>
                <a:latin typeface="+mj-lt"/>
              </a:rPr>
              <a:t>AMS</a:t>
            </a:r>
          </a:p>
          <a:p>
            <a:r>
              <a:rPr lang="en-US" sz="1600" dirty="0">
                <a:effectLst/>
                <a:latin typeface="+mj-lt"/>
              </a:rPr>
              <a:t>Bloomsbury</a:t>
            </a:r>
          </a:p>
          <a:p>
            <a:r>
              <a:rPr lang="en-US" sz="1600" dirty="0">
                <a:effectLst/>
                <a:latin typeface="+mj-lt"/>
              </a:rPr>
              <a:t>Chronicle</a:t>
            </a:r>
          </a:p>
          <a:p>
            <a:r>
              <a:rPr lang="en-US" sz="1600" dirty="0">
                <a:effectLst/>
                <a:latin typeface="+mj-lt"/>
              </a:rPr>
              <a:t>Duke</a:t>
            </a:r>
          </a:p>
          <a:p>
            <a:r>
              <a:rPr lang="en-US" sz="1600" dirty="0">
                <a:effectLst/>
                <a:latin typeface="+mj-lt"/>
              </a:rPr>
              <a:t>EBSCO**</a:t>
            </a:r>
          </a:p>
          <a:p>
            <a:r>
              <a:rPr lang="en-US" sz="1600" dirty="0" err="1">
                <a:effectLst/>
                <a:latin typeface="+mj-lt"/>
              </a:rPr>
              <a:t>eHRAF</a:t>
            </a:r>
            <a:endParaRPr lang="en-US" sz="1600" dirty="0">
              <a:effectLst/>
              <a:latin typeface="+mj-lt"/>
            </a:endParaRPr>
          </a:p>
          <a:p>
            <a:r>
              <a:rPr lang="en-US" sz="1600" dirty="0">
                <a:effectLst/>
                <a:latin typeface="+mj-lt"/>
              </a:rPr>
              <a:t>Gale</a:t>
            </a:r>
          </a:p>
          <a:p>
            <a:r>
              <a:rPr lang="en-US" sz="1600" dirty="0">
                <a:effectLst/>
                <a:latin typeface="+mj-lt"/>
              </a:rPr>
              <a:t>Infobase/Credo</a:t>
            </a:r>
          </a:p>
          <a:p>
            <a:r>
              <a:rPr lang="en-US" sz="1600" dirty="0">
                <a:effectLst/>
                <a:latin typeface="+mj-lt"/>
              </a:rPr>
              <a:t>ITHAKA*</a:t>
            </a:r>
          </a:p>
          <a:p>
            <a:r>
              <a:rPr lang="en-US" sz="1600" dirty="0">
                <a:effectLst/>
                <a:latin typeface="+mj-lt"/>
              </a:rPr>
              <a:t>JHU/Muse</a:t>
            </a:r>
          </a:p>
          <a:p>
            <a:r>
              <a:rPr lang="en-US" sz="1600" dirty="0" err="1">
                <a:effectLst/>
                <a:latin typeface="+mj-lt"/>
              </a:rPr>
              <a:t>Kanopy</a:t>
            </a:r>
            <a:endParaRPr lang="en-US" sz="1600" dirty="0">
              <a:effectLst/>
              <a:latin typeface="+mj-lt"/>
            </a:endParaRPr>
          </a:p>
          <a:p>
            <a:r>
              <a:rPr lang="en-US" sz="1600" dirty="0">
                <a:effectLst/>
                <a:latin typeface="+mj-lt"/>
              </a:rPr>
              <a:t>Lexis Nexis</a:t>
            </a:r>
          </a:p>
          <a:p>
            <a:r>
              <a:rPr lang="en-US" sz="1600" dirty="0">
                <a:effectLst/>
                <a:latin typeface="+mj-lt"/>
              </a:rPr>
              <a:t>MLA</a:t>
            </a:r>
          </a:p>
          <a:p>
            <a:r>
              <a:rPr lang="en-US" sz="1600" dirty="0">
                <a:effectLst/>
                <a:latin typeface="+mj-lt"/>
              </a:rPr>
              <a:t>Ovid**</a:t>
            </a:r>
          </a:p>
          <a:p>
            <a:r>
              <a:rPr lang="en-US" sz="1600" dirty="0">
                <a:effectLst/>
                <a:latin typeface="+mj-lt"/>
              </a:rPr>
              <a:t>Oxford</a:t>
            </a:r>
          </a:p>
          <a:p>
            <a:r>
              <a:rPr lang="en-US" sz="1600" dirty="0">
                <a:effectLst/>
                <a:latin typeface="+mj-lt"/>
              </a:rPr>
              <a:t>ProQuest</a:t>
            </a:r>
          </a:p>
          <a:p>
            <a:r>
              <a:rPr lang="en-US" sz="1600" dirty="0">
                <a:effectLst/>
                <a:latin typeface="+mj-lt"/>
              </a:rPr>
              <a:t>Sage</a:t>
            </a:r>
          </a:p>
          <a:p>
            <a:r>
              <a:rPr lang="en-US" sz="1600" dirty="0">
                <a:effectLst/>
                <a:latin typeface="+mj-lt"/>
              </a:rPr>
              <a:t>Swank</a:t>
            </a:r>
          </a:p>
          <a:p>
            <a:r>
              <a:rPr lang="en-US" sz="1600" dirty="0">
                <a:effectLst/>
                <a:latin typeface="+mj-lt"/>
              </a:rPr>
              <a:t>Wiley*</a:t>
            </a:r>
          </a:p>
          <a:p>
            <a:endParaRPr lang="en-US" dirty="0"/>
          </a:p>
        </p:txBody>
      </p:sp>
      <p:sp>
        <p:nvSpPr>
          <p:cNvPr id="10" name="TextBox 9">
            <a:extLst>
              <a:ext uri="{FF2B5EF4-FFF2-40B4-BE49-F238E27FC236}">
                <a16:creationId xmlns:a16="http://schemas.microsoft.com/office/drawing/2014/main" id="{839DD598-2704-5392-584A-E8D256E21962}"/>
              </a:ext>
            </a:extLst>
          </p:cNvPr>
          <p:cNvSpPr txBox="1"/>
          <p:nvPr/>
        </p:nvSpPr>
        <p:spPr>
          <a:xfrm>
            <a:off x="94593" y="753319"/>
            <a:ext cx="2795752" cy="461665"/>
          </a:xfrm>
          <a:prstGeom prst="rect">
            <a:avLst/>
          </a:prstGeom>
          <a:noFill/>
        </p:spPr>
        <p:txBody>
          <a:bodyPr wrap="square" rtlCol="0">
            <a:spAutoFit/>
          </a:bodyPr>
          <a:lstStyle/>
          <a:p>
            <a:r>
              <a:rPr lang="en-US" sz="2400" dirty="0">
                <a:latin typeface="+mj-lt"/>
              </a:rPr>
              <a:t>Vendor Licenses:</a:t>
            </a:r>
          </a:p>
        </p:txBody>
      </p:sp>
    </p:spTree>
    <p:extLst>
      <p:ext uri="{BB962C8B-B14F-4D97-AF65-F5344CB8AC3E}">
        <p14:creationId xmlns:p14="http://schemas.microsoft.com/office/powerpoint/2010/main" val="77082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marL="342900" indent="-342900">
              <a:buFont typeface="Arial,Sans-Serif"/>
              <a:buChar char="•"/>
            </a:pPr>
            <a:endParaRPr lang="en-US" sz="2400" dirty="0">
              <a:latin typeface="+mj-lt"/>
              <a:ea typeface="+mn-lt"/>
              <a:cs typeface="Arial"/>
            </a:endParaRPr>
          </a:p>
          <a:p>
            <a:pPr marL="342900" indent="-342900">
              <a:buFont typeface="Arial,Sans-Serif"/>
              <a:buChar char="•"/>
            </a:pPr>
            <a:endParaRPr lang="en-US" sz="2400" dirty="0">
              <a:latin typeface="+mj-lt"/>
              <a:ea typeface="+mn-lt"/>
              <a:cs typeface="Arial"/>
            </a:endParaRPr>
          </a:p>
          <a:p>
            <a:pPr marL="342900" indent="-342900">
              <a:buFont typeface="Arial,Sans-Serif"/>
              <a:buChar char="•"/>
            </a:pPr>
            <a:r>
              <a:rPr lang="en-US" sz="2400" dirty="0">
                <a:latin typeface="+mj-lt"/>
                <a:ea typeface="+mn-lt"/>
                <a:cs typeface="Arial"/>
              </a:rPr>
              <a:t>Alma and Licensing Information and Terms </a:t>
            </a:r>
          </a:p>
          <a:p>
            <a:pPr marL="1085850" lvl="1" indent="-342900">
              <a:buFont typeface="Arial,Sans-Serif"/>
              <a:buChar char="•"/>
            </a:pPr>
            <a:r>
              <a:rPr lang="en-US" sz="1600" dirty="0">
                <a:latin typeface="+mj-lt"/>
                <a:ea typeface="+mn-lt"/>
                <a:cs typeface="Arial"/>
              </a:rPr>
              <a:t>Must have role </a:t>
            </a:r>
            <a:r>
              <a:rPr lang="en-US" sz="1600" dirty="0">
                <a:effectLst/>
                <a:latin typeface="+mj-lt"/>
              </a:rPr>
              <a:t>License Manager</a:t>
            </a:r>
          </a:p>
          <a:p>
            <a:pPr marL="1085850" lvl="1" indent="-342900">
              <a:buFont typeface="Arial,Sans-Serif"/>
              <a:buChar char="•"/>
            </a:pPr>
            <a:r>
              <a:rPr lang="en-US" sz="1600" dirty="0">
                <a:latin typeface="+mj-lt"/>
              </a:rPr>
              <a:t>I</a:t>
            </a:r>
            <a:r>
              <a:rPr lang="en-US" sz="1600" dirty="0">
                <a:effectLst/>
                <a:latin typeface="+mj-lt"/>
              </a:rPr>
              <a:t>f need to create a vendor first, need role Vendor Manager</a:t>
            </a:r>
          </a:p>
          <a:p>
            <a:pPr marL="1085850" lvl="1" indent="-342900">
              <a:buFont typeface="Arial,Sans-Serif"/>
              <a:buChar char="•"/>
            </a:pPr>
            <a:r>
              <a:rPr lang="en-US" sz="1600" dirty="0">
                <a:latin typeface="+mj-lt"/>
                <a:cs typeface="Arial"/>
              </a:rPr>
              <a:t>Collect the Licensing Terms you wish to enter.</a:t>
            </a:r>
          </a:p>
          <a:p>
            <a:pPr marL="1085850" lvl="1" indent="-342900">
              <a:buFont typeface="Arial,Sans-Serif"/>
              <a:buChar char="•"/>
            </a:pPr>
            <a:r>
              <a:rPr lang="en-US" sz="1600" dirty="0">
                <a:latin typeface="+mj-lt"/>
                <a:cs typeface="Arial"/>
              </a:rPr>
              <a:t>Great way to use Alma as electronic resources manager</a:t>
            </a:r>
          </a:p>
          <a:p>
            <a:pPr marL="1085850" lvl="1" indent="-342900">
              <a:buFont typeface="Arial,Sans-Serif"/>
              <a:buChar char="•"/>
            </a:pPr>
            <a:r>
              <a:rPr lang="en-US" sz="1600" dirty="0">
                <a:latin typeface="+mj-lt"/>
                <a:cs typeface="Arial"/>
              </a:rPr>
              <a:t>Can share license terms with coworkers via Alma and (potentially)  Primo VE</a:t>
            </a:r>
          </a:p>
          <a:p>
            <a:pPr lvl="1" indent="0">
              <a:buNone/>
            </a:pPr>
            <a:endParaRPr lang="en-US" sz="1600" dirty="0">
              <a:latin typeface="+mj-lt"/>
              <a:cs typeface="Arial"/>
            </a:endParaRPr>
          </a:p>
          <a:p>
            <a:endParaRPr lang="en-US" sz="2400" dirty="0">
              <a:latin typeface="+mj-lt"/>
            </a:endParaRPr>
          </a:p>
        </p:txBody>
      </p:sp>
    </p:spTree>
    <p:extLst>
      <p:ext uri="{BB962C8B-B14F-4D97-AF65-F5344CB8AC3E}">
        <p14:creationId xmlns:p14="http://schemas.microsoft.com/office/powerpoint/2010/main" val="380865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marL="342900" indent="-342900">
              <a:buFont typeface="Arial" panose="020B0604020202020204" pitchFamily="34" charset="0"/>
              <a:buChar char="•"/>
            </a:pPr>
            <a:r>
              <a:rPr lang="en-US" sz="2400" dirty="0">
                <a:latin typeface="+mj-lt"/>
              </a:rPr>
              <a:t>Major steps after logging into Alma IZ and going to Acquisitions. </a:t>
            </a:r>
          </a:p>
          <a:p>
            <a:pPr marL="457200" indent="-457200">
              <a:buFont typeface="+mj-lt"/>
              <a:buAutoNum type="arabicPeriod"/>
            </a:pPr>
            <a:r>
              <a:rPr lang="en-US" sz="2400" dirty="0">
                <a:latin typeface="+mj-lt"/>
              </a:rPr>
              <a:t>Look up Vendor to make sure has Licensor trait. </a:t>
            </a:r>
          </a:p>
          <a:p>
            <a:pPr marL="457200" indent="-457200">
              <a:buFont typeface="+mj-lt"/>
              <a:buAutoNum type="arabicPeriod"/>
            </a:pPr>
            <a:r>
              <a:rPr lang="en-US" sz="2400" dirty="0">
                <a:latin typeface="+mj-lt"/>
              </a:rPr>
              <a:t>Go to Acquisitions- License </a:t>
            </a:r>
          </a:p>
          <a:p>
            <a:pPr marL="457200" indent="-457200">
              <a:buFont typeface="+mj-lt"/>
              <a:buAutoNum type="arabicPeriod"/>
            </a:pPr>
            <a:endParaRPr lang="en-US" sz="2400" dirty="0">
              <a:latin typeface="+mj-lt"/>
            </a:endParaRP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Add a License</a:t>
            </a:r>
          </a:p>
          <a:p>
            <a:pPr marL="457200" indent="-457200">
              <a:buFont typeface="+mj-lt"/>
              <a:buAutoNum type="arabicPeriod"/>
            </a:pPr>
            <a:r>
              <a:rPr lang="en-US" sz="2400" dirty="0">
                <a:latin typeface="+mj-lt"/>
              </a:rPr>
              <a:t>Go to either Template, From ONIX file or Manually. </a:t>
            </a:r>
          </a:p>
          <a:p>
            <a:pPr marL="457200" indent="-457200">
              <a:buFont typeface="+mj-lt"/>
              <a:buAutoNum type="arabicPeriod"/>
            </a:pPr>
            <a:endParaRPr lang="en-US" sz="2400" dirty="0">
              <a:latin typeface="+mj-lt"/>
            </a:endParaRPr>
          </a:p>
          <a:p>
            <a:pPr marL="457200" indent="-457200">
              <a:buFont typeface="+mj-lt"/>
              <a:buAutoNum type="arabicPeriod"/>
            </a:pPr>
            <a:endParaRPr lang="en-US" sz="2400" dirty="0">
              <a:latin typeface="+mj-lt"/>
            </a:endParaRPr>
          </a:p>
          <a:p>
            <a:pPr marL="457200" indent="-457200">
              <a:buFont typeface="+mj-lt"/>
              <a:buAutoNum type="arabicPeriod"/>
            </a:pPr>
            <a:endParaRPr lang="en-US" sz="2400" dirty="0">
              <a:latin typeface="+mj-lt"/>
            </a:endParaRP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If pick “Manually”, fill in relevant fields and save. </a:t>
            </a:r>
          </a:p>
        </p:txBody>
      </p:sp>
      <p:pic>
        <p:nvPicPr>
          <p:cNvPr id="5" name="Picture 4" descr="A screenshot of a computer&#10;&#10;Description automatically generated">
            <a:extLst>
              <a:ext uri="{FF2B5EF4-FFF2-40B4-BE49-F238E27FC236}">
                <a16:creationId xmlns:a16="http://schemas.microsoft.com/office/drawing/2014/main" id="{6A982FBA-4866-319B-4AE4-5A32FA09FE0F}"/>
              </a:ext>
            </a:extLst>
          </p:cNvPr>
          <p:cNvPicPr>
            <a:picLocks noChangeAspect="1"/>
          </p:cNvPicPr>
          <p:nvPr/>
        </p:nvPicPr>
        <p:blipFill>
          <a:blip r:embed="rId3"/>
          <a:stretch>
            <a:fillRect/>
          </a:stretch>
        </p:blipFill>
        <p:spPr>
          <a:xfrm>
            <a:off x="4724626" y="1746815"/>
            <a:ext cx="2918713" cy="1493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screenshot of a computer&#10;&#10;Description automatically generated">
            <a:extLst>
              <a:ext uri="{FF2B5EF4-FFF2-40B4-BE49-F238E27FC236}">
                <a16:creationId xmlns:a16="http://schemas.microsoft.com/office/drawing/2014/main" id="{BE3ABFFC-7395-4223-A3AB-C3CD16BA1F91}"/>
              </a:ext>
            </a:extLst>
          </p:cNvPr>
          <p:cNvPicPr>
            <a:picLocks noChangeAspect="1"/>
          </p:cNvPicPr>
          <p:nvPr/>
        </p:nvPicPr>
        <p:blipFill>
          <a:blip r:embed="rId4"/>
          <a:stretch>
            <a:fillRect/>
          </a:stretch>
        </p:blipFill>
        <p:spPr>
          <a:xfrm>
            <a:off x="334502" y="4161385"/>
            <a:ext cx="1333500" cy="132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screenshot of a facebook page&#10;&#10;Description automatically generated">
            <a:extLst>
              <a:ext uri="{FF2B5EF4-FFF2-40B4-BE49-F238E27FC236}">
                <a16:creationId xmlns:a16="http://schemas.microsoft.com/office/drawing/2014/main" id="{56330E2F-3C02-7D44-EF19-C5F6FEEC49EB}"/>
              </a:ext>
            </a:extLst>
          </p:cNvPr>
          <p:cNvPicPr>
            <a:picLocks noChangeAspect="1"/>
          </p:cNvPicPr>
          <p:nvPr/>
        </p:nvPicPr>
        <p:blipFill>
          <a:blip r:embed="rId5"/>
          <a:stretch>
            <a:fillRect/>
          </a:stretch>
        </p:blipFill>
        <p:spPr>
          <a:xfrm>
            <a:off x="2538238" y="3963265"/>
            <a:ext cx="627126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418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r>
              <a:rPr lang="en-US" sz="2400" dirty="0">
                <a:latin typeface="+mj-lt"/>
                <a:ea typeface="+mn-lt"/>
                <a:cs typeface="Arial"/>
              </a:rPr>
              <a:t>Brief Demo</a:t>
            </a:r>
            <a:endParaRPr lang="en-US" sz="1600" dirty="0">
              <a:latin typeface="+mj-lt"/>
              <a:cs typeface="Arial"/>
            </a:endParaRPr>
          </a:p>
          <a:p>
            <a:pPr lvl="1" indent="0">
              <a:buNone/>
            </a:pPr>
            <a:endParaRPr lang="en-US" sz="1600" dirty="0">
              <a:latin typeface="+mj-lt"/>
              <a:cs typeface="Arial"/>
            </a:endParaRPr>
          </a:p>
          <a:p>
            <a:pPr marL="342900" indent="-342900">
              <a:buFont typeface="Arial" panose="020B0604020202020204" pitchFamily="34" charset="0"/>
              <a:buChar char="•"/>
            </a:pPr>
            <a:r>
              <a:rPr lang="en-US" sz="2400" dirty="0">
                <a:latin typeface="+mj-lt"/>
              </a:rPr>
              <a:t>Major steps after logging into Alma IZ and going to Acquisitions. </a:t>
            </a:r>
          </a:p>
          <a:p>
            <a:pPr marL="457200" indent="-457200">
              <a:buFont typeface="+mj-lt"/>
              <a:buAutoNum type="arabicPeriod"/>
            </a:pPr>
            <a:r>
              <a:rPr lang="en-US" sz="2400" dirty="0">
                <a:latin typeface="+mj-lt"/>
              </a:rPr>
              <a:t>Look up Vendor to make sure have Licensor trait. </a:t>
            </a:r>
          </a:p>
          <a:p>
            <a:pPr marL="457200" indent="-457200">
              <a:buFont typeface="+mj-lt"/>
              <a:buAutoNum type="arabicPeriod"/>
            </a:pPr>
            <a:r>
              <a:rPr lang="en-US" sz="2400" dirty="0">
                <a:latin typeface="+mj-lt"/>
              </a:rPr>
              <a:t>Go to Acquisitions- License</a:t>
            </a:r>
          </a:p>
          <a:p>
            <a:pPr marL="457200" indent="-457200">
              <a:buFont typeface="+mj-lt"/>
              <a:buAutoNum type="arabicPeriod"/>
            </a:pPr>
            <a:r>
              <a:rPr lang="en-US" sz="2400" dirty="0">
                <a:latin typeface="+mj-lt"/>
              </a:rPr>
              <a:t>Add a License</a:t>
            </a:r>
          </a:p>
          <a:p>
            <a:pPr marL="457200" indent="-457200">
              <a:buFont typeface="+mj-lt"/>
              <a:buAutoNum type="arabicPeriod"/>
            </a:pPr>
            <a:r>
              <a:rPr lang="en-US" sz="2400" dirty="0">
                <a:latin typeface="+mj-lt"/>
              </a:rPr>
              <a:t>Go to either Template, From ONIX file or Manually. </a:t>
            </a:r>
          </a:p>
          <a:p>
            <a:pPr marL="457200" indent="-457200">
              <a:buFont typeface="+mj-lt"/>
              <a:buAutoNum type="arabicPeriod"/>
            </a:pPr>
            <a:r>
              <a:rPr lang="en-US" sz="2400" dirty="0">
                <a:latin typeface="+mj-lt"/>
              </a:rPr>
              <a:t>Fill in relevant fields and save. </a:t>
            </a:r>
          </a:p>
          <a:p>
            <a:pPr marL="457200" indent="-457200">
              <a:buFont typeface="+mj-lt"/>
              <a:buAutoNum type="arabicPeriod"/>
            </a:pPr>
            <a:endParaRPr lang="en-US" sz="2400" dirty="0">
              <a:latin typeface="+mj-lt"/>
            </a:endParaRPr>
          </a:p>
          <a:p>
            <a:r>
              <a:rPr lang="en-US" sz="2400" dirty="0">
                <a:latin typeface="+mj-lt"/>
              </a:rPr>
              <a:t>** Training video at </a:t>
            </a:r>
            <a:r>
              <a:rPr lang="en-US" sz="2400" dirty="0">
                <a:latin typeface="+mj-lt"/>
                <a:hlinkClick r:id="rId3"/>
              </a:rPr>
              <a:t>http://exl-edu.com/01_Alma/Alma_Essentials/en/Acquisitions/Licenses/</a:t>
            </a:r>
            <a:r>
              <a:rPr lang="en-US" sz="2400" dirty="0">
                <a:latin typeface="+mj-lt"/>
              </a:rPr>
              <a:t> with steps/transcript as well. </a:t>
            </a:r>
            <a:r>
              <a:rPr lang="en-US" sz="1200" dirty="0">
                <a:latin typeface="+mj-lt"/>
              </a:rPr>
              <a:t>(see </a:t>
            </a:r>
            <a:r>
              <a:rPr lang="en-US" sz="1200" dirty="0">
                <a:latin typeface="+mj-lt"/>
                <a:hlinkClick r:id="rId4"/>
              </a:rPr>
              <a:t>https://knowledge.exlibrisgroup.com/Alma/Training/AlmaEssentials/Alma_Essentials_-_English/I_Acquisitions_Infrastructure/D_Licenses</a:t>
            </a:r>
            <a:r>
              <a:rPr lang="en-US" sz="1200" dirty="0">
                <a:latin typeface="+mj-lt"/>
              </a:rPr>
              <a:t> )</a:t>
            </a:r>
          </a:p>
        </p:txBody>
      </p:sp>
    </p:spTree>
    <p:extLst>
      <p:ext uri="{BB962C8B-B14F-4D97-AF65-F5344CB8AC3E}">
        <p14:creationId xmlns:p14="http://schemas.microsoft.com/office/powerpoint/2010/main" val="18115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696" y="433634"/>
            <a:ext cx="8861402" cy="6599036"/>
          </a:xfrm>
          <a:prstGeom prst="rect">
            <a:avLst/>
          </a:prstGeom>
        </p:spPr>
        <p:txBody>
          <a:bodyPr/>
          <a:lstStyle/>
          <a:p>
            <a:pPr marL="342900" indent="-342900">
              <a:buFont typeface="Arial,Sans-Serif"/>
              <a:buChar char="•"/>
            </a:pPr>
            <a:r>
              <a:rPr lang="en-US" sz="2000" dirty="0">
                <a:latin typeface="+mj-lt"/>
                <a:ea typeface="+mn-lt"/>
                <a:cs typeface="Arial"/>
              </a:rPr>
              <a:t> Primo VE </a:t>
            </a:r>
            <a:r>
              <a:rPr lang="en-US" sz="2400" dirty="0">
                <a:latin typeface="+mj-lt"/>
              </a:rPr>
              <a:t>steps</a:t>
            </a:r>
          </a:p>
          <a:p>
            <a:pPr marL="1085850" lvl="1" indent="-342900">
              <a:buFont typeface="Arial,Sans-Serif"/>
              <a:buChar char="•"/>
            </a:pPr>
            <a:r>
              <a:rPr lang="en-US" sz="1700" dirty="0"/>
              <a:t>To configure the display of license-related information, the following roles are necessary: </a:t>
            </a:r>
          </a:p>
          <a:p>
            <a:pPr lvl="2">
              <a:buFont typeface="Arial" panose="020B0604020202020204" pitchFamily="34" charset="0"/>
              <a:buChar char="•"/>
            </a:pPr>
            <a:r>
              <a:rPr lang="en-US" sz="1700" dirty="0"/>
              <a:t>Acquisitions Administrator</a:t>
            </a:r>
          </a:p>
          <a:p>
            <a:pPr lvl="2">
              <a:buFont typeface="Arial" panose="020B0604020202020204" pitchFamily="34" charset="0"/>
              <a:buChar char="•"/>
            </a:pPr>
            <a:r>
              <a:rPr lang="en-US" sz="1700" dirty="0"/>
              <a:t>Fulfillment Administrator</a:t>
            </a:r>
          </a:p>
          <a:p>
            <a:pPr lvl="2">
              <a:buFont typeface="Arial" panose="020B0604020202020204" pitchFamily="34" charset="0"/>
              <a:buChar char="•"/>
            </a:pPr>
            <a:r>
              <a:rPr lang="en-US" sz="1700" dirty="0"/>
              <a:t>General System Administrator</a:t>
            </a:r>
          </a:p>
          <a:p>
            <a:pPr marL="342900" indent="-342900">
              <a:buFont typeface="Arial,Sans-Serif"/>
              <a:buChar char="•"/>
            </a:pPr>
            <a:endParaRPr lang="en-US" sz="2400" dirty="0">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Open the Other Settings page (Configuration Menu &gt; Fulfillment &gt; Discovery Interface Display Logic &gt; Other Settings).</a:t>
            </a:r>
          </a:p>
          <a:p>
            <a:pPr lvl="1" indent="0" defTabSz="914400" eaLnBrk="0" hangingPunct="0">
              <a:spcBef>
                <a:spcPct val="0"/>
              </a:spcBef>
              <a:buFontTx/>
              <a:buChar char="•"/>
            </a:pPr>
            <a:r>
              <a:rPr kumimoji="0" lang="en-US" altLang="en-US" sz="1700" b="0" i="0" u="none" strike="noStrike" cap="none" normalizeH="0" baseline="0" dirty="0">
                <a:ln>
                  <a:noFill/>
                </a:ln>
                <a:solidFill>
                  <a:schemeClr val="tx1"/>
                </a:solidFill>
                <a:effectLst/>
                <a:latin typeface="Arial" panose="020B0604020202020204" pitchFamily="34" charset="0"/>
              </a:rPr>
              <a:t>Select the Enable Display of License Information check box.</a:t>
            </a:r>
          </a:p>
          <a:p>
            <a:pPr lvl="1" indent="0" defTabSz="914400" eaLnBrk="0" hangingPunct="0">
              <a:spcBef>
                <a:spcPct val="0"/>
              </a:spcBef>
              <a:buFontTx/>
              <a:buChar char="•"/>
            </a:pPr>
            <a:r>
              <a:rPr kumimoji="0" lang="en-US" altLang="en-US" sz="1700" b="0" i="0" u="none" strike="noStrike" cap="none" normalizeH="0" baseline="0" dirty="0">
                <a:ln>
                  <a:noFill/>
                </a:ln>
                <a:solidFill>
                  <a:schemeClr val="tx1"/>
                </a:solidFill>
                <a:effectLst/>
                <a:latin typeface="Arial" panose="020B0604020202020204" pitchFamily="34" charset="0"/>
              </a:rPr>
              <a:t>Select Save.</a:t>
            </a:r>
          </a:p>
          <a:p>
            <a:pPr marL="342900" indent="-342900">
              <a:buFont typeface="Arial,Sans-Serif"/>
              <a:buChar char="•"/>
            </a:pPr>
            <a:r>
              <a:rPr lang="en-US" sz="1800" dirty="0">
                <a:latin typeface="+mj-lt"/>
              </a:rPr>
              <a:t>Note:</a:t>
            </a:r>
            <a:r>
              <a:rPr lang="en-US" sz="2400" dirty="0">
                <a:latin typeface="+mj-lt"/>
              </a:rPr>
              <a:t> </a:t>
            </a:r>
            <a:r>
              <a:rPr lang="en-US" sz="1600" dirty="0"/>
              <a:t>for instructions on  modify the license-related labels, which are defined by the codes that contain a c.uresolver.viewit.license prefix, see  instructions on Primo VE label editing: </a:t>
            </a:r>
            <a:r>
              <a:rPr lang="en-US" sz="1600" dirty="0">
                <a:hlinkClick r:id="rId3"/>
              </a:rPr>
              <a:t>https://www.carli.illinois.edu/products-services/i-share/discovery-interface/custom_labels</a:t>
            </a: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r>
              <a:rPr lang="en-US" sz="2400" dirty="0">
                <a:latin typeface="+mj-lt"/>
              </a:rPr>
              <a:t> </a:t>
            </a:r>
            <a:endParaRPr lang="en-US" sz="1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p:txBody>
      </p:sp>
    </p:spTree>
    <p:extLst>
      <p:ext uri="{BB962C8B-B14F-4D97-AF65-F5344CB8AC3E}">
        <p14:creationId xmlns:p14="http://schemas.microsoft.com/office/powerpoint/2010/main" val="285112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22548" y="424206"/>
            <a:ext cx="8842549" cy="6042855"/>
          </a:xfrm>
          <a:prstGeom prst="rect">
            <a:avLst/>
          </a:prstGeom>
        </p:spPr>
        <p:txBody>
          <a:bodyPr/>
          <a:lstStyle/>
          <a:p>
            <a:r>
              <a:rPr lang="en-US" sz="2400" dirty="0">
                <a:latin typeface="+mj-lt"/>
              </a:rPr>
              <a:t>Example from Wheaton College Library</a:t>
            </a: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r>
              <a:rPr lang="en-US" sz="1400" dirty="0">
                <a:latin typeface="+mj-lt"/>
                <a:hlinkClick r:id="rId3"/>
              </a:rPr>
              <a:t>https://i-share-whe.primo.exlibrisgroup.com/permalink/01CARLI_WHE/9s5va0/alma99100792725005903</a:t>
            </a:r>
            <a:endParaRPr lang="en-US" sz="1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p:txBody>
      </p:sp>
      <p:pic>
        <p:nvPicPr>
          <p:cNvPr id="6" name="Picture 5" descr="A screenshot of a computer&#10;&#10;Description automatically generated">
            <a:extLst>
              <a:ext uri="{FF2B5EF4-FFF2-40B4-BE49-F238E27FC236}">
                <a16:creationId xmlns:a16="http://schemas.microsoft.com/office/drawing/2014/main" id="{EA251ED5-4F50-9C2D-E0CE-A30DB13388F1}"/>
              </a:ext>
            </a:extLst>
          </p:cNvPr>
          <p:cNvPicPr>
            <a:picLocks noChangeAspect="1"/>
          </p:cNvPicPr>
          <p:nvPr/>
        </p:nvPicPr>
        <p:blipFill>
          <a:blip r:embed="rId4"/>
          <a:stretch>
            <a:fillRect/>
          </a:stretch>
        </p:blipFill>
        <p:spPr>
          <a:xfrm>
            <a:off x="122548" y="971397"/>
            <a:ext cx="741426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screenshot of a computer&#10;&#10;Description automatically generated">
            <a:extLst>
              <a:ext uri="{FF2B5EF4-FFF2-40B4-BE49-F238E27FC236}">
                <a16:creationId xmlns:a16="http://schemas.microsoft.com/office/drawing/2014/main" id="{06B0E9C7-94D2-0A08-A9D1-A29FF718321F}"/>
              </a:ext>
            </a:extLst>
          </p:cNvPr>
          <p:cNvPicPr>
            <a:picLocks noChangeAspect="1"/>
          </p:cNvPicPr>
          <p:nvPr/>
        </p:nvPicPr>
        <p:blipFill>
          <a:blip r:embed="rId5"/>
          <a:stretch>
            <a:fillRect/>
          </a:stretch>
        </p:blipFill>
        <p:spPr>
          <a:xfrm>
            <a:off x="1242304" y="3104997"/>
            <a:ext cx="7368540" cy="2217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Down 7">
            <a:extLst>
              <a:ext uri="{FF2B5EF4-FFF2-40B4-BE49-F238E27FC236}">
                <a16:creationId xmlns:a16="http://schemas.microsoft.com/office/drawing/2014/main" id="{7F0CE4D2-694D-1609-9CB1-DB1733617D36}"/>
              </a:ext>
            </a:extLst>
          </p:cNvPr>
          <p:cNvSpPr/>
          <p:nvPr/>
        </p:nvSpPr>
        <p:spPr>
          <a:xfrm>
            <a:off x="7385979" y="4294061"/>
            <a:ext cx="301658" cy="2889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966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22548" y="424206"/>
            <a:ext cx="8842549" cy="6042855"/>
          </a:xfrm>
          <a:prstGeom prst="rect">
            <a:avLst/>
          </a:prstGeom>
        </p:spPr>
        <p:txBody>
          <a:bodyPr/>
          <a:lstStyle/>
          <a:p>
            <a:r>
              <a:rPr lang="en-US" sz="2400" dirty="0">
                <a:latin typeface="+mj-lt"/>
              </a:rPr>
              <a:t>Example from Wheaton College Library</a:t>
            </a: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pPr marL="342900" indent="-342900">
              <a:buFont typeface="Arial,Sans-Serif"/>
              <a:buChar char="•"/>
            </a:pPr>
            <a:endParaRPr lang="en-US" sz="2400" dirty="0">
              <a:latin typeface="+mj-lt"/>
            </a:endParaRPr>
          </a:p>
          <a:p>
            <a:r>
              <a:rPr lang="en-US" sz="1400" dirty="0">
                <a:latin typeface="+mj-lt"/>
                <a:hlinkClick r:id="rId3"/>
              </a:rPr>
              <a:t>https://i-share-whe.primo.exlibrisgroup.com/permalink/01CARLI_WHE/9s5va0/alma99100792725005903</a:t>
            </a:r>
            <a:endParaRPr lang="en-US" sz="1400" dirty="0">
              <a:latin typeface="+mj-lt"/>
            </a:endParaRPr>
          </a:p>
        </p:txBody>
      </p:sp>
      <p:pic>
        <p:nvPicPr>
          <p:cNvPr id="3" name="Picture 2">
            <a:extLst>
              <a:ext uri="{FF2B5EF4-FFF2-40B4-BE49-F238E27FC236}">
                <a16:creationId xmlns:a16="http://schemas.microsoft.com/office/drawing/2014/main" id="{39E7C16A-E9D2-FE33-AE84-6D740E9532D7}"/>
              </a:ext>
            </a:extLst>
          </p:cNvPr>
          <p:cNvPicPr>
            <a:picLocks noChangeAspect="1"/>
          </p:cNvPicPr>
          <p:nvPr/>
        </p:nvPicPr>
        <p:blipFill>
          <a:blip r:embed="rId4"/>
          <a:stretch>
            <a:fillRect/>
          </a:stretch>
        </p:blipFill>
        <p:spPr>
          <a:xfrm>
            <a:off x="0" y="809408"/>
            <a:ext cx="7553599" cy="2402032"/>
          </a:xfrm>
          <a:prstGeom prst="rect">
            <a:avLst/>
          </a:prstGeom>
        </p:spPr>
      </p:pic>
      <p:pic>
        <p:nvPicPr>
          <p:cNvPr id="5" name="Picture 4">
            <a:extLst>
              <a:ext uri="{FF2B5EF4-FFF2-40B4-BE49-F238E27FC236}">
                <a16:creationId xmlns:a16="http://schemas.microsoft.com/office/drawing/2014/main" id="{30F04C2A-F5E6-8984-195F-A8AD12DEF19A}"/>
              </a:ext>
            </a:extLst>
          </p:cNvPr>
          <p:cNvPicPr>
            <a:picLocks noChangeAspect="1"/>
          </p:cNvPicPr>
          <p:nvPr/>
        </p:nvPicPr>
        <p:blipFill>
          <a:blip r:embed="rId5"/>
          <a:stretch>
            <a:fillRect/>
          </a:stretch>
        </p:blipFill>
        <p:spPr>
          <a:xfrm>
            <a:off x="6239897" y="2162992"/>
            <a:ext cx="420660" cy="390178"/>
          </a:xfrm>
          <a:prstGeom prst="rect">
            <a:avLst/>
          </a:prstGeom>
        </p:spPr>
      </p:pic>
      <p:pic>
        <p:nvPicPr>
          <p:cNvPr id="12" name="Picture 11" descr="A white background with black text&#10;&#10;Description automatically generated">
            <a:extLst>
              <a:ext uri="{FF2B5EF4-FFF2-40B4-BE49-F238E27FC236}">
                <a16:creationId xmlns:a16="http://schemas.microsoft.com/office/drawing/2014/main" id="{FC850187-A836-CD32-2017-385ED7FF9964}"/>
              </a:ext>
            </a:extLst>
          </p:cNvPr>
          <p:cNvPicPr>
            <a:picLocks noChangeAspect="1"/>
          </p:cNvPicPr>
          <p:nvPr/>
        </p:nvPicPr>
        <p:blipFill rotWithShape="1">
          <a:blip r:embed="rId6"/>
          <a:srcRect l="-374" t="-374" b="-1"/>
          <a:stretch/>
        </p:blipFill>
        <p:spPr>
          <a:xfrm>
            <a:off x="1818915" y="2866832"/>
            <a:ext cx="7028523" cy="2713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Right 9">
            <a:extLst>
              <a:ext uri="{FF2B5EF4-FFF2-40B4-BE49-F238E27FC236}">
                <a16:creationId xmlns:a16="http://schemas.microsoft.com/office/drawing/2014/main" id="{191292C6-5648-BBDF-BD29-9F927EF1249F}"/>
              </a:ext>
            </a:extLst>
          </p:cNvPr>
          <p:cNvSpPr/>
          <p:nvPr/>
        </p:nvSpPr>
        <p:spPr>
          <a:xfrm>
            <a:off x="1818915" y="4506097"/>
            <a:ext cx="264977" cy="267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23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Resources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800" dirty="0">
                <a:latin typeface="+mj-lt"/>
                <a:ea typeface="+mn-lt"/>
                <a:cs typeface="+mn-lt"/>
              </a:rPr>
              <a:t>Links for further learning…</a:t>
            </a:r>
          </a:p>
          <a:p>
            <a:pPr algn="ctr"/>
            <a:endParaRPr lang="en-US" sz="2800" dirty="0">
              <a:latin typeface="+mj-lt"/>
              <a:ea typeface="+mn-lt"/>
              <a:cs typeface="+mn-lt"/>
            </a:endParaRPr>
          </a:p>
          <a:p>
            <a:pPr marL="342900" indent="-342900">
              <a:buFont typeface="Arial" panose="020B0604020202020204" pitchFamily="34" charset="0"/>
              <a:buChar char="•"/>
            </a:pPr>
            <a:r>
              <a:rPr lang="en-US" sz="2000" dirty="0">
                <a:latin typeface="+mj-lt"/>
              </a:rPr>
              <a:t>License Terms in Alma </a:t>
            </a:r>
            <a:r>
              <a:rPr lang="en-US" sz="2000" dirty="0">
                <a:latin typeface="+mj-lt"/>
                <a:hlinkClick r:id="rId3"/>
              </a:rPr>
              <a:t>https://knowledge.exlibrisgroup.com/Alma/Product_Documentation/010Alma_Online_Help_(English)/020Acquisitions/110Configuring_Acquisitions/170Managing_License_Terms</a:t>
            </a:r>
            <a:endParaRPr lang="en-US" sz="2000" dirty="0">
              <a:latin typeface="+mj-lt"/>
            </a:endParaRP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License Training </a:t>
            </a:r>
            <a:r>
              <a:rPr lang="en-US" sz="2000" u="sng" dirty="0">
                <a:latin typeface="+mj-lt"/>
                <a:hlinkClick r:id="rId4"/>
              </a:rPr>
              <a:t>https://knowledge.exlibrisgroup.com/Alma/Training/AlmaEssentials/Alma_Essentials_-_English/I_Acquisitions_Infrastructure/D_Licenses</a:t>
            </a:r>
            <a:endParaRPr lang="en-US" sz="2000" u="sng" dirty="0">
              <a:latin typeface="+mj-lt"/>
            </a:endParaRP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77897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AutoHoldings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400" dirty="0">
                <a:latin typeface="+mj-lt"/>
                <a:ea typeface="+mn-lt"/>
                <a:cs typeface="Arial"/>
              </a:rPr>
              <a:t>Automatic Upload of Electronic Holdings</a:t>
            </a:r>
            <a:r>
              <a:rPr lang="en-US" sz="2400" dirty="0">
                <a:latin typeface="Times New Roman"/>
                <a:ea typeface="+mn-lt"/>
                <a:cs typeface="+mn-lt"/>
              </a:rPr>
              <a:t> </a:t>
            </a:r>
            <a:endParaRPr lang="en-US" dirty="0"/>
          </a:p>
          <a:p>
            <a:pPr algn="ctr"/>
            <a:endParaRPr lang="en-US" sz="2800" dirty="0">
              <a:latin typeface="+mj-lt"/>
              <a:ea typeface="+mn-lt"/>
              <a:cs typeface="+mn-lt"/>
            </a:endParaRPr>
          </a:p>
          <a:p>
            <a:pPr marL="342900" indent="-342900">
              <a:buFont typeface="Arial" panose="020B0604020202020204" pitchFamily="34" charset="0"/>
              <a:buChar char="•"/>
            </a:pPr>
            <a:r>
              <a:rPr lang="en-US" sz="2000" dirty="0">
                <a:latin typeface="+mj-lt"/>
                <a:ea typeface="ＭＳ Ｐゴシック"/>
              </a:rPr>
              <a:t>Way to automate the ongoing updates to selected vendors’ electronic collections. Set up and KBART files enable scheduled additions, deletions or updated bibliographic records and portfolios activated. </a:t>
            </a:r>
          </a:p>
          <a:p>
            <a:pPr marL="1085850" lvl="1" indent="-342900">
              <a:buFont typeface="Arial" panose="020B0604020202020204" pitchFamily="34" charset="0"/>
              <a:buChar char="•"/>
            </a:pPr>
            <a:r>
              <a:rPr lang="en-US" sz="1700" dirty="0">
                <a:latin typeface="+mj-lt"/>
                <a:ea typeface="ＭＳ Ｐゴシック"/>
              </a:rPr>
              <a:t>Helpful if many changes over time and/or demand driven </a:t>
            </a:r>
            <a:r>
              <a:rPr lang="en-US" sz="1700" dirty="0" err="1">
                <a:latin typeface="+mj-lt"/>
                <a:ea typeface="ＭＳ Ｐゴシック"/>
              </a:rPr>
              <a:t>acq</a:t>
            </a:r>
            <a:r>
              <a:rPr lang="en-US" sz="1700" dirty="0">
                <a:latin typeface="+mj-lt"/>
                <a:ea typeface="ＭＳ Ｐゴシック"/>
              </a:rPr>
              <a:t>. type e-collections</a:t>
            </a:r>
            <a:endParaRPr lang="en-US" sz="1700" dirty="0">
              <a:latin typeface="+mj-lt"/>
            </a:endParaRPr>
          </a:p>
          <a:p>
            <a:pPr marL="342900" indent="-342900">
              <a:buFont typeface="Arial" panose="020B0604020202020204" pitchFamily="34" charset="0"/>
              <a:buChar char="•"/>
            </a:pPr>
            <a:endParaRPr lang="en-US" sz="2000" dirty="0">
              <a:latin typeface="+mj-lt"/>
              <a:ea typeface="ＭＳ Ｐゴシック"/>
            </a:endParaRPr>
          </a:p>
          <a:p>
            <a:pPr marL="342900" indent="-342900">
              <a:buFont typeface="Arial" panose="020B0604020202020204" pitchFamily="34" charset="0"/>
              <a:buChar char="•"/>
            </a:pPr>
            <a:r>
              <a:rPr lang="en-US" sz="2000" dirty="0">
                <a:latin typeface="+mj-lt"/>
                <a:ea typeface="ＭＳ Ｐゴシック"/>
              </a:rPr>
              <a:t>Alma has integrations set up for:</a:t>
            </a:r>
          </a:p>
          <a:p>
            <a:pPr marL="1085850" lvl="1" indent="-342900">
              <a:buFont typeface="Arial" panose="020B0604020202020204" pitchFamily="34" charset="0"/>
              <a:buChar char="•"/>
            </a:pPr>
            <a:r>
              <a:rPr lang="en-US" sz="1700" dirty="0">
                <a:latin typeface="+mj-lt"/>
                <a:ea typeface="ＭＳ Ｐゴシック"/>
              </a:rPr>
              <a:t>Elsevier</a:t>
            </a:r>
          </a:p>
          <a:p>
            <a:pPr marL="1085850" lvl="1" indent="-342900">
              <a:buFont typeface="Arial" panose="020B0604020202020204" pitchFamily="34" charset="0"/>
              <a:buChar char="•"/>
            </a:pPr>
            <a:r>
              <a:rPr lang="en-US" sz="1700" dirty="0">
                <a:latin typeface="+mj-lt"/>
                <a:ea typeface="ＭＳ Ｐゴシック"/>
              </a:rPr>
              <a:t>Ovid</a:t>
            </a:r>
          </a:p>
          <a:p>
            <a:pPr marL="1085850" lvl="1" indent="-342900">
              <a:buFont typeface="Arial" panose="020B0604020202020204" pitchFamily="34" charset="0"/>
              <a:buChar char="•"/>
            </a:pPr>
            <a:r>
              <a:rPr lang="en-US" sz="1700" dirty="0">
                <a:latin typeface="+mj-lt"/>
                <a:ea typeface="ＭＳ Ｐゴシック"/>
              </a:rPr>
              <a:t>Project Muse</a:t>
            </a:r>
          </a:p>
          <a:p>
            <a:pPr marL="1085850" lvl="1" indent="-342900">
              <a:buFont typeface="Arial" panose="020B0604020202020204" pitchFamily="34" charset="0"/>
              <a:buChar char="•"/>
            </a:pPr>
            <a:r>
              <a:rPr lang="en-US" sz="1700" dirty="0">
                <a:latin typeface="+mj-lt"/>
                <a:ea typeface="ＭＳ Ｐゴシック"/>
              </a:rPr>
              <a:t>ProQuest Ebook Central</a:t>
            </a:r>
          </a:p>
          <a:p>
            <a:pPr marL="1085850" lvl="1" indent="-342900">
              <a:buFont typeface="Arial" panose="020B0604020202020204" pitchFamily="34" charset="0"/>
              <a:buChar char="•"/>
            </a:pPr>
            <a:r>
              <a:rPr lang="en-US" sz="1700" dirty="0">
                <a:latin typeface="+mj-lt"/>
                <a:ea typeface="ＭＳ Ｐゴシック"/>
              </a:rPr>
              <a:t>Springer</a:t>
            </a:r>
          </a:p>
          <a:p>
            <a:pPr marL="1085850" lvl="1" indent="-342900">
              <a:buFont typeface="Arial" panose="020B0604020202020204" pitchFamily="34" charset="0"/>
              <a:buChar char="•"/>
            </a:pPr>
            <a:r>
              <a:rPr lang="en-US" sz="1700" dirty="0">
                <a:latin typeface="+mj-lt"/>
                <a:ea typeface="ＭＳ Ｐゴシック"/>
              </a:rPr>
              <a:t>Taylor &amp; Francis</a:t>
            </a:r>
          </a:p>
          <a:p>
            <a:pPr marL="1085850" lvl="1" indent="-342900">
              <a:buFont typeface="Arial" panose="020B0604020202020204" pitchFamily="34" charset="0"/>
              <a:buChar char="•"/>
            </a:pPr>
            <a:r>
              <a:rPr lang="en-US" sz="1700" dirty="0">
                <a:latin typeface="+mj-lt"/>
                <a:ea typeface="ＭＳ Ｐゴシック"/>
              </a:rPr>
              <a:t>Wiley</a:t>
            </a:r>
          </a:p>
          <a:p>
            <a:pPr marL="1085850" lvl="1" indent="-342900">
              <a:buFont typeface="Arial" panose="020B0604020202020204" pitchFamily="34" charset="0"/>
              <a:buChar char="•"/>
            </a:pPr>
            <a:r>
              <a:rPr lang="en-US" sz="1700" dirty="0">
                <a:latin typeface="+mj-lt"/>
                <a:ea typeface="ＭＳ Ｐゴシック"/>
              </a:rPr>
              <a:t>Coming in 2024: SAGE</a:t>
            </a:r>
          </a:p>
          <a:p>
            <a:pPr marL="1085850" lvl="1" indent="-342900">
              <a:buFont typeface="Arial" panose="020B0604020202020204" pitchFamily="34" charset="0"/>
              <a:buChar char="•"/>
            </a:pPr>
            <a:endParaRPr lang="en-US" sz="1700" dirty="0">
              <a:latin typeface="+mj-lt"/>
              <a:ea typeface="ＭＳ Ｐゴシック"/>
            </a:endParaRP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49335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2000" dirty="0">
                <a:ea typeface="ＭＳ Ｐゴシック"/>
              </a:rPr>
              <a:t>Agenda  </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5564372"/>
          </a:xfrm>
          <a:prstGeom prst="rect">
            <a:avLst/>
          </a:prstGeom>
        </p:spPr>
        <p:txBody>
          <a:bodyPr/>
          <a:lstStyle/>
          <a:p>
            <a:pPr algn="ctr"/>
            <a:r>
              <a:rPr lang="en-US" sz="2800" dirty="0">
                <a:latin typeface="+mj-lt"/>
                <a:ea typeface="+mn-lt"/>
                <a:cs typeface="+mn-lt"/>
              </a:rPr>
              <a:t>Today’s Agenda  or Topics</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Introductions and Announcements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Alma CZ E-Collection IDs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Licensing Information and Terms </a:t>
            </a:r>
          </a:p>
          <a:p>
            <a:pPr marL="1085850" lvl="1" indent="-342900">
              <a:buFont typeface="Arial" panose="020B0604020202020204" pitchFamily="34" charset="0"/>
              <a:buChar char="•"/>
            </a:pPr>
            <a:r>
              <a:rPr lang="en-US" sz="2100" dirty="0">
                <a:latin typeface="+mj-lt"/>
                <a:ea typeface="+mn-lt"/>
                <a:cs typeface="+mn-lt"/>
              </a:rPr>
              <a:t>Eresources Selection System</a:t>
            </a:r>
          </a:p>
          <a:p>
            <a:pPr marL="1085850" lvl="1" indent="-342900">
              <a:buFont typeface="Arial" panose="020B0604020202020204" pitchFamily="34" charset="0"/>
              <a:buChar char="•"/>
            </a:pPr>
            <a:r>
              <a:rPr lang="en-US" sz="2100" dirty="0">
                <a:latin typeface="+mj-lt"/>
                <a:ea typeface="+mn-lt"/>
                <a:cs typeface="+mn-lt"/>
              </a:rPr>
              <a:t>Alma options</a:t>
            </a:r>
          </a:p>
          <a:p>
            <a:pPr lvl="1" indent="0">
              <a:buNone/>
            </a:pPr>
            <a:endParaRPr lang="en-US" sz="2100" dirty="0">
              <a:latin typeface="Arial"/>
              <a:ea typeface="ＭＳ Ｐゴシック"/>
              <a:cs typeface="Times New Roman"/>
            </a:endParaRPr>
          </a:p>
          <a:p>
            <a:pPr marL="342900" indent="-342900">
              <a:buFont typeface="Arial" panose="020B0604020202020204" pitchFamily="34" charset="0"/>
              <a:buChar char="•"/>
            </a:pPr>
            <a:r>
              <a:rPr lang="en-US" sz="2400" dirty="0">
                <a:latin typeface="Arial"/>
                <a:ea typeface="ＭＳ Ｐゴシック"/>
              </a:rPr>
              <a:t>Automatic Upload of Electronic Holdings</a:t>
            </a:r>
            <a:r>
              <a:rPr lang="en-US" sz="2400" dirty="0">
                <a:ea typeface="ＭＳ Ｐゴシック"/>
              </a:rPr>
              <a:t> </a:t>
            </a:r>
            <a:endParaRPr lang="en-US" sz="24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AutoHoldings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400" dirty="0">
                <a:latin typeface="+mj-lt"/>
                <a:ea typeface="+mn-lt"/>
                <a:cs typeface="Arial"/>
              </a:rPr>
              <a:t>Overview of Process </a:t>
            </a:r>
          </a:p>
          <a:p>
            <a:pPr algn="ctr"/>
            <a:endParaRPr lang="en-US" dirty="0"/>
          </a:p>
          <a:p>
            <a:pPr algn="ctr"/>
            <a:endParaRPr lang="en-US" sz="2800" dirty="0">
              <a:latin typeface="+mj-lt"/>
              <a:ea typeface="+mn-lt"/>
              <a:cs typeface="+mn-lt"/>
            </a:endParaRPr>
          </a:p>
          <a:p>
            <a:pPr marL="342900" indent="-342900">
              <a:buFont typeface="Arial" panose="020B0604020202020204" pitchFamily="34" charset="0"/>
              <a:buChar char="•"/>
            </a:pPr>
            <a:endParaRPr lang="en-US" sz="1700" dirty="0">
              <a:latin typeface="+mj-lt"/>
              <a:ea typeface="ＭＳ Ｐゴシック"/>
            </a:endParaRPr>
          </a:p>
          <a:p>
            <a:pPr marL="1085850" lvl="1" indent="-342900">
              <a:buFont typeface="Arial" panose="020B0604020202020204" pitchFamily="34" charset="0"/>
              <a:buChar char="•"/>
            </a:pPr>
            <a:endParaRPr lang="en-US" sz="1700" dirty="0">
              <a:latin typeface="+mj-lt"/>
              <a:ea typeface="ＭＳ Ｐゴシック"/>
            </a:endParaRPr>
          </a:p>
          <a:p>
            <a:pPr marL="342900" indent="-342900">
              <a:buFont typeface="Arial" panose="020B0604020202020204" pitchFamily="34" charset="0"/>
              <a:buChar char="•"/>
            </a:pPr>
            <a:endParaRPr lang="en-US" sz="2400" dirty="0">
              <a:latin typeface="+mj-lt"/>
            </a:endParaRPr>
          </a:p>
        </p:txBody>
      </p:sp>
      <p:pic>
        <p:nvPicPr>
          <p:cNvPr id="5" name="Picture 4" descr="A diagram of a document&#10;&#10;Description automatically generated with medium confidence">
            <a:extLst>
              <a:ext uri="{FF2B5EF4-FFF2-40B4-BE49-F238E27FC236}">
                <a16:creationId xmlns:a16="http://schemas.microsoft.com/office/drawing/2014/main" id="{13A28E82-C6AD-3C20-BD49-7C07FBF24D80}"/>
              </a:ext>
            </a:extLst>
          </p:cNvPr>
          <p:cNvPicPr>
            <a:picLocks noChangeAspect="1"/>
          </p:cNvPicPr>
          <p:nvPr/>
        </p:nvPicPr>
        <p:blipFill>
          <a:blip r:embed="rId3"/>
          <a:stretch>
            <a:fillRect/>
          </a:stretch>
        </p:blipFill>
        <p:spPr>
          <a:xfrm>
            <a:off x="57616" y="1570596"/>
            <a:ext cx="9086384" cy="322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B3D4EB1-CC12-5003-7B6E-E9F0D25C520C}"/>
              </a:ext>
            </a:extLst>
          </p:cNvPr>
          <p:cNvSpPr txBox="1"/>
          <p:nvPr/>
        </p:nvSpPr>
        <p:spPr>
          <a:xfrm>
            <a:off x="339365" y="4798243"/>
            <a:ext cx="8120650" cy="1446550"/>
          </a:xfrm>
          <a:prstGeom prst="rect">
            <a:avLst/>
          </a:prstGeom>
          <a:noFill/>
        </p:spPr>
        <p:txBody>
          <a:bodyPr wrap="square" rtlCol="0">
            <a:spAutoFit/>
          </a:bodyPr>
          <a:lstStyle/>
          <a:p>
            <a:r>
              <a:rPr lang="en-US" dirty="0">
                <a:latin typeface="+mj-lt"/>
              </a:rPr>
              <a:t>Taken from: </a:t>
            </a:r>
            <a:r>
              <a:rPr lang="en-US" sz="1400" dirty="0">
                <a:latin typeface="+mj-lt"/>
                <a:hlinkClick r:id="rId4"/>
              </a:rPr>
              <a:t>https://knowledge.exlibrisgroup.com/Alma/Product_Documentation/010Alma_Online_Help_(English)/Electronic_Resource_Management/020_Working_with_Community_Zone_Electronic_Resources/040Automatic_Upload_of_Electronic_Holdings</a:t>
            </a:r>
            <a:r>
              <a:rPr lang="en-US" sz="1400" dirty="0">
                <a:latin typeface="+mj-lt"/>
              </a:rPr>
              <a:t>   includes links to each vendor/publisher Alma documentation.  </a:t>
            </a:r>
          </a:p>
          <a:p>
            <a:endParaRPr lang="en-US" sz="1400" dirty="0">
              <a:latin typeface="+mj-lt"/>
            </a:endParaRPr>
          </a:p>
        </p:txBody>
      </p:sp>
      <p:sp>
        <p:nvSpPr>
          <p:cNvPr id="7" name="TextBox 6">
            <a:extLst>
              <a:ext uri="{FF2B5EF4-FFF2-40B4-BE49-F238E27FC236}">
                <a16:creationId xmlns:a16="http://schemas.microsoft.com/office/drawing/2014/main" id="{E52D6618-0160-A9B1-053E-19E89B4DDD80}"/>
              </a:ext>
            </a:extLst>
          </p:cNvPr>
          <p:cNvSpPr txBox="1"/>
          <p:nvPr/>
        </p:nvSpPr>
        <p:spPr>
          <a:xfrm>
            <a:off x="2586681" y="930876"/>
            <a:ext cx="3418193" cy="523220"/>
          </a:xfrm>
          <a:prstGeom prst="rect">
            <a:avLst/>
          </a:prstGeom>
          <a:noFill/>
        </p:spPr>
        <p:txBody>
          <a:bodyPr wrap="square" rtlCol="0">
            <a:spAutoFit/>
          </a:bodyPr>
          <a:lstStyle/>
          <a:p>
            <a:pPr algn="ctr"/>
            <a:r>
              <a:rPr lang="en-US" sz="1400" dirty="0">
                <a:latin typeface="+mj-lt"/>
                <a:ea typeface="STHupo" panose="020B0503020204020204" pitchFamily="2" charset="-122"/>
              </a:rPr>
              <a:t>Step “Zero”. Get token/site id/customer id from vendor.</a:t>
            </a:r>
          </a:p>
        </p:txBody>
      </p:sp>
    </p:spTree>
    <p:extLst>
      <p:ext uri="{BB962C8B-B14F-4D97-AF65-F5344CB8AC3E}">
        <p14:creationId xmlns:p14="http://schemas.microsoft.com/office/powerpoint/2010/main" val="126532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err="1">
                <a:ea typeface="ＭＳ Ｐゴシック"/>
              </a:rPr>
              <a:t>AutoHoldings</a:t>
            </a:r>
            <a:r>
              <a:rPr lang="en-US" sz="2000" dirty="0">
                <a:ea typeface="ＭＳ Ｐゴシック"/>
              </a:rPr>
              <a:t>: Examples from SIC Library</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1400" dirty="0">
                <a:latin typeface="+mj-lt"/>
                <a:ea typeface="+mn-lt"/>
                <a:cs typeface="Arial"/>
              </a:rPr>
              <a:t> </a:t>
            </a:r>
            <a:endParaRPr lang="en-US" sz="1400" dirty="0">
              <a:latin typeface="+mj-lt"/>
            </a:endParaRPr>
          </a:p>
          <a:p>
            <a:pPr algn="ctr"/>
            <a:r>
              <a:rPr lang="en-US" sz="1400" dirty="0">
                <a:latin typeface="Times New Roman"/>
                <a:ea typeface="+mn-lt"/>
                <a:cs typeface="+mn-lt"/>
              </a:rPr>
              <a:t> </a:t>
            </a:r>
          </a:p>
          <a:p>
            <a:pPr algn="ctr"/>
            <a:endParaRPr lang="en-US" sz="1400" dirty="0"/>
          </a:p>
          <a:p>
            <a:pPr algn="ctr"/>
            <a:r>
              <a:rPr lang="en-US" sz="2800" dirty="0">
                <a:latin typeface="+mj-lt"/>
                <a:ea typeface="+mn-lt"/>
                <a:cs typeface="+mn-lt"/>
              </a:rPr>
              <a:t> </a:t>
            </a:r>
            <a:endParaRPr lang="en-US" sz="1700" dirty="0">
              <a:latin typeface="+mj-lt"/>
              <a:ea typeface="ＭＳ Ｐゴシック"/>
            </a:endParaRPr>
          </a:p>
          <a:p>
            <a:pPr marL="1085850" lvl="1" indent="-342900">
              <a:buFont typeface="Arial" panose="020B0604020202020204" pitchFamily="34" charset="0"/>
              <a:buChar char="•"/>
            </a:pPr>
            <a:endParaRPr lang="en-US" sz="1700" dirty="0">
              <a:latin typeface="+mj-lt"/>
              <a:ea typeface="ＭＳ Ｐゴシック"/>
            </a:endParaRPr>
          </a:p>
          <a:p>
            <a:pPr marL="342900" indent="-342900">
              <a:buFont typeface="Arial" panose="020B0604020202020204" pitchFamily="34" charset="0"/>
              <a:buChar char="•"/>
            </a:pPr>
            <a:endParaRPr lang="en-US" sz="2400" dirty="0">
              <a:latin typeface="+mj-lt"/>
            </a:endParaRPr>
          </a:p>
        </p:txBody>
      </p:sp>
      <p:pic>
        <p:nvPicPr>
          <p:cNvPr id="13" name="Picture 12" descr="A screenshot of a computer&#10;&#10;Description automatically generated">
            <a:extLst>
              <a:ext uri="{FF2B5EF4-FFF2-40B4-BE49-F238E27FC236}">
                <a16:creationId xmlns:a16="http://schemas.microsoft.com/office/drawing/2014/main" id="{803F4B96-A827-0E95-D1E6-3774C97B56CB}"/>
              </a:ext>
            </a:extLst>
          </p:cNvPr>
          <p:cNvPicPr>
            <a:picLocks noChangeAspect="1"/>
          </p:cNvPicPr>
          <p:nvPr/>
        </p:nvPicPr>
        <p:blipFill rotWithShape="1">
          <a:blip r:embed="rId3"/>
          <a:srcRect l="2895" t="10221"/>
          <a:stretch/>
        </p:blipFill>
        <p:spPr>
          <a:xfrm>
            <a:off x="230415" y="601361"/>
            <a:ext cx="6000917" cy="232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screenshot of a computer&#10;&#10;Description automatically generated">
            <a:extLst>
              <a:ext uri="{FF2B5EF4-FFF2-40B4-BE49-F238E27FC236}">
                <a16:creationId xmlns:a16="http://schemas.microsoft.com/office/drawing/2014/main" id="{B53D861D-D09C-C8C0-9644-238D430AE741}"/>
              </a:ext>
            </a:extLst>
          </p:cNvPr>
          <p:cNvPicPr>
            <a:picLocks noChangeAspect="1"/>
          </p:cNvPicPr>
          <p:nvPr/>
        </p:nvPicPr>
        <p:blipFill>
          <a:blip r:embed="rId4"/>
          <a:stretch>
            <a:fillRect/>
          </a:stretch>
        </p:blipFill>
        <p:spPr>
          <a:xfrm>
            <a:off x="2850292" y="2764729"/>
            <a:ext cx="5882750" cy="3573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297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err="1">
                <a:ea typeface="ＭＳ Ｐゴシック"/>
              </a:rPr>
              <a:t>AutoHoldings</a:t>
            </a:r>
            <a:r>
              <a:rPr lang="en-US" sz="2000" dirty="0">
                <a:ea typeface="ＭＳ Ｐゴシック"/>
              </a:rPr>
              <a:t>: Examples from SIC Library</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1400" dirty="0">
                <a:latin typeface="Times New Roman"/>
                <a:ea typeface="+mn-lt"/>
                <a:cs typeface="+mn-lt"/>
              </a:rPr>
              <a:t> </a:t>
            </a:r>
          </a:p>
          <a:p>
            <a:pPr algn="ctr"/>
            <a:endParaRPr lang="en-US" sz="1400" dirty="0"/>
          </a:p>
          <a:p>
            <a:pPr algn="ctr"/>
            <a:r>
              <a:rPr lang="en-US" sz="2800" dirty="0">
                <a:latin typeface="+mj-lt"/>
                <a:ea typeface="+mn-lt"/>
                <a:cs typeface="+mn-lt"/>
              </a:rPr>
              <a:t> </a:t>
            </a:r>
            <a:endParaRPr lang="en-US" sz="1700" dirty="0">
              <a:latin typeface="+mj-lt"/>
              <a:ea typeface="ＭＳ Ｐゴシック"/>
            </a:endParaRPr>
          </a:p>
          <a:p>
            <a:pPr marL="1085850" lvl="1" indent="-342900">
              <a:buFont typeface="Arial" panose="020B0604020202020204" pitchFamily="34" charset="0"/>
              <a:buChar char="•"/>
            </a:pPr>
            <a:endParaRPr lang="en-US" sz="1700" dirty="0">
              <a:latin typeface="+mj-lt"/>
              <a:ea typeface="ＭＳ Ｐゴシック"/>
            </a:endParaRPr>
          </a:p>
          <a:p>
            <a:pPr marL="342900" indent="-342900">
              <a:buFont typeface="Arial" panose="020B0604020202020204" pitchFamily="34" charset="0"/>
              <a:buChar char="•"/>
            </a:pPr>
            <a:endParaRPr lang="en-US" sz="2400" dirty="0">
              <a:latin typeface="+mj-lt"/>
            </a:endParaRPr>
          </a:p>
        </p:txBody>
      </p:sp>
      <p:pic>
        <p:nvPicPr>
          <p:cNvPr id="5" name="Picture 4" descr="A screenshot of a computer&#10;&#10;Description automatically generated">
            <a:extLst>
              <a:ext uri="{FF2B5EF4-FFF2-40B4-BE49-F238E27FC236}">
                <a16:creationId xmlns:a16="http://schemas.microsoft.com/office/drawing/2014/main" id="{A9F94ED9-BD44-573B-204D-89BAF544402E}"/>
              </a:ext>
            </a:extLst>
          </p:cNvPr>
          <p:cNvPicPr>
            <a:picLocks noChangeAspect="1"/>
          </p:cNvPicPr>
          <p:nvPr/>
        </p:nvPicPr>
        <p:blipFill>
          <a:blip r:embed="rId3"/>
          <a:stretch>
            <a:fillRect/>
          </a:stretch>
        </p:blipFill>
        <p:spPr>
          <a:xfrm>
            <a:off x="0" y="508011"/>
            <a:ext cx="6411367" cy="4088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screenshot of a computer&#10;&#10;Description automatically generated">
            <a:extLst>
              <a:ext uri="{FF2B5EF4-FFF2-40B4-BE49-F238E27FC236}">
                <a16:creationId xmlns:a16="http://schemas.microsoft.com/office/drawing/2014/main" id="{B406EAE7-6611-AB86-5938-7C62990630AF}"/>
              </a:ext>
            </a:extLst>
          </p:cNvPr>
          <p:cNvPicPr>
            <a:picLocks noChangeAspect="1"/>
          </p:cNvPicPr>
          <p:nvPr/>
        </p:nvPicPr>
        <p:blipFill>
          <a:blip r:embed="rId4"/>
          <a:stretch>
            <a:fillRect/>
          </a:stretch>
        </p:blipFill>
        <p:spPr>
          <a:xfrm>
            <a:off x="1561424" y="4674030"/>
            <a:ext cx="7582576" cy="1541306"/>
          </a:xfrm>
          <a:prstGeom prst="rect">
            <a:avLst/>
          </a:prstGeom>
        </p:spPr>
      </p:pic>
    </p:spTree>
    <p:extLst>
      <p:ext uri="{BB962C8B-B14F-4D97-AF65-F5344CB8AC3E}">
        <p14:creationId xmlns:p14="http://schemas.microsoft.com/office/powerpoint/2010/main" val="208000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D151007-2FDB-4122-D39C-FD8493BE77CD}"/>
              </a:ext>
            </a:extLst>
          </p:cNvPr>
          <p:cNvSpPr>
            <a:spLocks noGrp="1"/>
          </p:cNvSpPr>
          <p:nvPr>
            <p:ph sz="quarter" idx="10"/>
          </p:nvPr>
        </p:nvSpPr>
        <p:spPr>
          <a:xfrm>
            <a:off x="4622390" y="5498098"/>
            <a:ext cx="4226357" cy="425915"/>
          </a:xfrm>
        </p:spPr>
        <p:txBody>
          <a:bodyPr wrap="square" anchor="t">
            <a:normAutofit/>
          </a:bodyPr>
          <a:lstStyle/>
          <a:p>
            <a:pPr algn="r"/>
            <a:r>
              <a:rPr lang="en-US" sz="1850" dirty="0">
                <a:ea typeface="ＭＳ Ｐゴシック"/>
              </a:rPr>
              <a:t>Multicolored wildflowers.</a:t>
            </a:r>
            <a:endParaRPr lang="en-US" dirty="0"/>
          </a:p>
        </p:txBody>
      </p:sp>
      <p:pic>
        <p:nvPicPr>
          <p:cNvPr id="4" name="Picture 3" descr="A group of flowers in a field&#10;&#10;Description automatically generated">
            <a:extLst>
              <a:ext uri="{FF2B5EF4-FFF2-40B4-BE49-F238E27FC236}">
                <a16:creationId xmlns:a16="http://schemas.microsoft.com/office/drawing/2014/main" id="{1A4FB78C-D87B-1360-0681-C4702E0330E6}"/>
              </a:ext>
            </a:extLst>
          </p:cNvPr>
          <p:cNvPicPr>
            <a:picLocks noChangeAspect="1"/>
          </p:cNvPicPr>
          <p:nvPr/>
        </p:nvPicPr>
        <p:blipFill rotWithShape="1">
          <a:blip r:embed="rId3"/>
          <a:srcRect r="-3" b="12042"/>
          <a:stretch/>
        </p:blipFill>
        <p:spPr>
          <a:xfrm>
            <a:off x="4572001" y="634997"/>
            <a:ext cx="4283075" cy="4860925"/>
          </a:xfrm>
          <a:prstGeom prst="rect">
            <a:avLst/>
          </a:prstGeom>
          <a:noFill/>
        </p:spPr>
      </p:pic>
      <p:sp>
        <p:nvSpPr>
          <p:cNvPr id="3" name="TextBox 2">
            <a:extLst>
              <a:ext uri="{FF2B5EF4-FFF2-40B4-BE49-F238E27FC236}">
                <a16:creationId xmlns:a16="http://schemas.microsoft.com/office/drawing/2014/main" id="{FB9529AA-6A24-4F49-85E0-0FA5EE72B160}"/>
              </a:ext>
            </a:extLst>
          </p:cNvPr>
          <p:cNvSpPr txBox="1"/>
          <p:nvPr/>
        </p:nvSpPr>
        <p:spPr bwMode="auto">
          <a:xfrm>
            <a:off x="110323" y="2200080"/>
            <a:ext cx="4352550" cy="1730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p>
            <a:pPr>
              <a:spcAft>
                <a:spcPts val="600"/>
              </a:spcAft>
            </a:pPr>
            <a:r>
              <a:rPr lang="en-US" sz="2000" dirty="0">
                <a:latin typeface="Times New Roman"/>
                <a:ea typeface="ＭＳ Ｐゴシック"/>
              </a:rPr>
              <a:t>Contact CARLI at </a:t>
            </a:r>
            <a:endParaRPr lang="en-US" dirty="0"/>
          </a:p>
          <a:p>
            <a:pPr>
              <a:spcAft>
                <a:spcPts val="600"/>
              </a:spcAft>
            </a:pPr>
            <a:r>
              <a:rPr lang="en-US" sz="2000" dirty="0">
                <a:latin typeface="Times New Roman"/>
                <a:ea typeface="ＭＳ Ｐゴシック"/>
                <a:hlinkClick r:id="rId4"/>
              </a:rPr>
              <a:t>support@carli.illinois.edu</a:t>
            </a:r>
            <a:r>
              <a:rPr lang="en-US" sz="2000" dirty="0">
                <a:latin typeface="Times New Roman"/>
                <a:ea typeface="ＭＳ Ｐゴシック"/>
              </a:rPr>
              <a:t> </a:t>
            </a:r>
          </a:p>
          <a:p>
            <a:pPr>
              <a:spcAft>
                <a:spcPts val="600"/>
              </a:spcAft>
            </a:pPr>
            <a:endParaRPr lang="en-US" sz="2000" dirty="0"/>
          </a:p>
          <a:p>
            <a:pPr>
              <a:spcAft>
                <a:spcPts val="600"/>
              </a:spcAft>
            </a:pPr>
            <a:r>
              <a:rPr lang="en-US" sz="2000" dirty="0">
                <a:latin typeface="Times New Roman"/>
                <a:ea typeface="ＭＳ Ｐゴシック"/>
              </a:rPr>
              <a:t>The next Alma Primo VE Office Hours are Thursday, October 12, 2023.</a:t>
            </a:r>
          </a:p>
        </p:txBody>
      </p:sp>
      <p:sp>
        <p:nvSpPr>
          <p:cNvPr id="6" name="Title 5">
            <a:extLst>
              <a:ext uri="{FF2B5EF4-FFF2-40B4-BE49-F238E27FC236}">
                <a16:creationId xmlns:a16="http://schemas.microsoft.com/office/drawing/2014/main" id="{F7607CB2-250C-00B9-AFF2-799F38298B65}"/>
              </a:ext>
            </a:extLst>
          </p:cNvPr>
          <p:cNvSpPr>
            <a:spLocks noGrp="1"/>
          </p:cNvSpPr>
          <p:nvPr>
            <p:ph type="title"/>
          </p:nvPr>
        </p:nvSpPr>
        <p:spPr/>
        <p:txBody>
          <a:bodyPr>
            <a:normAutofit/>
          </a:bodyPr>
          <a:lstStyle/>
          <a:p>
            <a:r>
              <a:rPr lang="en-US" sz="2000" dirty="0">
                <a:ea typeface="ＭＳ Ｐゴシック"/>
              </a:rPr>
              <a:t>QUESTIONS?</a:t>
            </a:r>
            <a:endParaRPr lang="en-US" sz="2000" dirty="0"/>
          </a:p>
        </p:txBody>
      </p:sp>
      <p:pic>
        <p:nvPicPr>
          <p:cNvPr id="7" name="Picture 7" descr="A close-up of a logo&#10;&#10;Description automatically generated">
            <a:extLst>
              <a:ext uri="{FF2B5EF4-FFF2-40B4-BE49-F238E27FC236}">
                <a16:creationId xmlns:a16="http://schemas.microsoft.com/office/drawing/2014/main" id="{2E396BB3-48E3-DA10-FB79-B84452B92563}"/>
              </a:ext>
            </a:extLst>
          </p:cNvPr>
          <p:cNvPicPr>
            <a:picLocks noChangeAspect="1"/>
          </p:cNvPicPr>
          <p:nvPr/>
        </p:nvPicPr>
        <p:blipFill>
          <a:blip r:embed="rId5"/>
          <a:stretch>
            <a:fillRect/>
          </a:stretch>
        </p:blipFill>
        <p:spPr>
          <a:xfrm>
            <a:off x="-1712" y="6338547"/>
            <a:ext cx="2743200" cy="516636"/>
          </a:xfrm>
          <a:prstGeom prst="rect">
            <a:avLst/>
          </a:prstGeom>
        </p:spPr>
      </p:pic>
    </p:spTree>
    <p:extLst>
      <p:ext uri="{BB962C8B-B14F-4D97-AF65-F5344CB8AC3E}">
        <p14:creationId xmlns:p14="http://schemas.microsoft.com/office/powerpoint/2010/main" val="29821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CARLI EVENTS</a:t>
            </a:r>
            <a:endParaRPr lang="en-US" sz="2000"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dirty="0">
                <a:latin typeface="+mj-lt"/>
                <a:ea typeface="+mn-lt"/>
                <a:cs typeface="+mn-lt"/>
              </a:rPr>
              <a:t>Upcoming CARLI Events</a:t>
            </a:r>
          </a:p>
          <a:p>
            <a:pPr algn="ctr"/>
            <a:r>
              <a:rPr lang="en-US" sz="2800" dirty="0">
                <a:latin typeface="+mj-lt"/>
                <a:ea typeface="+mn-lt"/>
                <a:cs typeface="+mn-lt"/>
                <a:hlinkClick r:id="rId3"/>
              </a:rPr>
              <a:t>https://www.carli.illinois.edu/calendar</a:t>
            </a:r>
            <a:r>
              <a:rPr lang="en-US" sz="2800" dirty="0">
                <a:latin typeface="+mj-lt"/>
                <a:ea typeface="+mn-lt"/>
                <a:cs typeface="+mn-lt"/>
              </a:rPr>
              <a:t> </a:t>
            </a:r>
          </a:p>
          <a:p>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Weekly Professional Development Alliance (PDA) sessions</a:t>
            </a:r>
          </a:p>
          <a:p>
            <a:pPr marL="457200" indent="-457200">
              <a:buFont typeface="Arial" panose="020B0604020202020204" pitchFamily="34" charset="0"/>
              <a:buChar char="•"/>
            </a:pPr>
            <a:r>
              <a:rPr lang="en-US" sz="2800" dirty="0">
                <a:latin typeface="+mj-lt"/>
                <a:ea typeface="+mn-lt"/>
                <a:cs typeface="+mn-lt"/>
              </a:rPr>
              <a:t>Weekly Support for the Creation of Open Educational Resources (SCOERs) office hours and sessions</a:t>
            </a:r>
          </a:p>
          <a:p>
            <a:pPr marL="457200" indent="-457200">
              <a:buFont typeface="Arial" panose="020B0604020202020204" pitchFamily="34" charset="0"/>
              <a:buChar char="•"/>
            </a:pPr>
            <a:r>
              <a:rPr lang="en-US" sz="2800">
                <a:latin typeface="+mj-lt"/>
                <a:ea typeface="+mn-lt"/>
                <a:cs typeface="+mn-lt"/>
              </a:rPr>
              <a:t>"Let’s Talk About Fulfillment" is back and occurs </a:t>
            </a:r>
            <a:r>
              <a:rPr lang="en-US" sz="2800" dirty="0">
                <a:latin typeface="+mj-lt"/>
                <a:ea typeface="+mn-lt"/>
                <a:cs typeface="+mn-lt"/>
              </a:rPr>
              <a:t>every other week</a:t>
            </a:r>
          </a:p>
          <a:p>
            <a:pPr marL="457200" indent="-457200">
              <a:buFont typeface="Arial" panose="020B0604020202020204" pitchFamily="34" charset="0"/>
              <a:buChar char="•"/>
            </a:pPr>
            <a:r>
              <a:rPr lang="en-US" sz="2800">
                <a:latin typeface="+mj-lt"/>
                <a:ea typeface="+mn-lt"/>
                <a:cs typeface="+mn-lt"/>
              </a:rPr>
              <a:t>Informational sessions on Leganto (Sept. 21) and Alma Digital (Sept. 22)</a:t>
            </a:r>
          </a:p>
          <a:p>
            <a:endParaRPr lang="en-US" sz="2800" dirty="0">
              <a:latin typeface="+mj-lt"/>
              <a:ea typeface="+mn-lt"/>
              <a:cs typeface="+mn-lt"/>
            </a:endParaRPr>
          </a:p>
        </p:txBody>
      </p:sp>
      <p:sp>
        <p:nvSpPr>
          <p:cNvPr id="3" name="TextBox 2">
            <a:extLst>
              <a:ext uri="{FF2B5EF4-FFF2-40B4-BE49-F238E27FC236}">
                <a16:creationId xmlns:a16="http://schemas.microsoft.com/office/drawing/2014/main" id="{8479AAA9-BE73-329B-7B51-48793FD978D9}"/>
              </a:ext>
            </a:extLst>
          </p:cNvPr>
          <p:cNvSpPr txBox="1"/>
          <p:nvPr/>
        </p:nvSpPr>
        <p:spPr>
          <a:xfrm>
            <a:off x="273977" y="6515528"/>
            <a:ext cx="83135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Arial"/>
                <a:ea typeface="ＭＳ Ｐゴシック"/>
              </a:rPr>
              <a:t>FOR MORE INFORMATION VISIT THE CARLI CALENDAR</a:t>
            </a:r>
            <a:endParaRPr lang="en-US" sz="2000" dirty="0">
              <a:solidFill>
                <a:schemeClr val="bg1"/>
              </a:solidFill>
              <a:latin typeface="Arial"/>
            </a:endParaRPr>
          </a:p>
        </p:txBody>
      </p:sp>
    </p:spTree>
    <p:extLst>
      <p:ext uri="{BB962C8B-B14F-4D97-AF65-F5344CB8AC3E}">
        <p14:creationId xmlns:p14="http://schemas.microsoft.com/office/powerpoint/2010/main" val="275761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3" y="-94582"/>
            <a:ext cx="8229600" cy="602796"/>
          </a:xfrm>
        </p:spPr>
        <p:txBody>
          <a:bodyPr>
            <a:normAutofit/>
          </a:bodyPr>
          <a:lstStyle/>
          <a:p>
            <a:r>
              <a:rPr lang="en-US" sz="2000" dirty="0">
                <a:ea typeface="ＭＳ Ｐゴシック"/>
              </a:rPr>
              <a:t>Introduction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800" dirty="0">
                <a:latin typeface="+mj-lt"/>
                <a:ea typeface="+mn-lt"/>
                <a:cs typeface="+mn-lt"/>
              </a:rPr>
              <a:t>Why this topic? </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a:latin typeface="+mj-lt"/>
                <a:ea typeface="ＭＳ Ｐゴシック"/>
              </a:rPr>
              <a:t>New data and web pages about Alma CZ E-Collection IDs and </a:t>
            </a:r>
            <a:r>
              <a:rPr lang="en-US" sz="2400">
                <a:latin typeface="+mj-lt"/>
                <a:ea typeface="ＭＳ Ｐゴシック"/>
                <a:hlinkClick r:id="rId3"/>
              </a:rPr>
              <a:t>choosing right </a:t>
            </a:r>
            <a:r>
              <a:rPr lang="en-US" sz="2400" dirty="0">
                <a:latin typeface="+mj-lt"/>
                <a:ea typeface="ＭＳ Ｐゴシック"/>
                <a:hlinkClick r:id="rId3"/>
              </a:rPr>
              <a:t>CZ E-Collection for your IZ. </a:t>
            </a:r>
            <a:endParaRPr lang="en-US" sz="2400" dirty="0">
              <a:latin typeface="+mj-lt"/>
              <a:ea typeface="ＭＳ Ｐゴシック"/>
            </a:endParaRPr>
          </a:p>
          <a:p>
            <a:pPr marL="342900" indent="-342900">
              <a:buFont typeface="Arial" panose="020B0604020202020204" pitchFamily="34" charset="0"/>
              <a:buChar char="•"/>
            </a:pPr>
            <a:r>
              <a:rPr lang="en-US" sz="2400" dirty="0">
                <a:latin typeface="+mj-lt"/>
                <a:ea typeface="ＭＳ Ｐゴシック"/>
              </a:rPr>
              <a:t>Recent changes to E-Resources Selection System facilitate putting license information into Alma and showing in Primo VE.</a:t>
            </a:r>
            <a:endParaRPr lang="en-US" sz="2400" dirty="0">
              <a:latin typeface="+mj-lt"/>
            </a:endParaRPr>
          </a:p>
          <a:p>
            <a:pPr marL="342900" indent="-342900">
              <a:buFont typeface="Arial" panose="020B0604020202020204" pitchFamily="34" charset="0"/>
              <a:buChar char="•"/>
            </a:pPr>
            <a:r>
              <a:rPr lang="en-US" sz="2400" dirty="0">
                <a:latin typeface="+mj-lt"/>
                <a:ea typeface="ＭＳ Ｐゴシック"/>
              </a:rPr>
              <a:t>Review of </a:t>
            </a:r>
            <a:r>
              <a:rPr lang="en-US" sz="2400" dirty="0" err="1">
                <a:latin typeface="+mj-lt"/>
                <a:ea typeface="ＭＳ Ｐゴシック"/>
              </a:rPr>
              <a:t>autoholdings</a:t>
            </a:r>
            <a:r>
              <a:rPr lang="en-US" sz="2400" dirty="0">
                <a:latin typeface="+mj-lt"/>
                <a:ea typeface="ＭＳ Ｐゴシック"/>
              </a:rPr>
              <a:t> options for major </a:t>
            </a:r>
            <a:r>
              <a:rPr lang="en-US" sz="2400" dirty="0" err="1">
                <a:latin typeface="+mj-lt"/>
                <a:ea typeface="ＭＳ Ｐゴシック"/>
              </a:rPr>
              <a:t>eJournal</a:t>
            </a:r>
            <a:r>
              <a:rPr lang="en-US" sz="2400" dirty="0">
                <a:latin typeface="+mj-lt"/>
                <a:ea typeface="ＭＳ Ｐゴシック"/>
              </a:rPr>
              <a:t> and eBook publishers.</a:t>
            </a:r>
            <a:endParaRPr lang="en-US" sz="2400" dirty="0">
              <a:latin typeface="+mj-lt"/>
            </a:endParaRP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60738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NEW FEATURE UPDATE</a:t>
            </a:r>
            <a:endParaRPr lang="en-US" sz="2000"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800" dirty="0">
                <a:latin typeface="+mj-lt"/>
                <a:ea typeface="+mn-lt"/>
                <a:cs typeface="+mn-lt"/>
              </a:rPr>
              <a:t>Alma CZ E-Collection IDs</a:t>
            </a:r>
          </a:p>
          <a:p>
            <a:endParaRPr lang="en-US" sz="2800" dirty="0">
              <a:latin typeface="+mj-lt"/>
              <a:ea typeface="+mn-lt"/>
              <a:cs typeface="+mn-lt"/>
            </a:endParaRPr>
          </a:p>
          <a:p>
            <a:endParaRPr lang="en-US" sz="2800" dirty="0">
              <a:latin typeface="+mj-lt"/>
              <a:ea typeface="ＭＳ Ｐゴシック"/>
              <a:cs typeface="Times New Roman"/>
            </a:endParaRPr>
          </a:p>
          <a:p>
            <a:endParaRPr lang="en-US" sz="2800" dirty="0">
              <a:latin typeface="+mj-lt"/>
              <a:ea typeface="ＭＳ Ｐゴシック"/>
              <a:cs typeface="Times New Roman"/>
            </a:endParaRPr>
          </a:p>
          <a:p>
            <a:pPr marL="342900" indent="-342900">
              <a:buFont typeface="Arial" panose="020B0604020202020204" pitchFamily="34" charset="0"/>
              <a:buChar char="•"/>
            </a:pPr>
            <a:r>
              <a:rPr lang="en-US" sz="2000" dirty="0">
                <a:latin typeface="+mj-lt"/>
                <a:ea typeface="ＭＳ Ｐゴシック"/>
              </a:rPr>
              <a:t>Are now viewable in the Selection System</a:t>
            </a:r>
            <a:endParaRPr lang="en-US" sz="2000" dirty="0">
              <a:latin typeface="+mj-lt"/>
            </a:endParaRPr>
          </a:p>
          <a:p>
            <a:pPr marL="1085850" lvl="1" indent="-342900">
              <a:buFont typeface="Arial" panose="020B0604020202020204" pitchFamily="34" charset="0"/>
              <a:buChar char="•"/>
            </a:pPr>
            <a:r>
              <a:rPr lang="en-US" sz="1700" dirty="0">
                <a:latin typeface="+mj-lt"/>
                <a:ea typeface="ＭＳ Ｐゴシック"/>
              </a:rPr>
              <a:t>ID is featured with your selected products for the CY23 and FY24 cycles and all subsequent cycles moving forward.</a:t>
            </a:r>
          </a:p>
          <a:p>
            <a:pPr marL="342900" indent="-342900">
              <a:buFont typeface="Arial" panose="020B0604020202020204" pitchFamily="34" charset="0"/>
              <a:buChar char="•"/>
            </a:pPr>
            <a:r>
              <a:rPr lang="en-US" sz="2000" dirty="0">
                <a:latin typeface="+mj-lt"/>
                <a:ea typeface="ＭＳ Ｐゴシック"/>
              </a:rPr>
              <a:t>A listing of the IDs for selected products is now available on the CARLI website</a:t>
            </a:r>
            <a:endParaRPr lang="en-US" sz="2000" dirty="0">
              <a:latin typeface="+mj-lt"/>
            </a:endParaRPr>
          </a:p>
          <a:p>
            <a:pPr marL="1085850" lvl="1" indent="-342900">
              <a:buFont typeface="Arial" panose="020B0604020202020204" pitchFamily="34" charset="0"/>
              <a:buChar char="•"/>
            </a:pPr>
            <a:r>
              <a:rPr lang="en-US" sz="1700" dirty="0">
                <a:latin typeface="+mj-lt"/>
                <a:ea typeface="ＭＳ Ｐゴシック"/>
                <a:cs typeface="Arial"/>
                <a:hlinkClick r:id="rId3"/>
              </a:rPr>
              <a:t>https://www.carli.illinois.edu/products-services/i-share/electronic-res-man/cz-ecollection-ids</a:t>
            </a:r>
            <a:r>
              <a:rPr lang="en-US" sz="1700" dirty="0">
                <a:latin typeface="+mj-lt"/>
                <a:ea typeface="ＭＳ Ｐゴシック"/>
                <a:cs typeface="Arial"/>
              </a:rPr>
              <a:t> </a:t>
            </a:r>
            <a:endParaRPr lang="en-US" sz="1700" dirty="0">
              <a:latin typeface="+mj-lt"/>
            </a:endParaRPr>
          </a:p>
          <a:p>
            <a:endParaRPr lang="en-US" sz="2400" dirty="0">
              <a:latin typeface="+mj-lt"/>
            </a:endParaRPr>
          </a:p>
        </p:txBody>
      </p:sp>
      <p:sp>
        <p:nvSpPr>
          <p:cNvPr id="14" name="Explosion: 8 Points 13">
            <a:extLst>
              <a:ext uri="{FF2B5EF4-FFF2-40B4-BE49-F238E27FC236}">
                <a16:creationId xmlns:a16="http://schemas.microsoft.com/office/drawing/2014/main" id="{C70098C9-06DA-D6C1-BCF1-34817D53D98B}"/>
              </a:ext>
            </a:extLst>
          </p:cNvPr>
          <p:cNvSpPr/>
          <p:nvPr/>
        </p:nvSpPr>
        <p:spPr>
          <a:xfrm>
            <a:off x="458911" y="951215"/>
            <a:ext cx="1573656" cy="1428106"/>
          </a:xfrm>
          <a:prstGeom prst="irregularSeal1">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ldhabi"/>
                <a:cs typeface="Times New Roman"/>
              </a:rPr>
              <a:t>NEW!</a:t>
            </a:r>
            <a:endParaRPr lang="en-US" sz="3200" b="1" dirty="0">
              <a:latin typeface="Aldhabi"/>
            </a:endParaRPr>
          </a:p>
        </p:txBody>
      </p:sp>
      <p:pic>
        <p:nvPicPr>
          <p:cNvPr id="15" name="Picture 15" descr="A screenshot of a computer&#10;&#10;Description automatically generated">
            <a:extLst>
              <a:ext uri="{FF2B5EF4-FFF2-40B4-BE49-F238E27FC236}">
                <a16:creationId xmlns:a16="http://schemas.microsoft.com/office/drawing/2014/main" id="{94FE2612-B167-D4F4-AAC2-D95E3646520F}"/>
              </a:ext>
            </a:extLst>
          </p:cNvPr>
          <p:cNvPicPr>
            <a:picLocks noChangeAspect="1"/>
          </p:cNvPicPr>
          <p:nvPr/>
        </p:nvPicPr>
        <p:blipFill>
          <a:blip r:embed="rId4"/>
          <a:stretch>
            <a:fillRect/>
          </a:stretch>
        </p:blipFill>
        <p:spPr>
          <a:xfrm>
            <a:off x="306514" y="4951329"/>
            <a:ext cx="8342613" cy="1116377"/>
          </a:xfrm>
          <a:prstGeom prst="rect">
            <a:avLst/>
          </a:prstGeom>
        </p:spPr>
      </p:pic>
      <p:sp>
        <p:nvSpPr>
          <p:cNvPr id="16" name="Arrow: Down 15">
            <a:extLst>
              <a:ext uri="{FF2B5EF4-FFF2-40B4-BE49-F238E27FC236}">
                <a16:creationId xmlns:a16="http://schemas.microsoft.com/office/drawing/2014/main" id="{B340A17E-C8B2-1A60-BA36-3FD526E62C1F}"/>
              </a:ext>
            </a:extLst>
          </p:cNvPr>
          <p:cNvSpPr/>
          <p:nvPr/>
        </p:nvSpPr>
        <p:spPr>
          <a:xfrm>
            <a:off x="7366446" y="4469681"/>
            <a:ext cx="484631" cy="815734"/>
          </a:xfrm>
          <a:prstGeom prst="down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772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ea typeface="ＭＳ Ｐゴシック"/>
              </a:rPr>
              <a:t>Licensing Information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marL="342900" indent="-342900">
              <a:buFont typeface="Arial,Sans-Serif"/>
              <a:buChar char="•"/>
            </a:pPr>
            <a:r>
              <a:rPr lang="en-US" sz="2300" dirty="0">
                <a:latin typeface="+mj-lt"/>
                <a:ea typeface="+mn-lt"/>
                <a:cs typeface="Arial"/>
              </a:rPr>
              <a:t>E-Resources Selection System Changes to Licensing Information and Terms </a:t>
            </a:r>
          </a:p>
          <a:p>
            <a:pPr algn="ctr"/>
            <a:endParaRPr lang="en-US" sz="2800" dirty="0">
              <a:latin typeface="Arial"/>
              <a:cs typeface="Times New Roman"/>
            </a:endParaRPr>
          </a:p>
          <a:p>
            <a:pPr marL="342900" indent="-342900">
              <a:buFont typeface="Arial" panose="020B0604020202020204" pitchFamily="34" charset="0"/>
              <a:buChar char="•"/>
            </a:pPr>
            <a:endParaRPr lang="en-US" sz="2400" dirty="0">
              <a:latin typeface="+mj-lt"/>
            </a:endParaRPr>
          </a:p>
        </p:txBody>
      </p:sp>
      <p:pic>
        <p:nvPicPr>
          <p:cNvPr id="3" name="Picture 2">
            <a:extLst>
              <a:ext uri="{FF2B5EF4-FFF2-40B4-BE49-F238E27FC236}">
                <a16:creationId xmlns:a16="http://schemas.microsoft.com/office/drawing/2014/main" id="{1F79D1C6-95EA-16D5-3642-642B594E7679}"/>
              </a:ext>
            </a:extLst>
          </p:cNvPr>
          <p:cNvPicPr>
            <a:picLocks noChangeAspect="1"/>
          </p:cNvPicPr>
          <p:nvPr/>
        </p:nvPicPr>
        <p:blipFill>
          <a:blip r:embed="rId3"/>
          <a:stretch>
            <a:fillRect/>
          </a:stretch>
        </p:blipFill>
        <p:spPr>
          <a:xfrm>
            <a:off x="758730" y="1439920"/>
            <a:ext cx="7596226" cy="4924324"/>
          </a:xfrm>
          <a:prstGeom prst="rect">
            <a:avLst/>
          </a:prstGeom>
          <a:ln w="19050">
            <a:solidFill>
              <a:schemeClr val="tx1"/>
            </a:solidFill>
          </a:ln>
        </p:spPr>
      </p:pic>
    </p:spTree>
    <p:extLst>
      <p:ext uri="{BB962C8B-B14F-4D97-AF65-F5344CB8AC3E}">
        <p14:creationId xmlns:p14="http://schemas.microsoft.com/office/powerpoint/2010/main" val="251090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560B-77A6-C4FE-82CE-D9A35B4EBBA9}"/>
              </a:ext>
            </a:extLst>
          </p:cNvPr>
          <p:cNvSpPr>
            <a:spLocks noGrp="1"/>
          </p:cNvSpPr>
          <p:nvPr>
            <p:ph type="title"/>
          </p:nvPr>
        </p:nvSpPr>
        <p:spPr/>
        <p:txBody>
          <a:bodyPr/>
          <a:lstStyle/>
          <a:p>
            <a:r>
              <a:rPr lang="en-US" sz="1600" dirty="0">
                <a:ea typeface="ＭＳ Ｐゴシック"/>
              </a:rPr>
              <a:t>Licensing Information</a:t>
            </a:r>
            <a:endParaRPr lang="en-US" dirty="0"/>
          </a:p>
        </p:txBody>
      </p:sp>
      <p:pic>
        <p:nvPicPr>
          <p:cNvPr id="10" name="Chart Placeholder 9">
            <a:extLst>
              <a:ext uri="{FF2B5EF4-FFF2-40B4-BE49-F238E27FC236}">
                <a16:creationId xmlns:a16="http://schemas.microsoft.com/office/drawing/2014/main" id="{3863B7D0-1014-473D-61A4-DDBBE6CAA7F8}"/>
              </a:ext>
            </a:extLst>
          </p:cNvPr>
          <p:cNvPicPr>
            <a:picLocks noGrp="1" noChangeAspect="1"/>
          </p:cNvPicPr>
          <p:nvPr>
            <p:ph type="chart" sz="quarter" idx="10"/>
          </p:nvPr>
        </p:nvPicPr>
        <p:blipFill>
          <a:blip r:embed="rId3"/>
          <a:stretch>
            <a:fillRect/>
          </a:stretch>
        </p:blipFill>
        <p:spPr>
          <a:xfrm>
            <a:off x="649971" y="731044"/>
            <a:ext cx="7844057" cy="5395912"/>
          </a:xfrm>
          <a:prstGeom prst="rect">
            <a:avLst/>
          </a:prstGeom>
          <a:ln>
            <a:solidFill>
              <a:schemeClr val="tx1"/>
            </a:solidFill>
          </a:ln>
          <a:effectLst/>
        </p:spPr>
      </p:pic>
      <p:grpSp>
        <p:nvGrpSpPr>
          <p:cNvPr id="25" name="Group 24">
            <a:extLst>
              <a:ext uri="{FF2B5EF4-FFF2-40B4-BE49-F238E27FC236}">
                <a16:creationId xmlns:a16="http://schemas.microsoft.com/office/drawing/2014/main" id="{3F8F1806-252E-8874-43C4-E42E5F9442C5}"/>
              </a:ext>
            </a:extLst>
          </p:cNvPr>
          <p:cNvGrpSpPr/>
          <p:nvPr/>
        </p:nvGrpSpPr>
        <p:grpSpPr>
          <a:xfrm>
            <a:off x="6347698" y="1315692"/>
            <a:ext cx="445680" cy="33480"/>
            <a:chOff x="6347698" y="1315692"/>
            <a:chExt cx="445680" cy="33480"/>
          </a:xfrm>
        </p:grpSpPr>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5B6DB7CE-EB29-41F9-E220-111A6A41F437}"/>
                    </a:ext>
                  </a:extLst>
                </p14:cNvPr>
                <p14:cNvContentPartPr/>
                <p14:nvPr/>
              </p14:nvContentPartPr>
              <p14:xfrm>
                <a:off x="6395578" y="1315692"/>
                <a:ext cx="397800" cy="33480"/>
              </p14:xfrm>
            </p:contentPart>
          </mc:Choice>
          <mc:Fallback xmlns="">
            <p:pic>
              <p:nvPicPr>
                <p:cNvPr id="23" name="Ink 22">
                  <a:extLst>
                    <a:ext uri="{FF2B5EF4-FFF2-40B4-BE49-F238E27FC236}">
                      <a16:creationId xmlns:a16="http://schemas.microsoft.com/office/drawing/2014/main" id="{5B6DB7CE-EB29-41F9-E220-111A6A41F437}"/>
                    </a:ext>
                  </a:extLst>
                </p:cNvPr>
                <p:cNvPicPr/>
                <p:nvPr/>
              </p:nvPicPr>
              <p:blipFill>
                <a:blip r:embed="rId5"/>
                <a:stretch>
                  <a:fillRect/>
                </a:stretch>
              </p:blipFill>
              <p:spPr>
                <a:xfrm>
                  <a:off x="6332938" y="1253052"/>
                  <a:ext cx="523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754268F3-995E-FE90-0619-DC745FBB2CAF}"/>
                    </a:ext>
                  </a:extLst>
                </p14:cNvPr>
                <p14:cNvContentPartPr/>
                <p14:nvPr/>
              </p14:nvContentPartPr>
              <p14:xfrm>
                <a:off x="6347698" y="1338012"/>
                <a:ext cx="360" cy="360"/>
              </p14:xfrm>
            </p:contentPart>
          </mc:Choice>
          <mc:Fallback xmlns="">
            <p:pic>
              <p:nvPicPr>
                <p:cNvPr id="24" name="Ink 23">
                  <a:extLst>
                    <a:ext uri="{FF2B5EF4-FFF2-40B4-BE49-F238E27FC236}">
                      <a16:creationId xmlns:a16="http://schemas.microsoft.com/office/drawing/2014/main" id="{754268F3-995E-FE90-0619-DC745FBB2CAF}"/>
                    </a:ext>
                  </a:extLst>
                </p:cNvPr>
                <p:cNvPicPr/>
                <p:nvPr/>
              </p:nvPicPr>
              <p:blipFill>
                <a:blip r:embed="rId7"/>
                <a:stretch>
                  <a:fillRect/>
                </a:stretch>
              </p:blipFill>
              <p:spPr>
                <a:xfrm>
                  <a:off x="6284698" y="1275372"/>
                  <a:ext cx="126000" cy="126000"/>
                </a:xfrm>
                <a:prstGeom prst="rect">
                  <a:avLst/>
                </a:prstGeom>
              </p:spPr>
            </p:pic>
          </mc:Fallback>
        </mc:AlternateContent>
      </p:grpSp>
      <p:sp>
        <p:nvSpPr>
          <p:cNvPr id="6" name="Rectangle 5">
            <a:extLst>
              <a:ext uri="{FF2B5EF4-FFF2-40B4-BE49-F238E27FC236}">
                <a16:creationId xmlns:a16="http://schemas.microsoft.com/office/drawing/2014/main" id="{0466AC16-9D61-3E15-4041-09FDDE61EE11}"/>
              </a:ext>
            </a:extLst>
          </p:cNvPr>
          <p:cNvSpPr/>
          <p:nvPr/>
        </p:nvSpPr>
        <p:spPr>
          <a:xfrm>
            <a:off x="3058510" y="2648607"/>
            <a:ext cx="4782207" cy="3478349"/>
          </a:xfrm>
          <a:prstGeom prst="rect">
            <a:avLst/>
          </a:prstGeom>
          <a:noFill/>
          <a:ln w="9525" cap="flat" cmpd="sng" algn="ctr">
            <a:solidFill>
              <a:schemeClr val="dk1"/>
            </a:solidFill>
            <a:prstDash val="solid"/>
            <a:round/>
            <a:headEnd type="none" w="med" len="med"/>
            <a:tailEnd type="none" w="med" len="med"/>
          </a:ln>
          <a:effectLst>
            <a:glow rad="127000">
              <a:schemeClr val="accent1">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344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3A553B-CD47-918B-E32E-EE2E3F5B934D}"/>
              </a:ext>
            </a:extLst>
          </p:cNvPr>
          <p:cNvSpPr>
            <a:spLocks noGrp="1"/>
          </p:cNvSpPr>
          <p:nvPr>
            <p:ph type="title"/>
          </p:nvPr>
        </p:nvSpPr>
        <p:spPr/>
        <p:txBody>
          <a:bodyPr/>
          <a:lstStyle/>
          <a:p>
            <a:r>
              <a:rPr lang="en-US" dirty="0"/>
              <a:t>Licensing Information</a:t>
            </a:r>
          </a:p>
        </p:txBody>
      </p:sp>
      <p:pic>
        <p:nvPicPr>
          <p:cNvPr id="5" name="Picture 4">
            <a:extLst>
              <a:ext uri="{FF2B5EF4-FFF2-40B4-BE49-F238E27FC236}">
                <a16:creationId xmlns:a16="http://schemas.microsoft.com/office/drawing/2014/main" id="{A2071A71-FAF6-7782-15BE-710E4462609C}"/>
              </a:ext>
            </a:extLst>
          </p:cNvPr>
          <p:cNvPicPr>
            <a:picLocks noChangeAspect="1"/>
          </p:cNvPicPr>
          <p:nvPr/>
        </p:nvPicPr>
        <p:blipFill>
          <a:blip r:embed="rId3"/>
          <a:stretch>
            <a:fillRect/>
          </a:stretch>
        </p:blipFill>
        <p:spPr>
          <a:xfrm>
            <a:off x="675290" y="755691"/>
            <a:ext cx="7772400" cy="5346619"/>
          </a:xfrm>
          <a:prstGeom prst="rect">
            <a:avLst/>
          </a:prstGeom>
          <a:ln w="19050">
            <a:solidFill>
              <a:schemeClr val="tx1"/>
            </a:solidFill>
          </a:ln>
        </p:spPr>
      </p:pic>
      <p:sp>
        <p:nvSpPr>
          <p:cNvPr id="2" name="Rectangle 1">
            <a:extLst>
              <a:ext uri="{FF2B5EF4-FFF2-40B4-BE49-F238E27FC236}">
                <a16:creationId xmlns:a16="http://schemas.microsoft.com/office/drawing/2014/main" id="{C1EADCD8-D923-07E7-9014-B927E0CB40C8}"/>
              </a:ext>
            </a:extLst>
          </p:cNvPr>
          <p:cNvSpPr/>
          <p:nvPr/>
        </p:nvSpPr>
        <p:spPr>
          <a:xfrm>
            <a:off x="3026979" y="5234152"/>
            <a:ext cx="4950373" cy="868157"/>
          </a:xfrm>
          <a:prstGeom prst="rect">
            <a:avLst/>
          </a:prstGeom>
          <a:noFill/>
          <a:ln w="9525" cap="flat" cmpd="sng" algn="ctr">
            <a:solidFill>
              <a:schemeClr val="dk1"/>
            </a:solidFill>
            <a:prstDash val="solid"/>
            <a:round/>
            <a:headEnd type="none" w="med" len="med"/>
            <a:tailEnd type="none" w="med" len="med"/>
          </a:ln>
          <a:effectLst>
            <a:glow rad="127000">
              <a:schemeClr val="accent1">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535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B23D1-75EF-4EB9-968E-A741248A8AA3}"/>
              </a:ext>
            </a:extLst>
          </p:cNvPr>
          <p:cNvSpPr>
            <a:spLocks noGrp="1"/>
          </p:cNvSpPr>
          <p:nvPr>
            <p:ph type="title"/>
          </p:nvPr>
        </p:nvSpPr>
        <p:spPr/>
        <p:txBody>
          <a:bodyPr/>
          <a:lstStyle/>
          <a:p>
            <a:r>
              <a:rPr lang="en-US" sz="1600" dirty="0">
                <a:ea typeface="ＭＳ Ｐゴシック"/>
              </a:rPr>
              <a:t>Licensing Information</a:t>
            </a:r>
            <a:endParaRPr lang="en-US" dirty="0"/>
          </a:p>
        </p:txBody>
      </p:sp>
      <p:pic>
        <p:nvPicPr>
          <p:cNvPr id="5" name="Picture 4">
            <a:extLst>
              <a:ext uri="{FF2B5EF4-FFF2-40B4-BE49-F238E27FC236}">
                <a16:creationId xmlns:a16="http://schemas.microsoft.com/office/drawing/2014/main" id="{2D8A7981-9629-7C1D-8515-010772948C30}"/>
              </a:ext>
            </a:extLst>
          </p:cNvPr>
          <p:cNvPicPr>
            <a:picLocks noChangeAspect="1"/>
          </p:cNvPicPr>
          <p:nvPr/>
        </p:nvPicPr>
        <p:blipFill>
          <a:blip r:embed="rId3"/>
          <a:stretch>
            <a:fillRect/>
          </a:stretch>
        </p:blipFill>
        <p:spPr>
          <a:xfrm>
            <a:off x="685800" y="762484"/>
            <a:ext cx="7772400" cy="5333031"/>
          </a:xfrm>
          <a:prstGeom prst="rect">
            <a:avLst/>
          </a:prstGeom>
          <a:ln w="19050">
            <a:solidFill>
              <a:schemeClr val="tx1"/>
            </a:solidFill>
          </a:ln>
        </p:spPr>
      </p:pic>
    </p:spTree>
    <p:extLst>
      <p:ext uri="{BB962C8B-B14F-4D97-AF65-F5344CB8AC3E}">
        <p14:creationId xmlns:p14="http://schemas.microsoft.com/office/powerpoint/2010/main" val="51734503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B2E604489EA408B312FEAD985A6CF" ma:contentTypeVersion="3" ma:contentTypeDescription="Create a new document." ma:contentTypeScope="" ma:versionID="e41610dc47dd7dfaf2ddad6f9f48371b">
  <xsd:schema xmlns:xsd="http://www.w3.org/2001/XMLSchema" xmlns:xs="http://www.w3.org/2001/XMLSchema" xmlns:p="http://schemas.microsoft.com/office/2006/metadata/properties" xmlns:ns2="480f6289-8a8d-4d3d-9f7c-9dfb0420ccf7" targetNamespace="http://schemas.microsoft.com/office/2006/metadata/properties" ma:root="true" ma:fieldsID="5811320d4b29dd995b4367ba9f901444" ns2:_="">
    <xsd:import namespace="480f6289-8a8d-4d3d-9f7c-9dfb0420c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f6289-8a8d-4d3d-9f7c-9dfb0420c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4FDAD-281D-4A44-BAEB-41E9BD93F419}">
  <ds:schemaRefs>
    <ds:schemaRef ds:uri="http://schemas.microsoft.com/sharepoint/v3/contenttype/forms"/>
  </ds:schemaRefs>
</ds:datastoreItem>
</file>

<file path=customXml/itemProps2.xml><?xml version="1.0" encoding="utf-8"?>
<ds:datastoreItem xmlns:ds="http://schemas.openxmlformats.org/officeDocument/2006/customXml" ds:itemID="{E286C9D2-2028-4A86-AD7D-D106205276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0238872-7DBF-4456-B43B-26F016E40879}">
  <ds:schemaRefs>
    <ds:schemaRef ds:uri="480f6289-8a8d-4d3d-9f7c-9dfb0420cc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332</TotalTime>
  <Words>1421</Words>
  <Application>Microsoft Office PowerPoint</Application>
  <PresentationFormat>Letter Paper (8.5x11 in)</PresentationFormat>
  <Paragraphs>220</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Aldhabi</vt:lpstr>
      <vt:lpstr>Arial</vt:lpstr>
      <vt:lpstr>Arial,Sans-Serif</vt:lpstr>
      <vt:lpstr>Calibri</vt:lpstr>
      <vt:lpstr>Cambria</vt:lpstr>
      <vt:lpstr>Helvetica Neue</vt:lpstr>
      <vt:lpstr>Times New Roman</vt:lpstr>
      <vt:lpstr>Presentation11</vt:lpstr>
      <vt:lpstr>CARLI</vt:lpstr>
      <vt:lpstr>E-Resources in alma  and carli selection system September 14, 2023</vt:lpstr>
      <vt:lpstr>Agenda  </vt:lpstr>
      <vt:lpstr>CARLI EVENTS</vt:lpstr>
      <vt:lpstr>Introduction</vt:lpstr>
      <vt:lpstr>NEW FEATURE UPDATE</vt:lpstr>
      <vt:lpstr>Licensing Information</vt:lpstr>
      <vt:lpstr>Licensing Information</vt:lpstr>
      <vt:lpstr>Licensing Information</vt:lpstr>
      <vt:lpstr>Licensing Information</vt:lpstr>
      <vt:lpstr>Licensing Information</vt:lpstr>
      <vt:lpstr>Licensing Information</vt:lpstr>
      <vt:lpstr>Licensing  information</vt:lpstr>
      <vt:lpstr>Licensing  information</vt:lpstr>
      <vt:lpstr>Licensing  information</vt:lpstr>
      <vt:lpstr>Licensing  information</vt:lpstr>
      <vt:lpstr>Licensing  information</vt:lpstr>
      <vt:lpstr>Licensing  information</vt:lpstr>
      <vt:lpstr>Resources</vt:lpstr>
      <vt:lpstr>AutoHoldings</vt:lpstr>
      <vt:lpstr>AutoHoldings</vt:lpstr>
      <vt:lpstr>AutoHoldings: Examples from SIC Library</vt:lpstr>
      <vt:lpstr>AutoHoldings: Examples from SIC Library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Green, Denise D</cp:lastModifiedBy>
  <cp:revision>330</cp:revision>
  <dcterms:created xsi:type="dcterms:W3CDTF">2019-09-18T17:05:10Z</dcterms:created>
  <dcterms:modified xsi:type="dcterms:W3CDTF">2023-09-14T18:30:50Z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0x01010028FB2E604489EA408B312FEAD985A6CF</vt:lpwstr>
  </property>
</Properties>
</file>