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handoutMasterIdLst>
    <p:handoutMasterId r:id="rId27"/>
  </p:handoutMasterIdLst>
  <p:sldIdLst>
    <p:sldId id="3184" r:id="rId2"/>
    <p:sldId id="3185" r:id="rId3"/>
    <p:sldId id="3186" r:id="rId4"/>
    <p:sldId id="3209" r:id="rId5"/>
    <p:sldId id="3262" r:id="rId6"/>
    <p:sldId id="3260" r:id="rId7"/>
    <p:sldId id="3277" r:id="rId8"/>
    <p:sldId id="3301" r:id="rId9"/>
    <p:sldId id="3302" r:id="rId10"/>
    <p:sldId id="3303" r:id="rId11"/>
    <p:sldId id="3300" r:id="rId12"/>
    <p:sldId id="3189" r:id="rId13"/>
    <p:sldId id="3188" r:id="rId14"/>
    <p:sldId id="3278" r:id="rId15"/>
    <p:sldId id="3279" r:id="rId16"/>
    <p:sldId id="3280" r:id="rId17"/>
    <p:sldId id="3297" r:id="rId18"/>
    <p:sldId id="3298" r:id="rId19"/>
    <p:sldId id="3299" r:id="rId20"/>
    <p:sldId id="3294" r:id="rId21"/>
    <p:sldId id="3295" r:id="rId22"/>
    <p:sldId id="3296" r:id="rId23"/>
    <p:sldId id="3254" r:id="rId24"/>
    <p:sldId id="3198" r:id="rId25"/>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6BDEB2-59E3-4381-B988-5B37F1B060B4}" v="8" dt="2023-07-13T21:06:26.7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1" autoAdjust="0"/>
    <p:restoredTop sz="85692" autoAdjust="0"/>
  </p:normalViewPr>
  <p:slideViewPr>
    <p:cSldViewPr snapToGrid="0" snapToObjects="1">
      <p:cViewPr varScale="1">
        <p:scale>
          <a:sx n="74" d="100"/>
          <a:sy n="74" d="100"/>
        </p:scale>
        <p:origin x="804" y="90"/>
      </p:cViewPr>
      <p:guideLst>
        <p:guide orient="horz" pos="2160"/>
        <p:guide pos="2880"/>
      </p:guideLst>
    </p:cSldViewPr>
  </p:slideViewPr>
  <p:outlineViewPr>
    <p:cViewPr>
      <p:scale>
        <a:sx n="33" d="100"/>
        <a:sy n="33" d="100"/>
      </p:scale>
      <p:origin x="0" y="-2010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2" d="100"/>
          <a:sy n="92" d="100"/>
        </p:scale>
        <p:origin x="341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Gibson" clId="Web-{D56BDEB2-59E3-4381-B988-5B37F1B060B4}"/>
    <pc:docChg chg="modSld">
      <pc:chgData name="Jessica Gibson" userId="" providerId="" clId="Web-{D56BDEB2-59E3-4381-B988-5B37F1B060B4}" dt="2023-07-13T21:06:26.742" v="6" actId="20577"/>
      <pc:docMkLst>
        <pc:docMk/>
      </pc:docMkLst>
      <pc:sldChg chg="modSp">
        <pc:chgData name="Jessica Gibson" userId="" providerId="" clId="Web-{D56BDEB2-59E3-4381-B988-5B37F1B060B4}" dt="2023-07-13T21:06:26.742" v="6" actId="20577"/>
        <pc:sldMkLst>
          <pc:docMk/>
          <pc:sldMk cId="3318486357" sldId="3198"/>
        </pc:sldMkLst>
        <pc:spChg chg="mod">
          <ac:chgData name="Jessica Gibson" userId="" providerId="" clId="Web-{D56BDEB2-59E3-4381-B988-5B37F1B060B4}" dt="2023-07-13T21:06:26.742" v="6" actId="20577"/>
          <ac:spMkLst>
            <pc:docMk/>
            <pc:sldMk cId="3318486357" sldId="3198"/>
            <ac:spMk id="6" creationId="{8B72402F-53C8-4647-BC3F-04DE232EF3D4}"/>
          </ac:spMkLst>
        </pc:spChg>
      </pc:sldChg>
      <pc:sldChg chg="modSp">
        <pc:chgData name="Jessica Gibson" userId="" providerId="" clId="Web-{D56BDEB2-59E3-4381-B988-5B37F1B060B4}" dt="2023-07-13T21:06:12.601" v="0" actId="20577"/>
        <pc:sldMkLst>
          <pc:docMk/>
          <pc:sldMk cId="3360835472" sldId="3260"/>
        </pc:sldMkLst>
        <pc:spChg chg="mod">
          <ac:chgData name="Jessica Gibson" userId="" providerId="" clId="Web-{D56BDEB2-59E3-4381-B988-5B37F1B060B4}" dt="2023-07-13T21:06:12.601" v="0" actId="20577"/>
          <ac:spMkLst>
            <pc:docMk/>
            <pc:sldMk cId="3360835472" sldId="3260"/>
            <ac:spMk id="4" creationId="{D3105F55-B2CD-4128-9A66-80FC7B7A4AC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7/13/2023</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7/13/2023</a:t>
            </a:fld>
            <a:endParaRPr lang="en-US" dirty="0"/>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Jessica</a:t>
            </a:r>
          </a:p>
          <a:p>
            <a:endParaRPr lang="en-US" dirty="0"/>
          </a:p>
          <a:p>
            <a:r>
              <a:rPr lang="en-US" dirty="0"/>
              <a:t>CARLI’s Alma subscription for I-Share libraries currently allows for 2298 active named users across the entire consortium, i.e., all I-share institutions’ staff plus the CARLI Office staff.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currently </a:t>
            </a:r>
            <a:r>
              <a:rPr lang="en-US"/>
              <a:t>have over </a:t>
            </a:r>
            <a:r>
              <a:rPr lang="en-US" dirty="0"/>
              <a:t>700 additional Named Users beyond our contracted number.  </a:t>
            </a:r>
          </a:p>
          <a:p>
            <a:endParaRPr lang="en-US" dirty="0"/>
          </a:p>
          <a:p>
            <a:r>
              <a:rPr lang="en-US" dirty="0"/>
              <a:t>Note that, because our contract and Alma pricing is based on aggregate totals for the entire consortium, we do not currently have limits identified or set per institution.  </a:t>
            </a:r>
          </a:p>
          <a:p>
            <a:r>
              <a:rPr lang="en-US" dirty="0"/>
              <a:t>However, CARLI has documented several Best Practices and cleanup procedures to help guide your library in the monitoring and management of Named Users, and we’ll be discussing them through out this presentation.  </a:t>
            </a:r>
          </a:p>
          <a:p>
            <a:endParaRPr lang="en-US" dirty="0"/>
          </a:p>
          <a:p>
            <a:r>
              <a:rPr lang="en-US" dirty="0"/>
              <a:t>The bottom line is, none of us want unexpected cost increases, so it is in everyone’s best interest to reduce the number of Named Users whenever possible. The power is in your hands to help us manage this number!</a:t>
            </a:r>
          </a:p>
          <a:p>
            <a:endParaRPr lang="en-US" dirty="0"/>
          </a:p>
          <a:p>
            <a:r>
              <a:rPr lang="en-US" dirty="0"/>
              <a:t>Now I will turn things over to my colleague Todd to summarize CARLI’s Best Practices for Named Users!</a:t>
            </a:r>
          </a:p>
          <a:p>
            <a:endParaRPr lang="en-US" dirty="0"/>
          </a:p>
        </p:txBody>
      </p:sp>
    </p:spTree>
    <p:extLst>
      <p:ext uri="{BB962C8B-B14F-4D97-AF65-F5344CB8AC3E}">
        <p14:creationId xmlns:p14="http://schemas.microsoft.com/office/powerpoint/2010/main" val="120666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Todd</a:t>
            </a:r>
          </a:p>
          <a:p>
            <a:endParaRPr lang="en-US" dirty="0"/>
          </a:p>
          <a:p>
            <a:r>
              <a:rPr lang="en-US" dirty="0">
                <a:effectLst/>
                <a:latin typeface="Helvetica" pitchFamily="2" charset="0"/>
              </a:rPr>
              <a:t>Now that we’ve had a brief overview of the “Named Users” topic and why it’s important, it’s time to discuss some best practices to help you use them more efficiently and monitor their usage. The number of ”named users” at your institution can depend on several factors. You should have as many as you need but no more than you require to operate your library securely.</a:t>
            </a:r>
          </a:p>
          <a:p>
            <a:endParaRPr lang="en-US" dirty="0">
              <a:effectLst/>
              <a:latin typeface="Helvetica" pitchFamily="2" charset="0"/>
            </a:endParaRPr>
          </a:p>
          <a:p>
            <a:r>
              <a:rPr lang="en-US" dirty="0">
                <a:effectLst/>
                <a:latin typeface="Helvetica" pitchFamily="2" charset="0"/>
              </a:rPr>
              <a:t>A good way to get a handle on your ”Named User” needs is to ask yourself (and perhaps others at your institution) the following types of questions:</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11</a:t>
            </a:fld>
            <a:endParaRPr lang="en-US"/>
          </a:p>
        </p:txBody>
      </p:sp>
    </p:spTree>
    <p:extLst>
      <p:ext uri="{BB962C8B-B14F-4D97-AF65-F5344CB8AC3E}">
        <p14:creationId xmlns:p14="http://schemas.microsoft.com/office/powerpoint/2010/main" val="92497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Todd</a:t>
            </a:r>
          </a:p>
          <a:p>
            <a:endParaRPr lang="en-US" dirty="0"/>
          </a:p>
          <a:p>
            <a:r>
              <a:rPr lang="en-US" dirty="0">
                <a:effectLst/>
                <a:latin typeface="Helvetica" pitchFamily="2" charset="0"/>
              </a:rPr>
              <a:t>1. The first best practice deals with the use of generic user accounts - these are shared accounts and can be used for either student workers or library staff.</a:t>
            </a:r>
            <a:br>
              <a:rPr lang="en-US" dirty="0">
                <a:effectLst/>
                <a:latin typeface="Helvetica" pitchFamily="2" charset="0"/>
              </a:rPr>
            </a:br>
            <a:endParaRPr lang="en-US" dirty="0">
              <a:effectLst/>
              <a:latin typeface="Helvetica" pitchFamily="2" charset="0"/>
            </a:endParaRPr>
          </a:p>
          <a:p>
            <a:pPr marL="742950" lvl="1" indent="-285750">
              <a:buFont typeface="Arial" panose="020B0604020202020204" pitchFamily="34" charset="0"/>
              <a:buChar char="•"/>
            </a:pPr>
            <a:r>
              <a:rPr lang="en-US" dirty="0">
                <a:effectLst/>
                <a:latin typeface="Helvetica" pitchFamily="2" charset="0"/>
              </a:rPr>
              <a:t>For student workers, a generic user account should be assigned to service points such as specific computers at a circulation desk or to a specific job or task that one person will be logged in to Alma to perform at a time.</a:t>
            </a:r>
          </a:p>
          <a:p>
            <a:pPr marL="742950" lvl="1" indent="-285750">
              <a:buFont typeface="Arial" panose="020B0604020202020204" pitchFamily="34" charset="0"/>
              <a:buChar char="•"/>
            </a:pPr>
            <a:r>
              <a:rPr lang="en-US" dirty="0">
                <a:effectLst/>
                <a:latin typeface="Helvetica" pitchFamily="2" charset="0"/>
              </a:rPr>
              <a:t>It’s important to note that a generic, shared user account should NOT be in use (meaning: logged in to Alma) by two or more people simultaneously as that may cause data errors in Alma.</a:t>
            </a:r>
          </a:p>
          <a:p>
            <a:pPr marL="742950" lvl="1" indent="-285750">
              <a:buFont typeface="Arial" panose="020B0604020202020204" pitchFamily="34" charset="0"/>
              <a:buChar char="•"/>
            </a:pPr>
            <a:r>
              <a:rPr lang="en-US" dirty="0">
                <a:effectLst/>
                <a:latin typeface="Helvetica" pitchFamily="2" charset="0"/>
              </a:rPr>
              <a:t>Exceptions for student workers that have higher level privileges or responsibilities (for example, a student that supervises others) may necessitate the use of personal accounts with assigned roles for that user.</a:t>
            </a:r>
          </a:p>
          <a:p>
            <a:pPr marL="742950" lvl="1" indent="-285750">
              <a:buFont typeface="Arial" panose="020B0604020202020204" pitchFamily="34" charset="0"/>
              <a:buChar char="•"/>
            </a:pPr>
            <a:r>
              <a:rPr lang="en-US" dirty="0">
                <a:effectLst/>
                <a:latin typeface="Helvetica" pitchFamily="2" charset="0"/>
              </a:rPr>
              <a:t>Similarly, generic accounts are also a good idea for library staff who do not log in to Alma regularly as part of their job duties.</a:t>
            </a:r>
          </a:p>
          <a:p>
            <a:endParaRPr lang="en-US" dirty="0">
              <a:effectLst/>
              <a:latin typeface="Helvetica" pitchFamily="2" charset="0"/>
            </a:endParaRPr>
          </a:p>
          <a:p>
            <a:r>
              <a:rPr lang="en-US" dirty="0">
                <a:effectLst/>
                <a:latin typeface="Helvetica" pitchFamily="2" charset="0"/>
              </a:rPr>
              <a:t>2. The 2nd best practice is to use CARLI’s Alma Sandboxes for testing instead of creating test users in your Institution Zone. The sandboxes are a great alternative for training staff and student workers and for testing configurations and integrations in Alma. They are refreshed twice a year (in February and August) with a copy of live (anonymized) data of existing member libraries. A full list of account names, passwords, and access URLs is posted in each library's folder on </a:t>
            </a:r>
            <a:r>
              <a:rPr lang="en-US" dirty="0" err="1">
                <a:effectLst/>
                <a:latin typeface="Helvetica" pitchFamily="2" charset="0"/>
              </a:rPr>
              <a:t>box.illinois.edu</a:t>
            </a:r>
            <a:r>
              <a:rPr lang="en-US" dirty="0">
                <a:effectLst/>
                <a:latin typeface="Helvetica" pitchFamily="2" charset="0"/>
              </a:rPr>
              <a:t>. </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If you must create a test user account in your Alma IZ, just make sure to use it only as long as it’s needed and remove or deactivate the user record when you’re done.</a:t>
            </a:r>
            <a:br>
              <a:rPr lang="en-US" dirty="0">
                <a:effectLst/>
                <a:latin typeface="Helvetica" pitchFamily="2" charset="0"/>
              </a:rPr>
            </a:br>
            <a:endParaRPr lang="en-US" dirty="0">
              <a:effectLst/>
              <a:latin typeface="Helvetica" pitchFamily="2" charset="0"/>
            </a:endParaRPr>
          </a:p>
          <a:p>
            <a:r>
              <a:rPr lang="en-US" dirty="0">
                <a:effectLst/>
                <a:latin typeface="Helvetica" pitchFamily="2" charset="0"/>
              </a:rPr>
              <a:t>3. The 3rd best practice is for institutions who have staff who typically log in to Alma via a campus single sign-on. It’s a good idea to create an internal Alma user account with login credentials for Alma administrators to use as a backup in case your campus authentication system goes offline.</a:t>
            </a:r>
          </a:p>
          <a:p>
            <a:endParaRPr lang="en-US" dirty="0"/>
          </a:p>
        </p:txBody>
      </p:sp>
      <p:sp>
        <p:nvSpPr>
          <p:cNvPr id="4" name="Slide Number Placeholder 3"/>
          <p:cNvSpPr>
            <a:spLocks noGrp="1"/>
          </p:cNvSpPr>
          <p:nvPr>
            <p:ph type="sldNum" sz="quarter" idx="5"/>
          </p:nvPr>
        </p:nvSpPr>
        <p:spPr/>
        <p:txBody>
          <a:bodyPr/>
          <a:lstStyle/>
          <a:p>
            <a:fld id="{A58473E4-DEFA-4081-9A15-DF7352AEBC3E}" type="slidenum">
              <a:rPr lang="en-US" smtClean="0"/>
              <a:t>12</a:t>
            </a:fld>
            <a:endParaRPr lang="en-US"/>
          </a:p>
        </p:txBody>
      </p:sp>
    </p:spTree>
    <p:extLst>
      <p:ext uri="{BB962C8B-B14F-4D97-AF65-F5344CB8AC3E}">
        <p14:creationId xmlns:p14="http://schemas.microsoft.com/office/powerpoint/2010/main" val="242748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Todd</a:t>
            </a:r>
          </a:p>
          <a:p>
            <a:endParaRPr lang="en-US" dirty="0"/>
          </a:p>
          <a:p>
            <a:r>
              <a:rPr lang="en-US" dirty="0">
                <a:effectLst/>
                <a:latin typeface="Helvetica" pitchFamily="2" charset="0"/>
              </a:rPr>
              <a:t>4. The last 2 best practices deal with clean-up. It’s a good idea to establish local clean-up procedures for when staff or student workers are no longer employed at your institution. At the end of each semester, remove Alma Staff Roles of student workers who are no longer employed. If a staff member leaves, but retains patron privileges, you may leave their account active with only the patron role, but all other staff roles should be removed. If the staff member has no further affiliation with your institution, their user record can be deactivated and prepared for purging by setting a purge date. It’s important to remember not to delete user records as that may affect statistical data in Analytics.</a:t>
            </a:r>
          </a:p>
          <a:p>
            <a:endParaRPr lang="en-US" dirty="0">
              <a:effectLst/>
              <a:latin typeface="Helvetica" pitchFamily="2" charset="0"/>
            </a:endParaRPr>
          </a:p>
          <a:p>
            <a:r>
              <a:rPr lang="en-US" dirty="0">
                <a:effectLst/>
                <a:latin typeface="Helvetica" pitchFamily="2" charset="0"/>
              </a:rPr>
              <a:t>5. Finally, I-Share institutions should review ALL Named Users in Alma at least once a year using the Staff Login Report and the associated Analytics Reports. These reports will provide information to help you identify and remove roles that are no longer needed for certain users, especially student workers or temporary staff. Staff users no longer associated with your institution should be deactivated and purged as needed.</a:t>
            </a:r>
          </a:p>
          <a:p>
            <a:endParaRPr lang="en-US" dirty="0"/>
          </a:p>
          <a:p>
            <a:r>
              <a:rPr lang="en-US" dirty="0"/>
              <a:t>Now, I’ll hand it over to Ted who will talk about how to identify Named Users.</a:t>
            </a:r>
          </a:p>
        </p:txBody>
      </p:sp>
      <p:sp>
        <p:nvSpPr>
          <p:cNvPr id="4" name="Slide Number Placeholder 3"/>
          <p:cNvSpPr>
            <a:spLocks noGrp="1"/>
          </p:cNvSpPr>
          <p:nvPr>
            <p:ph type="sldNum" sz="quarter" idx="5"/>
          </p:nvPr>
        </p:nvSpPr>
        <p:spPr/>
        <p:txBody>
          <a:bodyPr/>
          <a:lstStyle/>
          <a:p>
            <a:fld id="{A58473E4-DEFA-4081-9A15-DF7352AEBC3E}" type="slidenum">
              <a:rPr lang="en-US" smtClean="0"/>
              <a:t>13</a:t>
            </a:fld>
            <a:endParaRPr lang="en-US"/>
          </a:p>
        </p:txBody>
      </p:sp>
    </p:spTree>
    <p:extLst>
      <p:ext uri="{BB962C8B-B14F-4D97-AF65-F5344CB8AC3E}">
        <p14:creationId xmlns:p14="http://schemas.microsoft.com/office/powerpoint/2010/main" val="21994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Ted</a:t>
            </a:r>
          </a:p>
          <a:p>
            <a:endParaRPr lang="en-US" dirty="0"/>
          </a:p>
          <a:p>
            <a:r>
              <a:rPr lang="en-US" dirty="0"/>
              <a:t>For Ex Libris’ purposes, the Staff Login Report identifies the current count of active named users. CARLI staff have generated copies of this report this week and posted it to Box. You should also be in the habit of checking this report periodically. If you have the General System Administrator role, you will be able to locate this report in Configuration from the General menu. The report is rather spartan, listing only the usernames (or rather primary IDs) and last login dates for these users, so long as the login occurred in the last 90 days.</a:t>
            </a:r>
          </a:p>
          <a:p>
            <a:endParaRPr lang="en-US" dirty="0"/>
          </a:p>
          <a:p>
            <a:r>
              <a:rPr lang="en-US" dirty="0"/>
              <a:t>In order to get more details on these users, you’ll need to go into Alma Analytics. CARLI has prepared some reports within CARLI’s shared User Management Reports folder. The first of these reports, Named Users List to Match Staff Login Report, is the counterpart to the Staff Login Report, showing you the name, expiration, and purge dates of the users that are on that list. If you want to review these users’ roles in closer detail, then you’ll use the Named Users List with Roles. This report provides the list of all users with a staff role, along with each of those roles. </a:t>
            </a:r>
          </a:p>
          <a:p>
            <a:endParaRPr lang="en-US" dirty="0"/>
          </a:p>
        </p:txBody>
      </p:sp>
    </p:spTree>
    <p:extLst>
      <p:ext uri="{BB962C8B-B14F-4D97-AF65-F5344CB8AC3E}">
        <p14:creationId xmlns:p14="http://schemas.microsoft.com/office/powerpoint/2010/main" val="511133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Amy</a:t>
            </a:r>
          </a:p>
          <a:p>
            <a:endParaRPr lang="en-US" dirty="0"/>
          </a:p>
          <a:p>
            <a:r>
              <a:rPr lang="en-US" dirty="0"/>
              <a:t>More detailed directions for deactivating named users can be found on the website listed.</a:t>
            </a:r>
          </a:p>
          <a:p>
            <a:endParaRPr lang="en-US" dirty="0"/>
          </a:p>
          <a:p>
            <a:r>
              <a:rPr lang="en-US" dirty="0"/>
              <a:t>Once you have searched Alma for the named user you want to deactivate, you have two options. Use this first option if the user doesn’t need to be activate in Alma at all. For instance, if you have graduating student workers that will no longer be affiliated with the campus, or a staff member who has resigned. Basically, anyone who not only no longer needs to log into Alma, but also won’t be a patron of the library anymore.</a:t>
            </a:r>
          </a:p>
          <a:p>
            <a:endParaRPr lang="en-US" dirty="0"/>
          </a:p>
          <a:p>
            <a:r>
              <a:rPr lang="en-US" dirty="0"/>
              <a:t>In these instances, the easiest way to deactivate the user is to toggle the “Active” option to the left of their name to deactivate them.</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do not deactivate the admin user named Alma Administrator or any of the CARLI or </a:t>
            </a:r>
            <a:r>
              <a:rPr lang="en-US" dirty="0" err="1"/>
              <a:t>ExLibris</a:t>
            </a:r>
            <a:r>
              <a:rPr lang="en-US" dirty="0"/>
              <a:t> staff user accounts. The CARLI accounts all start with </a:t>
            </a:r>
            <a:r>
              <a:rPr lang="en-US" dirty="0" err="1"/>
              <a:t>carli</a:t>
            </a:r>
            <a:r>
              <a:rPr lang="en-US" dirty="0"/>
              <a:t>_ and the </a:t>
            </a:r>
            <a:r>
              <a:rPr lang="en-US" dirty="0" err="1"/>
              <a:t>ExLibris</a:t>
            </a:r>
            <a:r>
              <a:rPr lang="en-US" dirty="0"/>
              <a:t> accounts will start with either </a:t>
            </a:r>
            <a:r>
              <a:rPr lang="en-US" dirty="0" err="1"/>
              <a:t>exl</a:t>
            </a:r>
            <a:r>
              <a:rPr lang="en-US" dirty="0"/>
              <a:t>_ or rialto_ </a:t>
            </a:r>
          </a:p>
          <a:p>
            <a:endParaRPr lang="en-US" dirty="0"/>
          </a:p>
          <a:p>
            <a:endParaRPr lang="en-US" dirty="0"/>
          </a:p>
        </p:txBody>
      </p:sp>
    </p:spTree>
    <p:extLst>
      <p:ext uri="{BB962C8B-B14F-4D97-AF65-F5344CB8AC3E}">
        <p14:creationId xmlns:p14="http://schemas.microsoft.com/office/powerpoint/2010/main" val="2550953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Amy</a:t>
            </a:r>
          </a:p>
          <a:p>
            <a:endParaRPr lang="en-US" dirty="0"/>
          </a:p>
          <a:p>
            <a:r>
              <a:rPr lang="en-US" dirty="0"/>
              <a:t>The second option is to remove a user’s roles. This can be useful if the person will still be a patron but should no longer have access to Alma. </a:t>
            </a:r>
          </a:p>
          <a:p>
            <a:endParaRPr lang="en-US" dirty="0"/>
          </a:p>
          <a:p>
            <a:r>
              <a:rPr lang="en-US" dirty="0"/>
              <a:t>Again, search for the user in Alma. Once you have found their user record, edit the record. Go to the roles section for user, click the ellipsis button next to a specific role, and remove the role. Once you’ve removed all the necessary roles, scroll scroll up to the top of the page and click ”Save” to save the changes to the user.</a:t>
            </a:r>
          </a:p>
          <a:p>
            <a:endParaRPr lang="en-US" dirty="0"/>
          </a:p>
          <a:p>
            <a:r>
              <a:rPr lang="en-US" dirty="0"/>
              <a:t>You can also remove multiple roles at once, using the check boxes to the left of roles. You can select check boxes next to a number of roles or use the check box, at the top of the roles lies, to select all the roles. This might save some clicking if the person has a lot roles—you can select all of them, then perhaps un-select “Patron” if they would need need the patron role.</a:t>
            </a:r>
          </a:p>
          <a:p>
            <a:endParaRPr lang="en-US" dirty="0"/>
          </a:p>
          <a:p>
            <a:r>
              <a:rPr lang="en-US" dirty="0"/>
              <a:t>Once all the roles you wish to remove are selected, use the “Remove Selected” option above the roles list to remove all the ones you’ve chosen. Once that is done and you’ve confirmed all the roles have been removed, scroll up to the top of the page and save the changes for the user.</a:t>
            </a:r>
          </a:p>
        </p:txBody>
      </p:sp>
    </p:spTree>
    <p:extLst>
      <p:ext uri="{BB962C8B-B14F-4D97-AF65-F5344CB8AC3E}">
        <p14:creationId xmlns:p14="http://schemas.microsoft.com/office/powerpoint/2010/main" val="292264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0" i="0" dirty="0">
                <a:solidFill>
                  <a:srgbClr val="262402"/>
                </a:solidFill>
                <a:effectLst/>
                <a:latin typeface="Verdana" panose="020B0604030504040204" pitchFamily="34" charset="0"/>
              </a:rPr>
              <a:t>(Debbie)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62402"/>
                </a:solidFill>
                <a:effectLst/>
                <a:latin typeface="Verdana" panose="020B0604030504040204" pitchFamily="34" charset="0"/>
              </a:rPr>
              <a:t>Reflecting back to the best practices my colleague Todd explained on slides 12 &amp; 13, that first best practice in the list is to “Create generic user accounts for shared use.” Let’s go a bit more in depth into that question- w</a:t>
            </a:r>
            <a:r>
              <a:rPr lang="en-US" sz="1200" dirty="0">
                <a:latin typeface="+mj-lt"/>
                <a:ea typeface="+mn-lt"/>
                <a:cs typeface="+mn-lt"/>
              </a:rPr>
              <a:t>hat are Generic user accounts and when should they be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Generic Alma user accounts are logins that are shared by multiple library student employees or professional staff employees, rather than assigning Alma roles directly to each user’s personal Alma record. This means their personal account associated with their individual name and campus identity only has the “Patron” role assigned, and these staff log into Alma to do their work with a shared account.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n-lt"/>
                <a:cs typeface="+mn-lt"/>
              </a:rPr>
              <a:t>Since we know that i</a:t>
            </a:r>
            <a:r>
              <a:rPr lang="en-US" dirty="0"/>
              <a:t>f the number of Named Users across all I-Share institutions is over our contractual limit, this may result in additional license fees, using generic accounts when appropriate reduces the number of named users at a library.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how do we determine which library staff members should use generic accounts, versus adding roles to their individual accounts?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want to think clearly about the questions you saw back on slide 11. Let’s look at those questions again here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ea typeface="+mn-lt"/>
                <a:cs typeface="+mn-lt"/>
              </a:rPr>
              <a:t>Next slide please.</a:t>
            </a:r>
          </a:p>
          <a:p>
            <a:endParaRPr lang="en-US" b="0" i="0" dirty="0">
              <a:solidFill>
                <a:srgbClr val="262402"/>
              </a:solidFill>
              <a:effectLst/>
              <a:latin typeface="Verdana" panose="020B0604030504040204" pitchFamily="34" charset="0"/>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17</a:t>
            </a:fld>
            <a:endParaRPr lang="en-US"/>
          </a:p>
        </p:txBody>
      </p:sp>
    </p:spTree>
    <p:extLst>
      <p:ext uri="{BB962C8B-B14F-4D97-AF65-F5344CB8AC3E}">
        <p14:creationId xmlns:p14="http://schemas.microsoft.com/office/powerpoint/2010/main" val="2726188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0" i="0" dirty="0">
              <a:solidFill>
                <a:srgbClr val="262402"/>
              </a:solidFill>
              <a:effectLst/>
              <a:latin typeface="Verdana" panose="020B0604030504040204" pitchFamily="34" charset="0"/>
            </a:endParaRPr>
          </a:p>
          <a:p>
            <a:r>
              <a:rPr lang="en-US" dirty="0"/>
              <a:t>(Debbie) </a:t>
            </a:r>
            <a:br>
              <a:rPr lang="en-US" dirty="0"/>
            </a:br>
            <a:r>
              <a:rPr lang="en-US" dirty="0"/>
              <a:t>From those questions to consider- three of them reflect on using generic, shared users. Consider:</a:t>
            </a:r>
          </a:p>
          <a:p>
            <a:pPr marL="214313" indent="-214313">
              <a:buFont typeface="Arial" panose="020B0604020202020204" pitchFamily="34" charset="0"/>
              <a:buChar char="•"/>
            </a:pPr>
            <a:r>
              <a:rPr lang="en-US" sz="1200" dirty="0">
                <a:latin typeface="+mj-lt"/>
              </a:rPr>
              <a:t>How many service points does your library have for which you can create generic user accounts, especially for student workers? For example, a service point such as a circulation desk computer where the login is specific to the workstation rather than the individual worker?</a:t>
            </a:r>
          </a:p>
          <a:p>
            <a:pPr marL="214313" indent="-214313">
              <a:buFont typeface="Arial" panose="020B0604020202020204" pitchFamily="34" charset="0"/>
              <a:buChar char="•"/>
            </a:pPr>
            <a:r>
              <a:rPr lang="en-US" sz="1200" dirty="0">
                <a:latin typeface="+mj-lt"/>
              </a:rPr>
              <a:t>Which tasks should be associated with a specific user vs. which tasks may be safely associated with a generic user?</a:t>
            </a:r>
          </a:p>
          <a:p>
            <a:pPr marL="214313" indent="-214313">
              <a:buFont typeface="Arial" panose="020B0604020202020204" pitchFamily="34" charset="0"/>
              <a:buChar char="•"/>
            </a:pPr>
            <a:r>
              <a:rPr lang="en-US" sz="1200" dirty="0">
                <a:latin typeface="+mj-lt"/>
              </a:rPr>
              <a:t>Are there staff who only log in to Alma infrequently, and for what purpose?</a:t>
            </a:r>
          </a:p>
          <a:p>
            <a:endParaRPr lang="en-US" dirty="0"/>
          </a:p>
          <a:p>
            <a:r>
              <a:rPr lang="en-US" dirty="0"/>
              <a:t>As you think about those questions, you’re considering where a login can be shared. Let’s talk through some specific examples:</a:t>
            </a:r>
          </a:p>
          <a:p>
            <a:endParaRPr lang="en-US" dirty="0"/>
          </a:p>
          <a:p>
            <a:pPr>
              <a:buFont typeface="Arial" panose="020B0604020202020204" pitchFamily="34" charset="0"/>
              <a:buChar char="•"/>
            </a:pPr>
            <a:r>
              <a:rPr lang="en-US" dirty="0"/>
              <a:t>Create a generic account for a circulation, reserves, or public service desk where student workers are performing the same tasks, often at shared computers. </a:t>
            </a:r>
          </a:p>
          <a:p>
            <a:pPr marL="742950" lvl="1" indent="-285750">
              <a:buFont typeface="Arial" panose="020B0604020202020204" pitchFamily="34" charset="0"/>
              <a:buChar char="•"/>
            </a:pPr>
            <a:r>
              <a:rPr lang="en-US" dirty="0"/>
              <a:t>If there is more than one computer at a single service desk location used by student workers, create one generic account for each computer and always log in to that computer with the same generic account. </a:t>
            </a:r>
          </a:p>
          <a:p>
            <a:pPr marL="1143000" lvl="2" indent="-228600">
              <a:buFont typeface="Arial" panose="020B0604020202020204" pitchFamily="34" charset="0"/>
              <a:buChar char="•"/>
            </a:pPr>
            <a:r>
              <a:rPr lang="en-US" dirty="0"/>
              <a:t>For example, circdesk1 assigned to the first computer, circdesk2 assigned to the second computer, etc.</a:t>
            </a:r>
          </a:p>
          <a:p>
            <a:pPr>
              <a:buFont typeface="Arial" panose="020B0604020202020204" pitchFamily="34" charset="0"/>
              <a:buChar char="•"/>
            </a:pPr>
            <a:r>
              <a:rPr lang="en-US" dirty="0"/>
              <a:t>Create a generic account for tasks that multiple student workers are performing at different times. </a:t>
            </a:r>
          </a:p>
          <a:p>
            <a:pPr marL="742950" lvl="1" indent="-285750">
              <a:buFont typeface="Arial" panose="020B0604020202020204" pitchFamily="34" charset="0"/>
              <a:buChar char="•"/>
            </a:pPr>
            <a:r>
              <a:rPr lang="en-US" dirty="0"/>
              <a:t>For example, if your technical services department has two students who do physical item processing and one works in the morning and the other in the afternoon, you can create a single generic account for them to share for that work.</a:t>
            </a:r>
          </a:p>
          <a:p>
            <a:pPr>
              <a:buFont typeface="Arial" panose="020B0604020202020204" pitchFamily="34" charset="0"/>
              <a:buChar char="•"/>
            </a:pPr>
            <a:r>
              <a:rPr lang="en-US" dirty="0"/>
              <a:t>Create a generic account for professional library staff who only occasionally work within Alma with limited permissions. </a:t>
            </a:r>
          </a:p>
          <a:p>
            <a:pPr marL="742950" lvl="1" indent="-285750">
              <a:buFont typeface="Arial" panose="020B0604020202020204" pitchFamily="34" charset="0"/>
              <a:buChar char="•"/>
            </a:pPr>
            <a:r>
              <a:rPr lang="en-US" dirty="0"/>
              <a:t>For example, it may also be appropriate to use a generic login at a computer, such as at a circ desk, where staff share coverage during a work shift. Or if your reference desk staff only occasionally need to log into Alma to search for the status of an item to explain why it is or is not available.</a:t>
            </a:r>
          </a:p>
          <a:p>
            <a:pPr marL="742950" lvl="1" indent="-285750">
              <a:buFont typeface="Arial" panose="020B0604020202020204" pitchFamily="34" charset="0"/>
              <a:buChar char="•"/>
            </a:pPr>
            <a:endParaRPr lang="en-US" dirty="0"/>
          </a:p>
          <a:p>
            <a:pPr marL="0" lvl="0" indent="0">
              <a:buFont typeface="Arial" panose="020B0604020202020204" pitchFamily="34" charset="0"/>
              <a:buNone/>
            </a:pPr>
            <a:r>
              <a:rPr lang="en-US" dirty="0"/>
              <a:t>Next slide please.</a:t>
            </a:r>
          </a:p>
        </p:txBody>
      </p:sp>
      <p:sp>
        <p:nvSpPr>
          <p:cNvPr id="4" name="Slide Number Placeholder 3"/>
          <p:cNvSpPr>
            <a:spLocks noGrp="1"/>
          </p:cNvSpPr>
          <p:nvPr>
            <p:ph type="sldNum" sz="quarter" idx="5"/>
          </p:nvPr>
        </p:nvSpPr>
        <p:spPr/>
        <p:txBody>
          <a:bodyPr/>
          <a:lstStyle/>
          <a:p>
            <a:fld id="{A58473E4-DEFA-4081-9A15-DF7352AEBC3E}" type="slidenum">
              <a:rPr lang="en-US" smtClean="0"/>
              <a:t>18</a:t>
            </a:fld>
            <a:endParaRPr lang="en-US"/>
          </a:p>
        </p:txBody>
      </p:sp>
    </p:spTree>
    <p:extLst>
      <p:ext uri="{BB962C8B-B14F-4D97-AF65-F5344CB8AC3E}">
        <p14:creationId xmlns:p14="http://schemas.microsoft.com/office/powerpoint/2010/main" val="32258678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0" i="0" dirty="0">
              <a:solidFill>
                <a:srgbClr val="262402"/>
              </a:solidFill>
              <a:effectLst/>
              <a:latin typeface="Verdana" panose="020B0604030504040204" pitchFamily="34" charset="0"/>
            </a:endParaRPr>
          </a:p>
          <a:p>
            <a:r>
              <a:rPr lang="en-US" dirty="0"/>
              <a:t>(Debbie)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It’s been helpful for me in the past to hear which generic user accounts other I-Share libraries are already using, including the usernames you’ve selected for login. While I’m talking a bit more about the webpage listed on the screen, please take a moment to enter into the chat any generic accounts in use at your institution that you feel comfortable sharing, including a sentence or two describing the basics of the work that those generic accounts are able to perform</a:t>
            </a:r>
            <a:r>
              <a:rPr lang="en-US" sz="1200">
                <a:latin typeface="+mj-lt"/>
              </a:rPr>
              <a:t>. </a:t>
            </a: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For example: CircAssist1 – allowed to handle basic circulation activity except fines, picks from shelf and works with local holds.</a:t>
            </a:r>
            <a:br>
              <a:rPr lang="en-US" sz="1200" dirty="0">
                <a:latin typeface="+mj-lt"/>
              </a:rPr>
            </a:br>
            <a:r>
              <a:rPr lang="en-US" sz="1200" dirty="0">
                <a:latin typeface="+mj-lt"/>
              </a:rPr>
              <a:t>Or: </a:t>
            </a:r>
            <a:r>
              <a:rPr lang="en-US" sz="1200" dirty="0" err="1">
                <a:latin typeface="+mj-lt"/>
              </a:rPr>
              <a:t>CatStud</a:t>
            </a:r>
            <a:r>
              <a:rPr lang="en-US" sz="1200" dirty="0">
                <a:latin typeface="+mj-lt"/>
              </a:rPr>
              <a:t>- advanced student assistants trained in copy cataloging and serials </a:t>
            </a:r>
            <a:r>
              <a:rPr lang="en-US" sz="1200" dirty="0" err="1">
                <a:latin typeface="+mj-lt"/>
              </a:rPr>
              <a:t>checkin</a:t>
            </a:r>
            <a:r>
              <a:rPr lang="en-US" sz="1200" dirty="0">
                <a:latin typeface="+mj-lt"/>
              </a:rPr>
              <a:t> workflows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While you’re entering that into the chat, we wanted you to know that d</a:t>
            </a:r>
            <a:r>
              <a:rPr lang="en-US" dirty="0"/>
              <a:t>irections on how to create and maintain your library’s generic accounts are available on the CARLI website under the aptly named page, </a:t>
            </a:r>
            <a:r>
              <a:rPr lang="en-US" sz="1200" dirty="0">
                <a:latin typeface="+mj-lt"/>
              </a:rPr>
              <a:t>Best Practice Recommendations for Creating Generic Shared User Accounts in Alma for I-Share.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The page includes step-by-step instructions for adding a new generic user account, as well as some periodic maintenance tasks for keeping those accounts secure and up to date.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If you are a user manager at your institution, please review these directions to see if your current practices for library generic accounts match those outlined in the best practices, and as always, feel free to send an email to CARLI support with any comments or questions. For example of a newer best practice suggestion, we now recommend adding the </a:t>
            </a:r>
            <a:r>
              <a:rPr lang="en-US" dirty="0"/>
              <a:t>"Library Shared Account" job category to make it easier for library and CARLI staff to denote the shared use of this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Some of the regular review and maintenance tasks include </a:t>
            </a:r>
            <a:r>
              <a:rPr lang="en-US" dirty="0"/>
              <a:t>updating the password for all generic user accounts yearly at minimum, or, whenever a staff member (whether student or professional) who used the generic account leaves your employ.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Confirming that the email address assigned to the generic user account is still appropriate/in use, and reviewing the </a:t>
            </a:r>
            <a:r>
              <a:rPr lang="en-US" dirty="0" err="1"/>
              <a:t>users’s</a:t>
            </a:r>
            <a:r>
              <a:rPr lang="en-US" dirty="0"/>
              <a:t> roles.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also double-checking Alma's per-user preference settings are correct for the generic user.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j-lt"/>
              </a:rPr>
              <a:t>Now I’ll hand this over to my colleague Martin.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j-lt"/>
            </a:endParaRPr>
          </a:p>
        </p:txBody>
      </p:sp>
      <p:sp>
        <p:nvSpPr>
          <p:cNvPr id="4" name="Slide Number Placeholder 3"/>
          <p:cNvSpPr>
            <a:spLocks noGrp="1"/>
          </p:cNvSpPr>
          <p:nvPr>
            <p:ph type="sldNum" sz="quarter" idx="5"/>
          </p:nvPr>
        </p:nvSpPr>
        <p:spPr/>
        <p:txBody>
          <a:bodyPr/>
          <a:lstStyle/>
          <a:p>
            <a:fld id="{A58473E4-DEFA-4081-9A15-DF7352AEBC3E}" type="slidenum">
              <a:rPr lang="en-US" smtClean="0"/>
              <a:t>19</a:t>
            </a:fld>
            <a:endParaRPr lang="en-US"/>
          </a:p>
        </p:txBody>
      </p:sp>
    </p:spTree>
    <p:extLst>
      <p:ext uri="{BB962C8B-B14F-4D97-AF65-F5344CB8AC3E}">
        <p14:creationId xmlns:p14="http://schemas.microsoft.com/office/powerpoint/2010/main" val="4165034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Martin</a:t>
            </a:r>
          </a:p>
          <a:p>
            <a:endParaRPr lang="en-US" dirty="0"/>
          </a:p>
          <a:p>
            <a:r>
              <a:rPr lang="en-US" dirty="0"/>
              <a:t>Additional information: The need to use a “different URL” for login to Alma applies for both the Backup Admin account as well as the user accounts that are temporarily toggled to Internal in this process.</a:t>
            </a:r>
          </a:p>
          <a:p>
            <a:endParaRPr lang="en-US" dirty="0"/>
          </a:p>
        </p:txBody>
      </p:sp>
    </p:spTree>
    <p:extLst>
      <p:ext uri="{BB962C8B-B14F-4D97-AF65-F5344CB8AC3E}">
        <p14:creationId xmlns:p14="http://schemas.microsoft.com/office/powerpoint/2010/main" val="621363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Martin</a:t>
            </a:r>
          </a:p>
        </p:txBody>
      </p:sp>
    </p:spTree>
    <p:extLst>
      <p:ext uri="{BB962C8B-B14F-4D97-AF65-F5344CB8AC3E}">
        <p14:creationId xmlns:p14="http://schemas.microsoft.com/office/powerpoint/2010/main" val="5713441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Martin</a:t>
            </a:r>
          </a:p>
          <a:p>
            <a:endParaRPr lang="en-US" dirty="0"/>
          </a:p>
          <a:p>
            <a:r>
              <a:rPr lang="en-US" dirty="0"/>
              <a:t>(If necessary, consider opening the “Best Practice Recommendations for Back-Up Admin Accounts in Alma for I-Share Institutions using Single Sign-On” webpage in a browser window and walking through the steps briefly.)</a:t>
            </a:r>
          </a:p>
          <a:p>
            <a:endParaRPr lang="en-US" dirty="0"/>
          </a:p>
          <a:p>
            <a:endParaRPr lang="en-US" dirty="0"/>
          </a:p>
        </p:txBody>
      </p:sp>
    </p:spTree>
    <p:extLst>
      <p:ext uri="{BB962C8B-B14F-4D97-AF65-F5344CB8AC3E}">
        <p14:creationId xmlns:p14="http://schemas.microsoft.com/office/powerpoint/2010/main" val="1289592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sz="1800" dirty="0">
                <a:solidFill>
                  <a:srgbClr val="000000"/>
                </a:solidFill>
                <a:effectLst/>
                <a:latin typeface="Calibri" panose="020F0502020204030204" pitchFamily="34" charset="0"/>
                <a:ea typeface="Calibri" panose="020F0502020204030204" pitchFamily="34" charset="0"/>
              </a:rPr>
              <a:t> That completes our formal presentation. Now we’ll open up the floor to your Questions!  Feel free to unmute your microphones or type into the Chat.</a:t>
            </a:r>
            <a:endParaRPr lang="en-US" baseline="0" dirty="0">
              <a:cs typeface="Calibri"/>
            </a:endParaRPr>
          </a:p>
        </p:txBody>
      </p:sp>
    </p:spTree>
    <p:extLst>
      <p:ext uri="{BB962C8B-B14F-4D97-AF65-F5344CB8AC3E}">
        <p14:creationId xmlns:p14="http://schemas.microsoft.com/office/powerpoint/2010/main" val="1329165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endParaRPr lang="en-US" baseline="0" dirty="0">
              <a:cs typeface="Calibri"/>
            </a:endParaRPr>
          </a:p>
          <a:p>
            <a:r>
              <a:rPr lang="en-US" baseline="0" dirty="0">
                <a:cs typeface="Calibri"/>
              </a:rPr>
              <a:t>Illustration: Fireweed in bloom. </a:t>
            </a:r>
          </a:p>
        </p:txBody>
      </p:sp>
    </p:spTree>
    <p:extLst>
      <p:ext uri="{BB962C8B-B14F-4D97-AF65-F5344CB8AC3E}">
        <p14:creationId xmlns:p14="http://schemas.microsoft.com/office/powerpoint/2010/main" val="313721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Today we’ll start with a few announcements and reminders about upcoming events for Alma/Primo VE. </a:t>
            </a:r>
          </a:p>
          <a:p>
            <a:r>
              <a:rPr lang="en-US" baseline="0" dirty="0">
                <a:cs typeface="Calibri"/>
              </a:rPr>
              <a:t>And after that, today’s session will cover our ongoing need to reduce and manage the number of Named Users we collectively have in Alma.  </a:t>
            </a: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 </a:t>
            </a:r>
          </a:p>
          <a:p>
            <a:r>
              <a:rPr lang="en-US" baseline="0" dirty="0">
                <a:cs typeface="Calibri"/>
              </a:rPr>
              <a:t>But first, a few friendly reminders:</a:t>
            </a:r>
          </a:p>
          <a:p>
            <a:endParaRPr lang="en-US" baseline="0" dirty="0">
              <a:cs typeface="Calibri"/>
            </a:endParaRPr>
          </a:p>
          <a:p>
            <a:r>
              <a:rPr lang="en-US" baseline="0" dirty="0">
                <a:cs typeface="Calibri"/>
              </a:rPr>
              <a:t>You can always check the CARLI calendar for all CARLI events, including those related to Alma and Primo VE.</a:t>
            </a:r>
          </a:p>
          <a:p>
            <a:endParaRPr lang="en-US" baseline="0" dirty="0">
              <a:cs typeface="Calibri"/>
            </a:endParaRPr>
          </a:p>
          <a:p>
            <a:r>
              <a:rPr lang="en-US" baseline="0" dirty="0">
                <a:cs typeface="Calibri"/>
              </a:rPr>
              <a:t>For the latest news in and around all of CARLI, check out the CARLI newsletter online!  The newsletter is published monthly on our website. Here’s the link to the latest!</a:t>
            </a:r>
          </a:p>
          <a:p>
            <a:endParaRPr lang="en-US" baseline="0" dirty="0">
              <a:cs typeface="Calibri"/>
            </a:endParaRPr>
          </a:p>
        </p:txBody>
      </p:sp>
    </p:spTree>
    <p:extLst>
      <p:ext uri="{BB962C8B-B14F-4D97-AF65-F5344CB8AC3E}">
        <p14:creationId xmlns:p14="http://schemas.microsoft.com/office/powerpoint/2010/main" val="3306024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Did you know that Ex Libris hosts several free webinars each month?  You can see their schedule and sign up for their sessions on the Ex Libris website.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you miss any of the Ex Libris or CARLI webinar events, you can usually view a recording to catch up!</a:t>
            </a:r>
          </a:p>
        </p:txBody>
      </p:sp>
    </p:spTree>
    <p:extLst>
      <p:ext uri="{BB962C8B-B14F-4D97-AF65-F5344CB8AC3E}">
        <p14:creationId xmlns:p14="http://schemas.microsoft.com/office/powerpoint/2010/main" val="331506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again, the I-Share Annual Statistics Package data have been distributed in each institution’s FTP directory on the CARLI Files server.  Be sure to download the files before the end of August; no worries though- if you miss them, you can email support@carli.Illinois.edu for us to reload them for you.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more information on what these stats contain, see the CARLI website, or better yet, watch the recording of the July 22, 2021 and January 12, 2023 Office Hours!</a:t>
            </a:r>
          </a:p>
        </p:txBody>
      </p:sp>
    </p:spTree>
    <p:extLst>
      <p:ext uri="{BB962C8B-B14F-4D97-AF65-F5344CB8AC3E}">
        <p14:creationId xmlns:p14="http://schemas.microsoft.com/office/powerpoint/2010/main" val="3361029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a:cs typeface="Calibri"/>
              </a:rPr>
              <a:t>Jessica</a:t>
            </a:r>
          </a:p>
          <a:p>
            <a:endParaRPr lang="en-US" baseline="0" dirty="0">
              <a:cs typeface="Calibri"/>
            </a:endParaRPr>
          </a:p>
          <a:p>
            <a:r>
              <a:rPr lang="en-US" baseline="0" dirty="0">
                <a:cs typeface="Calibri"/>
              </a:rPr>
              <a:t>Now for today’s main event: Named Users in Alma!</a:t>
            </a:r>
          </a:p>
          <a:p>
            <a:endParaRPr lang="en-US" baseline="0" dirty="0">
              <a:cs typeface="Calibri"/>
            </a:endParaRPr>
          </a:p>
          <a:p>
            <a:r>
              <a:rPr lang="en-US" baseline="0" dirty="0">
                <a:cs typeface="Calibri"/>
              </a:rPr>
              <a:t>By the end of today’s session, we hope you’ll learn:</a:t>
            </a:r>
          </a:p>
          <a:p>
            <a:endParaRPr lang="en-US" baseline="0" dirty="0">
              <a:cs typeface="Calibri"/>
            </a:endParaRPr>
          </a:p>
          <a:p>
            <a:r>
              <a:rPr lang="en-US" baseline="0" dirty="0">
                <a:cs typeface="Calibri"/>
              </a:rPr>
              <a:t>What ARE Named User?</a:t>
            </a:r>
          </a:p>
          <a:p>
            <a:r>
              <a:rPr lang="en-US" baseline="0" dirty="0">
                <a:cs typeface="Calibri"/>
              </a:rPr>
              <a:t>Why are Named Users important to review regularly and manage?</a:t>
            </a:r>
          </a:p>
          <a:p>
            <a:r>
              <a:rPr lang="en-US" baseline="0" dirty="0">
                <a:cs typeface="Calibri"/>
              </a:rPr>
              <a:t>What are best practices for them?</a:t>
            </a:r>
          </a:p>
          <a:p>
            <a:r>
              <a:rPr lang="en-US" baseline="0" dirty="0">
                <a:cs typeface="Calibri"/>
              </a:rPr>
              <a:t>How to identify who is a Named User in your IZ?</a:t>
            </a:r>
          </a:p>
          <a:p>
            <a:r>
              <a:rPr lang="en-US" baseline="0" dirty="0">
                <a:cs typeface="Calibri"/>
              </a:rPr>
              <a:t>How to clean up Named Users that are no longer needed?</a:t>
            </a:r>
          </a:p>
          <a:p>
            <a:r>
              <a:rPr lang="en-US" baseline="0" dirty="0">
                <a:cs typeface="Calibri"/>
              </a:rPr>
              <a:t>When shared Generic user accounts might be used instead of multiple individual Named Users?</a:t>
            </a:r>
          </a:p>
          <a:p>
            <a:r>
              <a:rPr lang="en-US" baseline="0" dirty="0">
                <a:cs typeface="Calibri"/>
              </a:rPr>
              <a:t>And</a:t>
            </a:r>
          </a:p>
          <a:p>
            <a:r>
              <a:rPr lang="en-US" baseline="0" dirty="0">
                <a:cs typeface="Calibri"/>
              </a:rPr>
              <a:t>How to use a back-up account to help staff log into Alma should your campus single sign-in system go down for a prolonged period of time.</a:t>
            </a:r>
          </a:p>
          <a:p>
            <a:endParaRPr lang="en-US" dirty="0"/>
          </a:p>
          <a:p>
            <a:r>
              <a:rPr lang="en-US" dirty="0"/>
              <a:t>You can find more information about Named User in Alma on CARLI’s Named User FAQ page, including links to additional pages covering our Best Practices, documentation, and  cleanup procedures.  Let’s dive in!</a:t>
            </a:r>
          </a:p>
        </p:txBody>
      </p:sp>
    </p:spTree>
    <p:extLst>
      <p:ext uri="{BB962C8B-B14F-4D97-AF65-F5344CB8AC3E}">
        <p14:creationId xmlns:p14="http://schemas.microsoft.com/office/powerpoint/2010/main" val="3420566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Jessica</a:t>
            </a:r>
          </a:p>
          <a:p>
            <a:endParaRPr lang="en-US" dirty="0"/>
          </a:p>
          <a:p>
            <a:r>
              <a:rPr lang="en-US" dirty="0"/>
              <a:t>A Named User in Alma in an active user records with roles assigned to log into Alma, including all roles but Patron, Instructor, and Trial Participant.</a:t>
            </a:r>
          </a:p>
          <a:p>
            <a:endParaRPr lang="en-US" dirty="0"/>
          </a:p>
          <a:p>
            <a:r>
              <a:rPr lang="en-US" dirty="0"/>
              <a:t>The  number of Named Users does not have anything to do with the number of patron records you have, nor does it have anything to do with whether your staff logins are managed internally in Alma or externally via SIS, nor what  system you are using to manage single signon. </a:t>
            </a:r>
          </a:p>
          <a:p>
            <a:endParaRPr lang="en-US" dirty="0"/>
          </a:p>
          <a:p>
            <a:r>
              <a:rPr lang="en-US" dirty="0"/>
              <a:t>The count is based solely the number of Active users records with roles.</a:t>
            </a:r>
          </a:p>
        </p:txBody>
      </p:sp>
    </p:spTree>
    <p:extLst>
      <p:ext uri="{BB962C8B-B14F-4D97-AF65-F5344CB8AC3E}">
        <p14:creationId xmlns:p14="http://schemas.microsoft.com/office/powerpoint/2010/main" val="24666500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Jessica</a:t>
            </a:r>
          </a:p>
          <a:p>
            <a:endParaRPr lang="en-US" dirty="0"/>
          </a:p>
          <a:p>
            <a:r>
              <a:rPr lang="en-US" dirty="0"/>
              <a:t>It is important for all I-Share libraries to review and manage their Named Users because Named Users are one of three “metrics” that determine Ex Libris pricing, or to put it more bluntly, how much we pay them to use their software.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CARLI's license for Alma permits us a fixed number of Named Users across all I-Share institutions and the CARLI Office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If the number of Named Users across all I-Share institutions is over our contracted limit, this may result in additional license fees.</a:t>
            </a:r>
          </a:p>
          <a:p>
            <a:endParaRPr lang="en-US" dirty="0"/>
          </a:p>
        </p:txBody>
      </p:sp>
    </p:spTree>
    <p:extLst>
      <p:ext uri="{BB962C8B-B14F-4D97-AF65-F5344CB8AC3E}">
        <p14:creationId xmlns:p14="http://schemas.microsoft.com/office/powerpoint/2010/main" val="870307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dirty="0"/>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li.illinois.edu/carli-alma-primo-ve-open-office-hours-43"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arli.illinois.edu/products-services/i-share/user-management/DeactivateNamedUsers"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hyperlink" Target="https://www.carli.illinois.edu/products-services/i-share/user-management/GenericUser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arli.illinois.edu/products-services/i-share/user-management/BackupAdminUser"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s://www.carli.illinois.edu/products-services/i-share/alma/right-ur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https://www.carli.illinois.edu/products-services/i-share/user-management/BackupAdminUser" TargetMode="External"/><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calendar"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carli.illinois.edu/carli-news-june-28-202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arli.illinois.edu/products-services/i-share/discovery-interface#CARLIpvewbnr" TargetMode="External"/><Relationship Id="rId3" Type="http://schemas.openxmlformats.org/officeDocument/2006/relationships/hyperlink" Target="https://exlibrisgroup.com/customer-education-webinars/?region=americas&amp;language=english" TargetMode="External"/><Relationship Id="rId7" Type="http://schemas.openxmlformats.org/officeDocument/2006/relationships/hyperlink" Target="https://www.carli.illinois.edu/products-services/i-share/TechServicesQ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arli.illinois.edu/products-services/i-share/alma/CARLIOfficeHours" TargetMode="External"/><Relationship Id="rId5" Type="http://schemas.openxmlformats.org/officeDocument/2006/relationships/hyperlink" Target="https://exlibrisgroup.com/customer-education-webinars/?tab=recorded&amp;product=primo&amp;language=english" TargetMode="External"/><Relationship Id="rId4" Type="http://schemas.openxmlformats.org/officeDocument/2006/relationships/hyperlink" Target="https://exlibrisgroup.com/customer-education-webinars/?tab=recorded&amp;product=alma&amp;language=english"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arli.illinois.edu/products-services/i-share/stats/almastatspc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hyperlink" Target="https://youtu.be/RD98TnmX_Rw" TargetMode="External"/><Relationship Id="rId4" Type="http://schemas.openxmlformats.org/officeDocument/2006/relationships/hyperlink" Target="https://youtu.be/gyCVJ88tHXc"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carli.illinois.edu/products-services/i-share/user-management/nameduserFAQ"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Slides and references for today are </a:t>
            </a:r>
            <a:r>
              <a:rPr lang="en-US" sz="2000">
                <a:latin typeface="+mj-lt"/>
              </a:rPr>
              <a:t>available at </a:t>
            </a:r>
            <a:r>
              <a:rPr lang="en-US" sz="2000" dirty="0">
                <a:latin typeface="+mj-lt"/>
                <a:hlinkClick r:id="rId3"/>
              </a:rPr>
              <a:t>https://www.carli.illinois.edu</a:t>
            </a:r>
            <a:r>
              <a:rPr lang="en-US" sz="2000">
                <a:latin typeface="+mj-lt"/>
                <a:hlinkClick r:id="rId3"/>
              </a:rPr>
              <a:t>/carli-alma-primo-ve-open-office-hours-43</a:t>
            </a:r>
            <a:endParaRPr lang="en-US" sz="2000">
              <a:latin typeface="+mj-lt"/>
            </a:endParaRPr>
          </a:p>
          <a:p>
            <a:endParaRPr lang="en-US" sz="2000" dirty="0">
              <a:latin typeface="+mj-lt"/>
            </a:endParaRP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4"/>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4C42A2F-04B1-1047-84D1-DE241E062535}"/>
              </a:ext>
            </a:extLst>
          </p:cNvPr>
          <p:cNvSpPr>
            <a:spLocks noGrp="1"/>
          </p:cNvSpPr>
          <p:nvPr>
            <p:ph idx="1"/>
          </p:nvPr>
        </p:nvSpPr>
        <p:spPr>
          <a:xfrm>
            <a:off x="323437" y="877824"/>
            <a:ext cx="8497125" cy="4864608"/>
          </a:xfrm>
        </p:spPr>
        <p:txBody>
          <a:bodyPr/>
          <a:lstStyle/>
          <a:p>
            <a:pPr marL="342900" lvl="0" indent="-342900">
              <a:buFont typeface="Arial" panose="020B0604020202020204" pitchFamily="34" charset="0"/>
              <a:buChar char="•"/>
            </a:pPr>
            <a:r>
              <a:rPr lang="en-US" dirty="0">
                <a:solidFill>
                  <a:srgbClr val="592C5F"/>
                </a:solidFill>
                <a:latin typeface="Arial"/>
              </a:rPr>
              <a:t>CARLI’s </a:t>
            </a:r>
            <a:r>
              <a:rPr lang="en-US" b="1" i="1" dirty="0" err="1">
                <a:solidFill>
                  <a:srgbClr val="592C5F"/>
                </a:solidFill>
                <a:latin typeface="Arial"/>
              </a:rPr>
              <a:t>consortial</a:t>
            </a:r>
            <a:r>
              <a:rPr lang="en-US" dirty="0">
                <a:solidFill>
                  <a:srgbClr val="592C5F"/>
                </a:solidFill>
                <a:latin typeface="Arial"/>
              </a:rPr>
              <a:t> Alma contract allows for 2298 active Alma Named Users</a:t>
            </a:r>
          </a:p>
          <a:p>
            <a:pPr marL="1085850" lvl="1" indent="-342900">
              <a:buFont typeface="Arial" panose="020B0604020202020204" pitchFamily="34" charset="0"/>
              <a:buChar char="•"/>
            </a:pPr>
            <a:r>
              <a:rPr lang="en-US" dirty="0">
                <a:solidFill>
                  <a:srgbClr val="592C5F"/>
                </a:solidFill>
                <a:latin typeface="Arial"/>
              </a:rPr>
              <a:t>As of 7/13/2023, we have 3020 active Named Users</a:t>
            </a:r>
          </a:p>
          <a:p>
            <a:pPr marL="1085850" lvl="1" indent="-342900">
              <a:buFont typeface="Arial" panose="020B0604020202020204" pitchFamily="34" charset="0"/>
              <a:buChar char="•"/>
            </a:pPr>
            <a:endParaRPr lang="en-US" dirty="0">
              <a:solidFill>
                <a:srgbClr val="592C5F"/>
              </a:solidFill>
              <a:latin typeface="Arial"/>
            </a:endParaRPr>
          </a:p>
          <a:p>
            <a:pPr marL="342900" indent="-342900">
              <a:buFont typeface="Arial" panose="020B0604020202020204" pitchFamily="34" charset="0"/>
              <a:buChar char="•"/>
            </a:pPr>
            <a:r>
              <a:rPr lang="en-US" dirty="0">
                <a:solidFill>
                  <a:srgbClr val="592C5F"/>
                </a:solidFill>
                <a:latin typeface="Arial"/>
              </a:rPr>
              <a:t>There are not specific named user limits for each I-Share library</a:t>
            </a:r>
          </a:p>
          <a:p>
            <a:pPr marL="1085850" lvl="1" indent="-342900">
              <a:buFont typeface="Arial" panose="020B0604020202020204" pitchFamily="34" charset="0"/>
              <a:buChar char="•"/>
            </a:pPr>
            <a:r>
              <a:rPr lang="en-US" dirty="0">
                <a:solidFill>
                  <a:srgbClr val="592C5F"/>
                </a:solidFill>
                <a:latin typeface="Arial"/>
              </a:rPr>
              <a:t>Our contract is for the consortium as a whole </a:t>
            </a:r>
          </a:p>
          <a:p>
            <a:pPr marL="1085850" lvl="1" indent="-342900">
              <a:buFont typeface="Arial" panose="020B0604020202020204" pitchFamily="34" charset="0"/>
              <a:buChar char="•"/>
            </a:pPr>
            <a:r>
              <a:rPr lang="en-US" dirty="0">
                <a:solidFill>
                  <a:srgbClr val="592C5F"/>
                </a:solidFill>
                <a:latin typeface="Arial"/>
              </a:rPr>
              <a:t>Ex Libris provides neither the price nor the pricing metrics at an individual library level</a:t>
            </a:r>
          </a:p>
          <a:p>
            <a:pPr marL="1085850" lvl="1" indent="-342900">
              <a:buFont typeface="Arial" panose="020B0604020202020204" pitchFamily="34" charset="0"/>
              <a:buChar char="•"/>
            </a:pPr>
            <a:r>
              <a:rPr lang="en-US" dirty="0">
                <a:latin typeface="+mj-lt"/>
              </a:rPr>
              <a:t>Each I-Share institution should have as many active Named Users as they require to operate securely but should have no more active than they need.</a:t>
            </a:r>
            <a:endParaRPr lang="en-US" dirty="0">
              <a:solidFill>
                <a:srgbClr val="592C5F"/>
              </a:solidFill>
              <a:latin typeface="Arial"/>
            </a:endParaRPr>
          </a:p>
          <a:p>
            <a:pPr marL="342900" indent="-342900">
              <a:buFont typeface="Arial" panose="020B0604020202020204" pitchFamily="34" charset="0"/>
              <a:buChar char="•"/>
            </a:pPr>
            <a:endParaRPr lang="en-US" dirty="0">
              <a:solidFill>
                <a:srgbClr val="592C5F"/>
              </a:solidFill>
              <a:latin typeface="Arial"/>
            </a:endParaRPr>
          </a:p>
          <a:p>
            <a:pPr lvl="0"/>
            <a:endParaRPr lang="en-US" dirty="0">
              <a:solidFill>
                <a:srgbClr val="592C5F"/>
              </a:solidFill>
              <a:latin typeface="Arial"/>
            </a:endParaRPr>
          </a:p>
        </p:txBody>
      </p:sp>
      <p:sp>
        <p:nvSpPr>
          <p:cNvPr id="13" name="Title 12">
            <a:extLst>
              <a:ext uri="{FF2B5EF4-FFF2-40B4-BE49-F238E27FC236}">
                <a16:creationId xmlns:a16="http://schemas.microsoft.com/office/drawing/2014/main" id="{1180989A-2403-D146-B54E-5A48661F6D54}"/>
              </a:ext>
            </a:extLst>
          </p:cNvPr>
          <p:cNvSpPr>
            <a:spLocks noGrp="1"/>
          </p:cNvSpPr>
          <p:nvPr>
            <p:ph type="title"/>
          </p:nvPr>
        </p:nvSpPr>
        <p:spPr/>
        <p:txBody>
          <a:bodyPr/>
          <a:lstStyle/>
          <a:p>
            <a:r>
              <a:rPr lang="en-US" dirty="0"/>
              <a:t>CARLI Named Users</a:t>
            </a:r>
          </a:p>
        </p:txBody>
      </p:sp>
    </p:spTree>
    <p:extLst>
      <p:ext uri="{BB962C8B-B14F-4D97-AF65-F5344CB8AC3E}">
        <p14:creationId xmlns:p14="http://schemas.microsoft.com/office/powerpoint/2010/main" val="2198452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5438E4-F8E5-0E08-2C91-798BF446F7C5}"/>
              </a:ext>
            </a:extLst>
          </p:cNvPr>
          <p:cNvSpPr>
            <a:spLocks noGrp="1"/>
          </p:cNvSpPr>
          <p:nvPr>
            <p:ph idx="1"/>
          </p:nvPr>
        </p:nvSpPr>
        <p:spPr>
          <a:xfrm>
            <a:off x="230415" y="1118078"/>
            <a:ext cx="8497125" cy="4621844"/>
          </a:xfrm>
        </p:spPr>
        <p:txBody>
          <a:bodyPr/>
          <a:lstStyle/>
          <a:p>
            <a:r>
              <a:rPr lang="en-US" sz="2500" dirty="0">
                <a:latin typeface="+mj-lt"/>
              </a:rPr>
              <a:t>Questions to consider…</a:t>
            </a:r>
            <a:br>
              <a:rPr lang="en-US" dirty="0">
                <a:effectLst/>
                <a:latin typeface="+mj-lt"/>
              </a:rPr>
            </a:br>
            <a:endParaRPr lang="en-US" dirty="0">
              <a:effectLst/>
              <a:latin typeface="+mj-lt"/>
            </a:endParaRPr>
          </a:p>
          <a:p>
            <a:pPr marL="214313" indent="-214313">
              <a:buFont typeface="Arial" panose="020B0604020202020204" pitchFamily="34" charset="0"/>
              <a:buChar char="•"/>
            </a:pPr>
            <a:r>
              <a:rPr lang="en-US" sz="2200" dirty="0">
                <a:latin typeface="+mj-lt"/>
              </a:rPr>
              <a:t>How many staff need to log in to Alma to perform their regular job duties?</a:t>
            </a:r>
          </a:p>
          <a:p>
            <a:pPr marL="214313" indent="-214313">
              <a:buFont typeface="Arial" panose="020B0604020202020204" pitchFamily="34" charset="0"/>
              <a:buChar char="•"/>
            </a:pPr>
            <a:r>
              <a:rPr lang="en-US" sz="2200" dirty="0">
                <a:latin typeface="+mj-lt"/>
              </a:rPr>
              <a:t>How many service points does your library have for which you can create generic user accounts, especially for student workers? For example, a service point such as a circulation desk computer where the login is specific to the workstation rather than the individual worker?</a:t>
            </a:r>
          </a:p>
          <a:p>
            <a:pPr marL="214313" indent="-214313">
              <a:buFont typeface="Arial" panose="020B0604020202020204" pitchFamily="34" charset="0"/>
              <a:buChar char="•"/>
            </a:pPr>
            <a:r>
              <a:rPr lang="en-US" sz="2200" dirty="0">
                <a:latin typeface="+mj-lt"/>
              </a:rPr>
              <a:t>Which tasks should be associated with a specific user vs. which tasks may be safely associated with a generic user?</a:t>
            </a:r>
          </a:p>
          <a:p>
            <a:pPr marL="214313" indent="-214313">
              <a:buFont typeface="Arial" panose="020B0604020202020204" pitchFamily="34" charset="0"/>
              <a:buChar char="•"/>
            </a:pPr>
            <a:r>
              <a:rPr lang="en-US" sz="2200" dirty="0">
                <a:latin typeface="+mj-lt"/>
              </a:rPr>
              <a:t>Are there staff who only log in to Alma infrequently, and for what purpose?</a:t>
            </a:r>
          </a:p>
        </p:txBody>
      </p:sp>
      <p:sp>
        <p:nvSpPr>
          <p:cNvPr id="10" name="Title 9">
            <a:extLst>
              <a:ext uri="{FF2B5EF4-FFF2-40B4-BE49-F238E27FC236}">
                <a16:creationId xmlns:a16="http://schemas.microsoft.com/office/drawing/2014/main" id="{CCC652C9-BCE0-6793-5B60-EBF8507A8303}"/>
              </a:ext>
            </a:extLst>
          </p:cNvPr>
          <p:cNvSpPr>
            <a:spLocks noGrp="1"/>
          </p:cNvSpPr>
          <p:nvPr>
            <p:ph type="title"/>
          </p:nvPr>
        </p:nvSpPr>
        <p:spPr/>
        <p:txBody>
          <a:bodyPr/>
          <a:lstStyle/>
          <a:p>
            <a:r>
              <a:rPr lang="en-US" dirty="0"/>
              <a:t>Best practice recommendations for Named users</a:t>
            </a:r>
          </a:p>
        </p:txBody>
      </p:sp>
    </p:spTree>
    <p:extLst>
      <p:ext uri="{BB962C8B-B14F-4D97-AF65-F5344CB8AC3E}">
        <p14:creationId xmlns:p14="http://schemas.microsoft.com/office/powerpoint/2010/main" val="370543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5438E4-F8E5-0E08-2C91-798BF446F7C5}"/>
              </a:ext>
            </a:extLst>
          </p:cNvPr>
          <p:cNvSpPr>
            <a:spLocks noGrp="1"/>
          </p:cNvSpPr>
          <p:nvPr>
            <p:ph idx="1"/>
          </p:nvPr>
        </p:nvSpPr>
        <p:spPr>
          <a:xfrm>
            <a:off x="230415" y="893132"/>
            <a:ext cx="8497125" cy="4507543"/>
          </a:xfrm>
        </p:spPr>
        <p:txBody>
          <a:bodyPr/>
          <a:lstStyle/>
          <a:p>
            <a:pPr marL="342900" indent="-342900">
              <a:buFont typeface="+mj-lt"/>
              <a:buAutoNum type="arabicPeriod"/>
            </a:pPr>
            <a:r>
              <a:rPr lang="en-US" sz="2200" dirty="0">
                <a:latin typeface="+mj-lt"/>
              </a:rPr>
              <a:t>Create generic user accounts for shared use</a:t>
            </a:r>
          </a:p>
          <a:p>
            <a:pPr marL="900113" lvl="1" indent="-342900">
              <a:buFont typeface="+mj-lt"/>
              <a:buAutoNum type="alphaLcPeriod"/>
            </a:pPr>
            <a:r>
              <a:rPr lang="en-US" dirty="0">
                <a:latin typeface="+mj-lt"/>
              </a:rPr>
              <a:t>Student workers</a:t>
            </a:r>
          </a:p>
          <a:p>
            <a:pPr marL="900113" lvl="1" indent="-342900">
              <a:buFont typeface="+mj-lt"/>
              <a:buAutoNum type="alphaLcPeriod"/>
            </a:pPr>
            <a:r>
              <a:rPr lang="en-US" dirty="0">
                <a:latin typeface="+mj-lt"/>
              </a:rPr>
              <a:t>Library staff</a:t>
            </a:r>
          </a:p>
          <a:p>
            <a:pPr marL="342900" indent="-342900">
              <a:buFont typeface="+mj-lt"/>
              <a:buAutoNum type="arabicPeriod"/>
            </a:pPr>
            <a:r>
              <a:rPr lang="en-US" sz="2200" dirty="0">
                <a:latin typeface="+mj-lt"/>
              </a:rPr>
              <a:t>Use CARLI’s Alma Sandboxes for testing</a:t>
            </a:r>
          </a:p>
          <a:p>
            <a:pPr marL="900113" lvl="1" indent="-342900">
              <a:buFont typeface="+mj-lt"/>
              <a:buAutoNum type="alphaLcPeriod"/>
            </a:pPr>
            <a:r>
              <a:rPr lang="en-US" dirty="0">
                <a:latin typeface="+mj-lt"/>
              </a:rPr>
              <a:t>Contains a copy of live, anonymized data that is refreshed 2x/year</a:t>
            </a:r>
          </a:p>
          <a:p>
            <a:pPr marL="900113" lvl="1" indent="-342900">
              <a:buFont typeface="+mj-lt"/>
              <a:buAutoNum type="alphaLcPeriod"/>
            </a:pPr>
            <a:r>
              <a:rPr lang="en-US" dirty="0">
                <a:latin typeface="+mj-lt"/>
              </a:rPr>
              <a:t>Great alternative for testing configurations and integrations</a:t>
            </a:r>
          </a:p>
          <a:p>
            <a:pPr marL="342900" indent="-342900">
              <a:buFont typeface="+mj-lt"/>
              <a:buAutoNum type="arabicPeriod"/>
            </a:pPr>
            <a:r>
              <a:rPr lang="en-US" sz="2200" dirty="0">
                <a:latin typeface="+mj-lt"/>
              </a:rPr>
              <a:t>Create an internal Alma user as a backup in case SSO is offline</a:t>
            </a:r>
          </a:p>
          <a:p>
            <a:pPr marL="900113" lvl="1" indent="-342900">
              <a:buFont typeface="+mj-lt"/>
              <a:buAutoNum type="alphaLcPeriod"/>
            </a:pPr>
            <a:r>
              <a:rPr lang="en-US" dirty="0">
                <a:latin typeface="+mj-lt"/>
              </a:rPr>
              <a:t>User should have Alma Administrator privileges</a:t>
            </a:r>
          </a:p>
          <a:p>
            <a:pPr marL="900113" lvl="1" indent="-342900">
              <a:buFont typeface="+mj-lt"/>
              <a:buAutoNum type="alphaLcPeriod"/>
            </a:pPr>
            <a:r>
              <a:rPr lang="en-US" dirty="0">
                <a:latin typeface="+mj-lt"/>
              </a:rPr>
              <a:t>Limit to 1 or 2 per institution</a:t>
            </a:r>
          </a:p>
          <a:p>
            <a:pPr marL="900113" lvl="1" indent="-342900">
              <a:buFont typeface="+mj-lt"/>
              <a:buAutoNum type="alphaLcPeriod"/>
            </a:pPr>
            <a:r>
              <a:rPr lang="en-US" dirty="0">
                <a:latin typeface="+mj-lt"/>
              </a:rPr>
              <a:t>Create test user account in Alma IZ as a last resort</a:t>
            </a:r>
          </a:p>
          <a:p>
            <a:endParaRPr lang="en-US" dirty="0"/>
          </a:p>
        </p:txBody>
      </p:sp>
      <p:sp>
        <p:nvSpPr>
          <p:cNvPr id="3" name="Title 2">
            <a:extLst>
              <a:ext uri="{FF2B5EF4-FFF2-40B4-BE49-F238E27FC236}">
                <a16:creationId xmlns:a16="http://schemas.microsoft.com/office/drawing/2014/main" id="{DDED220D-ED7A-8001-154B-B7956AA4F8EF}"/>
              </a:ext>
            </a:extLst>
          </p:cNvPr>
          <p:cNvSpPr>
            <a:spLocks noGrp="1"/>
          </p:cNvSpPr>
          <p:nvPr>
            <p:ph type="title"/>
          </p:nvPr>
        </p:nvSpPr>
        <p:spPr/>
        <p:txBody>
          <a:bodyPr/>
          <a:lstStyle/>
          <a:p>
            <a:r>
              <a:rPr lang="en-US" dirty="0"/>
              <a:t>Best practice recommendations for named users</a:t>
            </a:r>
          </a:p>
        </p:txBody>
      </p:sp>
    </p:spTree>
    <p:extLst>
      <p:ext uri="{BB962C8B-B14F-4D97-AF65-F5344CB8AC3E}">
        <p14:creationId xmlns:p14="http://schemas.microsoft.com/office/powerpoint/2010/main" val="240883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90AA4-32AE-B241-A6F7-BF6917797CB2}"/>
              </a:ext>
            </a:extLst>
          </p:cNvPr>
          <p:cNvSpPr>
            <a:spLocks noGrp="1"/>
          </p:cNvSpPr>
          <p:nvPr>
            <p:ph idx="1"/>
          </p:nvPr>
        </p:nvSpPr>
        <p:spPr>
          <a:xfrm>
            <a:off x="230415" y="986394"/>
            <a:ext cx="8497125" cy="4842906"/>
          </a:xfrm>
        </p:spPr>
        <p:txBody>
          <a:bodyPr/>
          <a:lstStyle/>
          <a:p>
            <a:pPr marL="342900" indent="-342900">
              <a:buFont typeface="+mj-lt"/>
              <a:buAutoNum type="arabicPeriod" startAt="4"/>
            </a:pPr>
            <a:r>
              <a:rPr lang="en-US" sz="2200" dirty="0">
                <a:latin typeface="+mj-lt"/>
              </a:rPr>
              <a:t>Establish local clean-up procedures when staff or student workers leave</a:t>
            </a:r>
          </a:p>
          <a:p>
            <a:pPr marL="900113" lvl="1" indent="-342900">
              <a:buFont typeface="+mj-lt"/>
              <a:buAutoNum type="alphaLcPeriod"/>
            </a:pPr>
            <a:r>
              <a:rPr lang="en-US" dirty="0">
                <a:latin typeface="+mj-lt"/>
              </a:rPr>
              <a:t>Revisit at the end of each semester</a:t>
            </a:r>
          </a:p>
          <a:p>
            <a:pPr marL="900113" lvl="1" indent="-342900">
              <a:buFont typeface="+mj-lt"/>
              <a:buAutoNum type="alphaLcPeriod"/>
            </a:pPr>
            <a:r>
              <a:rPr lang="en-US" dirty="0">
                <a:latin typeface="+mj-lt"/>
              </a:rPr>
              <a:t>Students - remove Alma staff roles</a:t>
            </a:r>
          </a:p>
          <a:p>
            <a:pPr marL="900113" lvl="1" indent="-342900">
              <a:buFont typeface="+mj-lt"/>
              <a:buAutoNum type="alphaLcPeriod"/>
            </a:pPr>
            <a:r>
              <a:rPr lang="en-US" dirty="0">
                <a:latin typeface="+mj-lt"/>
              </a:rPr>
              <a:t>Staff - account can remain active with patron role, if needed</a:t>
            </a:r>
          </a:p>
          <a:p>
            <a:pPr marL="900113" lvl="1" indent="-342900">
              <a:buFont typeface="+mj-lt"/>
              <a:buAutoNum type="alphaLcPeriod"/>
            </a:pPr>
            <a:r>
              <a:rPr lang="en-US" dirty="0">
                <a:latin typeface="+mj-lt"/>
              </a:rPr>
              <a:t>Purge user records - Do NOT delete</a:t>
            </a:r>
          </a:p>
          <a:p>
            <a:pPr marL="342900" indent="-342900">
              <a:buFont typeface="+mj-lt"/>
              <a:buAutoNum type="arabicPeriod" startAt="4"/>
            </a:pPr>
            <a:r>
              <a:rPr lang="en-US" sz="2200" dirty="0">
                <a:latin typeface="+mj-lt"/>
              </a:rPr>
              <a:t>Review all Named Users at least once per year</a:t>
            </a:r>
          </a:p>
          <a:p>
            <a:pPr marL="900113" lvl="1" indent="-342900">
              <a:buFont typeface="+mj-lt"/>
              <a:buAutoNum type="alphaLcPeriod"/>
            </a:pPr>
            <a:r>
              <a:rPr lang="en-US" dirty="0">
                <a:latin typeface="+mj-lt"/>
              </a:rPr>
              <a:t>Use Alma’s Staff Login Report and Analytics reports to:</a:t>
            </a:r>
          </a:p>
          <a:p>
            <a:pPr marL="1243013" lvl="2" indent="-385763">
              <a:buFont typeface="+mj-lt"/>
              <a:buAutoNum type="romanLcPeriod"/>
            </a:pPr>
            <a:r>
              <a:rPr lang="en-US" sz="2200" dirty="0">
                <a:latin typeface="+mj-lt"/>
              </a:rPr>
              <a:t>Remove roles no longer needed</a:t>
            </a:r>
          </a:p>
          <a:p>
            <a:pPr marL="1200150" lvl="2" indent="-342900">
              <a:buFont typeface="+mj-lt"/>
              <a:buAutoNum type="romanLcPeriod"/>
            </a:pPr>
            <a:r>
              <a:rPr lang="en-US" sz="2200" dirty="0">
                <a:latin typeface="+mj-lt"/>
              </a:rPr>
              <a:t>Deactivate staff users no longer associated with your institution</a:t>
            </a:r>
          </a:p>
          <a:p>
            <a:pPr marL="1200150" lvl="2" indent="-342900">
              <a:buFont typeface="+mj-lt"/>
              <a:buAutoNum type="romanLcPeriod"/>
            </a:pPr>
            <a:r>
              <a:rPr lang="en-US" sz="2200" dirty="0">
                <a:latin typeface="+mj-lt"/>
              </a:rPr>
              <a:t>Purge users no longer associated with your institution</a:t>
            </a:r>
          </a:p>
          <a:p>
            <a:pPr marL="942975" lvl="1" indent="-385763">
              <a:buFont typeface="+mj-lt"/>
              <a:buAutoNum type="alphaLcPeriod"/>
            </a:pPr>
            <a:endParaRPr lang="en-US" sz="2100" dirty="0"/>
          </a:p>
          <a:p>
            <a:pPr marL="342900" indent="-342900">
              <a:buFont typeface="+mj-lt"/>
              <a:buAutoNum type="arabicPeriod" startAt="4"/>
            </a:pPr>
            <a:endParaRPr lang="en-US" dirty="0"/>
          </a:p>
          <a:p>
            <a:pPr marL="342900" indent="-342900">
              <a:buFont typeface="+mj-lt"/>
              <a:buAutoNum type="arabicPeriod" startAt="5"/>
            </a:pPr>
            <a:endParaRPr lang="en-US" dirty="0">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74C0866-CBB0-C52D-7039-FE060C799AD4}"/>
              </a:ext>
            </a:extLst>
          </p:cNvPr>
          <p:cNvSpPr>
            <a:spLocks noGrp="1"/>
          </p:cNvSpPr>
          <p:nvPr>
            <p:ph type="title"/>
          </p:nvPr>
        </p:nvSpPr>
        <p:spPr/>
        <p:txBody>
          <a:bodyPr/>
          <a:lstStyle/>
          <a:p>
            <a:r>
              <a:rPr lang="en-US" dirty="0"/>
              <a:t>Best practice recommendations for named users</a:t>
            </a:r>
          </a:p>
        </p:txBody>
      </p:sp>
    </p:spTree>
    <p:extLst>
      <p:ext uri="{BB962C8B-B14F-4D97-AF65-F5344CB8AC3E}">
        <p14:creationId xmlns:p14="http://schemas.microsoft.com/office/powerpoint/2010/main" val="184639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88B4B-431B-822B-520D-B84DD7F868C6}"/>
              </a:ext>
            </a:extLst>
          </p:cNvPr>
          <p:cNvSpPr>
            <a:spLocks noGrp="1"/>
          </p:cNvSpPr>
          <p:nvPr>
            <p:ph type="title"/>
          </p:nvPr>
        </p:nvSpPr>
        <p:spPr/>
        <p:txBody>
          <a:bodyPr/>
          <a:lstStyle/>
          <a:p>
            <a:r>
              <a:rPr lang="en-US" dirty="0"/>
              <a:t>How DO I Identify My Institution’s Named Users</a:t>
            </a:r>
          </a:p>
        </p:txBody>
      </p:sp>
      <p:sp>
        <p:nvSpPr>
          <p:cNvPr id="4" name="Content Placeholder 1">
            <a:extLst>
              <a:ext uri="{FF2B5EF4-FFF2-40B4-BE49-F238E27FC236}">
                <a16:creationId xmlns:a16="http://schemas.microsoft.com/office/drawing/2014/main" id="{95D309A3-9F35-3792-A2AD-6B2A1335D8F4}"/>
              </a:ext>
            </a:extLst>
          </p:cNvPr>
          <p:cNvSpPr>
            <a:spLocks noGrp="1"/>
          </p:cNvSpPr>
          <p:nvPr>
            <p:ph idx="1"/>
          </p:nvPr>
        </p:nvSpPr>
        <p:spPr>
          <a:xfrm>
            <a:off x="312738" y="1295400"/>
            <a:ext cx="8496300" cy="4739640"/>
          </a:xfrm>
        </p:spPr>
        <p:txBody>
          <a:bodyPr/>
          <a:lstStyle/>
          <a:p>
            <a:pPr marL="342900" indent="-342900">
              <a:buFont typeface="Arial" panose="020B0604020202020204" pitchFamily="34" charset="0"/>
              <a:buChar char="•"/>
            </a:pPr>
            <a:r>
              <a:rPr lang="en-US" dirty="0">
                <a:latin typeface="+mj-lt"/>
              </a:rPr>
              <a:t>Staff Login Report</a:t>
            </a:r>
          </a:p>
          <a:p>
            <a:pPr marL="1085850" lvl="1" indent="-342900">
              <a:buFont typeface="Arial" panose="020B0604020202020204" pitchFamily="34" charset="0"/>
              <a:buChar char="•"/>
            </a:pPr>
            <a:r>
              <a:rPr lang="en-US" dirty="0">
                <a:latin typeface="+mj-lt"/>
              </a:rPr>
              <a:t>Alma Configuration &gt; General &gt; General Configuration &gt; Staff Login Report</a:t>
            </a:r>
          </a:p>
          <a:p>
            <a:pPr marL="1085850" lvl="1" indent="-342900">
              <a:buFont typeface="Arial" panose="020B0604020202020204" pitchFamily="34" charset="0"/>
              <a:buChar char="•"/>
            </a:pPr>
            <a:r>
              <a:rPr lang="en-US" dirty="0">
                <a:latin typeface="+mj-lt"/>
              </a:rPr>
              <a:t>Lists all “active” Named Users</a:t>
            </a:r>
          </a:p>
          <a:p>
            <a:pPr marL="1085850" lvl="1" indent="-342900">
              <a:buFont typeface="Arial" panose="020B0604020202020204" pitchFamily="34" charset="0"/>
              <a:buChar char="•"/>
            </a:pPr>
            <a:r>
              <a:rPr lang="en-US" dirty="0">
                <a:latin typeface="+mj-lt"/>
              </a:rPr>
              <a:t>Shows the last login date in the past 90 days</a:t>
            </a:r>
          </a:p>
          <a:p>
            <a:pPr marL="1085850" lvl="1" indent="-342900">
              <a:buFont typeface="Arial" panose="020B0604020202020204" pitchFamily="34" charset="0"/>
              <a:buChar char="•"/>
            </a:pPr>
            <a:r>
              <a:rPr lang="en-US" dirty="0">
                <a:latin typeface="+mj-lt"/>
              </a:rPr>
              <a:t>Shows a dash if the user has not logged on in 90+ days</a:t>
            </a:r>
          </a:p>
          <a:p>
            <a:pPr marL="342900" indent="-342900">
              <a:buFont typeface="Arial" panose="020B0604020202020204" pitchFamily="34" charset="0"/>
              <a:buChar char="•"/>
            </a:pPr>
            <a:r>
              <a:rPr lang="en-US" dirty="0">
                <a:latin typeface="+mj-lt"/>
              </a:rPr>
              <a:t>Analytics Reports written by CARLI</a:t>
            </a:r>
          </a:p>
          <a:p>
            <a:pPr marL="1085850" lvl="1" indent="-342900">
              <a:buFont typeface="Arial" panose="020B0604020202020204" pitchFamily="34" charset="0"/>
              <a:buChar char="•"/>
            </a:pPr>
            <a:r>
              <a:rPr lang="en-US" dirty="0">
                <a:latin typeface="+mj-lt"/>
              </a:rPr>
              <a:t>Shared Folders &gt; Carli NETWORK 01CARLI_NETWORK &gt; User Management Reports</a:t>
            </a:r>
          </a:p>
          <a:p>
            <a:pPr marL="1085850" lvl="1" indent="-342900">
              <a:buFont typeface="Arial" panose="020B0604020202020204" pitchFamily="34" charset="0"/>
              <a:buChar char="•"/>
            </a:pPr>
            <a:r>
              <a:rPr lang="en-US" dirty="0">
                <a:latin typeface="+mj-lt"/>
              </a:rPr>
              <a:t>Named Users to Match Staff Login Report</a:t>
            </a:r>
          </a:p>
          <a:p>
            <a:pPr marL="1085850" lvl="1" indent="-342900">
              <a:buFont typeface="Arial" panose="020B0604020202020204" pitchFamily="34" charset="0"/>
              <a:buChar char="•"/>
            </a:pPr>
            <a:r>
              <a:rPr lang="en-US" dirty="0">
                <a:latin typeface="+mj-lt"/>
              </a:rPr>
              <a:t>Named Users List with Roles</a:t>
            </a:r>
          </a:p>
          <a:p>
            <a:pPr marL="1085850" lvl="1" indent="-342900">
              <a:buFont typeface="Arial" panose="020B0604020202020204" pitchFamily="34" charset="0"/>
              <a:buChar char="•"/>
            </a:pPr>
            <a:endParaRPr lang="en-US" dirty="0">
              <a:latin typeface="+mj-lt"/>
            </a:endParaRPr>
          </a:p>
          <a:p>
            <a:pPr marL="1085850" lvl="1" indent="-342900">
              <a:buFont typeface="Arial" panose="020B0604020202020204" pitchFamily="34" charset="0"/>
              <a:buChar char="•"/>
            </a:pPr>
            <a:endParaRPr lang="en-US" dirty="0">
              <a:latin typeface="+mj-lt"/>
            </a:endParaRPr>
          </a:p>
        </p:txBody>
      </p:sp>
    </p:spTree>
    <p:extLst>
      <p:ext uri="{BB962C8B-B14F-4D97-AF65-F5344CB8AC3E}">
        <p14:creationId xmlns:p14="http://schemas.microsoft.com/office/powerpoint/2010/main" val="1171803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88B4B-431B-822B-520D-B84DD7F868C6}"/>
              </a:ext>
            </a:extLst>
          </p:cNvPr>
          <p:cNvSpPr>
            <a:spLocks noGrp="1"/>
          </p:cNvSpPr>
          <p:nvPr>
            <p:ph type="title"/>
          </p:nvPr>
        </p:nvSpPr>
        <p:spPr/>
        <p:txBody>
          <a:bodyPr/>
          <a:lstStyle/>
          <a:p>
            <a:r>
              <a:rPr lang="en-US"/>
              <a:t>How TO </a:t>
            </a:r>
            <a:r>
              <a:rPr lang="en-US" dirty="0"/>
              <a:t>DEACTIVATE Named Users</a:t>
            </a:r>
          </a:p>
        </p:txBody>
      </p:sp>
      <p:sp>
        <p:nvSpPr>
          <p:cNvPr id="4" name="Content Placeholder 1">
            <a:extLst>
              <a:ext uri="{FF2B5EF4-FFF2-40B4-BE49-F238E27FC236}">
                <a16:creationId xmlns:a16="http://schemas.microsoft.com/office/drawing/2014/main" id="{95D309A3-9F35-3792-A2AD-6B2A1335D8F4}"/>
              </a:ext>
            </a:extLst>
          </p:cNvPr>
          <p:cNvSpPr>
            <a:spLocks noGrp="1"/>
          </p:cNvSpPr>
          <p:nvPr>
            <p:ph idx="1"/>
          </p:nvPr>
        </p:nvSpPr>
        <p:spPr>
          <a:xfrm>
            <a:off x="312738" y="700089"/>
            <a:ext cx="8615362" cy="3635377"/>
          </a:xfrm>
        </p:spPr>
        <p:txBody>
          <a:bodyPr/>
          <a:lstStyle/>
          <a:p>
            <a:pPr marL="342900" indent="-342900">
              <a:buFont typeface="Arial" panose="020B0604020202020204" pitchFamily="34" charset="0"/>
              <a:buChar char="•"/>
            </a:pPr>
            <a:r>
              <a:rPr lang="en-US" dirty="0">
                <a:latin typeface="+mj-lt"/>
                <a:hlinkClick r:id="rId3"/>
              </a:rPr>
              <a:t>https://www.carli.illinois.edu/products-services/i-share/user-management/DeactivateNamedUsers</a:t>
            </a:r>
            <a:endParaRPr lang="en-US" dirty="0">
              <a:latin typeface="+mj-lt"/>
            </a:endParaRPr>
          </a:p>
          <a:p>
            <a:pPr marL="342900" indent="-342900">
              <a:buFont typeface="Arial" panose="020B0604020202020204" pitchFamily="34" charset="0"/>
              <a:buChar char="•"/>
            </a:pPr>
            <a:r>
              <a:rPr lang="en-US" dirty="0">
                <a:latin typeface="+mj-lt"/>
              </a:rPr>
              <a:t>Alma &gt; Users &gt; search for named user</a:t>
            </a:r>
          </a:p>
          <a:p>
            <a:pPr marL="1085850" lvl="1" indent="-342900">
              <a:buFont typeface="Wingdings" pitchFamily="2" charset="2"/>
              <a:buChar char="Ø"/>
            </a:pPr>
            <a:r>
              <a:rPr lang="en-US" b="1" dirty="0">
                <a:latin typeface="+mj-lt"/>
              </a:rPr>
              <a:t>Do not </a:t>
            </a:r>
            <a:r>
              <a:rPr lang="en-US" dirty="0">
                <a:latin typeface="+mj-lt"/>
              </a:rPr>
              <a:t>deactivate the admin user named “Alma Administrator” or any users where primary identifier starts with </a:t>
            </a:r>
            <a:r>
              <a:rPr lang="en-US" dirty="0" err="1">
                <a:latin typeface="+mj-lt"/>
              </a:rPr>
              <a:t>carli</a:t>
            </a:r>
            <a:r>
              <a:rPr lang="en-US" dirty="0">
                <a:latin typeface="+mj-lt"/>
              </a:rPr>
              <a:t>_ , </a:t>
            </a:r>
            <a:r>
              <a:rPr lang="en-US" dirty="0" err="1">
                <a:latin typeface="+mj-lt"/>
              </a:rPr>
              <a:t>exl</a:t>
            </a:r>
            <a:r>
              <a:rPr lang="en-US" dirty="0">
                <a:latin typeface="+mj-lt"/>
              </a:rPr>
              <a:t>_, or rialto_</a:t>
            </a:r>
          </a:p>
          <a:p>
            <a:pPr marL="342900" indent="-342900">
              <a:buFont typeface="Arial" panose="020B0604020202020204" pitchFamily="34" charset="0"/>
              <a:buChar char="•"/>
            </a:pPr>
            <a:r>
              <a:rPr lang="en-US" dirty="0">
                <a:latin typeface="+mj-lt"/>
              </a:rPr>
              <a:t>Option 1: If user is no longer needed at all, toggle “active” user to deactivate</a:t>
            </a:r>
          </a:p>
          <a:p>
            <a:pPr marL="1085850" lvl="1" indent="-342900">
              <a:buFont typeface="Arial" panose="020B0604020202020204" pitchFamily="34" charset="0"/>
              <a:buChar char="•"/>
            </a:pPr>
            <a:endParaRPr lang="en-US" dirty="0">
              <a:latin typeface="+mj-lt"/>
            </a:endParaRPr>
          </a:p>
        </p:txBody>
      </p:sp>
      <p:pic>
        <p:nvPicPr>
          <p:cNvPr id="1026" name="Picture 2">
            <a:extLst>
              <a:ext uri="{FF2B5EF4-FFF2-40B4-BE49-F238E27FC236}">
                <a16:creationId xmlns:a16="http://schemas.microsoft.com/office/drawing/2014/main" id="{69ED6A6B-FC17-26FF-451D-5A5078DFD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4149724"/>
            <a:ext cx="8712200" cy="1895206"/>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409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88B4B-431B-822B-520D-B84DD7F868C6}"/>
              </a:ext>
            </a:extLst>
          </p:cNvPr>
          <p:cNvSpPr>
            <a:spLocks noGrp="1"/>
          </p:cNvSpPr>
          <p:nvPr>
            <p:ph type="title"/>
          </p:nvPr>
        </p:nvSpPr>
        <p:spPr/>
        <p:txBody>
          <a:bodyPr/>
          <a:lstStyle/>
          <a:p>
            <a:r>
              <a:rPr lang="en-US" dirty="0"/>
              <a:t>How TO DEACTIVATE Named Users</a:t>
            </a:r>
          </a:p>
        </p:txBody>
      </p:sp>
      <p:sp>
        <p:nvSpPr>
          <p:cNvPr id="4" name="Content Placeholder 1">
            <a:extLst>
              <a:ext uri="{FF2B5EF4-FFF2-40B4-BE49-F238E27FC236}">
                <a16:creationId xmlns:a16="http://schemas.microsoft.com/office/drawing/2014/main" id="{95D309A3-9F35-3792-A2AD-6B2A1335D8F4}"/>
              </a:ext>
            </a:extLst>
          </p:cNvPr>
          <p:cNvSpPr>
            <a:spLocks noGrp="1"/>
          </p:cNvSpPr>
          <p:nvPr>
            <p:ph idx="1"/>
          </p:nvPr>
        </p:nvSpPr>
        <p:spPr>
          <a:xfrm>
            <a:off x="312738" y="485770"/>
            <a:ext cx="8496300" cy="2612142"/>
          </a:xfrm>
        </p:spPr>
        <p:txBody>
          <a:bodyPr/>
          <a:lstStyle/>
          <a:p>
            <a:pPr marL="342900" indent="-342900">
              <a:buFont typeface="Arial" panose="020B0604020202020204" pitchFamily="34" charset="0"/>
              <a:buChar char="•"/>
            </a:pPr>
            <a:r>
              <a:rPr lang="en-US" dirty="0">
                <a:latin typeface="+mj-lt"/>
              </a:rPr>
              <a:t>Option 2: Remove Alma roles for user</a:t>
            </a:r>
          </a:p>
          <a:p>
            <a:pPr marL="1085850" lvl="1" indent="-342900">
              <a:buFont typeface="Arial" panose="020B0604020202020204" pitchFamily="34" charset="0"/>
              <a:buChar char="•"/>
            </a:pPr>
            <a:r>
              <a:rPr lang="en-US" dirty="0">
                <a:latin typeface="+mj-lt"/>
              </a:rPr>
              <a:t>Edit the user’s record</a:t>
            </a:r>
          </a:p>
          <a:p>
            <a:pPr marL="1485900" lvl="2" indent="-342900">
              <a:buFont typeface="Arial" panose="020B0604020202020204" pitchFamily="34" charset="0"/>
              <a:buChar char="•"/>
            </a:pPr>
            <a:r>
              <a:rPr lang="en-US" dirty="0">
                <a:latin typeface="+mj-lt"/>
              </a:rPr>
              <a:t>Select a specific role, </a:t>
            </a:r>
            <a:r>
              <a:rPr lang="en-US" dirty="0">
                <a:latin typeface="Arial" panose="020B0604020202020204" pitchFamily="34" charset="0"/>
                <a:cs typeface="Arial" panose="020B0604020202020204" pitchFamily="34" charset="0"/>
              </a:rPr>
              <a:t>click ellipsis button for the role, choose “Remove”</a:t>
            </a:r>
          </a:p>
          <a:p>
            <a:pPr marL="1485900" lvl="2" indent="-342900">
              <a:buFont typeface="Arial" panose="020B0604020202020204" pitchFamily="34" charset="0"/>
              <a:buChar char="•"/>
            </a:pPr>
            <a:r>
              <a:rPr lang="en-US" dirty="0">
                <a:latin typeface="Arial" panose="020B0604020202020204" pitchFamily="34" charset="0"/>
                <a:cs typeface="Arial" panose="020B0604020202020204" pitchFamily="34" charset="0"/>
              </a:rPr>
              <a:t>Or use check boxes to left of the role to select multiple roles </a:t>
            </a:r>
          </a:p>
          <a:p>
            <a:pPr marL="1943100" lvl="3" indent="-342900">
              <a:buFont typeface="Arial" panose="020B0604020202020204" pitchFamily="34" charset="0"/>
              <a:buChar char="•"/>
            </a:pPr>
            <a:r>
              <a:rPr lang="en-US" dirty="0">
                <a:latin typeface="Arial" panose="020B0604020202020204" pitchFamily="34" charset="0"/>
                <a:cs typeface="Arial" panose="020B0604020202020204" pitchFamily="34" charset="0"/>
              </a:rPr>
              <a:t>Click the “remove selected” option to remove all roles</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Scroll to top of page and Save changes to the user roles</a:t>
            </a:r>
          </a:p>
          <a:p>
            <a:pPr marL="1485900" lvl="2" indent="-3429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085850" lvl="1" indent="-342900">
              <a:buFont typeface="Arial" panose="020B0604020202020204" pitchFamily="34" charset="0"/>
              <a:buChar char="•"/>
            </a:pPr>
            <a:endParaRPr lang="en-US" dirty="0">
              <a:latin typeface="+mj-lt"/>
            </a:endParaRPr>
          </a:p>
        </p:txBody>
      </p:sp>
      <p:pic>
        <p:nvPicPr>
          <p:cNvPr id="3074" name="Picture 2">
            <a:extLst>
              <a:ext uri="{FF2B5EF4-FFF2-40B4-BE49-F238E27FC236}">
                <a16:creationId xmlns:a16="http://schemas.microsoft.com/office/drawing/2014/main" id="{39191CBB-274F-A356-3B47-57AD2654D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48" y="3097911"/>
            <a:ext cx="7899240" cy="3288607"/>
          </a:xfrm>
          <a:prstGeom prst="rect">
            <a:avLst/>
          </a:prstGeom>
          <a:noFill/>
          <a:ln w="127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574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5438E4-F8E5-0E08-2C91-798BF446F7C5}"/>
              </a:ext>
            </a:extLst>
          </p:cNvPr>
          <p:cNvSpPr>
            <a:spLocks noGrp="1"/>
          </p:cNvSpPr>
          <p:nvPr>
            <p:ph idx="1"/>
          </p:nvPr>
        </p:nvSpPr>
        <p:spPr>
          <a:xfrm>
            <a:off x="420915" y="646332"/>
            <a:ext cx="8497125" cy="5351244"/>
          </a:xfrm>
          <a:ln>
            <a:solidFill>
              <a:schemeClr val="tx1"/>
            </a:solidFill>
          </a:ln>
        </p:spPr>
        <p:txBody>
          <a:bodyPr/>
          <a:lstStyle/>
          <a:p>
            <a:pPr marL="342900" indent="-342900">
              <a:buFont typeface="+mj-lt"/>
              <a:buAutoNum type="arabicPeriod"/>
            </a:pPr>
            <a:endParaRPr lang="en-US" sz="2200" dirty="0">
              <a:latin typeface="+mj-lt"/>
            </a:endParaRPr>
          </a:p>
          <a:p>
            <a:pPr marL="342900" indent="-342900">
              <a:buFont typeface="+mj-lt"/>
              <a:buAutoNum type="arabicPeriod"/>
            </a:pPr>
            <a:endParaRPr lang="en-US" sz="2200" dirty="0">
              <a:latin typeface="+mj-lt"/>
            </a:endParaRPr>
          </a:p>
          <a:p>
            <a:pPr marL="342900" indent="-342900">
              <a:buFont typeface="+mj-lt"/>
              <a:buAutoNum type="arabicPeriod"/>
            </a:pPr>
            <a:r>
              <a:rPr lang="en-US" sz="2200" dirty="0">
                <a:latin typeface="+mj-lt"/>
              </a:rPr>
              <a:t>Create generic user accounts for shared use</a:t>
            </a:r>
          </a:p>
          <a:p>
            <a:pPr marL="900113" lvl="1" indent="-342900">
              <a:buFont typeface="+mj-lt"/>
              <a:buAutoNum type="alphaLcPeriod"/>
            </a:pPr>
            <a:r>
              <a:rPr lang="en-US" dirty="0">
                <a:latin typeface="+mj-lt"/>
              </a:rPr>
              <a:t>Student workers</a:t>
            </a:r>
          </a:p>
          <a:p>
            <a:pPr marL="900113" lvl="1" indent="-342900">
              <a:buFont typeface="+mj-lt"/>
              <a:buAutoNum type="alphaLcPeriod"/>
            </a:pPr>
            <a:r>
              <a:rPr lang="en-US" dirty="0">
                <a:latin typeface="+mj-lt"/>
              </a:rPr>
              <a:t>Library staff</a:t>
            </a:r>
          </a:p>
          <a:p>
            <a:pPr marL="342900" indent="-342900">
              <a:buFont typeface="+mj-lt"/>
              <a:buAutoNum type="arabicPeriod"/>
            </a:pPr>
            <a:r>
              <a:rPr lang="en-US" sz="2200" dirty="0">
                <a:solidFill>
                  <a:schemeClr val="bg2">
                    <a:lumMod val="75000"/>
                  </a:schemeClr>
                </a:solidFill>
                <a:latin typeface="+mj-lt"/>
              </a:rPr>
              <a:t>Use CARLI’s Alma Sandboxes for testing</a:t>
            </a:r>
          </a:p>
          <a:p>
            <a:pPr marL="900113" lvl="1" indent="-342900">
              <a:buFont typeface="+mj-lt"/>
              <a:buAutoNum type="alphaLcPeriod"/>
            </a:pPr>
            <a:r>
              <a:rPr lang="en-US" dirty="0">
                <a:solidFill>
                  <a:schemeClr val="bg2">
                    <a:lumMod val="75000"/>
                  </a:schemeClr>
                </a:solidFill>
                <a:latin typeface="+mj-lt"/>
              </a:rPr>
              <a:t>Contains a copy of live, anonymized data that is refreshed 2x/year</a:t>
            </a:r>
          </a:p>
          <a:p>
            <a:pPr marL="900113" lvl="1" indent="-342900">
              <a:buFont typeface="+mj-lt"/>
              <a:buAutoNum type="alphaLcPeriod"/>
            </a:pPr>
            <a:r>
              <a:rPr lang="en-US" dirty="0">
                <a:solidFill>
                  <a:schemeClr val="bg2">
                    <a:lumMod val="75000"/>
                  </a:schemeClr>
                </a:solidFill>
                <a:latin typeface="+mj-lt"/>
              </a:rPr>
              <a:t>Great alternative for testing configurations and integrations</a:t>
            </a:r>
          </a:p>
          <a:p>
            <a:pPr marL="342900" indent="-342900">
              <a:buFont typeface="+mj-lt"/>
              <a:buAutoNum type="arabicPeriod"/>
            </a:pPr>
            <a:r>
              <a:rPr lang="en-US" sz="2200" dirty="0">
                <a:solidFill>
                  <a:schemeClr val="bg2">
                    <a:lumMod val="75000"/>
                  </a:schemeClr>
                </a:solidFill>
                <a:latin typeface="+mj-lt"/>
              </a:rPr>
              <a:t>Create an internal Alma user as a backup in case SSO is offline</a:t>
            </a:r>
          </a:p>
          <a:p>
            <a:pPr marL="900113" lvl="1" indent="-342900">
              <a:buFont typeface="+mj-lt"/>
              <a:buAutoNum type="alphaLcPeriod"/>
            </a:pPr>
            <a:r>
              <a:rPr lang="en-US" dirty="0">
                <a:solidFill>
                  <a:schemeClr val="bg2">
                    <a:lumMod val="75000"/>
                  </a:schemeClr>
                </a:solidFill>
                <a:latin typeface="+mj-lt"/>
              </a:rPr>
              <a:t>User should have Alma Administrator privileges</a:t>
            </a:r>
          </a:p>
          <a:p>
            <a:pPr marL="900113" lvl="1" indent="-342900">
              <a:buFont typeface="+mj-lt"/>
              <a:buAutoNum type="alphaLcPeriod"/>
            </a:pPr>
            <a:r>
              <a:rPr lang="en-US" dirty="0">
                <a:solidFill>
                  <a:schemeClr val="bg2">
                    <a:lumMod val="75000"/>
                  </a:schemeClr>
                </a:solidFill>
                <a:latin typeface="+mj-lt"/>
              </a:rPr>
              <a:t>Limit to 1 or 2 per institution</a:t>
            </a:r>
          </a:p>
          <a:p>
            <a:pPr marL="900113" lvl="1" indent="-342900">
              <a:buFont typeface="+mj-lt"/>
              <a:buAutoNum type="alphaLcPeriod"/>
            </a:pPr>
            <a:r>
              <a:rPr lang="en-US" dirty="0">
                <a:solidFill>
                  <a:schemeClr val="bg2">
                    <a:lumMod val="75000"/>
                  </a:schemeClr>
                </a:solidFill>
                <a:latin typeface="+mj-lt"/>
              </a:rPr>
              <a:t>Create test user account in Alma IZ as a last resort</a:t>
            </a:r>
          </a:p>
          <a:p>
            <a:endParaRPr lang="en-US" dirty="0"/>
          </a:p>
        </p:txBody>
      </p:sp>
      <p:sp>
        <p:nvSpPr>
          <p:cNvPr id="3" name="Title 2">
            <a:extLst>
              <a:ext uri="{FF2B5EF4-FFF2-40B4-BE49-F238E27FC236}">
                <a16:creationId xmlns:a16="http://schemas.microsoft.com/office/drawing/2014/main" id="{DDED220D-ED7A-8001-154B-B7956AA4F8EF}"/>
              </a:ext>
            </a:extLst>
          </p:cNvPr>
          <p:cNvSpPr>
            <a:spLocks noGrp="1"/>
          </p:cNvSpPr>
          <p:nvPr>
            <p:ph type="title"/>
          </p:nvPr>
        </p:nvSpPr>
        <p:spPr>
          <a:xfrm>
            <a:off x="420915" y="848639"/>
            <a:ext cx="8229600" cy="602796"/>
          </a:xfrm>
        </p:spPr>
        <p:txBody>
          <a:bodyPr/>
          <a:lstStyle/>
          <a:p>
            <a:r>
              <a:rPr lang="en-US" sz="2200" dirty="0">
                <a:solidFill>
                  <a:schemeClr val="tx1"/>
                </a:solidFill>
                <a:cs typeface="+mn-cs"/>
              </a:rPr>
              <a:t>Best</a:t>
            </a:r>
            <a:r>
              <a:rPr lang="en-US" dirty="0"/>
              <a:t> </a:t>
            </a:r>
            <a:r>
              <a:rPr lang="en-US" sz="2200" dirty="0">
                <a:solidFill>
                  <a:schemeClr val="tx1"/>
                </a:solidFill>
                <a:cs typeface="+mn-cs"/>
              </a:rPr>
              <a:t>practice recommendations for named users</a:t>
            </a:r>
          </a:p>
        </p:txBody>
      </p:sp>
      <p:sp>
        <p:nvSpPr>
          <p:cNvPr id="2" name="TextBox 1">
            <a:extLst>
              <a:ext uri="{FF2B5EF4-FFF2-40B4-BE49-F238E27FC236}">
                <a16:creationId xmlns:a16="http://schemas.microsoft.com/office/drawing/2014/main" id="{498168DF-AE48-FCBE-EF19-7B586A9828A9}"/>
              </a:ext>
            </a:extLst>
          </p:cNvPr>
          <p:cNvSpPr txBox="1"/>
          <p:nvPr/>
        </p:nvSpPr>
        <p:spPr>
          <a:xfrm>
            <a:off x="0" y="0"/>
            <a:ext cx="8747331" cy="646331"/>
          </a:xfrm>
          <a:prstGeom prst="rect">
            <a:avLst/>
          </a:prstGeom>
          <a:noFill/>
        </p:spPr>
        <p:txBody>
          <a:bodyPr wrap="none" rtlCol="0">
            <a:spAutoFit/>
          </a:bodyPr>
          <a:lstStyle/>
          <a:p>
            <a:r>
              <a:rPr lang="en-US" cap="all" dirty="0">
                <a:solidFill>
                  <a:schemeClr val="bg1"/>
                </a:solidFill>
                <a:latin typeface="+mj-lt"/>
                <a:cs typeface="+mn-cs"/>
              </a:rPr>
              <a:t>What are Generic user accounts and when should they be used?</a:t>
            </a:r>
          </a:p>
          <a:p>
            <a:endParaRPr lang="en-US" dirty="0"/>
          </a:p>
        </p:txBody>
      </p:sp>
    </p:spTree>
    <p:extLst>
      <p:ext uri="{BB962C8B-B14F-4D97-AF65-F5344CB8AC3E}">
        <p14:creationId xmlns:p14="http://schemas.microsoft.com/office/powerpoint/2010/main" val="120016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5438E4-F8E5-0E08-2C91-798BF446F7C5}"/>
              </a:ext>
            </a:extLst>
          </p:cNvPr>
          <p:cNvSpPr>
            <a:spLocks noGrp="1"/>
          </p:cNvSpPr>
          <p:nvPr>
            <p:ph idx="1"/>
          </p:nvPr>
        </p:nvSpPr>
        <p:spPr>
          <a:xfrm>
            <a:off x="230415" y="1118078"/>
            <a:ext cx="8497125" cy="4621844"/>
          </a:xfrm>
          <a:ln>
            <a:solidFill>
              <a:schemeClr val="tx1"/>
            </a:solidFill>
          </a:ln>
        </p:spPr>
        <p:txBody>
          <a:bodyPr/>
          <a:lstStyle/>
          <a:p>
            <a:r>
              <a:rPr lang="en-US" sz="2500" dirty="0">
                <a:latin typeface="+mj-lt"/>
              </a:rPr>
              <a:t>Questions to consider…</a:t>
            </a:r>
            <a:br>
              <a:rPr lang="en-US" dirty="0">
                <a:effectLst/>
                <a:latin typeface="+mj-lt"/>
              </a:rPr>
            </a:br>
            <a:endParaRPr lang="en-US" dirty="0">
              <a:effectLst/>
              <a:latin typeface="+mj-lt"/>
            </a:endParaRPr>
          </a:p>
          <a:p>
            <a:pPr marL="214313" indent="-214313">
              <a:buFont typeface="Arial" panose="020B0604020202020204" pitchFamily="34" charset="0"/>
              <a:buChar char="•"/>
            </a:pPr>
            <a:r>
              <a:rPr lang="en-US" sz="2200" dirty="0">
                <a:solidFill>
                  <a:schemeClr val="bg1">
                    <a:lumMod val="85000"/>
                  </a:schemeClr>
                </a:solidFill>
                <a:latin typeface="+mj-lt"/>
              </a:rPr>
              <a:t>How many staff need to log in to Alma to perform their regular job duties?</a:t>
            </a:r>
          </a:p>
          <a:p>
            <a:pPr marL="214313" indent="-214313">
              <a:buFont typeface="Arial" panose="020B0604020202020204" pitchFamily="34" charset="0"/>
              <a:buChar char="•"/>
            </a:pPr>
            <a:r>
              <a:rPr lang="en-US" sz="2200" dirty="0">
                <a:latin typeface="+mj-lt"/>
              </a:rPr>
              <a:t>How many service points does your library have for which you can create generic user accounts, especially for student workers? For example, a service point such as a circulation desk computer where the login is specific to the workstation rather than the individual worker?</a:t>
            </a:r>
          </a:p>
          <a:p>
            <a:pPr marL="214313" indent="-214313">
              <a:buFont typeface="Arial" panose="020B0604020202020204" pitchFamily="34" charset="0"/>
              <a:buChar char="•"/>
            </a:pPr>
            <a:r>
              <a:rPr lang="en-US" sz="2200" dirty="0">
                <a:latin typeface="+mj-lt"/>
              </a:rPr>
              <a:t>Which tasks should be associated with a specific user vs. which tasks may be safely associated with a generic user?</a:t>
            </a:r>
          </a:p>
          <a:p>
            <a:pPr marL="214313" indent="-214313">
              <a:buFont typeface="Arial" panose="020B0604020202020204" pitchFamily="34" charset="0"/>
              <a:buChar char="•"/>
            </a:pPr>
            <a:r>
              <a:rPr lang="en-US" sz="2200" dirty="0">
                <a:latin typeface="+mj-lt"/>
              </a:rPr>
              <a:t>Are there staff who only log in to Alma infrequently, and for what purpose?</a:t>
            </a:r>
          </a:p>
        </p:txBody>
      </p:sp>
      <p:sp>
        <p:nvSpPr>
          <p:cNvPr id="10" name="Title 9">
            <a:extLst>
              <a:ext uri="{FF2B5EF4-FFF2-40B4-BE49-F238E27FC236}">
                <a16:creationId xmlns:a16="http://schemas.microsoft.com/office/drawing/2014/main" id="{CCC652C9-BCE0-6793-5B60-EBF8507A8303}"/>
              </a:ext>
            </a:extLst>
          </p:cNvPr>
          <p:cNvSpPr>
            <a:spLocks noGrp="1"/>
          </p:cNvSpPr>
          <p:nvPr>
            <p:ph type="title"/>
          </p:nvPr>
        </p:nvSpPr>
        <p:spPr/>
        <p:txBody>
          <a:bodyPr/>
          <a:lstStyle/>
          <a:p>
            <a:r>
              <a:rPr lang="en-US" cap="all" dirty="0">
                <a:solidFill>
                  <a:schemeClr val="bg1"/>
                </a:solidFill>
                <a:latin typeface="+mj-lt"/>
                <a:cs typeface="+mn-cs"/>
              </a:rPr>
              <a:t>What are Generic user accounts and when should they be used?</a:t>
            </a:r>
          </a:p>
        </p:txBody>
      </p:sp>
    </p:spTree>
    <p:extLst>
      <p:ext uri="{BB962C8B-B14F-4D97-AF65-F5344CB8AC3E}">
        <p14:creationId xmlns:p14="http://schemas.microsoft.com/office/powerpoint/2010/main" val="3106874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65438E4-F8E5-0E08-2C91-798BF446F7C5}"/>
              </a:ext>
            </a:extLst>
          </p:cNvPr>
          <p:cNvSpPr>
            <a:spLocks noGrp="1"/>
          </p:cNvSpPr>
          <p:nvPr>
            <p:ph idx="1"/>
          </p:nvPr>
        </p:nvSpPr>
        <p:spPr>
          <a:xfrm>
            <a:off x="230415" y="1118078"/>
            <a:ext cx="8497125" cy="4621844"/>
          </a:xfrm>
        </p:spPr>
        <p:txBody>
          <a:bodyPr/>
          <a:lstStyle/>
          <a:p>
            <a:r>
              <a:rPr lang="en-US" sz="2400" dirty="0">
                <a:latin typeface="+mj-lt"/>
              </a:rPr>
              <a:t>Best Practice Recommendations for Creating Generic Shared User Accounts in Alma for I-Share</a:t>
            </a:r>
          </a:p>
          <a:p>
            <a:endParaRPr lang="en-US" sz="2400" dirty="0">
              <a:effectLst/>
              <a:latin typeface="+mj-lt"/>
            </a:endParaRPr>
          </a:p>
          <a:p>
            <a:r>
              <a:rPr lang="en-US" sz="2400" dirty="0">
                <a:effectLst/>
                <a:latin typeface="+mj-lt"/>
                <a:hlinkClick r:id="rId3"/>
              </a:rPr>
              <a:t>https://www.carli.illinois.edu/products-services/i-share/user-management/GenericUsers</a:t>
            </a:r>
            <a:r>
              <a:rPr lang="en-US" sz="2400" dirty="0">
                <a:effectLst/>
                <a:latin typeface="+mj-lt"/>
              </a:rPr>
              <a:t> </a:t>
            </a:r>
          </a:p>
        </p:txBody>
      </p:sp>
      <p:sp>
        <p:nvSpPr>
          <p:cNvPr id="10" name="Title 9">
            <a:extLst>
              <a:ext uri="{FF2B5EF4-FFF2-40B4-BE49-F238E27FC236}">
                <a16:creationId xmlns:a16="http://schemas.microsoft.com/office/drawing/2014/main" id="{CCC652C9-BCE0-6793-5B60-EBF8507A8303}"/>
              </a:ext>
            </a:extLst>
          </p:cNvPr>
          <p:cNvSpPr>
            <a:spLocks noGrp="1"/>
          </p:cNvSpPr>
          <p:nvPr>
            <p:ph type="title"/>
          </p:nvPr>
        </p:nvSpPr>
        <p:spPr/>
        <p:txBody>
          <a:bodyPr/>
          <a:lstStyle/>
          <a:p>
            <a:r>
              <a:rPr lang="en-US" cap="all" dirty="0">
                <a:solidFill>
                  <a:schemeClr val="bg1"/>
                </a:solidFill>
                <a:latin typeface="+mj-lt"/>
                <a:cs typeface="+mn-cs"/>
              </a:rPr>
              <a:t>What are Generic user accounts and when should they be used?</a:t>
            </a:r>
          </a:p>
        </p:txBody>
      </p:sp>
    </p:spTree>
    <p:extLst>
      <p:ext uri="{BB962C8B-B14F-4D97-AF65-F5344CB8AC3E}">
        <p14:creationId xmlns:p14="http://schemas.microsoft.com/office/powerpoint/2010/main" val="2151900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r>
              <a:rPr lang="en-US" dirty="0">
                <a:ea typeface="ＭＳ Ｐゴシック"/>
              </a:rPr>
              <a:t>I-Share Alma/Primo VE Office Hours:</a:t>
            </a:r>
            <a:br>
              <a:rPr lang="en-US" dirty="0"/>
            </a:br>
            <a:r>
              <a:rPr lang="en-US" dirty="0"/>
              <a:t>NAMED USERS in ALMA</a:t>
            </a:r>
            <a:br>
              <a:rPr lang="en-US" dirty="0">
                <a:ea typeface="ＭＳ Ｐゴシック"/>
              </a:rPr>
            </a:br>
            <a:r>
              <a:rPr lang="en-US" sz="2200" dirty="0">
                <a:ea typeface="+mj-ea"/>
                <a:cs typeface="+mj-cs"/>
              </a:rPr>
              <a:t>July 13, 2023</a:t>
            </a:r>
          </a:p>
        </p:txBody>
      </p:sp>
    </p:spTree>
    <p:extLst>
      <p:ext uri="{BB962C8B-B14F-4D97-AF65-F5344CB8AC3E}">
        <p14:creationId xmlns:p14="http://schemas.microsoft.com/office/powerpoint/2010/main" val="458235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848C2D-5D2B-DFFC-1CF2-C29561896CF6}"/>
              </a:ext>
            </a:extLst>
          </p:cNvPr>
          <p:cNvSpPr>
            <a:spLocks noGrp="1"/>
          </p:cNvSpPr>
          <p:nvPr>
            <p:ph idx="1"/>
          </p:nvPr>
        </p:nvSpPr>
        <p:spPr>
          <a:xfrm>
            <a:off x="312057" y="602796"/>
            <a:ext cx="8497125" cy="5334708"/>
          </a:xfrm>
        </p:spPr>
        <p:txBody>
          <a:bodyPr/>
          <a:lstStyle/>
          <a:p>
            <a:r>
              <a:rPr lang="en-US" dirty="0">
                <a:latin typeface="Arial" panose="020B0604020202020204" pitchFamily="34" charset="0"/>
                <a:cs typeface="Arial" panose="020B0604020202020204" pitchFamily="34" charset="0"/>
                <a:hlinkClick r:id="rId3"/>
              </a:rPr>
              <a:t>https://www.carli.illinois.edu/products-services/i-share/user-management/BackupAdminUser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Institutions that login to Alma with single sign-on can create a back-up administrative account that may be used when their single sign-on service is offline or unavailable for an extended period of time. </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Use the backup-up administrative account to: </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Temporarily toggle certain Alma staff user accounts from External to Internal so that library staff can log into Alma</a:t>
            </a:r>
          </a:p>
          <a:p>
            <a:pPr marL="342900" indent="-342900">
              <a:buFont typeface="Arial" panose="020B0604020202020204" pitchFamily="34" charset="0"/>
              <a:buChar char="•"/>
            </a:pPr>
            <a:r>
              <a:rPr lang="en-US" dirty="0">
                <a:latin typeface="Arial" panose="020B0604020202020204" pitchFamily="34" charset="0"/>
                <a:cs typeface="Arial" panose="020B0604020202020204" pitchFamily="34" charset="0"/>
              </a:rPr>
              <a:t>Note: A </a:t>
            </a:r>
            <a:r>
              <a:rPr lang="en-US" dirty="0">
                <a:latin typeface="Arial" panose="020B0604020202020204" pitchFamily="34" charset="0"/>
                <a:cs typeface="Arial" panose="020B0604020202020204" pitchFamily="34" charset="0"/>
                <a:hlinkClick r:id="rId4"/>
              </a:rPr>
              <a:t>different URL </a:t>
            </a:r>
            <a:r>
              <a:rPr lang="en-US" dirty="0">
                <a:latin typeface="Arial" panose="020B0604020202020204" pitchFamily="34" charset="0"/>
                <a:cs typeface="Arial" panose="020B0604020202020204" pitchFamily="34" charset="0"/>
              </a:rPr>
              <a:t>will need to be used to log into Alma for an Internal user than when logging in via single sign-on.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FB818008-AC5B-2940-66CB-91E033BBFA53}"/>
              </a:ext>
            </a:extLst>
          </p:cNvPr>
          <p:cNvSpPr>
            <a:spLocks noGrp="1"/>
          </p:cNvSpPr>
          <p:nvPr>
            <p:ph type="title"/>
          </p:nvPr>
        </p:nvSpPr>
        <p:spPr>
          <a:xfrm>
            <a:off x="0" y="0"/>
            <a:ext cx="8229600" cy="602796"/>
          </a:xfrm>
        </p:spPr>
        <p:txBody>
          <a:bodyPr/>
          <a:lstStyle/>
          <a:p>
            <a:r>
              <a:rPr lang="en-US" dirty="0"/>
              <a:t>How do staff log in to Alma if single sign-on goes down?</a:t>
            </a:r>
            <a:br>
              <a:rPr lang="en-US" dirty="0"/>
            </a:br>
            <a:endParaRPr lang="en-US" dirty="0"/>
          </a:p>
        </p:txBody>
      </p:sp>
    </p:spTree>
    <p:extLst>
      <p:ext uri="{BB962C8B-B14F-4D97-AF65-F5344CB8AC3E}">
        <p14:creationId xmlns:p14="http://schemas.microsoft.com/office/powerpoint/2010/main" val="144064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6C5E16-03E4-7891-DE6B-E1B35E762E22}"/>
              </a:ext>
            </a:extLst>
          </p:cNvPr>
          <p:cNvSpPr>
            <a:spLocks noGrp="1"/>
          </p:cNvSpPr>
          <p:nvPr>
            <p:ph idx="1"/>
          </p:nvPr>
        </p:nvSpPr>
        <p:spPr>
          <a:xfrm>
            <a:off x="312057" y="386091"/>
            <a:ext cx="8601528" cy="5100309"/>
          </a:xfrm>
        </p:spPr>
        <p:txBody>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After the single sign-on service is available again:</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Library staff accounts should be re-toggled back to External </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Staff should go back to logging in with single sign-on.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Considerations for the Back-Up Admin account:</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This account should be created, maintained, and documented by your library’s I-Share liaison, library’s Security Contact, library’s Technical Liaison, or someone in a similar role.  </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Share the Username and Password for this account with select library staff responsible for determining when user accounts would need to be toggled during an extended outage.    </a:t>
            </a:r>
          </a:p>
          <a:p>
            <a:pPr marL="1085850" lvl="1" indent="-342900">
              <a:buFont typeface="Arial" panose="020B0604020202020204" pitchFamily="34" charset="0"/>
              <a:buChar char="•"/>
            </a:pPr>
            <a:r>
              <a:rPr lang="en-US" dirty="0">
                <a:latin typeface="Arial" panose="020B0604020202020204" pitchFamily="34" charset="0"/>
                <a:cs typeface="Arial" panose="020B0604020202020204" pitchFamily="34" charset="0"/>
              </a:rPr>
              <a:t>This shared account should not be logged into Alma by two or more people simultaneously as it may cause data errors.</a:t>
            </a:r>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A2334CB6-C6C7-5039-B89A-C74FF5F8FDD6}"/>
              </a:ext>
            </a:extLst>
          </p:cNvPr>
          <p:cNvSpPr>
            <a:spLocks noGrp="1"/>
          </p:cNvSpPr>
          <p:nvPr>
            <p:ph type="title"/>
          </p:nvPr>
        </p:nvSpPr>
        <p:spPr/>
        <p:txBody>
          <a:bodyPr/>
          <a:lstStyle/>
          <a:p>
            <a:r>
              <a:rPr lang="en-US" dirty="0"/>
              <a:t>How do staff log in to Alma IF Single sign-on goes down? (continued)</a:t>
            </a:r>
          </a:p>
        </p:txBody>
      </p:sp>
    </p:spTree>
    <p:extLst>
      <p:ext uri="{BB962C8B-B14F-4D97-AF65-F5344CB8AC3E}">
        <p14:creationId xmlns:p14="http://schemas.microsoft.com/office/powerpoint/2010/main" val="8911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AAB621-0AEB-87AA-A97C-CA48BC48CBE9}"/>
              </a:ext>
            </a:extLst>
          </p:cNvPr>
          <p:cNvSpPr>
            <a:spLocks noGrp="1"/>
          </p:cNvSpPr>
          <p:nvPr>
            <p:ph idx="1"/>
          </p:nvPr>
        </p:nvSpPr>
        <p:spPr/>
        <p:txBody>
          <a:bodyPr/>
          <a:lstStyle/>
          <a:p>
            <a:pPr marL="342900" indent="-342900">
              <a:buFont typeface="Arial" panose="020B0604020202020204" pitchFamily="34" charset="0"/>
              <a:buChar char="•"/>
            </a:pPr>
            <a:r>
              <a:rPr lang="en-US" dirty="0">
                <a:latin typeface="+mj-lt"/>
              </a:rPr>
              <a:t>Please refer to CARLI’s </a:t>
            </a:r>
            <a:r>
              <a:rPr lang="en-US" dirty="0">
                <a:latin typeface="+mj-lt"/>
                <a:hlinkClick r:id="rId3"/>
              </a:rPr>
              <a:t>Best Practice Recommendations for Back-Up Admin Accounts in Alma for I-Share Institutions using Single Sign-On</a:t>
            </a:r>
            <a:r>
              <a:rPr lang="en-US" dirty="0">
                <a:latin typeface="+mj-lt"/>
              </a:rPr>
              <a:t> page for specific steps on:</a:t>
            </a:r>
          </a:p>
          <a:p>
            <a:pPr marL="1085850" lvl="1" indent="-342900">
              <a:buFont typeface="Arial" panose="020B0604020202020204" pitchFamily="34" charset="0"/>
              <a:buChar char="•"/>
            </a:pPr>
            <a:r>
              <a:rPr lang="en-US" dirty="0">
                <a:latin typeface="+mj-lt"/>
              </a:rPr>
              <a:t>How to create the Back-Up Admin user for your institution </a:t>
            </a:r>
          </a:p>
          <a:p>
            <a:pPr marL="1085850" lvl="1" indent="-342900">
              <a:buFont typeface="Arial" panose="020B0604020202020204" pitchFamily="34" charset="0"/>
              <a:buChar char="•"/>
            </a:pPr>
            <a:r>
              <a:rPr lang="en-US" dirty="0">
                <a:latin typeface="+mj-lt"/>
              </a:rPr>
              <a:t>When and how to toggle user accounts with the Back-Up Admin account.</a:t>
            </a:r>
          </a:p>
          <a:p>
            <a:pPr marL="1085850" lvl="1" indent="-342900">
              <a:buFont typeface="Arial" panose="020B0604020202020204" pitchFamily="34" charset="0"/>
              <a:buChar char="•"/>
            </a:pPr>
            <a:endParaRPr lang="en-US" dirty="0"/>
          </a:p>
        </p:txBody>
      </p:sp>
      <p:sp>
        <p:nvSpPr>
          <p:cNvPr id="3" name="Title 2">
            <a:extLst>
              <a:ext uri="{FF2B5EF4-FFF2-40B4-BE49-F238E27FC236}">
                <a16:creationId xmlns:a16="http://schemas.microsoft.com/office/drawing/2014/main" id="{639F3151-AE77-EA4D-89AF-F9BD04634F71}"/>
              </a:ext>
            </a:extLst>
          </p:cNvPr>
          <p:cNvSpPr>
            <a:spLocks noGrp="1"/>
          </p:cNvSpPr>
          <p:nvPr>
            <p:ph type="title"/>
          </p:nvPr>
        </p:nvSpPr>
        <p:spPr/>
        <p:txBody>
          <a:bodyPr/>
          <a:lstStyle/>
          <a:p>
            <a:r>
              <a:rPr lang="en-US" dirty="0"/>
              <a:t>How do staff log in to Alma IF Single sign-on goes down? (continued)</a:t>
            </a:r>
          </a:p>
        </p:txBody>
      </p:sp>
    </p:spTree>
    <p:extLst>
      <p:ext uri="{BB962C8B-B14F-4D97-AF65-F5344CB8AC3E}">
        <p14:creationId xmlns:p14="http://schemas.microsoft.com/office/powerpoint/2010/main" val="950340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Open Q&amp;A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endParaRPr lang="en-US" sz="12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pPr algn="ctr"/>
            <a:endParaRPr lang="en-US" sz="2800" b="1" dirty="0">
              <a:latin typeface="+mj-lt"/>
              <a:ea typeface="+mn-lt"/>
              <a:cs typeface="+mn-lt"/>
            </a:endParaRPr>
          </a:p>
          <a:p>
            <a:r>
              <a:rPr lang="en-US" sz="3200" b="1" dirty="0">
                <a:latin typeface="+mj-lt"/>
                <a:ea typeface="+mn-lt"/>
                <a:cs typeface="+mn-lt"/>
              </a:rPr>
              <a:t>			Questions?</a:t>
            </a:r>
            <a:endParaRPr lang="en-US" sz="3200" dirty="0">
              <a:latin typeface="+mj-lt"/>
              <a:ea typeface="+mn-lt"/>
              <a:cs typeface="+mn-lt"/>
            </a:endParaRPr>
          </a:p>
        </p:txBody>
      </p:sp>
      <p:pic>
        <p:nvPicPr>
          <p:cNvPr id="5" name="Picture 4">
            <a:extLst>
              <a:ext uri="{FF2B5EF4-FFF2-40B4-BE49-F238E27FC236}">
                <a16:creationId xmlns:a16="http://schemas.microsoft.com/office/drawing/2014/main" id="{DA94A4AA-F2D5-DE46-920E-129ADD023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41919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b="1" dirty="0"/>
              <a:t>I-Share Alma Primo VE Office hours</a:t>
            </a:r>
            <a:endParaRPr lang="en-US" dirty="0"/>
          </a:p>
        </p:txBody>
      </p:sp>
      <p:sp>
        <p:nvSpPr>
          <p:cNvPr id="6" name="Content Placeholder 1">
            <a:extLst>
              <a:ext uri="{FF2B5EF4-FFF2-40B4-BE49-F238E27FC236}">
                <a16:creationId xmlns:a16="http://schemas.microsoft.com/office/drawing/2014/main" id="{8B72402F-53C8-4647-BC3F-04DE232EF3D4}"/>
              </a:ext>
            </a:extLst>
          </p:cNvPr>
          <p:cNvSpPr>
            <a:spLocks noGrp="1"/>
          </p:cNvSpPr>
          <p:nvPr>
            <p:ph idx="4294967295"/>
          </p:nvPr>
        </p:nvSpPr>
        <p:spPr>
          <a:xfrm>
            <a:off x="344557" y="1206725"/>
            <a:ext cx="4714521" cy="4014055"/>
          </a:xfrm>
          <a:prstGeom prst="rect">
            <a:avLst/>
          </a:prstGeom>
        </p:spPr>
        <p:txBody>
          <a:bodyPr/>
          <a:lstStyle/>
          <a:p>
            <a:r>
              <a:rPr lang="en-US" sz="2800" b="1">
                <a:latin typeface="+mj-lt"/>
                <a:ea typeface="ＭＳ Ｐゴシック"/>
              </a:rPr>
              <a:t>Join us August 10, </a:t>
            </a:r>
            <a:r>
              <a:rPr lang="en-US" sz="2800" b="1" dirty="0">
                <a:latin typeface="+mj-lt"/>
                <a:ea typeface="ＭＳ Ｐゴシック"/>
              </a:rPr>
              <a:t>2023 at 2pm for another </a:t>
            </a:r>
            <a:endParaRPr lang="en-US" sz="2800" b="1" dirty="0">
              <a:latin typeface="+mj-lt"/>
            </a:endParaRPr>
          </a:p>
          <a:p>
            <a:r>
              <a:rPr lang="en-US" sz="2800" b="1" dirty="0">
                <a:latin typeface="+mj-lt"/>
              </a:rPr>
              <a:t>Office Hour.</a:t>
            </a:r>
            <a:br>
              <a:rPr lang="en-US" sz="2800" b="1" dirty="0">
                <a:latin typeface="+mj-lt"/>
              </a:rPr>
            </a:br>
            <a:endParaRPr lang="en-US" sz="2800" b="1" dirty="0">
              <a:latin typeface="+mj-lt"/>
            </a:endParaRPr>
          </a:p>
          <a:p>
            <a:r>
              <a:rPr lang="en-US" sz="2800" b="1" dirty="0">
                <a:latin typeface="+mj-lt"/>
              </a:rPr>
              <a:t>Contact CARLI at </a:t>
            </a:r>
          </a:p>
          <a:p>
            <a:r>
              <a:rPr lang="en-US" sz="2800" b="1" dirty="0">
                <a:latin typeface="+mj-lt"/>
              </a:rPr>
              <a:t>support@carli.Illinois.edu</a:t>
            </a:r>
          </a:p>
          <a:p>
            <a:endParaRPr lang="en-US" dirty="0">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8997" y="613458"/>
            <a:ext cx="2563437" cy="5733980"/>
          </a:xfrm>
          <a:prstGeom prst="rect">
            <a:avLst/>
          </a:prstGeom>
          <a:ln>
            <a:solidFill>
              <a:schemeClr val="tx1"/>
            </a:solidFill>
          </a:ln>
        </p:spPr>
      </p:pic>
    </p:spTree>
    <p:extLst>
      <p:ext uri="{BB962C8B-B14F-4D97-AF65-F5344CB8AC3E}">
        <p14:creationId xmlns:p14="http://schemas.microsoft.com/office/powerpoint/2010/main" val="3318486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901148"/>
            <a:ext cx="8872152" cy="5425224"/>
          </a:xfrm>
          <a:prstGeom prst="rect">
            <a:avLst/>
          </a:prstGeom>
        </p:spPr>
        <p:txBody>
          <a:bodyPr/>
          <a:lstStyle/>
          <a:p>
            <a:pPr algn="ctr"/>
            <a:r>
              <a:rPr lang="en-US" sz="2800" b="1" dirty="0">
                <a:latin typeface="+mj-lt"/>
                <a:ea typeface="+mn-lt"/>
                <a:cs typeface="+mn-lt"/>
              </a:rPr>
              <a:t>Agenda – 7/13/2023</a:t>
            </a:r>
          </a:p>
          <a:p>
            <a:pPr>
              <a:spcBef>
                <a:spcPts val="0"/>
              </a:spcBef>
            </a:pPr>
            <a:endParaRPr lang="en-US" sz="2400" dirty="0">
              <a:latin typeface="+mj-lt"/>
              <a:ea typeface="+mn-lt"/>
              <a:cs typeface="+mn-lt"/>
            </a:endParaRP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Announcements and Reminders</a:t>
            </a:r>
          </a:p>
          <a:p>
            <a:pPr>
              <a:spcBef>
                <a:spcPts val="0"/>
              </a:spcBef>
            </a:pPr>
            <a:endParaRPr lang="en-US" sz="2400" dirty="0">
              <a:latin typeface="+mj-lt"/>
              <a:ea typeface="+mn-lt"/>
              <a:cs typeface="+mn-lt"/>
            </a:endParaRPr>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Today’s Topic: Named Users in Alma</a:t>
            </a:r>
          </a:p>
          <a:p>
            <a:endParaRPr lang="en-US" sz="2800" dirty="0">
              <a:latin typeface="+mj-lt"/>
              <a:ea typeface="+mn-lt"/>
              <a:cs typeface="+mn-lt"/>
            </a:endParaRP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Announcements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768626"/>
            <a:ext cx="8872152" cy="5557746"/>
          </a:xfrm>
          <a:prstGeom prst="rect">
            <a:avLst/>
          </a:prstGeom>
        </p:spPr>
        <p:txBody>
          <a:bodyPr/>
          <a:lstStyle/>
          <a:p>
            <a:pPr algn="ctr"/>
            <a:r>
              <a:rPr lang="en-US" sz="2800" b="1" dirty="0">
                <a:latin typeface="+mj-lt"/>
                <a:ea typeface="+mn-lt"/>
                <a:cs typeface="+mn-lt"/>
              </a:rPr>
              <a:t>Reminders</a:t>
            </a:r>
            <a:endParaRPr lang="en-US" sz="2400" dirty="0">
              <a:latin typeface="+mj-lt"/>
              <a:ea typeface="+mn-lt"/>
              <a:cs typeface="+mn-lt"/>
            </a:endParaRPr>
          </a:p>
          <a:p>
            <a:pPr lvl="1" indent="0">
              <a:spcBef>
                <a:spcPts val="0"/>
              </a:spcBef>
              <a:buNone/>
            </a:pPr>
            <a:endParaRPr lang="en-US" sz="1600" dirty="0">
              <a:latin typeface="+mj-lt"/>
              <a:ea typeface="+mn-lt"/>
              <a:cs typeface="+mn-lt"/>
            </a:endParaRPr>
          </a:p>
          <a:p>
            <a:pPr marL="650875" lvl="1" indent="0">
              <a:spcBef>
                <a:spcPts val="0"/>
              </a:spcBef>
              <a:buNone/>
            </a:pPr>
            <a:endParaRPr lang="en-US" sz="2000" dirty="0">
              <a:latin typeface="Arial"/>
              <a:ea typeface="+mn-lt"/>
              <a:cs typeface="+mn-lt"/>
            </a:endParaRPr>
          </a:p>
          <a:p>
            <a:pPr>
              <a:spcBef>
                <a:spcPts val="0"/>
              </a:spcBef>
            </a:pPr>
            <a:r>
              <a:rPr lang="en-US" sz="2400" dirty="0">
                <a:latin typeface="+mj-lt"/>
                <a:ea typeface="+mn-lt"/>
                <a:cs typeface="+mn-lt"/>
              </a:rPr>
              <a:t>For upcoming Alma/Primo VE events and learning opportunities, see the CARLI Calendar: </a:t>
            </a:r>
            <a:r>
              <a:rPr lang="en-US" sz="2400" dirty="0">
                <a:latin typeface="+mj-lt"/>
                <a:ea typeface="+mn-lt"/>
                <a:cs typeface="+mn-lt"/>
                <a:hlinkClick r:id="rId3"/>
              </a:rPr>
              <a:t>https://www.carli.illinois.edu/calendar</a:t>
            </a:r>
            <a:endParaRPr lang="en-US" sz="2400" dirty="0">
              <a:latin typeface="+mj-lt"/>
              <a:ea typeface="+mn-lt"/>
              <a:cs typeface="+mn-lt"/>
            </a:endParaRPr>
          </a:p>
          <a:p>
            <a:pPr>
              <a:spcBef>
                <a:spcPts val="0"/>
              </a:spcBef>
            </a:pPr>
            <a:endParaRPr lang="en-US" sz="2100" dirty="0">
              <a:latin typeface="+mj-lt"/>
              <a:ea typeface="+mn-lt"/>
              <a:cs typeface="+mn-lt"/>
            </a:endParaRPr>
          </a:p>
          <a:p>
            <a:pPr>
              <a:spcBef>
                <a:spcPts val="0"/>
              </a:spcBef>
            </a:pPr>
            <a:r>
              <a:rPr lang="en-US" sz="2400" dirty="0">
                <a:latin typeface="+mj-lt"/>
                <a:ea typeface="+mn-lt"/>
                <a:cs typeface="+mn-lt"/>
              </a:rPr>
              <a:t>For the latest news in and around CARLI, see the June 28</a:t>
            </a:r>
            <a:r>
              <a:rPr lang="en-US" sz="2400" baseline="30000" dirty="0">
                <a:latin typeface="+mj-lt"/>
                <a:ea typeface="+mn-lt"/>
                <a:cs typeface="+mn-lt"/>
              </a:rPr>
              <a:t>th</a:t>
            </a:r>
            <a:r>
              <a:rPr lang="en-US" sz="2400" dirty="0">
                <a:latin typeface="+mj-lt"/>
                <a:ea typeface="+mn-lt"/>
                <a:cs typeface="+mn-lt"/>
              </a:rPr>
              <a:t> edition of the CARLI News here:  </a:t>
            </a:r>
            <a:r>
              <a:rPr lang="en-US" sz="2400" dirty="0">
                <a:latin typeface="+mj-lt"/>
                <a:ea typeface="+mn-lt"/>
                <a:cs typeface="+mn-lt"/>
                <a:hlinkClick r:id="rId4"/>
              </a:rPr>
              <a:t>https://www.carli.illinois.edu/carli-news-june-28-2023</a:t>
            </a:r>
            <a:r>
              <a:rPr lang="en-US" sz="2400" dirty="0">
                <a:latin typeface="+mj-lt"/>
                <a:ea typeface="+mn-lt"/>
                <a:cs typeface="+mn-lt"/>
              </a:rPr>
              <a:t> </a:t>
            </a:r>
            <a:endParaRPr lang="en-US" sz="2400" dirty="0">
              <a:latin typeface="Arial"/>
              <a:ea typeface="+mn-lt"/>
              <a:cs typeface="+mn-lt"/>
            </a:endParaRPr>
          </a:p>
        </p:txBody>
      </p:sp>
    </p:spTree>
    <p:extLst>
      <p:ext uri="{BB962C8B-B14F-4D97-AF65-F5344CB8AC3E}">
        <p14:creationId xmlns:p14="http://schemas.microsoft.com/office/powerpoint/2010/main" val="126253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err="1"/>
              <a:t>ReminderS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9392" y="755373"/>
            <a:ext cx="8945216" cy="5653151"/>
          </a:xfrm>
          <a:prstGeom prst="rect">
            <a:avLst/>
          </a:prstGeom>
        </p:spPr>
        <p:txBody>
          <a:bodyPr numCol="1"/>
          <a:lstStyle/>
          <a:p>
            <a:pPr algn="ctr"/>
            <a:r>
              <a:rPr lang="en-US" sz="2800" b="1" dirty="0">
                <a:latin typeface="+mj-lt"/>
              </a:rPr>
              <a:t>Webinars and Recordings</a:t>
            </a:r>
          </a:p>
          <a:p>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Ex Libris hosts several </a:t>
            </a:r>
            <a:r>
              <a:rPr lang="en-US" sz="2400" dirty="0">
                <a:latin typeface="+mj-lt"/>
                <a:ea typeface="+mn-lt"/>
                <a:cs typeface="+mn-lt"/>
                <a:hlinkClick r:id="rId3"/>
              </a:rPr>
              <a:t>free webinars </a:t>
            </a:r>
            <a:r>
              <a:rPr lang="en-US" sz="2400" dirty="0">
                <a:latin typeface="+mj-lt"/>
                <a:ea typeface="+mn-lt"/>
                <a:cs typeface="+mn-lt"/>
              </a:rPr>
              <a:t>each month!</a:t>
            </a:r>
          </a:p>
          <a:p>
            <a:pPr marL="342900" indent="-342900">
              <a:buFont typeface="Arial" panose="020B0604020202020204" pitchFamily="34" charset="0"/>
              <a:buChar char="•"/>
            </a:pPr>
            <a:r>
              <a:rPr lang="en-US" sz="2400" dirty="0">
                <a:latin typeface="+mj-lt"/>
                <a:ea typeface="+mn-lt"/>
                <a:cs typeface="+mn-lt"/>
              </a:rPr>
              <a:t>Most past Ex Libris Webinars can be viewed On Demand</a:t>
            </a:r>
          </a:p>
          <a:p>
            <a:pPr marL="1085850" lvl="1" indent="-342900">
              <a:buFont typeface="Arial" panose="020B0604020202020204" pitchFamily="34" charset="0"/>
              <a:buChar char="•"/>
            </a:pPr>
            <a:r>
              <a:rPr lang="en-US" sz="2100" dirty="0">
                <a:latin typeface="+mj-lt"/>
                <a:ea typeface="+mn-lt"/>
                <a:cs typeface="+mn-lt"/>
                <a:hlinkClick r:id="rId4"/>
              </a:rPr>
              <a:t>Alma webinars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hlinkClick r:id="rId5"/>
              </a:rPr>
              <a:t>Primo VE webinars</a:t>
            </a:r>
            <a:endParaRPr lang="en-US" sz="2100" dirty="0">
              <a:latin typeface="+mj-lt"/>
              <a:ea typeface="+mn-lt"/>
              <a:cs typeface="+mn-lt"/>
            </a:endParaRPr>
          </a:p>
          <a:p>
            <a:pPr marL="1085850" lvl="1"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Most CARLI webinars and events are recorded and available from our website:</a:t>
            </a:r>
          </a:p>
          <a:p>
            <a:pPr marL="1085850" lvl="1" indent="-342900">
              <a:buFont typeface="Arial" panose="020B0604020202020204" pitchFamily="34" charset="0"/>
              <a:buChar char="•"/>
            </a:pPr>
            <a:r>
              <a:rPr lang="en-US" sz="2100" dirty="0">
                <a:latin typeface="+mj-lt"/>
                <a:ea typeface="+mn-lt"/>
                <a:cs typeface="+mn-lt"/>
              </a:rPr>
              <a:t>These </a:t>
            </a:r>
            <a:r>
              <a:rPr lang="en-US" sz="2100" dirty="0">
                <a:latin typeface="+mj-lt"/>
                <a:ea typeface="+mn-lt"/>
                <a:cs typeface="+mn-lt"/>
                <a:hlinkClick r:id="rId6"/>
              </a:rPr>
              <a:t>Office Hours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CARLI </a:t>
            </a:r>
            <a:r>
              <a:rPr lang="en-US" sz="2100" dirty="0">
                <a:latin typeface="+mj-lt"/>
                <a:ea typeface="+mn-lt"/>
                <a:cs typeface="+mn-lt"/>
                <a:hlinkClick r:id="rId7"/>
              </a:rPr>
              <a:t>Technical Services Q&amp;As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CARLI </a:t>
            </a:r>
            <a:r>
              <a:rPr lang="en-US" sz="2100" dirty="0">
                <a:latin typeface="+mj-lt"/>
                <a:ea typeface="+mn-lt"/>
                <a:cs typeface="+mn-lt"/>
                <a:hlinkClick r:id="rId8"/>
              </a:rPr>
              <a:t>Primo VE webinars</a:t>
            </a:r>
            <a:endParaRPr lang="en-US" sz="2100" dirty="0">
              <a:latin typeface="+mj-lt"/>
              <a:ea typeface="+mn-lt"/>
              <a:cs typeface="+mn-lt"/>
            </a:endParaRPr>
          </a:p>
          <a:p>
            <a:pPr marL="1085850" lvl="1" indent="-342900">
              <a:buFont typeface="Arial" panose="020B0604020202020204" pitchFamily="34" charset="0"/>
              <a:buChar char="•"/>
            </a:pPr>
            <a:r>
              <a:rPr lang="en-US" sz="2100" dirty="0">
                <a:latin typeface="+mj-lt"/>
                <a:ea typeface="+mn-lt"/>
                <a:cs typeface="+mn-lt"/>
              </a:rPr>
              <a:t>etc.</a:t>
            </a:r>
          </a:p>
          <a:p>
            <a:pPr marL="1085850" lvl="1" indent="-342900">
              <a:buFont typeface="Arial" panose="020B0604020202020204" pitchFamily="34" charset="0"/>
              <a:buChar char="•"/>
            </a:pPr>
            <a:endParaRPr lang="en-US" sz="2100" dirty="0">
              <a:latin typeface="+mj-lt"/>
              <a:ea typeface="+mn-lt"/>
              <a:cs typeface="+mn-lt"/>
            </a:endParaRPr>
          </a:p>
          <a:p>
            <a:pPr marL="457200" indent="-457200">
              <a:buFont typeface="Arial" panose="020B0604020202020204" pitchFamily="34" charset="0"/>
              <a:buChar char="•"/>
            </a:pPr>
            <a:endParaRPr lang="en-US" sz="2400" dirty="0">
              <a:latin typeface="+mj-lt"/>
              <a:ea typeface="+mn-lt"/>
              <a:cs typeface="+mn-lt"/>
            </a:endParaRPr>
          </a:p>
        </p:txBody>
      </p:sp>
    </p:spTree>
    <p:extLst>
      <p:ext uri="{BB962C8B-B14F-4D97-AF65-F5344CB8AC3E}">
        <p14:creationId xmlns:p14="http://schemas.microsoft.com/office/powerpoint/2010/main" val="223748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Reminders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0816" y="715617"/>
            <a:ext cx="8322367" cy="5692908"/>
          </a:xfrm>
          <a:prstGeom prst="rect">
            <a:avLst/>
          </a:prstGeom>
        </p:spPr>
        <p:txBody>
          <a:bodyPr numCol="1"/>
          <a:lstStyle/>
          <a:p>
            <a:pPr algn="ctr"/>
            <a:r>
              <a:rPr lang="en-US" sz="2800" b="1" dirty="0">
                <a:latin typeface="+mj-lt"/>
              </a:rPr>
              <a:t>I-Share Annual Statistics Package</a:t>
            </a:r>
          </a:p>
          <a:p>
            <a:endParaRPr lang="en-US" sz="24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Download these data from the CARLI Files server before the end of August</a:t>
            </a:r>
          </a:p>
          <a:p>
            <a:pPr marL="457200" indent="-457200">
              <a:buFont typeface="Arial" panose="020B0604020202020204" pitchFamily="34" charset="0"/>
              <a:buChar char="•"/>
            </a:pPr>
            <a:r>
              <a:rPr lang="en-US" sz="2800" dirty="0">
                <a:latin typeface="+mj-lt"/>
                <a:ea typeface="+mn-lt"/>
                <a:cs typeface="+mn-lt"/>
              </a:rPr>
              <a:t>For a full description of the annual statistical package, see </a:t>
            </a:r>
            <a:r>
              <a:rPr lang="en-US" sz="2800" dirty="0">
                <a:latin typeface="+mj-lt"/>
                <a:ea typeface="+mn-lt"/>
                <a:cs typeface="+mn-lt"/>
                <a:hlinkClick r:id="rId3"/>
              </a:rPr>
              <a:t>https://www.carli.illinois.edu/products-services/i-share/stats/almastatspck</a:t>
            </a:r>
            <a:r>
              <a:rPr lang="en-US" sz="2800" dirty="0">
                <a:latin typeface="+mj-lt"/>
                <a:ea typeface="+mn-lt"/>
                <a:cs typeface="+mn-lt"/>
              </a:rPr>
              <a:t> and/or watch the recording of the </a:t>
            </a:r>
            <a:r>
              <a:rPr lang="en-US" sz="2800" dirty="0">
                <a:latin typeface="+mj-lt"/>
                <a:ea typeface="+mn-lt"/>
                <a:cs typeface="+mn-lt"/>
                <a:hlinkClick r:id="rId4"/>
              </a:rPr>
              <a:t>July 22, 2021 </a:t>
            </a:r>
            <a:r>
              <a:rPr lang="en-US" sz="2800" dirty="0">
                <a:latin typeface="+mj-lt"/>
                <a:ea typeface="+mn-lt"/>
                <a:cs typeface="+mn-lt"/>
              </a:rPr>
              <a:t>and </a:t>
            </a:r>
            <a:r>
              <a:rPr lang="en-US" sz="2800" dirty="0">
                <a:latin typeface="+mj-lt"/>
                <a:ea typeface="+mn-lt"/>
                <a:cs typeface="+mn-lt"/>
                <a:hlinkClick r:id="rId5"/>
              </a:rPr>
              <a:t>January 12, 2023</a:t>
            </a:r>
            <a:r>
              <a:rPr lang="en-US" sz="2800" dirty="0">
                <a:latin typeface="+mj-lt"/>
                <a:ea typeface="+mn-lt"/>
                <a:cs typeface="+mn-lt"/>
              </a:rPr>
              <a:t> Office Hours</a:t>
            </a:r>
          </a:p>
        </p:txBody>
      </p:sp>
    </p:spTree>
    <p:extLst>
      <p:ext uri="{BB962C8B-B14F-4D97-AF65-F5344CB8AC3E}">
        <p14:creationId xmlns:p14="http://schemas.microsoft.com/office/powerpoint/2010/main" val="3360835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1FF73-62FA-6833-3E42-9B8BDDB76689}"/>
              </a:ext>
            </a:extLst>
          </p:cNvPr>
          <p:cNvSpPr>
            <a:spLocks noGrp="1"/>
          </p:cNvSpPr>
          <p:nvPr>
            <p:ph type="title"/>
          </p:nvPr>
        </p:nvSpPr>
        <p:spPr/>
        <p:txBody>
          <a:bodyPr/>
          <a:lstStyle/>
          <a:p>
            <a:r>
              <a:rPr lang="en-US" dirty="0"/>
              <a:t>Named Users in Alma</a:t>
            </a:r>
          </a:p>
        </p:txBody>
      </p:sp>
      <p:sp>
        <p:nvSpPr>
          <p:cNvPr id="3" name="Content Placeholder 2">
            <a:extLst>
              <a:ext uri="{FF2B5EF4-FFF2-40B4-BE49-F238E27FC236}">
                <a16:creationId xmlns:a16="http://schemas.microsoft.com/office/drawing/2014/main" id="{7EE8892A-9E2D-CA39-4A5F-1C8B8A1B2060}"/>
              </a:ext>
            </a:extLst>
          </p:cNvPr>
          <p:cNvSpPr>
            <a:spLocks noGrp="1"/>
          </p:cNvSpPr>
          <p:nvPr>
            <p:ph sz="quarter" idx="10"/>
          </p:nvPr>
        </p:nvSpPr>
        <p:spPr>
          <a:xfrm>
            <a:off x="230187" y="634995"/>
            <a:ext cx="8371372" cy="5717037"/>
          </a:xfrm>
        </p:spPr>
        <p:txBody>
          <a:bodyPr/>
          <a:lstStyle/>
          <a:p>
            <a:pPr algn="ctr">
              <a:spcBef>
                <a:spcPts val="0"/>
              </a:spcBef>
            </a:pPr>
            <a:r>
              <a:rPr lang="en-US" sz="2800" b="1" dirty="0">
                <a:latin typeface="+mj-lt"/>
                <a:ea typeface="+mn-lt"/>
                <a:cs typeface="+mn-lt"/>
              </a:rPr>
              <a:t>Named Users in Alma</a:t>
            </a:r>
          </a:p>
          <a:p>
            <a:pPr marL="342900" indent="-342900">
              <a:spcBef>
                <a:spcPts val="0"/>
              </a:spcBef>
              <a:buFont typeface="Arial" panose="020B0604020202020204" pitchFamily="34" charset="0"/>
              <a:buChar char="•"/>
            </a:pPr>
            <a:endParaRPr lang="en-US" sz="2400" dirty="0">
              <a:latin typeface="+mj-lt"/>
              <a:ea typeface="+mn-lt"/>
              <a:cs typeface="+mn-lt"/>
            </a:endParaRPr>
          </a:p>
          <a:p>
            <a:pPr marL="342900" indent="-342900">
              <a:spcBef>
                <a:spcPts val="0"/>
              </a:spcBef>
              <a:buFont typeface="Arial" panose="020B0604020202020204" pitchFamily="34" charset="0"/>
              <a:buChar char="•"/>
            </a:pPr>
            <a:r>
              <a:rPr lang="en-US" sz="2400" dirty="0">
                <a:latin typeface="+mj-lt"/>
                <a:ea typeface="+mn-lt"/>
                <a:cs typeface="+mn-lt"/>
              </a:rPr>
              <a:t>What are Named Users?</a:t>
            </a:r>
          </a:p>
          <a:p>
            <a:pPr marL="342900" indent="-342900">
              <a:spcBef>
                <a:spcPts val="0"/>
              </a:spcBef>
              <a:buFont typeface="Arial" panose="020B0604020202020204" pitchFamily="34" charset="0"/>
              <a:buChar char="•"/>
            </a:pPr>
            <a:r>
              <a:rPr lang="en-US" sz="2400" dirty="0">
                <a:latin typeface="+mj-lt"/>
                <a:ea typeface="+mn-lt"/>
                <a:cs typeface="+mn-lt"/>
              </a:rPr>
              <a:t>Why are Named Users important to review and manage?</a:t>
            </a:r>
          </a:p>
          <a:p>
            <a:pPr marL="342900" indent="-342900">
              <a:spcBef>
                <a:spcPts val="0"/>
              </a:spcBef>
              <a:buFont typeface="Arial" panose="020B0604020202020204" pitchFamily="34" charset="0"/>
              <a:buChar char="•"/>
            </a:pPr>
            <a:r>
              <a:rPr lang="en-US" sz="2400" dirty="0">
                <a:latin typeface="+mj-lt"/>
                <a:ea typeface="+mn-lt"/>
                <a:cs typeface="+mn-lt"/>
              </a:rPr>
              <a:t>What are best practices for Named Users?</a:t>
            </a:r>
          </a:p>
          <a:p>
            <a:pPr marL="342900" indent="-342900">
              <a:spcBef>
                <a:spcPts val="0"/>
              </a:spcBef>
              <a:buFont typeface="Arial" panose="020B0604020202020204" pitchFamily="34" charset="0"/>
              <a:buChar char="•"/>
            </a:pPr>
            <a:r>
              <a:rPr lang="en-US" sz="2400" dirty="0">
                <a:latin typeface="+mj-lt"/>
                <a:ea typeface="+mn-lt"/>
                <a:cs typeface="+mn-lt"/>
              </a:rPr>
              <a:t>How do I know who’s a Named User?</a:t>
            </a:r>
          </a:p>
          <a:p>
            <a:pPr marL="342900" indent="-342900">
              <a:spcBef>
                <a:spcPts val="0"/>
              </a:spcBef>
              <a:buFont typeface="Arial" panose="020B0604020202020204" pitchFamily="34" charset="0"/>
              <a:buChar char="•"/>
            </a:pPr>
            <a:r>
              <a:rPr lang="en-US" sz="2400" dirty="0">
                <a:latin typeface="+mj-lt"/>
                <a:ea typeface="+mn-lt"/>
                <a:cs typeface="+mn-lt"/>
              </a:rPr>
              <a:t>How do I clean up Named Users?</a:t>
            </a:r>
          </a:p>
          <a:p>
            <a:pPr marL="342900" indent="-342900">
              <a:spcBef>
                <a:spcPts val="0"/>
              </a:spcBef>
              <a:buFont typeface="Arial" panose="020B0604020202020204" pitchFamily="34" charset="0"/>
              <a:buChar char="•"/>
            </a:pPr>
            <a:r>
              <a:rPr lang="en-US" sz="2400" dirty="0">
                <a:latin typeface="+mj-lt"/>
                <a:ea typeface="+mn-lt"/>
                <a:cs typeface="+mn-lt"/>
              </a:rPr>
              <a:t>What are shared Generic user accounts and when should they be used?</a:t>
            </a:r>
          </a:p>
          <a:p>
            <a:pPr marL="342900" indent="-342900">
              <a:spcBef>
                <a:spcPts val="0"/>
              </a:spcBef>
              <a:buFont typeface="Arial" panose="020B0604020202020204" pitchFamily="34" charset="0"/>
              <a:buChar char="•"/>
            </a:pPr>
            <a:r>
              <a:rPr lang="en-US" sz="2400" dirty="0">
                <a:latin typeface="+mj-lt"/>
                <a:ea typeface="+mn-lt"/>
                <a:cs typeface="+mn-lt"/>
              </a:rPr>
              <a:t>How do staff log in to Alma if the campus single sign-on goes down?</a:t>
            </a:r>
            <a:endParaRPr lang="en-US" dirty="0"/>
          </a:p>
          <a:p>
            <a:pPr algn="ctr"/>
            <a:r>
              <a:rPr lang="en-US" dirty="0">
                <a:latin typeface="Arial" panose="020B0604020202020204" pitchFamily="34" charset="0"/>
                <a:cs typeface="Arial" panose="020B0604020202020204" pitchFamily="34" charset="0"/>
              </a:rPr>
              <a:t>CARLI’s Named User FAQ:</a:t>
            </a:r>
          </a:p>
          <a:p>
            <a:pPr algn="ctr"/>
            <a:r>
              <a:rPr lang="en-US" dirty="0">
                <a:latin typeface="Arial" panose="020B0604020202020204" pitchFamily="34" charset="0"/>
                <a:cs typeface="Arial" panose="020B0604020202020204" pitchFamily="34" charset="0"/>
                <a:hlinkClick r:id="rId3"/>
              </a:rPr>
              <a:t>https://www.carli.illinois.edu/products-services/i-share/user-management/nameduserFAQ</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8675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4C42A2F-04B1-1047-84D1-DE241E062535}"/>
              </a:ext>
            </a:extLst>
          </p:cNvPr>
          <p:cNvSpPr>
            <a:spLocks noGrp="1"/>
          </p:cNvSpPr>
          <p:nvPr>
            <p:ph idx="1"/>
          </p:nvPr>
        </p:nvSpPr>
        <p:spPr>
          <a:xfrm>
            <a:off x="323437" y="609600"/>
            <a:ext cx="8497125" cy="5547360"/>
          </a:xfrm>
        </p:spPr>
        <p:txBody>
          <a:bodyPr/>
          <a:lstStyle/>
          <a:p>
            <a:pPr lvl="0"/>
            <a:r>
              <a:rPr lang="en-US" sz="2800" dirty="0">
                <a:latin typeface="+mj-lt"/>
                <a:ea typeface="ＭＳ Ｐゴシック"/>
              </a:rPr>
              <a:t>Named Users in Alma are:</a:t>
            </a:r>
            <a:endParaRPr lang="en-US" dirty="0">
              <a:solidFill>
                <a:srgbClr val="592C5F"/>
              </a:solidFill>
              <a:latin typeface="Arial"/>
            </a:endParaRPr>
          </a:p>
          <a:p>
            <a:pPr marL="342900" lvl="0" indent="-342900">
              <a:buFont typeface="Arial" panose="020B0604020202020204" pitchFamily="34" charset="0"/>
              <a:buChar char="•"/>
            </a:pPr>
            <a:r>
              <a:rPr lang="en-US" b="1" dirty="0">
                <a:solidFill>
                  <a:srgbClr val="592C5F"/>
                </a:solidFill>
                <a:latin typeface="Arial"/>
              </a:rPr>
              <a:t>Active</a:t>
            </a:r>
            <a:r>
              <a:rPr lang="en-US" dirty="0">
                <a:solidFill>
                  <a:srgbClr val="592C5F"/>
                </a:solidFill>
                <a:latin typeface="Arial"/>
              </a:rPr>
              <a:t> user records in Alma that have been assigned any role that </a:t>
            </a:r>
            <a:r>
              <a:rPr lang="en-US" b="1" i="1" dirty="0">
                <a:solidFill>
                  <a:srgbClr val="592C5F"/>
                </a:solidFill>
                <a:latin typeface="Arial"/>
              </a:rPr>
              <a:t>can log into Alma</a:t>
            </a:r>
            <a:r>
              <a:rPr lang="en-US" dirty="0">
                <a:solidFill>
                  <a:srgbClr val="592C5F"/>
                </a:solidFill>
                <a:latin typeface="Arial"/>
              </a:rPr>
              <a:t>. </a:t>
            </a:r>
          </a:p>
          <a:p>
            <a:pPr marL="1085850" lvl="1" indent="-342900">
              <a:buFont typeface="Arial" panose="020B0604020202020204" pitchFamily="34" charset="0"/>
              <a:buChar char="•"/>
            </a:pPr>
            <a:r>
              <a:rPr lang="en-US" dirty="0">
                <a:solidFill>
                  <a:srgbClr val="592C5F"/>
                </a:solidFill>
                <a:latin typeface="Arial"/>
              </a:rPr>
              <a:t>Includes all roles </a:t>
            </a:r>
            <a:r>
              <a:rPr lang="en-US" b="1" i="1" dirty="0">
                <a:solidFill>
                  <a:srgbClr val="592C5F"/>
                </a:solidFill>
                <a:latin typeface="Arial"/>
              </a:rPr>
              <a:t>except</a:t>
            </a:r>
            <a:r>
              <a:rPr lang="en-US" dirty="0">
                <a:solidFill>
                  <a:srgbClr val="592C5F"/>
                </a:solidFill>
                <a:latin typeface="Arial"/>
              </a:rPr>
              <a:t> Patron, Instructor, and/or Trial Participant</a:t>
            </a:r>
          </a:p>
          <a:p>
            <a:pPr lvl="0"/>
            <a:endParaRPr lang="en-US" dirty="0">
              <a:solidFill>
                <a:srgbClr val="592C5F"/>
              </a:solidFill>
              <a:latin typeface="Arial"/>
            </a:endParaRPr>
          </a:p>
          <a:p>
            <a:pPr lvl="0"/>
            <a:r>
              <a:rPr lang="en-US" dirty="0">
                <a:solidFill>
                  <a:srgbClr val="592C5F"/>
                </a:solidFill>
                <a:latin typeface="Arial"/>
              </a:rPr>
              <a:t>Named Users counts are NOT affected by:</a:t>
            </a:r>
          </a:p>
          <a:p>
            <a:pPr marL="342900" lvl="0" indent="-342900">
              <a:buFont typeface="Arial" panose="020B0604020202020204" pitchFamily="34" charset="0"/>
              <a:buChar char="•"/>
            </a:pPr>
            <a:r>
              <a:rPr lang="en-US" dirty="0">
                <a:solidFill>
                  <a:srgbClr val="592C5F"/>
                </a:solidFill>
                <a:latin typeface="Arial"/>
              </a:rPr>
              <a:t>Total number of patron/user records in your IZ</a:t>
            </a:r>
          </a:p>
          <a:p>
            <a:pPr marL="342900" lvl="0" indent="-342900">
              <a:buFont typeface="Arial" panose="020B0604020202020204" pitchFamily="34" charset="0"/>
              <a:buChar char="•"/>
            </a:pPr>
            <a:r>
              <a:rPr lang="en-US" dirty="0">
                <a:solidFill>
                  <a:srgbClr val="592C5F"/>
                </a:solidFill>
                <a:latin typeface="Arial"/>
              </a:rPr>
              <a:t>Whether staff logins are managed internally in Alma or externally via SIS</a:t>
            </a:r>
          </a:p>
          <a:p>
            <a:pPr marL="342900" lvl="0" indent="-342900">
              <a:buFont typeface="Arial" panose="020B0604020202020204" pitchFamily="34" charset="0"/>
              <a:buChar char="•"/>
            </a:pPr>
            <a:r>
              <a:rPr lang="en-US" dirty="0">
                <a:solidFill>
                  <a:srgbClr val="592C5F"/>
                </a:solidFill>
                <a:latin typeface="Arial"/>
              </a:rPr>
              <a:t>What system your library uses for single sign-on</a:t>
            </a:r>
          </a:p>
          <a:p>
            <a:endParaRPr lang="en-US" dirty="0">
              <a:latin typeface="+mj-lt"/>
            </a:endParaRPr>
          </a:p>
        </p:txBody>
      </p:sp>
      <p:sp>
        <p:nvSpPr>
          <p:cNvPr id="13" name="Title 12">
            <a:extLst>
              <a:ext uri="{FF2B5EF4-FFF2-40B4-BE49-F238E27FC236}">
                <a16:creationId xmlns:a16="http://schemas.microsoft.com/office/drawing/2014/main" id="{1180989A-2403-D146-B54E-5A48661F6D54}"/>
              </a:ext>
            </a:extLst>
          </p:cNvPr>
          <p:cNvSpPr>
            <a:spLocks noGrp="1"/>
          </p:cNvSpPr>
          <p:nvPr>
            <p:ph type="title"/>
          </p:nvPr>
        </p:nvSpPr>
        <p:spPr/>
        <p:txBody>
          <a:bodyPr/>
          <a:lstStyle/>
          <a:p>
            <a:r>
              <a:rPr lang="en-US" dirty="0"/>
              <a:t>What are Alma named users?</a:t>
            </a:r>
          </a:p>
        </p:txBody>
      </p:sp>
    </p:spTree>
    <p:extLst>
      <p:ext uri="{BB962C8B-B14F-4D97-AF65-F5344CB8AC3E}">
        <p14:creationId xmlns:p14="http://schemas.microsoft.com/office/powerpoint/2010/main" val="2326650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a:extLst>
              <a:ext uri="{FF2B5EF4-FFF2-40B4-BE49-F238E27FC236}">
                <a16:creationId xmlns:a16="http://schemas.microsoft.com/office/drawing/2014/main" id="{04C42A2F-04B1-1047-84D1-DE241E062535}"/>
              </a:ext>
            </a:extLst>
          </p:cNvPr>
          <p:cNvSpPr>
            <a:spLocks noGrp="1"/>
          </p:cNvSpPr>
          <p:nvPr>
            <p:ph idx="1"/>
          </p:nvPr>
        </p:nvSpPr>
        <p:spPr>
          <a:xfrm>
            <a:off x="323437" y="609600"/>
            <a:ext cx="8497125" cy="5547360"/>
          </a:xfrm>
        </p:spPr>
        <p:txBody>
          <a:bodyPr/>
          <a:lstStyle/>
          <a:p>
            <a:pPr lvl="0"/>
            <a:endParaRPr lang="en-US" dirty="0">
              <a:solidFill>
                <a:srgbClr val="592C5F"/>
              </a:solidFill>
              <a:latin typeface="Arial"/>
            </a:endParaRPr>
          </a:p>
          <a:p>
            <a:pPr marL="342900" lvl="0" indent="-342900">
              <a:buFont typeface="Arial" panose="020B0604020202020204" pitchFamily="34" charset="0"/>
              <a:buChar char="•"/>
            </a:pPr>
            <a:r>
              <a:rPr lang="en-US" dirty="0">
                <a:solidFill>
                  <a:srgbClr val="592C5F"/>
                </a:solidFill>
                <a:latin typeface="Arial"/>
              </a:rPr>
              <a:t>Ex Libris’ Alma pricing is based on</a:t>
            </a:r>
          </a:p>
          <a:p>
            <a:pPr marL="1085850" lvl="1" indent="-342900">
              <a:buFont typeface="Arial" panose="020B0604020202020204" pitchFamily="34" charset="0"/>
              <a:buChar char="•"/>
            </a:pPr>
            <a:r>
              <a:rPr lang="en-US" dirty="0">
                <a:solidFill>
                  <a:srgbClr val="592C5F"/>
                </a:solidFill>
                <a:latin typeface="Arial"/>
              </a:rPr>
              <a:t>Bibliographic title count</a:t>
            </a:r>
          </a:p>
          <a:p>
            <a:pPr marL="1085850" lvl="1" indent="-342900">
              <a:buFont typeface="Arial" panose="020B0604020202020204" pitchFamily="34" charset="0"/>
              <a:buChar char="•"/>
            </a:pPr>
            <a:r>
              <a:rPr lang="en-US" dirty="0">
                <a:solidFill>
                  <a:srgbClr val="592C5F"/>
                </a:solidFill>
                <a:latin typeface="Arial"/>
              </a:rPr>
              <a:t>E-journal count</a:t>
            </a:r>
          </a:p>
          <a:p>
            <a:pPr marL="1085850" lvl="1" indent="-342900">
              <a:buFont typeface="Arial" panose="020B0604020202020204" pitchFamily="34" charset="0"/>
              <a:buChar char="•"/>
            </a:pPr>
            <a:r>
              <a:rPr lang="en-US" dirty="0">
                <a:solidFill>
                  <a:srgbClr val="592C5F"/>
                </a:solidFill>
                <a:latin typeface="Arial"/>
              </a:rPr>
              <a:t>Alma “Named User”</a:t>
            </a:r>
          </a:p>
          <a:p>
            <a:pPr marL="1085850" lvl="1" indent="-342900">
              <a:buFont typeface="Arial" panose="020B0604020202020204" pitchFamily="34" charset="0"/>
              <a:buChar char="•"/>
            </a:pPr>
            <a:endParaRPr lang="en-US" dirty="0">
              <a:latin typeface="+mj-lt"/>
            </a:endParaRPr>
          </a:p>
          <a:p>
            <a:r>
              <a:rPr lang="en-US" dirty="0">
                <a:latin typeface="Arial" panose="020B0604020202020204" pitchFamily="34" charset="0"/>
                <a:cs typeface="Arial" panose="020B0604020202020204" pitchFamily="34" charset="0"/>
              </a:rPr>
              <a:t>CARLI's license for Alma permits us a fixed number of Named Users across all I-Share institutions and the CARLI Office staff.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number of Named Users across all I-Share institutions is over our contracted limit, this may result in additional license fees.</a:t>
            </a:r>
          </a:p>
        </p:txBody>
      </p:sp>
      <p:sp>
        <p:nvSpPr>
          <p:cNvPr id="13" name="Title 12">
            <a:extLst>
              <a:ext uri="{FF2B5EF4-FFF2-40B4-BE49-F238E27FC236}">
                <a16:creationId xmlns:a16="http://schemas.microsoft.com/office/drawing/2014/main" id="{1180989A-2403-D146-B54E-5A48661F6D54}"/>
              </a:ext>
            </a:extLst>
          </p:cNvPr>
          <p:cNvSpPr>
            <a:spLocks noGrp="1"/>
          </p:cNvSpPr>
          <p:nvPr>
            <p:ph type="title"/>
          </p:nvPr>
        </p:nvSpPr>
        <p:spPr/>
        <p:txBody>
          <a:bodyPr/>
          <a:lstStyle/>
          <a:p>
            <a:r>
              <a:rPr lang="en-US" dirty="0"/>
              <a:t>Why are Alma named users Important?</a:t>
            </a:r>
          </a:p>
        </p:txBody>
      </p:sp>
    </p:spTree>
    <p:extLst>
      <p:ext uri="{BB962C8B-B14F-4D97-AF65-F5344CB8AC3E}">
        <p14:creationId xmlns:p14="http://schemas.microsoft.com/office/powerpoint/2010/main" val="2964971931"/>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7908</TotalTime>
  <Words>4974</Words>
  <Application>Microsoft Office PowerPoint</Application>
  <PresentationFormat>Letter Paper (8.5x11 in)</PresentationFormat>
  <Paragraphs>352</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Presentation11</vt:lpstr>
      <vt:lpstr>I-Share Alma Primo VE Office hours will start shortly</vt:lpstr>
      <vt:lpstr>I-Share Alma/Primo VE Office Hours: NAMED USERS in ALMA July 13, 2023</vt:lpstr>
      <vt:lpstr>Agenda Office Hours</vt:lpstr>
      <vt:lpstr>Announcements</vt:lpstr>
      <vt:lpstr>ReminderS</vt:lpstr>
      <vt:lpstr>Reminders</vt:lpstr>
      <vt:lpstr>Named Users in Alma</vt:lpstr>
      <vt:lpstr>What are Alma named users?</vt:lpstr>
      <vt:lpstr>Why are Alma named users Important?</vt:lpstr>
      <vt:lpstr>CARLI Named Users</vt:lpstr>
      <vt:lpstr>Best practice recommendations for Named users</vt:lpstr>
      <vt:lpstr>Best practice recommendations for named users</vt:lpstr>
      <vt:lpstr>Best practice recommendations for named users</vt:lpstr>
      <vt:lpstr>How DO I Identify My Institution’s Named Users</vt:lpstr>
      <vt:lpstr>How TO DEACTIVATE Named Users</vt:lpstr>
      <vt:lpstr>How TO DEACTIVATE Named Users</vt:lpstr>
      <vt:lpstr>Best practice recommendations for named users</vt:lpstr>
      <vt:lpstr>What are Generic user accounts and when should they be used?</vt:lpstr>
      <vt:lpstr>What are Generic user accounts and when should they be used?</vt:lpstr>
      <vt:lpstr>How do staff log in to Alma if single sign-on goes down? </vt:lpstr>
      <vt:lpstr>How do staff log in to Alma IF Single sign-on goes down? (continued)</vt:lpstr>
      <vt:lpstr>How do staff log in to Alma IF Single sign-on goes down? (continued)</vt:lpstr>
      <vt:lpstr>Open Q&amp;A</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Schwitzner, Ted</cp:lastModifiedBy>
  <cp:revision>899</cp:revision>
  <dcterms:created xsi:type="dcterms:W3CDTF">2019-09-18T17:05:10Z</dcterms:created>
  <dcterms:modified xsi:type="dcterms:W3CDTF">2023-07-13T21:06:30Z</dcterms:modified>
</cp:coreProperties>
</file>