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64" r:id="rId2"/>
    <p:sldId id="276" r:id="rId3"/>
    <p:sldId id="306" r:id="rId4"/>
    <p:sldId id="281" r:id="rId5"/>
    <p:sldId id="282" r:id="rId6"/>
    <p:sldId id="289" r:id="rId7"/>
    <p:sldId id="291" r:id="rId8"/>
    <p:sldId id="307" r:id="rId9"/>
    <p:sldId id="292" r:id="rId10"/>
    <p:sldId id="293" r:id="rId11"/>
    <p:sldId id="308" r:id="rId12"/>
    <p:sldId id="278" r:id="rId13"/>
    <p:sldId id="294" r:id="rId14"/>
    <p:sldId id="295" r:id="rId15"/>
    <p:sldId id="296" r:id="rId16"/>
    <p:sldId id="309" r:id="rId17"/>
    <p:sldId id="297" r:id="rId18"/>
    <p:sldId id="298" r:id="rId19"/>
    <p:sldId id="299" r:id="rId20"/>
    <p:sldId id="300" r:id="rId21"/>
    <p:sldId id="301" r:id="rId22"/>
    <p:sldId id="310" r:id="rId23"/>
    <p:sldId id="302" r:id="rId24"/>
    <p:sldId id="303" r:id="rId25"/>
    <p:sldId id="304" r:id="rId26"/>
    <p:sldId id="266" r:id="rId2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 showGuides="1">
      <p:cViewPr varScale="1">
        <p:scale>
          <a:sx n="68" d="100"/>
          <a:sy n="68" d="100"/>
        </p:scale>
        <p:origin x="616" y="4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11/10/2022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11/10/2022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11/10/2022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11/10/2022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11/10/2022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11/10/2022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11/10/2022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11/10/2022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11/10/2022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11/10/2022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11/10/2022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Display Preparation</a:t>
            </a:r>
            <a:br>
              <a:rPr lang="en-US" dirty="0"/>
            </a:br>
            <a:r>
              <a:rPr lang="en-US" dirty="0"/>
              <a:t>with Circulation Work Orders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Gretchen Schneider</a:t>
            </a:r>
          </a:p>
          <a:p>
            <a:r>
              <a:rPr lang="en-US" dirty="0"/>
              <a:t>Coordinator of Access Services</a:t>
            </a:r>
          </a:p>
          <a:p>
            <a:r>
              <a:rPr lang="en-US" dirty="0"/>
              <a:t>Oakton Community College Library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Remove Items from the </a:t>
            </a:r>
            <a:br>
              <a:rPr lang="en-US"/>
            </a:br>
            <a:r>
              <a:rPr lang="en-US"/>
              <a:t>Work Order Department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7080" y="1561709"/>
            <a:ext cx="6739932" cy="29340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Role</a:t>
            </a:r>
            <a:r>
              <a:rPr lang="en-US" dirty="0"/>
              <a:t>: Physical Inventory Operator or Physical Inventory Operator – Extended</a:t>
            </a:r>
          </a:p>
          <a:p>
            <a:pPr marL="0" indent="0">
              <a:buNone/>
            </a:pPr>
            <a:r>
              <a:rPr lang="en-US" b="1" dirty="0"/>
              <a:t>Location</a:t>
            </a:r>
            <a:r>
              <a:rPr lang="en-US" dirty="0"/>
              <a:t>: Fulfillment &gt; Resource Requests &gt; Manage In Process Items</a:t>
            </a:r>
          </a:p>
          <a:p>
            <a:r>
              <a:rPr lang="en-US" dirty="0"/>
              <a:t>Select Work Order Type</a:t>
            </a:r>
          </a:p>
          <a:p>
            <a:r>
              <a:rPr lang="en-US" dirty="0"/>
              <a:t>Toggle &amp; click Done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1A0823-48F1-44AB-927D-3BBEE1DC0C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881" r="83134" b="59713"/>
          <a:stretch/>
        </p:blipFill>
        <p:spPr>
          <a:xfrm>
            <a:off x="7847012" y="1561709"/>
            <a:ext cx="3735785" cy="2666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252477-A88B-4CAA-AB81-CF25DF1F4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812" y="4512649"/>
            <a:ext cx="10288985" cy="220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3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Creating a Display Itemized Set</a:t>
            </a:r>
          </a:p>
        </p:txBody>
      </p:sp>
    </p:spTree>
    <p:extLst>
      <p:ext uri="{BB962C8B-B14F-4D97-AF65-F5344CB8AC3E}">
        <p14:creationId xmlns:p14="http://schemas.microsoft.com/office/powerpoint/2010/main" val="232765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Set List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BDB51502-D859-4192-9BB6-E38A8051E6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810" r="-1"/>
          <a:stretch/>
        </p:blipFill>
        <p:spPr>
          <a:xfrm>
            <a:off x="9066212" y="609599"/>
            <a:ext cx="2534551" cy="5994611"/>
          </a:xfrm>
          <a:prstGeom prst="rect">
            <a:avLst/>
          </a:prstGeom>
        </p:spPr>
      </p:pic>
      <p:sp>
        <p:nvSpPr>
          <p:cNvPr id="18" name="Content Placeholder 13">
            <a:extLst>
              <a:ext uri="{FF2B5EF4-FFF2-40B4-BE49-F238E27FC236}">
                <a16:creationId xmlns:a16="http://schemas.microsoft.com/office/drawing/2014/main" id="{8A009E32-A764-4B89-A513-2E6B3B8179C1}"/>
              </a:ext>
            </a:extLst>
          </p:cNvPr>
          <p:cNvSpPr txBox="1">
            <a:spLocks/>
          </p:cNvSpPr>
          <p:nvPr/>
        </p:nvSpPr>
        <p:spPr>
          <a:xfrm>
            <a:off x="1107080" y="1561709"/>
            <a:ext cx="6816132" cy="4610491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6581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Create a list of books you want to keep as an itemized set:</a:t>
            </a:r>
          </a:p>
          <a:p>
            <a:r>
              <a:rPr lang="en-US" dirty="0"/>
              <a:t>Create a Notepad document</a:t>
            </a:r>
          </a:p>
          <a:p>
            <a:r>
              <a:rPr lang="en-US" dirty="0"/>
              <a:t>Type “Barcode” on the first line </a:t>
            </a:r>
            <a:br>
              <a:rPr lang="en-US" dirty="0"/>
            </a:br>
            <a:r>
              <a:rPr lang="en-US" dirty="0"/>
              <a:t>(first letter alphabetized)</a:t>
            </a:r>
          </a:p>
          <a:p>
            <a:r>
              <a:rPr lang="en-US" dirty="0"/>
              <a:t>Starting with the second line, scan in the item barcodes of the items you wish to add to the set</a:t>
            </a:r>
          </a:p>
          <a:p>
            <a:r>
              <a:rPr lang="en-US" dirty="0"/>
              <a:t>Save the notepad document</a:t>
            </a:r>
            <a:br>
              <a:rPr lang="en-US" dirty="0"/>
            </a:br>
            <a:r>
              <a:rPr lang="en-US" dirty="0"/>
              <a:t>File &gt; Save</a:t>
            </a:r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Display Itemized Set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17308" y="1701800"/>
            <a:ext cx="5281903" cy="172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Role</a:t>
            </a:r>
            <a:r>
              <a:rPr lang="en-US" dirty="0"/>
              <a:t>: Fulfillment Services Operator or Fulfillment Services Manager</a:t>
            </a:r>
          </a:p>
          <a:p>
            <a:pPr marL="0" indent="0">
              <a:buNone/>
            </a:pPr>
            <a:r>
              <a:rPr lang="en-US" b="1" dirty="0"/>
              <a:t>Location</a:t>
            </a:r>
            <a:r>
              <a:rPr lang="en-US" dirty="0"/>
              <a:t>: Admin &gt; Manage Jobs and Sets &gt; Manage Sets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A9F414-9CBA-41F6-B4DF-D6FE8624E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805"/>
          <a:stretch/>
        </p:blipFill>
        <p:spPr>
          <a:xfrm>
            <a:off x="6627812" y="1600200"/>
            <a:ext cx="4972050" cy="4927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ECEF50-55B3-4C38-83FE-F1BA06B1D4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106" r="85009" b="44805"/>
          <a:stretch/>
        </p:blipFill>
        <p:spPr>
          <a:xfrm>
            <a:off x="1217612" y="3657600"/>
            <a:ext cx="317527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6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an Itemized Set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17309" y="1600200"/>
            <a:ext cx="7263104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On the Manage Sets page, click Add Set and choose Itemized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Enter General Information:</a:t>
            </a:r>
          </a:p>
          <a:p>
            <a:r>
              <a:rPr lang="en-US" dirty="0"/>
              <a:t>Set name</a:t>
            </a:r>
          </a:p>
          <a:p>
            <a:r>
              <a:rPr lang="en-US" dirty="0"/>
              <a:t>Description</a:t>
            </a:r>
          </a:p>
          <a:p>
            <a:r>
              <a:rPr lang="en-US" dirty="0"/>
              <a:t>Set content type:</a:t>
            </a:r>
            <a:br>
              <a:rPr lang="en-US" dirty="0"/>
            </a:br>
            <a:r>
              <a:rPr lang="en-US" dirty="0"/>
              <a:t>Select </a:t>
            </a:r>
            <a:r>
              <a:rPr lang="en-US" dirty="0">
                <a:solidFill>
                  <a:srgbClr val="FF0000"/>
                </a:solidFill>
              </a:rPr>
              <a:t>Physical Items</a:t>
            </a:r>
          </a:p>
          <a:p>
            <a:r>
              <a:rPr lang="en-US" dirty="0"/>
              <a:t>Private: Yes/No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A495ED-0958-411D-9ECA-9F7408722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012" y="1600200"/>
            <a:ext cx="1801091" cy="152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EF742C-E7E5-497F-82A7-39599E6D6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464" y="3429000"/>
            <a:ext cx="588264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8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an Itemized Set (continued)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17309" y="1600200"/>
            <a:ext cx="7263104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Add Contents from File to Set:</a:t>
            </a:r>
          </a:p>
          <a:p>
            <a:r>
              <a:rPr lang="en-US" dirty="0"/>
              <a:t>Click the File icon</a:t>
            </a:r>
          </a:p>
          <a:p>
            <a:r>
              <a:rPr lang="en-US" dirty="0"/>
              <a:t>Select Set File</a:t>
            </a:r>
          </a:p>
          <a:p>
            <a:r>
              <a:rPr lang="en-US" dirty="0"/>
              <a:t>Click Open</a:t>
            </a:r>
          </a:p>
          <a:p>
            <a:r>
              <a:rPr lang="en-US" dirty="0"/>
              <a:t>Click Save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DE7F1E-4A4E-430D-A229-B74CED6CB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12" y="2160770"/>
            <a:ext cx="5945154" cy="12699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56EF68-1547-40B2-BC95-713612A52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212" y="3655545"/>
            <a:ext cx="5945154" cy="2962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A614E4-C08C-4481-B34D-F11A93D3D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8812" y="3995200"/>
            <a:ext cx="6381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6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Sending Sets to </a:t>
            </a:r>
            <a:br>
              <a:rPr lang="en-US" dirty="0"/>
            </a:br>
            <a:r>
              <a:rPr lang="en-US" dirty="0"/>
              <a:t>Pick from Shelf</a:t>
            </a:r>
          </a:p>
        </p:txBody>
      </p:sp>
    </p:spTree>
    <p:extLst>
      <p:ext uri="{BB962C8B-B14F-4D97-AF65-F5344CB8AC3E}">
        <p14:creationId xmlns:p14="http://schemas.microsoft.com/office/powerpoint/2010/main" val="166100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 to Pick From Shelf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39B6E7-540E-4FF1-A00D-085807D7ED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106" r="85009" b="48620"/>
          <a:stretch/>
        </p:blipFill>
        <p:spPr>
          <a:xfrm>
            <a:off x="8351330" y="1622981"/>
            <a:ext cx="3175270" cy="2415619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DE4929CF-5C30-48AB-A758-7498767A8AA0}"/>
              </a:ext>
            </a:extLst>
          </p:cNvPr>
          <p:cNvSpPr txBox="1">
            <a:spLocks/>
          </p:cNvSpPr>
          <p:nvPr/>
        </p:nvSpPr>
        <p:spPr>
          <a:xfrm>
            <a:off x="1117308" y="1701800"/>
            <a:ext cx="6805904" cy="23368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6581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Role</a:t>
            </a:r>
            <a:r>
              <a:rPr lang="en-US" dirty="0"/>
              <a:t>: Fulfillment Administrator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/>
              <a:t>Location</a:t>
            </a:r>
            <a:r>
              <a:rPr lang="en-US" dirty="0"/>
              <a:t>: Admin &gt; Manage Jobs and Sets &gt; Run a Job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/>
              <a:t>Job Name</a:t>
            </a:r>
            <a:r>
              <a:rPr lang="en-US" dirty="0"/>
              <a:t>: Create physical item work orders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091E9C-77EA-46C7-9899-53D2394ED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18" y="4807055"/>
            <a:ext cx="10918588" cy="4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0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a Job, page 1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DE4929CF-5C30-48AB-A758-7498767A8AA0}"/>
              </a:ext>
            </a:extLst>
          </p:cNvPr>
          <p:cNvSpPr txBox="1">
            <a:spLocks/>
          </p:cNvSpPr>
          <p:nvPr/>
        </p:nvSpPr>
        <p:spPr>
          <a:xfrm>
            <a:off x="1117308" y="1701800"/>
            <a:ext cx="6805904" cy="17272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6581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Search for Description: work order</a:t>
            </a:r>
          </a:p>
          <a:p>
            <a:r>
              <a:rPr lang="en-US" dirty="0"/>
              <a:t>Select Job</a:t>
            </a:r>
          </a:p>
          <a:p>
            <a:r>
              <a:rPr lang="en-US" dirty="0"/>
              <a:t>Click Next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EC7365-B3D4-42BC-81D7-91DBC1A4D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" y="3464168"/>
            <a:ext cx="10972800" cy="169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8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a Job, page 2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DE4929CF-5C30-48AB-A758-7498767A8AA0}"/>
              </a:ext>
            </a:extLst>
          </p:cNvPr>
          <p:cNvSpPr txBox="1">
            <a:spLocks/>
          </p:cNvSpPr>
          <p:nvPr/>
        </p:nvSpPr>
        <p:spPr>
          <a:xfrm>
            <a:off x="1117308" y="1701800"/>
            <a:ext cx="6805904" cy="17272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6581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Select the Itemized List</a:t>
            </a:r>
          </a:p>
          <a:p>
            <a:r>
              <a:rPr lang="en-US" dirty="0"/>
              <a:t>Click Next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2F12A9-B5B9-4D88-AC4A-2F356039B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87" y="3276600"/>
            <a:ext cx="1100345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 I will show you: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701800"/>
            <a:ext cx="5358103" cy="4470400"/>
          </a:xfrm>
        </p:spPr>
        <p:txBody>
          <a:bodyPr/>
          <a:lstStyle/>
          <a:p>
            <a:r>
              <a:rPr lang="en-US" dirty="0"/>
              <a:t>How to create a circulation </a:t>
            </a:r>
            <a:br>
              <a:rPr lang="en-US" dirty="0"/>
            </a:br>
            <a:r>
              <a:rPr lang="en-US" dirty="0"/>
              <a:t>work order area to store items as you prepare a display</a:t>
            </a:r>
          </a:p>
          <a:p>
            <a:r>
              <a:rPr lang="en-US" dirty="0"/>
              <a:t>How to create sets of items used for common displays to reuse annually</a:t>
            </a:r>
          </a:p>
          <a:p>
            <a:r>
              <a:rPr lang="en-US" dirty="0"/>
              <a:t>How to run a job to send a set to the pick from shelf for display preparation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7EEB11-A31B-4885-81C9-49EB3AC947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r="5000"/>
          <a:stretch/>
        </p:blipFill>
        <p:spPr>
          <a:xfrm>
            <a:off x="7466012" y="381000"/>
            <a:ext cx="40386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a Job, page 3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DE4929CF-5C30-48AB-A758-7498767A8AA0}"/>
              </a:ext>
            </a:extLst>
          </p:cNvPr>
          <p:cNvSpPr txBox="1">
            <a:spLocks/>
          </p:cNvSpPr>
          <p:nvPr/>
        </p:nvSpPr>
        <p:spPr>
          <a:xfrm>
            <a:off x="1117308" y="1701800"/>
            <a:ext cx="10463504" cy="17272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6581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Select the Work Order Type: Display Preparation</a:t>
            </a:r>
            <a:br>
              <a:rPr lang="en-US" dirty="0"/>
            </a:br>
            <a:r>
              <a:rPr lang="en-US" dirty="0"/>
              <a:t>(this will auto select the department to match)</a:t>
            </a:r>
          </a:p>
          <a:p>
            <a:r>
              <a:rPr lang="en-US" dirty="0"/>
              <a:t>Leave “Do not pick from shelf” unchecked</a:t>
            </a:r>
          </a:p>
          <a:p>
            <a:r>
              <a:rPr lang="en-US" dirty="0"/>
              <a:t>Click Next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FA0062-D95A-447C-B461-C710A10CF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45" y="4322446"/>
            <a:ext cx="10972799" cy="166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6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a Job, page 4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DE4929CF-5C30-48AB-A758-7498767A8AA0}"/>
              </a:ext>
            </a:extLst>
          </p:cNvPr>
          <p:cNvSpPr txBox="1">
            <a:spLocks/>
          </p:cNvSpPr>
          <p:nvPr/>
        </p:nvSpPr>
        <p:spPr>
          <a:xfrm>
            <a:off x="1117308" y="1701800"/>
            <a:ext cx="10463504" cy="17272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6581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Review</a:t>
            </a:r>
          </a:p>
          <a:p>
            <a:r>
              <a:rPr lang="en-US" dirty="0"/>
              <a:t>Click Submit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E5B788-6C9A-4EA5-9F90-1F4AF0FB3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43" y="2895600"/>
            <a:ext cx="10972799" cy="37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2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Display Preparation Work Order Area: Adding Requested Items</a:t>
            </a:r>
          </a:p>
        </p:txBody>
      </p:sp>
    </p:spTree>
    <p:extLst>
      <p:ext uri="{BB962C8B-B14F-4D97-AF65-F5344CB8AC3E}">
        <p14:creationId xmlns:p14="http://schemas.microsoft.com/office/powerpoint/2010/main" val="328469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Books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DE4929CF-5C30-48AB-A758-7498767A8AA0}"/>
              </a:ext>
            </a:extLst>
          </p:cNvPr>
          <p:cNvSpPr txBox="1">
            <a:spLocks/>
          </p:cNvSpPr>
          <p:nvPr/>
        </p:nvSpPr>
        <p:spPr>
          <a:xfrm>
            <a:off x="1117308" y="1701800"/>
            <a:ext cx="6805904" cy="2214848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6581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Role</a:t>
            </a:r>
            <a:r>
              <a:rPr lang="en-US" dirty="0"/>
              <a:t>: Requests Operator</a:t>
            </a:r>
          </a:p>
          <a:p>
            <a:pPr marL="0" indent="0">
              <a:buNone/>
            </a:pPr>
            <a:r>
              <a:rPr lang="en-US" b="1" dirty="0"/>
              <a:t>Location</a:t>
            </a:r>
            <a:r>
              <a:rPr lang="en-US" dirty="0"/>
              <a:t>: Fulfillment &gt; Resource Requests &gt; Pick From Shelf</a:t>
            </a:r>
          </a:p>
          <a:p>
            <a:r>
              <a:rPr lang="en-US" dirty="0"/>
              <a:t>Find Books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1A6695-CF23-40BE-8685-26EB03FE8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63" y="4175776"/>
            <a:ext cx="10972799" cy="22148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6F0250-68FF-4FAD-BBFF-43C1BD048C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61" r="85634" b="67893"/>
          <a:stretch/>
        </p:blipFill>
        <p:spPr>
          <a:xfrm>
            <a:off x="8222214" y="1574800"/>
            <a:ext cx="3335263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4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Books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DE4929CF-5C30-48AB-A758-7498767A8AA0}"/>
              </a:ext>
            </a:extLst>
          </p:cNvPr>
          <p:cNvSpPr txBox="1">
            <a:spLocks/>
          </p:cNvSpPr>
          <p:nvPr/>
        </p:nvSpPr>
        <p:spPr>
          <a:xfrm>
            <a:off x="1117308" y="1612900"/>
            <a:ext cx="6424904" cy="22733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6581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Role</a:t>
            </a:r>
            <a:r>
              <a:rPr lang="en-US" dirty="0"/>
              <a:t>: Requests Operator</a:t>
            </a:r>
          </a:p>
          <a:p>
            <a:pPr marL="0" indent="0">
              <a:buNone/>
            </a:pPr>
            <a:r>
              <a:rPr lang="en-US" b="1" dirty="0"/>
              <a:t>Location</a:t>
            </a:r>
            <a:r>
              <a:rPr lang="en-US" dirty="0"/>
              <a:t>: Fulfillment &gt; Resource Requests &gt; Scan In Items</a:t>
            </a:r>
          </a:p>
          <a:p>
            <a:r>
              <a:rPr lang="en-US" dirty="0"/>
              <a:t>Scan item barcode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AAD857-8728-4A71-9DD2-73C2F7A2F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15" y="3200400"/>
            <a:ext cx="6900997" cy="29760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06958D-82C3-4749-8E65-E659B34A6A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118" r="83134" b="65829"/>
          <a:stretch/>
        </p:blipFill>
        <p:spPr>
          <a:xfrm>
            <a:off x="7845027" y="1473200"/>
            <a:ext cx="3735785" cy="100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3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Result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DE4929CF-5C30-48AB-A758-7498767A8AA0}"/>
              </a:ext>
            </a:extLst>
          </p:cNvPr>
          <p:cNvSpPr txBox="1">
            <a:spLocks/>
          </p:cNvSpPr>
          <p:nvPr/>
        </p:nvSpPr>
        <p:spPr>
          <a:xfrm>
            <a:off x="1117308" y="1612900"/>
            <a:ext cx="10463504" cy="6731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6581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Items scanned will be added to the Display Preparation area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D0B003-26F1-4F5E-B77D-88BA542D8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308" y="2695575"/>
            <a:ext cx="9979175" cy="187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8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Questions?</a:t>
            </a:r>
            <a:br>
              <a:rPr lang="en-US" dirty="0"/>
            </a:br>
            <a:r>
              <a:rPr lang="en-US" sz="4000" dirty="0"/>
              <a:t>Contact me at gschneid@oakton.edu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685EC5-F864-4E49-B8F1-8DF917949F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 b="21112"/>
          <a:stretch/>
        </p:blipFill>
        <p:spPr>
          <a:xfrm>
            <a:off x="1065212" y="685800"/>
            <a:ext cx="4192981" cy="310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Setting Up the Display Preparation Work Order Area</a:t>
            </a:r>
          </a:p>
        </p:txBody>
      </p:sp>
    </p:spTree>
    <p:extLst>
      <p:ext uri="{BB962C8B-B14F-4D97-AF65-F5344CB8AC3E}">
        <p14:creationId xmlns:p14="http://schemas.microsoft.com/office/powerpoint/2010/main" val="293571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Display Preparation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BF1C8-A32B-4663-B83C-1620087BC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01800"/>
            <a:ext cx="5510503" cy="31673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Role</a:t>
            </a:r>
            <a:r>
              <a:rPr lang="en-US" dirty="0"/>
              <a:t>: General System Administrator</a:t>
            </a:r>
          </a:p>
          <a:p>
            <a:pPr marL="0" indent="0">
              <a:buNone/>
            </a:pPr>
            <a:r>
              <a:rPr lang="en-US" b="1" dirty="0"/>
              <a:t>Configuring</a:t>
            </a:r>
            <a:r>
              <a:rPr lang="en-US" dirty="0"/>
              <a:t>: Pick library location</a:t>
            </a:r>
            <a:br>
              <a:rPr lang="en-US" dirty="0"/>
            </a:br>
            <a:r>
              <a:rPr lang="en-US" dirty="0"/>
              <a:t>(if necessary)</a:t>
            </a:r>
          </a:p>
          <a:p>
            <a:pPr marL="0" indent="0">
              <a:buNone/>
            </a:pPr>
            <a:r>
              <a:rPr lang="en-US" b="1" dirty="0"/>
              <a:t>Location</a:t>
            </a:r>
            <a:r>
              <a:rPr lang="en-US" dirty="0"/>
              <a:t>: Configuration &gt; General &gt; Work Orders and Departments &gt; Work Order Types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E9CBF1-E5ED-4488-9739-A3BE7DA59F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35" r="80008" b="57780"/>
          <a:stretch/>
        </p:blipFill>
        <p:spPr>
          <a:xfrm>
            <a:off x="6932612" y="1600200"/>
            <a:ext cx="4646613" cy="363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1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Work Order Type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113BE039-6B32-4F38-87DD-6D059FDD77B4}"/>
              </a:ext>
            </a:extLst>
          </p:cNvPr>
          <p:cNvSpPr txBox="1">
            <a:spLocks/>
          </p:cNvSpPr>
          <p:nvPr/>
        </p:nvSpPr>
        <p:spPr>
          <a:xfrm>
            <a:off x="1117309" y="1701800"/>
            <a:ext cx="5358103" cy="44704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78599919-096D-4581-8AF8-9DFF3EECFC24}"/>
              </a:ext>
            </a:extLst>
          </p:cNvPr>
          <p:cNvSpPr txBox="1">
            <a:spLocks/>
          </p:cNvSpPr>
          <p:nvPr/>
        </p:nvSpPr>
        <p:spPr>
          <a:xfrm>
            <a:off x="1269709" y="1854200"/>
            <a:ext cx="5358103" cy="44704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Add Work Order Type</a:t>
            </a:r>
          </a:p>
          <a:p>
            <a:r>
              <a:rPr lang="en-US" dirty="0"/>
              <a:t>Fill in the following:</a:t>
            </a:r>
          </a:p>
          <a:p>
            <a:pPr lvl="1"/>
            <a:r>
              <a:rPr lang="en-US" dirty="0"/>
              <a:t>Code</a:t>
            </a:r>
          </a:p>
          <a:p>
            <a:pPr lvl="1"/>
            <a:r>
              <a:rPr lang="en-US" dirty="0"/>
              <a:t>Name</a:t>
            </a:r>
          </a:p>
          <a:p>
            <a:pPr lvl="1"/>
            <a:r>
              <a:rPr lang="en-US" dirty="0"/>
              <a:t>Description</a:t>
            </a:r>
          </a:p>
          <a:p>
            <a:r>
              <a:rPr lang="en-US" dirty="0"/>
              <a:t>Deselect Recall Loans (optional)</a:t>
            </a:r>
          </a:p>
          <a:p>
            <a:r>
              <a:rPr lang="en-US" dirty="0"/>
              <a:t>Click Add Work Order Type Button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A30810-D64D-461E-8857-0A853D406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/>
          <a:stretch/>
        </p:blipFill>
        <p:spPr>
          <a:xfrm>
            <a:off x="7923212" y="685800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5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the Circulation Desk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921C5E-EA0C-4888-9204-B842F7BC51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881" r="85009" b="63336"/>
          <a:stretch/>
        </p:blipFill>
        <p:spPr>
          <a:xfrm>
            <a:off x="8785520" y="1602163"/>
            <a:ext cx="2797918" cy="1866901"/>
          </a:xfrm>
          <a:prstGeom prst="rect">
            <a:avLst/>
          </a:prstGeom>
        </p:spPr>
      </p:pic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8ECB9AB7-05C9-48CE-98AF-C59620A7629F}"/>
              </a:ext>
            </a:extLst>
          </p:cNvPr>
          <p:cNvSpPr txBox="1">
            <a:spLocks/>
          </p:cNvSpPr>
          <p:nvPr/>
        </p:nvSpPr>
        <p:spPr>
          <a:xfrm>
            <a:off x="605386" y="1523635"/>
            <a:ext cx="8003626" cy="1679267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Roles</a:t>
            </a:r>
            <a:r>
              <a:rPr lang="en-US" dirty="0"/>
              <a:t>: General System Administrator or Fulfillment Administrator</a:t>
            </a:r>
          </a:p>
          <a:p>
            <a:pPr marL="0" indent="0">
              <a:buNone/>
            </a:pPr>
            <a:r>
              <a:rPr lang="en-US" b="1" dirty="0"/>
              <a:t>Location</a:t>
            </a:r>
            <a:r>
              <a:rPr lang="en-US" dirty="0"/>
              <a:t>: Configuration &gt; Fulfillment &gt; Library Management &gt; Circulation Desks</a:t>
            </a:r>
            <a:br>
              <a:rPr lang="en-US" sz="4400" dirty="0"/>
            </a:b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DB6953F-ABDE-482E-BDB2-4587563BA2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94" t="37761" r="19367" b="42220"/>
          <a:stretch/>
        </p:blipFill>
        <p:spPr>
          <a:xfrm>
            <a:off x="588631" y="4626560"/>
            <a:ext cx="11011561" cy="167926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C2FC983-9071-4148-9C90-9E23F2BA8F77}"/>
              </a:ext>
            </a:extLst>
          </p:cNvPr>
          <p:cNvSpPr/>
          <p:nvPr/>
        </p:nvSpPr>
        <p:spPr>
          <a:xfrm>
            <a:off x="605386" y="3482753"/>
            <a:ext cx="10978052" cy="1130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 the Circulation Desks List, click … next to your circulation desk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Click Edit</a:t>
            </a:r>
          </a:p>
        </p:txBody>
      </p:sp>
    </p:spTree>
    <p:extLst>
      <p:ext uri="{BB962C8B-B14F-4D97-AF65-F5344CB8AC3E}">
        <p14:creationId xmlns:p14="http://schemas.microsoft.com/office/powerpoint/2010/main" val="421583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Circulation Work Order Type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113BE039-6B32-4F38-87DD-6D059FDD77B4}"/>
              </a:ext>
            </a:extLst>
          </p:cNvPr>
          <p:cNvSpPr txBox="1">
            <a:spLocks/>
          </p:cNvSpPr>
          <p:nvPr/>
        </p:nvSpPr>
        <p:spPr>
          <a:xfrm>
            <a:off x="1522411" y="1608057"/>
            <a:ext cx="5486401" cy="4564143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the Work Order Types Tab</a:t>
            </a:r>
            <a:br>
              <a:rPr lang="en-US" dirty="0"/>
            </a:br>
            <a:endParaRPr lang="en-US" dirty="0"/>
          </a:p>
          <a:p>
            <a:r>
              <a:rPr lang="en-US" dirty="0"/>
              <a:t>Click Add work order</a:t>
            </a:r>
          </a:p>
          <a:p>
            <a:r>
              <a:rPr lang="en-US" dirty="0"/>
              <a:t>Select the created Work order type from the dropdown menu</a:t>
            </a:r>
          </a:p>
          <a:p>
            <a:r>
              <a:rPr lang="en-US" dirty="0"/>
              <a:t>Enter the Work order time (days)</a:t>
            </a:r>
          </a:p>
          <a:p>
            <a:r>
              <a:rPr lang="en-US" dirty="0"/>
              <a:t>Click Add work order</a:t>
            </a:r>
            <a:br>
              <a:rPr lang="en-US" dirty="0"/>
            </a:br>
            <a:endParaRPr lang="en-US" dirty="0"/>
          </a:p>
          <a:p>
            <a:r>
              <a:rPr lang="en-US" dirty="0"/>
              <a:t>Click Save on the top right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AB41DA-9AA8-46BC-A37E-773BA79A4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72"/>
          <a:stretch/>
        </p:blipFill>
        <p:spPr>
          <a:xfrm>
            <a:off x="7328389" y="2503260"/>
            <a:ext cx="3012816" cy="2828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43FF95-E907-4D69-A962-F5B45639A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388" y="5562600"/>
            <a:ext cx="590550" cy="45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06E7FE-9611-43FB-8890-CF2022277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388" y="1555302"/>
            <a:ext cx="42291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7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Display Preparation Work Order Area: Adding &amp; Removing Items </a:t>
            </a:r>
          </a:p>
        </p:txBody>
      </p:sp>
    </p:spTree>
    <p:extLst>
      <p:ext uri="{BB962C8B-B14F-4D97-AF65-F5344CB8AC3E}">
        <p14:creationId xmlns:p14="http://schemas.microsoft.com/office/powerpoint/2010/main" val="42606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Manually Adding Items to the </a:t>
            </a:r>
            <a:br>
              <a:rPr lang="en-US" dirty="0"/>
            </a:br>
            <a:r>
              <a:rPr lang="en-US" dirty="0"/>
              <a:t>Work Order Department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701800"/>
            <a:ext cx="7086600" cy="4711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Role</a:t>
            </a:r>
            <a:r>
              <a:rPr lang="en-US" dirty="0"/>
              <a:t>: Physical Inventory Operator or Physical Inventory Operator – Extended</a:t>
            </a:r>
          </a:p>
          <a:p>
            <a:pPr marL="0" indent="0">
              <a:buNone/>
            </a:pPr>
            <a:r>
              <a:rPr lang="en-US" b="1" dirty="0"/>
              <a:t>Desk Location: </a:t>
            </a:r>
            <a:r>
              <a:rPr lang="en-US" dirty="0"/>
              <a:t>Circulation Desk</a:t>
            </a:r>
          </a:p>
          <a:p>
            <a:pPr marL="0" indent="0">
              <a:buNone/>
            </a:pPr>
            <a:r>
              <a:rPr lang="en-US" b="1" dirty="0"/>
              <a:t>Location</a:t>
            </a:r>
            <a:r>
              <a:rPr lang="en-US" dirty="0"/>
              <a:t>: Fulfillment &gt; Resource Requests &gt; </a:t>
            </a:r>
            <a:br>
              <a:rPr lang="en-US" dirty="0"/>
            </a:br>
            <a:r>
              <a:rPr lang="en-US" dirty="0"/>
              <a:t>Scan In Items</a:t>
            </a:r>
          </a:p>
          <a:p>
            <a:r>
              <a:rPr lang="en-US" dirty="0"/>
              <a:t>Select </a:t>
            </a:r>
            <a:br>
              <a:rPr lang="en-US" dirty="0"/>
            </a:br>
            <a:r>
              <a:rPr lang="en-US" dirty="0"/>
              <a:t>Work Order Type</a:t>
            </a:r>
          </a:p>
          <a:p>
            <a:r>
              <a:rPr lang="en-US" dirty="0"/>
              <a:t>Scan item barcode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E19114-640F-4A7F-89A2-F7551DC759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881" r="83134" b="65829"/>
          <a:stretch/>
        </p:blipFill>
        <p:spPr>
          <a:xfrm>
            <a:off x="8380412" y="2191804"/>
            <a:ext cx="3202385" cy="1633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B10A83-3D49-4077-B124-506D40F4A0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24" t="17205" r="1037" b="12903"/>
          <a:stretch/>
        </p:blipFill>
        <p:spPr>
          <a:xfrm>
            <a:off x="4496197" y="3937000"/>
            <a:ext cx="7086600" cy="2476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8226F5-C220-4566-AEBF-8D70E1563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3872" y="1518177"/>
            <a:ext cx="28289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791</TotalTime>
  <Words>659</Words>
  <Application>Microsoft Office PowerPoint</Application>
  <PresentationFormat>Custom</PresentationFormat>
  <Paragraphs>103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Century Gothic</vt:lpstr>
      <vt:lpstr>Books 16x9</vt:lpstr>
      <vt:lpstr> Display Preparation with Circulation Work Orders</vt:lpstr>
      <vt:lpstr>Today I will show you:</vt:lpstr>
      <vt:lpstr> Setting Up the Display Preparation Work Order Area</vt:lpstr>
      <vt:lpstr>Create a Display Preparation Area</vt:lpstr>
      <vt:lpstr>Add Work Order Type</vt:lpstr>
      <vt:lpstr>Adding the Circulation Desk</vt:lpstr>
      <vt:lpstr>Add Circulation Work Order Type</vt:lpstr>
      <vt:lpstr> Display Preparation Work Order Area: Adding &amp; Removing Items </vt:lpstr>
      <vt:lpstr>Manually Adding Items to the  Work Order Department</vt:lpstr>
      <vt:lpstr>Remove Items from the  Work Order Department</vt:lpstr>
      <vt:lpstr> Creating a Display Itemized Set</vt:lpstr>
      <vt:lpstr>Creating a Set List</vt:lpstr>
      <vt:lpstr>Creating a Display Itemized Set</vt:lpstr>
      <vt:lpstr>Adding an Itemized Set</vt:lpstr>
      <vt:lpstr>Adding an Itemized Set (continued)</vt:lpstr>
      <vt:lpstr> Sending Sets to  Pick from Shelf</vt:lpstr>
      <vt:lpstr>Send to Pick From Shelf</vt:lpstr>
      <vt:lpstr>Run a Job, page 1</vt:lpstr>
      <vt:lpstr>Run a Job, page 2</vt:lpstr>
      <vt:lpstr>Run a Job, page 3</vt:lpstr>
      <vt:lpstr>Run a Job, page 4</vt:lpstr>
      <vt:lpstr> Display Preparation Work Order Area: Adding Requested Items</vt:lpstr>
      <vt:lpstr>Find Books</vt:lpstr>
      <vt:lpstr>Scan Books</vt:lpstr>
      <vt:lpstr>Final Result</vt:lpstr>
      <vt:lpstr>Questions? Contact me at gschneid@oakton.edu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Sets and  Work Order Departments for Display Preparation</dc:title>
  <dc:creator>Gretchen Schneider</dc:creator>
  <cp:lastModifiedBy>Gretchen Schneider</cp:lastModifiedBy>
  <cp:revision>44</cp:revision>
  <dcterms:created xsi:type="dcterms:W3CDTF">2022-11-08T20:03:03Z</dcterms:created>
  <dcterms:modified xsi:type="dcterms:W3CDTF">2022-11-10T19:22:30Z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