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94" r:id="rId2"/>
    <p:sldId id="280" r:id="rId3"/>
    <p:sldId id="281" r:id="rId4"/>
    <p:sldId id="279" r:id="rId5"/>
    <p:sldId id="282" r:id="rId6"/>
    <p:sldId id="285" r:id="rId7"/>
    <p:sldId id="283" r:id="rId8"/>
    <p:sldId id="284" r:id="rId9"/>
    <p:sldId id="295" r:id="rId10"/>
    <p:sldId id="300" r:id="rId11"/>
    <p:sldId id="297" r:id="rId12"/>
    <p:sldId id="303" r:id="rId13"/>
    <p:sldId id="301" r:id="rId14"/>
    <p:sldId id="296" r:id="rId15"/>
    <p:sldId id="293" r:id="rId16"/>
    <p:sldId id="278" r:id="rId17"/>
    <p:sldId id="290" r:id="rId18"/>
    <p:sldId id="288" r:id="rId19"/>
    <p:sldId id="302" r:id="rId20"/>
    <p:sldId id="291" r:id="rId21"/>
    <p:sldId id="289" r:id="rId22"/>
    <p:sldId id="292" r:id="rId23"/>
    <p:sldId id="276" r:id="rId24"/>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Times New Roman"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Times New Roman"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Times New Roman"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Times New Roman"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27F28D0-91F6-D1A4-7BCD-7EF1C8A71BC8}" name="Jennifer Hanna Masciadrelli" initials="JM" userId="71Y7B493YIatweT83jg1vpRHhmZ2ASJfAAbCYmIheLA=" providerId="None"/>
  <p188:author id="{404075EB-0E5A-F963-407B-990A90900088}" name="Masciadrelli, Jennifer" initials="MJ" userId="S::jmasciad@uillinois.edu::6ccfc54e-6ef4-4c47-aa09-bdb1c17db7ae"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46424" autoAdjust="0"/>
  </p:normalViewPr>
  <p:slideViewPr>
    <p:cSldViewPr snapToGrid="0" snapToObjects="1">
      <p:cViewPr varScale="1">
        <p:scale>
          <a:sx n="46" d="100"/>
          <a:sy n="46" d="100"/>
        </p:scale>
        <p:origin x="188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A07890A-210F-424B-AC7F-F1A1C65793A7}" type="datetimeFigureOut">
              <a:rPr lang="en-US" smtClean="0"/>
              <a:t>6/20/2024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15000CC-6456-5F41-A22B-BD82CF96E68B}" type="slidenum">
              <a:rPr lang="en-US" smtClean="0"/>
              <a:t>‹#›</a:t>
            </a:fld>
            <a:endParaRPr lang="en-US"/>
          </a:p>
        </p:txBody>
      </p:sp>
    </p:spTree>
    <p:extLst>
      <p:ext uri="{BB962C8B-B14F-4D97-AF65-F5344CB8AC3E}">
        <p14:creationId xmlns:p14="http://schemas.microsoft.com/office/powerpoint/2010/main" val="333382994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knowledge.exlibrisgroup.com/"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a:t>
            </a:r>
          </a:p>
          <a:p>
            <a:r>
              <a:rPr lang="en-US" dirty="0"/>
              <a:t>TURN ON RECORDING!</a:t>
            </a:r>
          </a:p>
          <a:p>
            <a:endParaRPr lang="en-US" dirty="0"/>
          </a:p>
          <a:p>
            <a:r>
              <a:rPr lang="en-US" dirty="0"/>
              <a:t>Good afternoon, this is Jen Masciadrelli, Assistant Director of User Services at CARLI. Welcome to the “Role of the I-Share Liaison” webinar.</a:t>
            </a:r>
            <a:r>
              <a:rPr lang="en-US" baseline="0" dirty="0"/>
              <a:t> </a:t>
            </a:r>
          </a:p>
          <a:p>
            <a:endParaRPr lang="en-US" baseline="0" dirty="0"/>
          </a:p>
          <a:p>
            <a:r>
              <a:rPr lang="en-US" baseline="0" dirty="0"/>
              <a:t>This session is being recorded and will be posted on the CARLI website for you to refer to as needed.</a:t>
            </a:r>
          </a:p>
          <a:p>
            <a:endParaRPr lang="en-US" baseline="0" dirty="0"/>
          </a:p>
          <a:p>
            <a:r>
              <a:rPr lang="en-US" baseline="0" dirty="0"/>
              <a:t>There will be time at the end of the session for Q&amp;A; please feel free to enter your questions in the chat box!</a:t>
            </a:r>
          </a:p>
          <a:p>
            <a:endParaRPr lang="en-US" dirty="0"/>
          </a:p>
        </p:txBody>
      </p:sp>
      <p:sp>
        <p:nvSpPr>
          <p:cNvPr id="4" name="Slide Number Placeholder 3"/>
          <p:cNvSpPr>
            <a:spLocks noGrp="1"/>
          </p:cNvSpPr>
          <p:nvPr>
            <p:ph type="sldNum" sz="quarter" idx="10"/>
          </p:nvPr>
        </p:nvSpPr>
        <p:spPr/>
        <p:txBody>
          <a:bodyPr/>
          <a:lstStyle/>
          <a:p>
            <a:fld id="{315000CC-6456-5F41-A22B-BD82CF96E68B}" type="slidenum">
              <a:rPr lang="en-US" smtClean="0"/>
              <a:t>1</a:t>
            </a:fld>
            <a:endParaRPr lang="en-US"/>
          </a:p>
        </p:txBody>
      </p:sp>
    </p:spTree>
    <p:extLst>
      <p:ext uri="{BB962C8B-B14F-4D97-AF65-F5344CB8AC3E}">
        <p14:creationId xmlns:p14="http://schemas.microsoft.com/office/powerpoint/2010/main" val="2919920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Debbie</a:t>
            </a:r>
          </a:p>
          <a:p>
            <a:endParaRPr lang="en-US" dirty="0"/>
          </a:p>
          <a:p>
            <a:r>
              <a:rPr lang="en-US" dirty="0"/>
              <a:t>Routing tasks for managing communication all tie back into the goals I talked about on the previous slide:</a:t>
            </a:r>
          </a:p>
          <a:p>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Each day, the I-Share liaison should check any CARLI announce and liaison email list messages and redistribute them to your interested/affected colleagues as needed.</a:t>
            </a:r>
            <a:br>
              <a:rPr lang="en-US" dirty="0"/>
            </a:br>
            <a:r>
              <a:rPr lang="en-US" dirty="0"/>
              <a:t>As an example, an </a:t>
            </a:r>
            <a:r>
              <a:rPr lang="en-US" sz="1200" dirty="0">
                <a:effectLst/>
                <a:latin typeface="Segoe UI" panose="020B0502040204020203" pitchFamily="34" charset="0"/>
              </a:rPr>
              <a:t>email about an upcoming Alma training or webinar: be sure to share with appropriate colleagues that might want to attend.</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effectLst/>
                <a:latin typeface="Segoe UI" panose="020B0502040204020203" pitchFamily="34" charset="0"/>
              </a:rPr>
              <a:t>Sign up for any topical area CARLI email lists that you are interested in, and recommend that your colleagues do as well.</a:t>
            </a:r>
            <a:endParaRPr lang="en-US" sz="1200" dirty="0">
              <a:effectLst/>
              <a:latin typeface="Arial" panose="020B0604020202020204" pitchFamily="34" charset="0"/>
            </a:endParaRPr>
          </a:p>
          <a:p>
            <a:endParaRPr lang="en-US" dirty="0"/>
          </a:p>
          <a:p>
            <a:r>
              <a:rPr lang="en-US" dirty="0"/>
              <a:t>Regularly: </a:t>
            </a:r>
          </a:p>
          <a:p>
            <a:endParaRPr lang="en-US" dirty="0"/>
          </a:p>
          <a:p>
            <a:r>
              <a:rPr lang="en-US" dirty="0"/>
              <a:t>For CARLI directory updates- this is listed under communication because an updated directory makes it easier for CARLI office and member library staff to know to who at your institution a topical question can be directed towards.</a:t>
            </a:r>
          </a:p>
          <a:p>
            <a:endParaRPr lang="en-US" baseline="0" dirty="0"/>
          </a:p>
          <a:p>
            <a:r>
              <a:rPr lang="en-US" baseline="0" dirty="0"/>
              <a:t>Check the CARLI News and newsletter, announcements, and committee reports. </a:t>
            </a:r>
          </a:p>
          <a:p>
            <a:endParaRPr lang="en-US" baseline="0" dirty="0"/>
          </a:p>
          <a:p>
            <a:r>
              <a:rPr lang="en-US" baseline="0" dirty="0"/>
              <a:t>Depending on how your library wants to communicate support issues with CARLI support, this may or may not be an integrated part of your workflow. We’ve linked the Problem reporting procedures page here for additional information.</a:t>
            </a:r>
          </a:p>
        </p:txBody>
      </p:sp>
      <p:sp>
        <p:nvSpPr>
          <p:cNvPr id="4" name="Slide Number Placeholder 3"/>
          <p:cNvSpPr>
            <a:spLocks noGrp="1"/>
          </p:cNvSpPr>
          <p:nvPr>
            <p:ph type="sldNum" sz="quarter" idx="10"/>
          </p:nvPr>
        </p:nvSpPr>
        <p:spPr/>
        <p:txBody>
          <a:bodyPr/>
          <a:lstStyle/>
          <a:p>
            <a:fld id="{315000CC-6456-5F41-A22B-BD82CF96E68B}" type="slidenum">
              <a:rPr lang="en-US" smtClean="0"/>
              <a:t>10</a:t>
            </a:fld>
            <a:endParaRPr lang="en-US"/>
          </a:p>
        </p:txBody>
      </p:sp>
    </p:spTree>
    <p:extLst>
      <p:ext uri="{BB962C8B-B14F-4D97-AF65-F5344CB8AC3E}">
        <p14:creationId xmlns:p14="http://schemas.microsoft.com/office/powerpoint/2010/main" val="3123497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87">
              <a:defRPr/>
            </a:pPr>
            <a:r>
              <a:rPr lang="en-US" baseline="0" dirty="0"/>
              <a:t>Debbie</a:t>
            </a:r>
          </a:p>
          <a:p>
            <a:pPr defTabSz="465887">
              <a:defRPr/>
            </a:pPr>
            <a:endParaRPr lang="en-US" baseline="0" dirty="0"/>
          </a:p>
          <a:p>
            <a:pPr marL="0" marR="0" lvl="0" indent="0" algn="l" defTabSz="465887" rtl="0" eaLnBrk="1" fontAlgn="auto" latinLnBrk="0" hangingPunct="1">
              <a:lnSpc>
                <a:spcPct val="100000"/>
              </a:lnSpc>
              <a:spcBef>
                <a:spcPts val="0"/>
              </a:spcBef>
              <a:spcAft>
                <a:spcPts val="0"/>
              </a:spcAft>
              <a:buClrTx/>
              <a:buSzTx/>
              <a:buFontTx/>
              <a:buNone/>
              <a:tabLst/>
              <a:defRPr/>
            </a:pPr>
            <a:r>
              <a:rPr lang="en-US" dirty="0"/>
              <a:t>Switching over to institutional accountability.</a:t>
            </a:r>
          </a:p>
          <a:p>
            <a:pPr defTabSz="465887">
              <a:defRPr/>
            </a:pPr>
            <a:endParaRPr lang="en-US" baseline="0" dirty="0"/>
          </a:p>
          <a:p>
            <a:pPr defTabSz="465887">
              <a:defRPr/>
            </a:pPr>
            <a:r>
              <a:rPr lang="en-US" baseline="0" dirty="0"/>
              <a:t>Providing data security is a considerable obligation, one that our profession takes seriously. Still, in addition to supporting the requirements of FERPA and the Illinois Library Confidentiality Act, your institutions may impose additional security requirements to prevent the loss of confidential information. </a:t>
            </a:r>
          </a:p>
          <a:p>
            <a:pPr defTabSz="465887">
              <a:defRPr/>
            </a:pPr>
            <a:endParaRPr lang="en-US" baseline="0" dirty="0"/>
          </a:p>
          <a:p>
            <a:pPr defTabSz="465887">
              <a:defRPr/>
            </a:pPr>
            <a:r>
              <a:rPr lang="en-US" baseline="0" dirty="0"/>
              <a:t>At the same time, you rely on your data to help you demonstrate the value of your library’s services and collections. Your needs may range from providing simple counts of volumes, patrons and transactions to demonstrated connections between library use and student performance.</a:t>
            </a:r>
          </a:p>
          <a:p>
            <a:pPr defTabSz="465887">
              <a:defRPr/>
            </a:pPr>
            <a:endParaRPr lang="en-US" baseline="0" dirty="0"/>
          </a:p>
        </p:txBody>
      </p:sp>
      <p:sp>
        <p:nvSpPr>
          <p:cNvPr id="4" name="Slide Number Placeholder 3"/>
          <p:cNvSpPr>
            <a:spLocks noGrp="1"/>
          </p:cNvSpPr>
          <p:nvPr>
            <p:ph type="sldNum" sz="quarter" idx="10"/>
          </p:nvPr>
        </p:nvSpPr>
        <p:spPr/>
        <p:txBody>
          <a:bodyPr/>
          <a:lstStyle/>
          <a:p>
            <a:fld id="{315000CC-6456-5F41-A22B-BD82CF96E68B}" type="slidenum">
              <a:rPr lang="en-US" smtClean="0"/>
              <a:t>11</a:t>
            </a:fld>
            <a:endParaRPr lang="en-US"/>
          </a:p>
        </p:txBody>
      </p:sp>
    </p:spTree>
    <p:extLst>
      <p:ext uri="{BB962C8B-B14F-4D97-AF65-F5344CB8AC3E}">
        <p14:creationId xmlns:p14="http://schemas.microsoft.com/office/powerpoint/2010/main" val="11043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87">
              <a:defRPr/>
            </a:pPr>
            <a:r>
              <a:rPr lang="en-US" baseline="0" dirty="0"/>
              <a:t>Debbie: </a:t>
            </a:r>
          </a:p>
          <a:p>
            <a:pPr defTabSz="465887">
              <a:defRPr/>
            </a:pPr>
            <a:r>
              <a:rPr lang="en-US" baseline="0" dirty="0"/>
              <a:t>To address our more complex present environment, the CARLI Board and the University of Illinois revised the CARLI I-Share Participant Institution Agreement. This revision went into affect in spring of 2016. It has been signed by the deans and directors of all I-Share libraries. </a:t>
            </a:r>
          </a:p>
          <a:p>
            <a:pPr defTabSz="465887">
              <a:defRPr/>
            </a:pPr>
            <a:endParaRPr lang="en-US" baseline="0" dirty="0"/>
          </a:p>
          <a:p>
            <a:pPr defTabSz="465887">
              <a:defRPr/>
            </a:pPr>
            <a:r>
              <a:rPr lang="en-US" baseline="0"/>
              <a:t>The agreement includes </a:t>
            </a:r>
            <a:r>
              <a:rPr lang="en-US" baseline="0" dirty="0"/>
              <a:t>paragraphs detailing the library’s obligations for both the use and protection of library data. </a:t>
            </a:r>
          </a:p>
          <a:p>
            <a:pPr defTabSz="465887">
              <a:defRPr/>
            </a:pPr>
            <a:endParaRPr lang="en-US" baseline="0" dirty="0"/>
          </a:p>
          <a:p>
            <a:pPr defTabSz="465887">
              <a:defRPr/>
            </a:pPr>
            <a:r>
              <a:rPr lang="en-US" dirty="0"/>
              <a:t>Specifically,</a:t>
            </a:r>
            <a:r>
              <a:rPr lang="en-US" baseline="0" dirty="0"/>
              <a:t> </a:t>
            </a:r>
            <a:r>
              <a:rPr lang="en-US" dirty="0"/>
              <a:t>section V paragraph 5 identifies your library’s role in managing your data. Let me emphasize that we’re discussing YOUR institution’s data—your patrons, your collection metadata, your purchase orders and invoices. You have the access to collect your data and manage it locally, provided you observe your own institution’s rules for data security, as well as all other local, state, and federal laws. Please feel free to ask CARLI if you have questions about this language.</a:t>
            </a:r>
          </a:p>
          <a:p>
            <a:endParaRPr lang="en-US" dirty="0"/>
          </a:p>
          <a:p>
            <a:pPr defTabSz="465887">
              <a:defRPr/>
            </a:pPr>
            <a:endParaRPr lang="en-US" baseline="0" dirty="0"/>
          </a:p>
        </p:txBody>
      </p:sp>
      <p:sp>
        <p:nvSpPr>
          <p:cNvPr id="4" name="Slide Number Placeholder 3"/>
          <p:cNvSpPr>
            <a:spLocks noGrp="1"/>
          </p:cNvSpPr>
          <p:nvPr>
            <p:ph type="sldNum" sz="quarter" idx="10"/>
          </p:nvPr>
        </p:nvSpPr>
        <p:spPr/>
        <p:txBody>
          <a:bodyPr/>
          <a:lstStyle/>
          <a:p>
            <a:fld id="{315000CC-6456-5F41-A22B-BD82CF96E68B}" type="slidenum">
              <a:rPr lang="en-US" smtClean="0"/>
              <a:t>12</a:t>
            </a:fld>
            <a:endParaRPr lang="en-US"/>
          </a:p>
        </p:txBody>
      </p:sp>
    </p:spTree>
    <p:extLst>
      <p:ext uri="{BB962C8B-B14F-4D97-AF65-F5344CB8AC3E}">
        <p14:creationId xmlns:p14="http://schemas.microsoft.com/office/powerpoint/2010/main" val="23679739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Debbie</a:t>
            </a:r>
          </a:p>
          <a:p>
            <a:endParaRPr lang="en-US" dirty="0"/>
          </a:p>
          <a:p>
            <a:r>
              <a:rPr lang="en-US" dirty="0"/>
              <a:t>Let’s look now at some tasks related to institutional accountability.</a:t>
            </a:r>
          </a:p>
          <a:p>
            <a:endParaRPr lang="en-US" dirty="0"/>
          </a:p>
          <a:p>
            <a:r>
              <a:rPr lang="en-US" baseline="0" dirty="0"/>
              <a:t>One sometimes overlooked responsibility is retrieval and distribution of files placed on the CARLI files server, also known as our secure FTP server. You’ll receive daily and monthly report files on activity and statistics, which you’ll want to be sure you collect and archive in an institutionally-data-safe way. Files older than 60 days are automatically deleted from the Files server. While CARLI staff can re-upload some files, some are gone for good once deleted. Please check the CARLI website for “What’s in my FTP directory?” for more information. </a:t>
            </a:r>
          </a:p>
          <a:p>
            <a:endParaRPr lang="en-US" baseline="0" dirty="0"/>
          </a:p>
          <a:p>
            <a:r>
              <a:rPr lang="en-US" b="1" dirty="0"/>
              <a:t>CARLI will enable Alma’s anonymization of user data feature for all I-Share libraries on July 29, 2024. This will implement the anonymization of most user data in Alma after a retention period of seven days after a transaction ends, except for fine/fee data, which will be retained for seven years. As an I-Share liaison, you will want to know if your library is running regular reports to export and retain any user data before it is anonymized, and make sure that the storage of that information is in compliance with your institution’s data storage and retention policies.</a:t>
            </a:r>
            <a:endParaRPr lang="en-US" b="1" baseline="0" dirty="0"/>
          </a:p>
          <a:p>
            <a:endParaRPr lang="en-US" dirty="0"/>
          </a:p>
          <a:p>
            <a:r>
              <a:rPr lang="en-US" dirty="0"/>
              <a:t>Another routine task that’s related to Alma is keeping on top of your Alma calendar maintenance to record your changes in your library’s opening hours and days. You may not be the one at your institution who makes these edits in Alma Configuration, but please make sure you’re aware of who has this task on their to-do list.</a:t>
            </a:r>
          </a:p>
          <a:p>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You’ll notice that CARLI directory updates is listed on this slide too. Having that updated directory makes it easier for CARLI office and member library staff to know who at your institution a topical question can be directed towards, and who may have permission to make certain decisions.</a:t>
            </a:r>
          </a:p>
        </p:txBody>
      </p:sp>
      <p:sp>
        <p:nvSpPr>
          <p:cNvPr id="4" name="Slide Number Placeholder 3"/>
          <p:cNvSpPr>
            <a:spLocks noGrp="1"/>
          </p:cNvSpPr>
          <p:nvPr>
            <p:ph type="sldNum" sz="quarter" idx="5"/>
          </p:nvPr>
        </p:nvSpPr>
        <p:spPr/>
        <p:txBody>
          <a:bodyPr/>
          <a:lstStyle/>
          <a:p>
            <a:fld id="{315000CC-6456-5F41-A22B-BD82CF96E68B}" type="slidenum">
              <a:rPr lang="en-US" smtClean="0"/>
              <a:t>13</a:t>
            </a:fld>
            <a:endParaRPr lang="en-US"/>
          </a:p>
        </p:txBody>
      </p:sp>
    </p:spTree>
    <p:extLst>
      <p:ext uri="{BB962C8B-B14F-4D97-AF65-F5344CB8AC3E}">
        <p14:creationId xmlns:p14="http://schemas.microsoft.com/office/powerpoint/2010/main" val="6049895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Debbie</a:t>
            </a:r>
          </a:p>
          <a:p>
            <a:endParaRPr lang="en-US" dirty="0"/>
          </a:p>
          <a:p>
            <a:r>
              <a:rPr lang="en-US" dirty="0"/>
              <a:t>You’ll notice this slide says “organize the institutional knowledge of.” You yourself may not be the person doing the work of these tasks, but as liaison, you should know who is responsible for these tasks.</a:t>
            </a:r>
          </a:p>
          <a:p>
            <a:endParaRPr lang="en-US" dirty="0"/>
          </a:p>
          <a:p>
            <a:r>
              <a:rPr lang="en-US" dirty="0"/>
              <a:t>The first and most obvious</a:t>
            </a:r>
            <a:r>
              <a:rPr lang="en-US" baseline="0" dirty="0"/>
              <a:t> form of a</a:t>
            </a:r>
            <a:r>
              <a:rPr lang="en-US" dirty="0"/>
              <a:t>ccountability</a:t>
            </a:r>
            <a:r>
              <a:rPr lang="en-US" baseline="0" dirty="0"/>
              <a:t> is account and login security. Your library may have only a few staff users, or you may have a hundred or more. We ask that the Liaison maintain awareness of who has which login permissions.</a:t>
            </a:r>
          </a:p>
          <a:p>
            <a:r>
              <a:rPr lang="en-US" baseline="0" dirty="0"/>
              <a:t>This includes the CARLI Files Server and Box folder, in addition to being aware which staff in Alma have the User Manager role assigned as well.</a:t>
            </a:r>
          </a:p>
          <a:p>
            <a:endParaRPr lang="en-US" baseline="0" dirty="0"/>
          </a:p>
          <a:p>
            <a:r>
              <a:rPr lang="en-US" baseline="0" dirty="0"/>
              <a:t>The user manager role in Alma determines who can assign themselves and other library staff the roles they require. Liaisons should also work with these staff to ensure that the user accounts for staff who are no longer at your library are removed, and generic-account passwords are regularly updated, and to keep track of the number of named users in Alma. </a:t>
            </a:r>
          </a:p>
          <a:p>
            <a:endParaRPr lang="en-US" baseline="0" dirty="0"/>
          </a:p>
          <a:p>
            <a:r>
              <a:rPr lang="en-US" baseline="0" dirty="0"/>
              <a:t>The Liaison should know the login to the Alma Developer Network (or how to contact CARLI to inquire about it) and can create and distribute API keys to the staff (or ask CARLI support to assist). </a:t>
            </a:r>
          </a:p>
          <a:p>
            <a:endParaRPr lang="en-US" baseline="0" dirty="0"/>
          </a:p>
          <a:p>
            <a:r>
              <a:rPr lang="en-US" baseline="0" dirty="0"/>
              <a:t>The Liaison should also know knows who has access to the Ex Libris Support account, and should help keep the Institutional Email Lists for Ex Libris Customer Support Center up to date.</a:t>
            </a:r>
          </a:p>
          <a:p>
            <a:endParaRPr lang="en-US" baseline="0" dirty="0"/>
          </a:p>
          <a:p>
            <a:r>
              <a:rPr lang="en-US" baseline="0" dirty="0"/>
              <a:t>SIS loads are included on this list as it’s a project that typically takes coordination between the library and the campus IT department. Knowing who at your institution is involved in the setup and workflow of your user record SIS loads will make it easier for your library to troubleshoot any issues that may arise.</a:t>
            </a:r>
          </a:p>
          <a:p>
            <a:endParaRPr lang="en-US" baseline="0" dirty="0"/>
          </a:p>
          <a:p>
            <a:pPr defTabSz="931774">
              <a:defRPr/>
            </a:pPr>
            <a:endParaRPr lang="en-US" baseline="0" dirty="0"/>
          </a:p>
          <a:p>
            <a:pPr defTabSz="931774">
              <a:defRPr/>
            </a:pPr>
            <a:endParaRPr lang="en-US" baseline="0" dirty="0"/>
          </a:p>
        </p:txBody>
      </p:sp>
      <p:sp>
        <p:nvSpPr>
          <p:cNvPr id="4" name="Slide Number Placeholder 3"/>
          <p:cNvSpPr>
            <a:spLocks noGrp="1"/>
          </p:cNvSpPr>
          <p:nvPr>
            <p:ph type="sldNum" sz="quarter" idx="10"/>
          </p:nvPr>
        </p:nvSpPr>
        <p:spPr/>
        <p:txBody>
          <a:bodyPr/>
          <a:lstStyle/>
          <a:p>
            <a:fld id="{28D11911-2EC9-4192-848C-1257C26FAE3D}" type="slidenum">
              <a:rPr lang="en-US" smtClean="0"/>
              <a:t>14</a:t>
            </a:fld>
            <a:endParaRPr lang="en-US"/>
          </a:p>
        </p:txBody>
      </p:sp>
    </p:spTree>
    <p:extLst>
      <p:ext uri="{BB962C8B-B14F-4D97-AF65-F5344CB8AC3E}">
        <p14:creationId xmlns:p14="http://schemas.microsoft.com/office/powerpoint/2010/main" val="31768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Debbie</a:t>
            </a:r>
          </a:p>
          <a:p>
            <a:endParaRPr lang="en-US" sz="2000" dirty="0"/>
          </a:p>
          <a:p>
            <a:r>
              <a:rPr lang="en-US" sz="2000" dirty="0"/>
              <a:t>Alright! This non-exhaustive slide lists some of the resources available to you. I will turn this presentation over to my colleague Adrienne Radzvickas to discuss these resources to support your role as a liaison.</a:t>
            </a:r>
          </a:p>
        </p:txBody>
      </p:sp>
      <p:sp>
        <p:nvSpPr>
          <p:cNvPr id="4" name="Slide Number Placeholder 3"/>
          <p:cNvSpPr>
            <a:spLocks noGrp="1"/>
          </p:cNvSpPr>
          <p:nvPr>
            <p:ph type="sldNum" sz="quarter" idx="10"/>
          </p:nvPr>
        </p:nvSpPr>
        <p:spPr/>
        <p:txBody>
          <a:bodyPr/>
          <a:lstStyle/>
          <a:p>
            <a:fld id="{315000CC-6456-5F41-A22B-BD82CF96E68B}" type="slidenum">
              <a:rPr lang="en-US" smtClean="0"/>
              <a:t>15</a:t>
            </a:fld>
            <a:endParaRPr lang="en-US"/>
          </a:p>
        </p:txBody>
      </p:sp>
    </p:spTree>
    <p:extLst>
      <p:ext uri="{BB962C8B-B14F-4D97-AF65-F5344CB8AC3E}">
        <p14:creationId xmlns:p14="http://schemas.microsoft.com/office/powerpoint/2010/main" val="1624909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465887">
              <a:defRPr/>
            </a:pPr>
            <a:r>
              <a:rPr lang="en-US" dirty="0"/>
              <a:t>Adrienne</a:t>
            </a:r>
          </a:p>
          <a:p>
            <a:pPr marL="0" lvl="1" defTabSz="465887">
              <a:defRPr/>
            </a:pPr>
            <a:r>
              <a:rPr lang="en-US" dirty="0"/>
              <a:t>The CARLI website is a rich source of information and should be your first stop when seeking resources. The System Status announcement lets you know if there is a known or planned outage. If you don’t see anything posted but are having issues please contact the CARLI office. The CARLI calendar lists events such as meetings, trainings, webinars, and closures. Documentation for shared products such as I-Share, </a:t>
            </a:r>
            <a:r>
              <a:rPr lang="en-US" dirty="0" err="1"/>
              <a:t>ContentDM</a:t>
            </a:r>
            <a:r>
              <a:rPr lang="en-US" dirty="0"/>
              <a:t>, and </a:t>
            </a:r>
            <a:r>
              <a:rPr lang="en-US" dirty="0" err="1"/>
              <a:t>OpenAthens</a:t>
            </a:r>
            <a:r>
              <a:rPr lang="en-US" dirty="0"/>
              <a:t> are linked under Products &amp; Services. Also found there are various training materials and handouts from Forums. If you were unable to attend a meeting in person the handouts could be helpful. You can also find contact information for fellow members, a link to the I-Share catalog, and much more on the CARLI website. </a:t>
            </a:r>
          </a:p>
          <a:p>
            <a:endParaRPr lang="en-US" dirty="0"/>
          </a:p>
        </p:txBody>
      </p:sp>
      <p:sp>
        <p:nvSpPr>
          <p:cNvPr id="4" name="Slide Number Placeholder 3"/>
          <p:cNvSpPr>
            <a:spLocks noGrp="1"/>
          </p:cNvSpPr>
          <p:nvPr>
            <p:ph type="sldNum" sz="quarter" idx="10"/>
          </p:nvPr>
        </p:nvSpPr>
        <p:spPr/>
        <p:txBody>
          <a:bodyPr/>
          <a:lstStyle/>
          <a:p>
            <a:fld id="{315000CC-6456-5F41-A22B-BD82CF96E68B}" type="slidenum">
              <a:rPr lang="en-US" smtClean="0"/>
              <a:t>16</a:t>
            </a:fld>
            <a:endParaRPr lang="en-US"/>
          </a:p>
        </p:txBody>
      </p:sp>
    </p:spTree>
    <p:extLst>
      <p:ext uri="{BB962C8B-B14F-4D97-AF65-F5344CB8AC3E}">
        <p14:creationId xmlns:p14="http://schemas.microsoft.com/office/powerpoint/2010/main" val="3123201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465887">
              <a:defRPr/>
            </a:pPr>
            <a:r>
              <a:rPr lang="en-US" dirty="0"/>
              <a:t>Adrienne: </a:t>
            </a:r>
          </a:p>
          <a:p>
            <a:pPr marL="0" lvl="1" defTabSz="465887">
              <a:defRPr/>
            </a:pPr>
            <a:r>
              <a:rPr lang="en-US" dirty="0"/>
              <a:t>Throughout the year various product related trainings are held online. If you have new employees in your library or those whose roles have changed, taking advantage of the trainings is to your benefit. Announcements go out to interested parties as well as Liaisons when registration for trainings are available. </a:t>
            </a:r>
          </a:p>
          <a:p>
            <a:pPr marL="0" lvl="1" defTabSz="465887">
              <a:defRPr/>
            </a:pPr>
            <a:endParaRPr lang="en-US" dirty="0">
              <a:highlight>
                <a:srgbClr val="FFFF00"/>
              </a:highlight>
            </a:endParaRPr>
          </a:p>
          <a:p>
            <a:pPr marL="0" lvl="1" defTabSz="465887">
              <a:defRPr/>
            </a:pPr>
            <a:r>
              <a:rPr lang="en-US" dirty="0">
                <a:highlight>
                  <a:srgbClr val="FFFF00"/>
                </a:highlight>
              </a:rPr>
              <a:t>For those Liaisons who held the position prior to our migration to Alma you’ll remember a regular in-person training schedule for Voyager. </a:t>
            </a:r>
            <a:r>
              <a:rPr lang="en-US" b="0" i="0" dirty="0">
                <a:solidFill>
                  <a:srgbClr val="1D1C1D"/>
                </a:solidFill>
                <a:effectLst/>
                <a:highlight>
                  <a:srgbClr val="FFFFFF"/>
                </a:highlight>
                <a:latin typeface="Slack-Lato"/>
              </a:rPr>
              <a:t> You may be happy to learn we've been testing online training with the 2024 new I-Share libraries, and plan to be able to offer regular online trainings going forward</a:t>
            </a:r>
            <a:endParaRPr lang="en-US" dirty="0"/>
          </a:p>
        </p:txBody>
      </p:sp>
      <p:sp>
        <p:nvSpPr>
          <p:cNvPr id="4" name="Slide Number Placeholder 3"/>
          <p:cNvSpPr>
            <a:spLocks noGrp="1"/>
          </p:cNvSpPr>
          <p:nvPr>
            <p:ph type="sldNum" sz="quarter" idx="10"/>
          </p:nvPr>
        </p:nvSpPr>
        <p:spPr/>
        <p:txBody>
          <a:bodyPr/>
          <a:lstStyle/>
          <a:p>
            <a:fld id="{315000CC-6456-5F41-A22B-BD82CF96E68B}" type="slidenum">
              <a:rPr lang="en-US" smtClean="0"/>
              <a:t>17</a:t>
            </a:fld>
            <a:endParaRPr lang="en-US"/>
          </a:p>
        </p:txBody>
      </p:sp>
    </p:spTree>
    <p:extLst>
      <p:ext uri="{BB962C8B-B14F-4D97-AF65-F5344CB8AC3E}">
        <p14:creationId xmlns:p14="http://schemas.microsoft.com/office/powerpoint/2010/main" val="2456679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465887">
              <a:defRPr/>
            </a:pPr>
            <a:r>
              <a:rPr lang="en-US" dirty="0"/>
              <a:t>Adrienne</a:t>
            </a:r>
          </a:p>
          <a:p>
            <a:pPr marL="0" lvl="1" defTabSz="465887">
              <a:defRPr/>
            </a:pPr>
            <a:endParaRPr lang="en-US" dirty="0"/>
          </a:p>
          <a:p>
            <a:pPr marL="0" lvl="1" defTabSz="465887">
              <a:defRPr/>
            </a:pPr>
            <a:r>
              <a:rPr lang="en-US" dirty="0"/>
              <a:t>Besides the I-Share Liaisons mailing list Liaisons are automatically signed up for Announce and some Interest Group email lists. There are a number of other product or interest lists available that may be helpful to you or some of the employees in your institution. A sign up and description of the available lists is located at the bottom right of every CARLI website web page. </a:t>
            </a:r>
          </a:p>
          <a:p>
            <a:endParaRPr lang="en-US" dirty="0"/>
          </a:p>
        </p:txBody>
      </p:sp>
      <p:sp>
        <p:nvSpPr>
          <p:cNvPr id="4" name="Slide Number Placeholder 3"/>
          <p:cNvSpPr>
            <a:spLocks noGrp="1"/>
          </p:cNvSpPr>
          <p:nvPr>
            <p:ph type="sldNum" sz="quarter" idx="10"/>
          </p:nvPr>
        </p:nvSpPr>
        <p:spPr/>
        <p:txBody>
          <a:bodyPr/>
          <a:lstStyle/>
          <a:p>
            <a:fld id="{315000CC-6456-5F41-A22B-BD82CF96E68B}" type="slidenum">
              <a:rPr lang="en-US" smtClean="0"/>
              <a:t>18</a:t>
            </a:fld>
            <a:endParaRPr lang="en-US"/>
          </a:p>
        </p:txBody>
      </p:sp>
    </p:spTree>
    <p:extLst>
      <p:ext uri="{BB962C8B-B14F-4D97-AF65-F5344CB8AC3E}">
        <p14:creationId xmlns:p14="http://schemas.microsoft.com/office/powerpoint/2010/main" val="19390235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465887">
              <a:defRPr/>
            </a:pPr>
            <a:r>
              <a:rPr lang="en-US" dirty="0"/>
              <a:t>Adrienne</a:t>
            </a:r>
          </a:p>
          <a:p>
            <a:pPr marL="0" lvl="1" defTabSz="465887">
              <a:defRPr/>
            </a:pPr>
            <a:endParaRPr lang="en-US" dirty="0"/>
          </a:p>
          <a:p>
            <a:pPr marL="0" lvl="1" defTabSz="465887">
              <a:defRPr/>
            </a:pPr>
            <a:r>
              <a:rPr lang="en-US" dirty="0"/>
              <a:t>These email lists are the interest group lists. Use them to start a discussion with staff from other I-Share institutions!</a:t>
            </a:r>
          </a:p>
          <a:p>
            <a:endParaRPr lang="en-US" dirty="0"/>
          </a:p>
        </p:txBody>
      </p:sp>
      <p:sp>
        <p:nvSpPr>
          <p:cNvPr id="4" name="Slide Number Placeholder 3"/>
          <p:cNvSpPr>
            <a:spLocks noGrp="1"/>
          </p:cNvSpPr>
          <p:nvPr>
            <p:ph type="sldNum" sz="quarter" idx="10"/>
          </p:nvPr>
        </p:nvSpPr>
        <p:spPr/>
        <p:txBody>
          <a:bodyPr/>
          <a:lstStyle/>
          <a:p>
            <a:fld id="{315000CC-6456-5F41-A22B-BD82CF96E68B}" type="slidenum">
              <a:rPr lang="en-US" smtClean="0"/>
              <a:t>19</a:t>
            </a:fld>
            <a:endParaRPr lang="en-US"/>
          </a:p>
        </p:txBody>
      </p:sp>
    </p:spTree>
    <p:extLst>
      <p:ext uri="{BB962C8B-B14F-4D97-AF65-F5344CB8AC3E}">
        <p14:creationId xmlns:p14="http://schemas.microsoft.com/office/powerpoint/2010/main" val="3406438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Jen</a:t>
            </a:r>
          </a:p>
          <a:p>
            <a:endParaRPr lang="en-US" baseline="0" dirty="0"/>
          </a:p>
          <a:p>
            <a:r>
              <a:rPr lang="en-US" baseline="0" dirty="0"/>
              <a:t>First some introductions of our speakers today: besides myself we have Debbie Campbell Senior Library Services Coordinator and Adrienne </a:t>
            </a:r>
            <a:r>
              <a:rPr lang="en-US" baseline="0" dirty="0" err="1"/>
              <a:t>Radzvickas</a:t>
            </a:r>
            <a:r>
              <a:rPr lang="en-US" baseline="0" dirty="0"/>
              <a:t> Library Services Coordinator here to share information. Additionally, many other CARLI staff are sitting in to help answer any questions you may have.</a:t>
            </a:r>
          </a:p>
          <a:p>
            <a:endParaRPr lang="en-US" baseline="0" dirty="0"/>
          </a:p>
          <a:p>
            <a:r>
              <a:rPr lang="en-US" baseline="0" dirty="0"/>
              <a:t>Here is what we are going to cover today: Why do we have I-Share Liaisons, Responsibilities of I-Share </a:t>
            </a:r>
            <a:r>
              <a:rPr lang="en-US" baseline="0" dirty="0" err="1"/>
              <a:t>Liaisions</a:t>
            </a:r>
            <a:r>
              <a:rPr lang="en-US" baseline="0" dirty="0"/>
              <a:t>, Resources for </a:t>
            </a:r>
            <a:r>
              <a:rPr lang="en-US" baseline="0" dirty="0" err="1"/>
              <a:t>I-share</a:t>
            </a:r>
            <a:r>
              <a:rPr lang="en-US" baseline="0" dirty="0"/>
              <a:t> liaisons, then time for Q&amp;A.</a:t>
            </a:r>
          </a:p>
          <a:p>
            <a:endParaRPr lang="en-US" baseline="0" dirty="0"/>
          </a:p>
          <a:p>
            <a:r>
              <a:rPr lang="en-US" b="0" baseline="0" dirty="0">
                <a:highlight>
                  <a:srgbClr val="FFFF00"/>
                </a:highlight>
              </a:rPr>
              <a:t>The information we are going to present today is generally not new, but we have a lot of new I-Share Liaisons this year!</a:t>
            </a:r>
            <a:endParaRPr lang="en-US" b="0" dirty="0">
              <a:highlight>
                <a:srgbClr val="FFFF00"/>
              </a:highlight>
            </a:endParaRPr>
          </a:p>
        </p:txBody>
      </p:sp>
      <p:sp>
        <p:nvSpPr>
          <p:cNvPr id="4" name="Slide Number Placeholder 3"/>
          <p:cNvSpPr>
            <a:spLocks noGrp="1"/>
          </p:cNvSpPr>
          <p:nvPr>
            <p:ph type="sldNum" sz="quarter" idx="10"/>
          </p:nvPr>
        </p:nvSpPr>
        <p:spPr/>
        <p:txBody>
          <a:bodyPr/>
          <a:lstStyle/>
          <a:p>
            <a:fld id="{315000CC-6456-5F41-A22B-BD82CF96E68B}" type="slidenum">
              <a:rPr lang="en-US" smtClean="0"/>
              <a:t>2</a:t>
            </a:fld>
            <a:endParaRPr lang="en-US"/>
          </a:p>
        </p:txBody>
      </p:sp>
    </p:spTree>
    <p:extLst>
      <p:ext uri="{BB962C8B-B14F-4D97-AF65-F5344CB8AC3E}">
        <p14:creationId xmlns:p14="http://schemas.microsoft.com/office/powerpoint/2010/main" val="40400281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57066" lvl="1" indent="0">
              <a:buFont typeface="Arial"/>
              <a:buNone/>
            </a:pPr>
            <a:r>
              <a:rPr lang="en-US" dirty="0"/>
              <a:t>Adrienne</a:t>
            </a:r>
          </a:p>
          <a:p>
            <a:pPr marL="757066" lvl="1" indent="0">
              <a:buFont typeface="Arial"/>
              <a:buNone/>
            </a:pPr>
            <a:endParaRPr lang="en-US" dirty="0"/>
          </a:p>
          <a:p>
            <a:pPr marL="757066" lvl="1" indent="0">
              <a:buFont typeface="Arial"/>
              <a:buNone/>
            </a:pPr>
            <a:r>
              <a:rPr lang="en-US" dirty="0" err="1"/>
              <a:t>ExLibris</a:t>
            </a:r>
            <a:r>
              <a:rPr lang="en-US" dirty="0"/>
              <a:t> has open access to their Knowledge center (</a:t>
            </a:r>
            <a:r>
              <a:rPr lang="en-US" dirty="0">
                <a:hlinkClick r:id="rId3"/>
              </a:rPr>
              <a:t>http://knowledge.exlibrisgroup.com/</a:t>
            </a:r>
            <a:r>
              <a:rPr lang="en-US" dirty="0"/>
              <a:t>). There you can search for documentation for </a:t>
            </a:r>
            <a:r>
              <a:rPr lang="en-US" dirty="0" err="1"/>
              <a:t>ExLibris</a:t>
            </a:r>
            <a:r>
              <a:rPr lang="en-US" dirty="0"/>
              <a:t> products including Alma and Primo VE. You can also find answers to many questions in the Knowledge Center </a:t>
            </a:r>
            <a:r>
              <a:rPr lang="en-US" dirty="0" err="1"/>
              <a:t>articles.If</a:t>
            </a:r>
            <a:r>
              <a:rPr lang="en-US" dirty="0"/>
              <a:t> you have a question about some functionality or other issues, this is a good place to look.  Ex Libris documentation is also indexed by Google, so you can always search for information that way as well.</a:t>
            </a:r>
          </a:p>
          <a:p>
            <a:pPr marL="1106481" lvl="1" indent="-349415">
              <a:buFont typeface="Arial"/>
              <a:buChar char="•"/>
            </a:pPr>
            <a:endParaRPr lang="en-US" dirty="0"/>
          </a:p>
          <a:p>
            <a:endParaRPr lang="en-US" dirty="0"/>
          </a:p>
        </p:txBody>
      </p:sp>
      <p:sp>
        <p:nvSpPr>
          <p:cNvPr id="4" name="Slide Number Placeholder 3"/>
          <p:cNvSpPr>
            <a:spLocks noGrp="1"/>
          </p:cNvSpPr>
          <p:nvPr>
            <p:ph type="sldNum" sz="quarter" idx="10"/>
          </p:nvPr>
        </p:nvSpPr>
        <p:spPr/>
        <p:txBody>
          <a:bodyPr/>
          <a:lstStyle/>
          <a:p>
            <a:fld id="{315000CC-6456-5F41-A22B-BD82CF96E68B}" type="slidenum">
              <a:rPr lang="en-US" smtClean="0"/>
              <a:t>20</a:t>
            </a:fld>
            <a:endParaRPr lang="en-US"/>
          </a:p>
        </p:txBody>
      </p:sp>
    </p:spTree>
    <p:extLst>
      <p:ext uri="{BB962C8B-B14F-4D97-AF65-F5344CB8AC3E}">
        <p14:creationId xmlns:p14="http://schemas.microsoft.com/office/powerpoint/2010/main" val="37754273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465887">
              <a:defRPr/>
            </a:pPr>
            <a:r>
              <a:rPr lang="en-US" dirty="0"/>
              <a:t>Adrienne</a:t>
            </a:r>
          </a:p>
          <a:p>
            <a:pPr marL="0" lvl="1" defTabSz="465887">
              <a:defRPr/>
            </a:pPr>
            <a:endParaRPr lang="en-US" dirty="0"/>
          </a:p>
          <a:p>
            <a:pPr marL="0" lvl="1" defTabSz="465887">
              <a:defRPr/>
            </a:pPr>
            <a:r>
              <a:rPr lang="en-US" dirty="0"/>
              <a:t>One of your best resources is the pool of other I-Share Liaisons in CARLI. If you are looking for advice from someone who may be in a similar institution as you, the membership listing on the CARLI website will let you know who the Liaison is in a specific institution. You can also utilize the I-Share Liaisons mailing list or a topical interest group email list If you have a question or topic that may be of interest to the entire group. For example if you are implementing a new product such as self checkout and you want to know other’s experience in installing it. </a:t>
            </a:r>
          </a:p>
          <a:p>
            <a:endParaRPr lang="en-US" dirty="0"/>
          </a:p>
        </p:txBody>
      </p:sp>
      <p:sp>
        <p:nvSpPr>
          <p:cNvPr id="4" name="Slide Number Placeholder 3"/>
          <p:cNvSpPr>
            <a:spLocks noGrp="1"/>
          </p:cNvSpPr>
          <p:nvPr>
            <p:ph type="sldNum" sz="quarter" idx="10"/>
          </p:nvPr>
        </p:nvSpPr>
        <p:spPr/>
        <p:txBody>
          <a:bodyPr/>
          <a:lstStyle/>
          <a:p>
            <a:fld id="{315000CC-6456-5F41-A22B-BD82CF96E68B}" type="slidenum">
              <a:rPr lang="en-US" smtClean="0"/>
              <a:t>21</a:t>
            </a:fld>
            <a:endParaRPr lang="en-US"/>
          </a:p>
        </p:txBody>
      </p:sp>
    </p:spTree>
    <p:extLst>
      <p:ext uri="{BB962C8B-B14F-4D97-AF65-F5344CB8AC3E}">
        <p14:creationId xmlns:p14="http://schemas.microsoft.com/office/powerpoint/2010/main" val="23222081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465887">
              <a:defRPr/>
            </a:pPr>
            <a:r>
              <a:rPr lang="en-US" dirty="0"/>
              <a:t>Adrienne</a:t>
            </a:r>
          </a:p>
          <a:p>
            <a:pPr marL="0" lvl="1" defTabSz="465887">
              <a:defRPr/>
            </a:pPr>
            <a:endParaRPr lang="en-US" dirty="0"/>
          </a:p>
          <a:p>
            <a:pPr marL="0" lvl="1" defTabSz="465887">
              <a:defRPr/>
            </a:pPr>
            <a:r>
              <a:rPr lang="en-US" dirty="0"/>
              <a:t>Of course CARLI staff are here to help you. Sending a ticket to Support rather than an individual employee will ensure that the best person to answer your question will see it and respond.  Remember that we are happy to help with any question. When things are new, or new to you, do not hesitate to ask us about it. As Jen stated earlier, “There are no ‘dumb’ questions.”</a:t>
            </a:r>
          </a:p>
          <a:p>
            <a:endParaRPr lang="en-US" dirty="0"/>
          </a:p>
        </p:txBody>
      </p:sp>
      <p:sp>
        <p:nvSpPr>
          <p:cNvPr id="4" name="Slide Number Placeholder 3"/>
          <p:cNvSpPr>
            <a:spLocks noGrp="1"/>
          </p:cNvSpPr>
          <p:nvPr>
            <p:ph type="sldNum" sz="quarter" idx="10"/>
          </p:nvPr>
        </p:nvSpPr>
        <p:spPr/>
        <p:txBody>
          <a:bodyPr/>
          <a:lstStyle/>
          <a:p>
            <a:fld id="{315000CC-6456-5F41-A22B-BD82CF96E68B}" type="slidenum">
              <a:rPr lang="en-US" smtClean="0"/>
              <a:t>22</a:t>
            </a:fld>
            <a:endParaRPr lang="en-US"/>
          </a:p>
        </p:txBody>
      </p:sp>
    </p:spTree>
    <p:extLst>
      <p:ext uri="{BB962C8B-B14F-4D97-AF65-F5344CB8AC3E}">
        <p14:creationId xmlns:p14="http://schemas.microsoft.com/office/powerpoint/2010/main" val="28516136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5000CC-6456-5F41-A22B-BD82CF96E68B}" type="slidenum">
              <a:rPr lang="en-US" smtClean="0"/>
              <a:t>23</a:t>
            </a:fld>
            <a:endParaRPr lang="en-US"/>
          </a:p>
        </p:txBody>
      </p:sp>
    </p:spTree>
    <p:extLst>
      <p:ext uri="{BB962C8B-B14F-4D97-AF65-F5344CB8AC3E}">
        <p14:creationId xmlns:p14="http://schemas.microsoft.com/office/powerpoint/2010/main" val="121806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a:t>
            </a:r>
          </a:p>
          <a:p>
            <a:r>
              <a:rPr lang="en-US" dirty="0"/>
              <a:t>What is a liaison!?</a:t>
            </a:r>
          </a:p>
          <a:p>
            <a:r>
              <a:rPr lang="en-US" dirty="0"/>
              <a:t>A liaison</a:t>
            </a:r>
            <a:r>
              <a:rPr lang="en-US" baseline="0" dirty="0"/>
              <a:t> is a person who acts as a link to assist communication or cooperation between groups of people.  </a:t>
            </a:r>
            <a:endParaRPr lang="en-US" dirty="0"/>
          </a:p>
        </p:txBody>
      </p:sp>
      <p:sp>
        <p:nvSpPr>
          <p:cNvPr id="4" name="Slide Number Placeholder 3"/>
          <p:cNvSpPr>
            <a:spLocks noGrp="1"/>
          </p:cNvSpPr>
          <p:nvPr>
            <p:ph type="sldNum" sz="quarter" idx="10"/>
          </p:nvPr>
        </p:nvSpPr>
        <p:spPr/>
        <p:txBody>
          <a:bodyPr/>
          <a:lstStyle/>
          <a:p>
            <a:fld id="{315000CC-6456-5F41-A22B-BD82CF96E68B}" type="slidenum">
              <a:rPr lang="en-US" smtClean="0"/>
              <a:t>3</a:t>
            </a:fld>
            <a:endParaRPr lang="en-US"/>
          </a:p>
        </p:txBody>
      </p:sp>
    </p:spTree>
    <p:extLst>
      <p:ext uri="{BB962C8B-B14F-4D97-AF65-F5344CB8AC3E}">
        <p14:creationId xmlns:p14="http://schemas.microsoft.com/office/powerpoint/2010/main" val="1954562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87">
              <a:defRPr/>
            </a:pPr>
            <a:r>
              <a:rPr lang="en-US" sz="800" dirty="0"/>
              <a:t>Jen</a:t>
            </a:r>
          </a:p>
          <a:p>
            <a:pPr defTabSz="465887">
              <a:defRPr/>
            </a:pPr>
            <a:r>
              <a:rPr lang="en-US" sz="800" dirty="0"/>
              <a:t>Why do we need an I-Share Liaison?</a:t>
            </a:r>
          </a:p>
          <a:p>
            <a:pPr defTabSz="465887">
              <a:defRPr/>
            </a:pPr>
            <a:endParaRPr lang="en-US" sz="800" dirty="0"/>
          </a:p>
          <a:p>
            <a:pPr defTabSz="465887">
              <a:defRPr/>
            </a:pPr>
            <a:r>
              <a:rPr lang="en-US" sz="800" dirty="0"/>
              <a:t>You may know that CARLI and I-Share’s history goes back to 1980—before email, before the Web.</a:t>
            </a:r>
          </a:p>
          <a:p>
            <a:pPr defTabSz="465887">
              <a:defRPr/>
            </a:pPr>
            <a:endParaRPr lang="en-US" sz="800" dirty="0"/>
          </a:p>
          <a:p>
            <a:pPr defTabSz="465887">
              <a:defRPr/>
            </a:pPr>
            <a:r>
              <a:rPr lang="en-US" sz="800" dirty="0"/>
              <a:t>One of the initial reasons for establishing the role that we now call “liaison” was that, in those days, it was simply not possible to quickly and easily disseminate announcements to the broad community of system users. Paper mailings and faxes had to be sent to individuals and each participating library needed to specify their contact person.  While the library director/dean was sometimes the designated contact, the operational matters of the system were often more appropriate for other staff to receive. </a:t>
            </a:r>
          </a:p>
          <a:p>
            <a:pPr defTabSz="465887">
              <a:defRPr/>
            </a:pPr>
            <a:endParaRPr lang="en-US" sz="800" dirty="0"/>
          </a:p>
          <a:p>
            <a:pPr defTabSz="465887">
              <a:defRPr/>
            </a:pPr>
            <a:r>
              <a:rPr lang="en-US" sz="800" dirty="0"/>
              <a:t>Director/Dean is ultimately responsible for your CARLI product choices, payments, policy adherence, etc.; but most directors delegate the I-Share liaison role to someone who works more directly with the operational matters.</a:t>
            </a:r>
            <a:endParaRPr lang="en-US" dirty="0"/>
          </a:p>
          <a:p>
            <a:pPr defTabSz="465887">
              <a:defRPr/>
            </a:pPr>
            <a:endParaRPr lang="en-US" dirty="0"/>
          </a:p>
          <a:p>
            <a:pPr defTabSz="465887">
              <a:defRPr/>
            </a:pPr>
            <a:r>
              <a:rPr lang="en-US" dirty="0"/>
              <a:t>If an I-Share liaison is temporarily not available, or in fact in any case, the director may always step in and perform any of the liaison’s designated tasks.</a:t>
            </a:r>
          </a:p>
          <a:p>
            <a:pPr defTabSz="465887">
              <a:defRPr/>
            </a:pPr>
            <a:endParaRPr lang="en-US" dirty="0"/>
          </a:p>
          <a:p>
            <a:pPr defTabSz="465887">
              <a:defRPr/>
            </a:pPr>
            <a:endParaRPr lang="en-US" sz="800" dirty="0"/>
          </a:p>
        </p:txBody>
      </p:sp>
      <p:sp>
        <p:nvSpPr>
          <p:cNvPr id="4" name="Slide Number Placeholder 3"/>
          <p:cNvSpPr>
            <a:spLocks noGrp="1"/>
          </p:cNvSpPr>
          <p:nvPr>
            <p:ph type="sldNum" sz="quarter" idx="10"/>
          </p:nvPr>
        </p:nvSpPr>
        <p:spPr/>
        <p:txBody>
          <a:bodyPr/>
          <a:lstStyle/>
          <a:p>
            <a:fld id="{315000CC-6456-5F41-A22B-BD82CF96E68B}" type="slidenum">
              <a:rPr lang="en-US" smtClean="0"/>
              <a:t>4</a:t>
            </a:fld>
            <a:endParaRPr lang="en-US"/>
          </a:p>
        </p:txBody>
      </p:sp>
    </p:spTree>
    <p:extLst>
      <p:ext uri="{BB962C8B-B14F-4D97-AF65-F5344CB8AC3E}">
        <p14:creationId xmlns:p14="http://schemas.microsoft.com/office/powerpoint/2010/main" val="375973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a:t>
            </a:r>
          </a:p>
          <a:p>
            <a:endParaRPr lang="en-US" dirty="0"/>
          </a:p>
          <a:p>
            <a:r>
              <a:rPr lang="en-US" dirty="0"/>
              <a:t>Who should be assigned as a liaison?</a:t>
            </a:r>
          </a:p>
          <a:p>
            <a:r>
              <a:rPr lang="en-US" dirty="0"/>
              <a:t>The liaison role is more about communication than technical</a:t>
            </a:r>
            <a:r>
              <a:rPr lang="en-US" baseline="0" dirty="0"/>
              <a:t> skills.  We don’t expect liaisons to be experts at anything other than communicating with their library colleagues.</a:t>
            </a:r>
          </a:p>
          <a:p>
            <a:endParaRPr lang="en-US" baseline="0" dirty="0"/>
          </a:p>
          <a:p>
            <a:r>
              <a:rPr lang="en-US" baseline="0" dirty="0"/>
              <a:t>Specifically, liaisons:</a:t>
            </a:r>
          </a:p>
          <a:p>
            <a:pPr>
              <a:lnSpc>
                <a:spcPct val="80000"/>
              </a:lnSpc>
            </a:pPr>
            <a:r>
              <a:rPr lang="en-US" sz="1400" dirty="0">
                <a:latin typeface="+mj-lt"/>
              </a:rPr>
              <a:t>Should be familiar with the roles at your library and the people within them, as well as when to contact other related departments, such as IT</a:t>
            </a:r>
          </a:p>
          <a:p>
            <a:pPr>
              <a:lnSpc>
                <a:spcPct val="80000"/>
              </a:lnSpc>
            </a:pPr>
            <a:endParaRPr lang="en-US" sz="1400" dirty="0">
              <a:latin typeface="+mj-lt"/>
            </a:endParaRPr>
          </a:p>
          <a:p>
            <a:pPr>
              <a:lnSpc>
                <a:spcPct val="80000"/>
              </a:lnSpc>
            </a:pPr>
            <a:r>
              <a:rPr lang="en-US" sz="1400" dirty="0">
                <a:latin typeface="+mj-lt"/>
              </a:rPr>
              <a:t>have a broad view of the library’s operational duties</a:t>
            </a:r>
          </a:p>
          <a:p>
            <a:pPr>
              <a:lnSpc>
                <a:spcPct val="80000"/>
              </a:lnSpc>
            </a:pPr>
            <a:endParaRPr lang="en-US" sz="1400" dirty="0">
              <a:latin typeface="+mj-lt"/>
            </a:endParaRPr>
          </a:p>
          <a:p>
            <a:pPr>
              <a:lnSpc>
                <a:spcPct val="80000"/>
              </a:lnSpc>
            </a:pPr>
            <a:r>
              <a:rPr lang="en-US" sz="1400" dirty="0">
                <a:latin typeface="+mj-lt"/>
              </a:rPr>
              <a:t>should be familiar with Alma and Primo VE</a:t>
            </a:r>
          </a:p>
          <a:p>
            <a:pPr>
              <a:lnSpc>
                <a:spcPct val="80000"/>
              </a:lnSpc>
            </a:pPr>
            <a:endParaRPr lang="en-US" sz="1400" dirty="0">
              <a:latin typeface="+mj-lt"/>
            </a:endParaRPr>
          </a:p>
          <a:p>
            <a:pPr>
              <a:lnSpc>
                <a:spcPct val="80000"/>
              </a:lnSpc>
            </a:pPr>
            <a:r>
              <a:rPr lang="en-US" sz="1400" dirty="0">
                <a:latin typeface="+mj-lt"/>
              </a:rPr>
              <a:t>should handle communications effectively and quickly and be aware of what others need to know</a:t>
            </a:r>
          </a:p>
          <a:p>
            <a:endParaRPr lang="en-US" dirty="0"/>
          </a:p>
        </p:txBody>
      </p:sp>
      <p:sp>
        <p:nvSpPr>
          <p:cNvPr id="4" name="Slide Number Placeholder 3"/>
          <p:cNvSpPr>
            <a:spLocks noGrp="1"/>
          </p:cNvSpPr>
          <p:nvPr>
            <p:ph type="sldNum" sz="quarter" idx="10"/>
          </p:nvPr>
        </p:nvSpPr>
        <p:spPr/>
        <p:txBody>
          <a:bodyPr/>
          <a:lstStyle/>
          <a:p>
            <a:fld id="{315000CC-6456-5F41-A22B-BD82CF96E68B}" type="slidenum">
              <a:rPr lang="en-US" smtClean="0"/>
              <a:t>5</a:t>
            </a:fld>
            <a:endParaRPr lang="en-US"/>
          </a:p>
        </p:txBody>
      </p:sp>
    </p:spTree>
    <p:extLst>
      <p:ext uri="{BB962C8B-B14F-4D97-AF65-F5344CB8AC3E}">
        <p14:creationId xmlns:p14="http://schemas.microsoft.com/office/powerpoint/2010/main" val="619939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a:t>
            </a:r>
          </a:p>
          <a:p>
            <a:endParaRPr lang="en-US" dirty="0"/>
          </a:p>
          <a:p>
            <a:r>
              <a:rPr lang="en-US" dirty="0"/>
              <a:t>If</a:t>
            </a:r>
            <a:r>
              <a:rPr lang="en-US" baseline="0" dirty="0"/>
              <a:t> it sounds like we expect a lot from I-Share liaisons, please don’t panic!  We, at CARLI are here to help you and we want your library to have a positive experience with I-Share. We don’t expect the Liaison to do everything!</a:t>
            </a:r>
          </a:p>
          <a:p>
            <a:endParaRPr lang="en-US" baseline="0" dirty="0"/>
          </a:p>
          <a:p>
            <a:r>
              <a:rPr lang="en-US" baseline="0" dirty="0"/>
              <a:t>We don’t expect the liaison to make any </a:t>
            </a:r>
            <a:r>
              <a:rPr lang="en-US" sz="800" dirty="0"/>
              <a:t>fiscal decisions or contractual decisions or commitments for your institution. This is the director’s role, or the director’s designate.</a:t>
            </a:r>
          </a:p>
          <a:p>
            <a:endParaRPr lang="en-US" sz="800" dirty="0"/>
          </a:p>
          <a:p>
            <a:r>
              <a:rPr lang="en-US" sz="800" dirty="0"/>
              <a:t>We don’t expect you to know everything about Alma. We simply expect you to know who in your library does what with Alma. Additionally, it can be helpful to be Alma and Primo VE certified.</a:t>
            </a:r>
          </a:p>
          <a:p>
            <a:endParaRPr lang="en-US" sz="800" dirty="0"/>
          </a:p>
          <a:p>
            <a:r>
              <a:rPr lang="en-US" sz="800" dirty="0"/>
              <a:t>Don’t ever hesitate to ask us questions or for help! There really aren’t any dumb questions, and we want to hear from you if a piece of information seems missing or is difficult to find.</a:t>
            </a:r>
            <a:endParaRPr lang="en-US" dirty="0"/>
          </a:p>
        </p:txBody>
      </p:sp>
      <p:sp>
        <p:nvSpPr>
          <p:cNvPr id="4" name="Slide Number Placeholder 3"/>
          <p:cNvSpPr>
            <a:spLocks noGrp="1"/>
          </p:cNvSpPr>
          <p:nvPr>
            <p:ph type="sldNum" sz="quarter" idx="10"/>
          </p:nvPr>
        </p:nvSpPr>
        <p:spPr/>
        <p:txBody>
          <a:bodyPr/>
          <a:lstStyle/>
          <a:p>
            <a:fld id="{315000CC-6456-5F41-A22B-BD82CF96E68B}" type="slidenum">
              <a:rPr lang="en-US" smtClean="0"/>
              <a:t>6</a:t>
            </a:fld>
            <a:endParaRPr lang="en-US"/>
          </a:p>
        </p:txBody>
      </p:sp>
    </p:spTree>
    <p:extLst>
      <p:ext uri="{BB962C8B-B14F-4D97-AF65-F5344CB8AC3E}">
        <p14:creationId xmlns:p14="http://schemas.microsoft.com/office/powerpoint/2010/main" val="38526539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a:t>
            </a:r>
          </a:p>
          <a:p>
            <a:endParaRPr lang="en-US" dirty="0"/>
          </a:p>
          <a:p>
            <a:r>
              <a:rPr lang="en-US" dirty="0"/>
              <a:t>So, in more specific</a:t>
            </a:r>
            <a:r>
              <a:rPr lang="en-US" baseline="0" dirty="0"/>
              <a:t> terms, when should an I-Share liaison expect to hear from CARLI?</a:t>
            </a:r>
          </a:p>
          <a:p>
            <a:endParaRPr lang="en-US" baseline="0" dirty="0"/>
          </a:p>
          <a:p>
            <a:r>
              <a:rPr lang="en-US" baseline="0" dirty="0"/>
              <a:t>You will hear from us when we are:</a:t>
            </a:r>
          </a:p>
          <a:p>
            <a:pPr>
              <a:lnSpc>
                <a:spcPct val="80000"/>
              </a:lnSpc>
            </a:pPr>
            <a:r>
              <a:rPr lang="en-US" sz="800" dirty="0"/>
              <a:t>Announcing Alma or CARLI network downtime.</a:t>
            </a:r>
          </a:p>
          <a:p>
            <a:pPr>
              <a:lnSpc>
                <a:spcPct val="80000"/>
              </a:lnSpc>
            </a:pPr>
            <a:endParaRPr lang="en-US" sz="800" dirty="0"/>
          </a:p>
          <a:p>
            <a:pPr>
              <a:lnSpc>
                <a:spcPct val="80000"/>
              </a:lnSpc>
            </a:pPr>
            <a:r>
              <a:rPr lang="en-US" sz="800" dirty="0"/>
              <a:t>Upcoming meetings, webinars, training</a:t>
            </a:r>
          </a:p>
          <a:p>
            <a:pPr>
              <a:lnSpc>
                <a:spcPct val="80000"/>
              </a:lnSpc>
            </a:pPr>
            <a:endParaRPr lang="en-US" sz="800" dirty="0"/>
          </a:p>
          <a:p>
            <a:pPr>
              <a:lnSpc>
                <a:spcPct val="80000"/>
              </a:lnSpc>
            </a:pPr>
            <a:r>
              <a:rPr lang="en-US" sz="800" dirty="0"/>
              <a:t>Announcing new services</a:t>
            </a:r>
          </a:p>
          <a:p>
            <a:pPr>
              <a:lnSpc>
                <a:spcPct val="80000"/>
              </a:lnSpc>
            </a:pPr>
            <a:endParaRPr lang="en-US" sz="800" dirty="0"/>
          </a:p>
          <a:p>
            <a:pPr>
              <a:lnSpc>
                <a:spcPct val="80000"/>
              </a:lnSpc>
            </a:pPr>
            <a:r>
              <a:rPr lang="en-US" sz="800" dirty="0"/>
              <a:t>Announcing I-Share member changes--libraries joining or leaving</a:t>
            </a:r>
          </a:p>
          <a:p>
            <a:pPr>
              <a:lnSpc>
                <a:spcPct val="80000"/>
              </a:lnSpc>
            </a:pPr>
            <a:endParaRPr lang="en-US" sz="800" dirty="0"/>
          </a:p>
          <a:p>
            <a:pPr marL="0" marR="0" lvl="0" indent="0" algn="l" defTabSz="457200" rtl="0" eaLnBrk="1" fontAlgn="auto" latinLnBrk="0" hangingPunct="1">
              <a:lnSpc>
                <a:spcPct val="80000"/>
              </a:lnSpc>
              <a:spcBef>
                <a:spcPts val="0"/>
              </a:spcBef>
              <a:spcAft>
                <a:spcPts val="0"/>
              </a:spcAft>
              <a:buClrTx/>
              <a:buSzTx/>
              <a:buFontTx/>
              <a:buNone/>
              <a:tabLst/>
              <a:defRPr/>
            </a:pPr>
            <a:r>
              <a:rPr lang="en-US" sz="1800" dirty="0">
                <a:effectLst/>
                <a:latin typeface="Segoe UI" panose="020B0502040204020203" pitchFamily="34" charset="0"/>
              </a:rPr>
              <a:t>Share or get approval on work that needs to be done in your Alma instance, for example fulfillment changes, or an amnesty project for an I-Share library that may be closing. Information like this is expected to be shared with others in your library. </a:t>
            </a:r>
            <a:endParaRPr lang="en-US" sz="800" dirty="0"/>
          </a:p>
        </p:txBody>
      </p:sp>
      <p:sp>
        <p:nvSpPr>
          <p:cNvPr id="4" name="Slide Number Placeholder 3"/>
          <p:cNvSpPr>
            <a:spLocks noGrp="1"/>
          </p:cNvSpPr>
          <p:nvPr>
            <p:ph type="sldNum" sz="quarter" idx="10"/>
          </p:nvPr>
        </p:nvSpPr>
        <p:spPr/>
        <p:txBody>
          <a:bodyPr/>
          <a:lstStyle/>
          <a:p>
            <a:fld id="{315000CC-6456-5F41-A22B-BD82CF96E68B}" type="slidenum">
              <a:rPr lang="en-US" smtClean="0"/>
              <a:t>7</a:t>
            </a:fld>
            <a:endParaRPr lang="en-US"/>
          </a:p>
        </p:txBody>
      </p:sp>
    </p:spTree>
    <p:extLst>
      <p:ext uri="{BB962C8B-B14F-4D97-AF65-F5344CB8AC3E}">
        <p14:creationId xmlns:p14="http://schemas.microsoft.com/office/powerpoint/2010/main" val="986256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a:t>
            </a:r>
          </a:p>
          <a:p>
            <a:endParaRPr lang="en-US" dirty="0"/>
          </a:p>
          <a:p>
            <a:r>
              <a:rPr lang="en-US" dirty="0"/>
              <a:t>And to flip the coin, when would a liaison</a:t>
            </a:r>
            <a:r>
              <a:rPr lang="en-US" baseline="0" dirty="0"/>
              <a:t> need or want to contact CARLI</a:t>
            </a:r>
          </a:p>
          <a:p>
            <a:endParaRPr lang="en-US" baseline="0" dirty="0"/>
          </a:p>
          <a:p>
            <a:r>
              <a:rPr lang="en-US" sz="800" dirty="0"/>
              <a:t>To report a change in their library staff to update the I-Share membership directory on the CARLI website</a:t>
            </a:r>
          </a:p>
          <a:p>
            <a:endParaRPr lang="en-US" sz="800" dirty="0"/>
          </a:p>
          <a:p>
            <a:r>
              <a:rPr lang="en-US" sz="800" dirty="0"/>
              <a:t>For advice on big projects that would impact Alma temporarily or permanently : e.g., a library move or closure</a:t>
            </a:r>
          </a:p>
          <a:p>
            <a:endParaRPr lang="en-US" sz="800" dirty="0"/>
          </a:p>
          <a:p>
            <a:r>
              <a:rPr lang="en-US" sz="800" dirty="0"/>
              <a:t>To request assistance on implementing a new product, e.g., a self-check station, beginning using Alma acquisitions or other modules, crafting a special report…</a:t>
            </a:r>
          </a:p>
          <a:p>
            <a:endParaRPr lang="en-US" sz="800" dirty="0"/>
          </a:p>
          <a:p>
            <a:r>
              <a:rPr lang="en-US" sz="800" dirty="0"/>
              <a:t>To ask questions about CARLI policies, products, projects</a:t>
            </a:r>
          </a:p>
          <a:p>
            <a:endParaRPr lang="en-US" sz="800" dirty="0"/>
          </a:p>
          <a:p>
            <a:r>
              <a:rPr lang="en-US" dirty="0"/>
              <a:t>Most of</a:t>
            </a:r>
            <a:r>
              <a:rPr lang="en-US" baseline="0" dirty="0"/>
              <a:t> these types of requests could be submitted through email to support at carli.illinois.edu</a:t>
            </a:r>
          </a:p>
          <a:p>
            <a:endParaRPr lang="en-US" baseline="0" dirty="0"/>
          </a:p>
          <a:p>
            <a:r>
              <a:rPr lang="en-US" baseline="0" dirty="0"/>
              <a:t>Now I’m going to hand the microphone off to Debbie Campbell who is going to provide more detail on I-Share liaisons’ responsibilities and best practices.</a:t>
            </a:r>
            <a:endParaRPr lang="en-US" dirty="0"/>
          </a:p>
        </p:txBody>
      </p:sp>
      <p:sp>
        <p:nvSpPr>
          <p:cNvPr id="4" name="Slide Number Placeholder 3"/>
          <p:cNvSpPr>
            <a:spLocks noGrp="1"/>
          </p:cNvSpPr>
          <p:nvPr>
            <p:ph type="sldNum" sz="quarter" idx="10"/>
          </p:nvPr>
        </p:nvSpPr>
        <p:spPr/>
        <p:txBody>
          <a:bodyPr/>
          <a:lstStyle/>
          <a:p>
            <a:fld id="{315000CC-6456-5F41-A22B-BD82CF96E68B}" type="slidenum">
              <a:rPr lang="en-US" smtClean="0"/>
              <a:t>8</a:t>
            </a:fld>
            <a:endParaRPr lang="en-US"/>
          </a:p>
        </p:txBody>
      </p:sp>
    </p:spTree>
    <p:extLst>
      <p:ext uri="{BB962C8B-B14F-4D97-AF65-F5344CB8AC3E}">
        <p14:creationId xmlns:p14="http://schemas.microsoft.com/office/powerpoint/2010/main" val="4291820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Debbie</a:t>
            </a:r>
          </a:p>
          <a:p>
            <a:endParaRPr lang="en-US" dirty="0"/>
          </a:p>
          <a:p>
            <a:r>
              <a:rPr lang="en-US" dirty="0"/>
              <a:t>Thanks Jen! Hi everyone! </a:t>
            </a:r>
          </a:p>
          <a:p>
            <a:r>
              <a:rPr lang="en-US" dirty="0"/>
              <a:t>CARLI</a:t>
            </a:r>
            <a:r>
              <a:rPr lang="en-US" baseline="0" dirty="0"/>
              <a:t> expects the I-Share liaison will help manage communications between the library and CARLI, and between CARLI and the library staff also. There is so much information in our day-to-day life, and so many moving parts and involved staff within each library. The liaison helps to emphasize important information and tasks, making sure that messages are brought to the attention of the right people in a timely manner. </a:t>
            </a:r>
          </a:p>
          <a:p>
            <a:endParaRPr lang="en-US" baseline="0" dirty="0"/>
          </a:p>
          <a:p>
            <a:r>
              <a:rPr lang="en-US" baseline="0" dirty="0"/>
              <a:t>We hope that liaisons will encourage staff to contact CARLI with questions when the answers aren’t available from a local expert. It’s up to each I-Share institution to decide the internal workflow you use for this process. For example- At some I-Share libraries, library staff bring all of their CARLI-related questions to the I-Share liaison who then emails CARLI Support. At other I-Share institutions, any staff member is encouraged to contact CARLI support directly whenever a question arises, without the liaison as a go-between. In this workflow, oftentimes library staff will add the liaison as a contact on the question, </a:t>
            </a:r>
            <a:r>
              <a:rPr lang="en-US" baseline="0" dirty="0" err="1"/>
              <a:t>othertimes</a:t>
            </a:r>
            <a:r>
              <a:rPr lang="en-US" baseline="0" dirty="0"/>
              <a:t> they may not. Truly, this workflow is up to you at your institution, and how your institution likes to manage this flow of information.  </a:t>
            </a:r>
          </a:p>
          <a:p>
            <a:endParaRPr lang="en-US" baseline="0" dirty="0"/>
          </a:p>
          <a:p>
            <a:r>
              <a:rPr lang="en-US" baseline="0" dirty="0"/>
              <a:t>At times, CARLI staff may add you as the liaison into a conversation or support ticket, when we need to make sure that the broader institution is being informed and considered in a question being asked or decision being made. We’ll mention why we’re adding you at the time we add you into that conversation </a:t>
            </a:r>
            <a:r>
              <a:rPr lang="en-US" baseline="0" dirty="0">
                <a:sym typeface="Wingdings" panose="05000000000000000000" pitchFamily="2" charset="2"/>
              </a:rPr>
              <a:t> </a:t>
            </a:r>
            <a:endParaRPr lang="en-US" baseline="0" dirty="0"/>
          </a:p>
          <a:p>
            <a:endParaRPr lang="en-US" baseline="0" dirty="0"/>
          </a:p>
          <a:p>
            <a:r>
              <a:rPr lang="en-US" baseline="0" dirty="0"/>
              <a:t>We also expect the liaison to help identify when your library has expertise that can benefit the broader CARLI community. It helps when you encourage your colleague to  participate on a CARLI committee, or as presenters at continuing education events, or to answer surveys by CARLI staff or member libraries. Member library staff involvement helps to improve the collective knowledge, memory, and service capability of the consortium. After all, to develop best practices, we have to have more than a couple practices on the table.</a:t>
            </a:r>
          </a:p>
          <a:p>
            <a:endParaRPr lang="en-US" baseline="0" dirty="0"/>
          </a:p>
          <a:p>
            <a:r>
              <a:rPr lang="en-US" baseline="0" dirty="0"/>
              <a:t>Also in addition to managing communications, we also expect the liaison to help maintain institutional accountability. This involves oversight of library staff accounts along with the regular completion of several routine tasks. We’ll talk more about these two areas more on the next slides.</a:t>
            </a:r>
            <a:endParaRPr lang="en-US" dirty="0"/>
          </a:p>
        </p:txBody>
      </p:sp>
      <p:sp>
        <p:nvSpPr>
          <p:cNvPr id="4" name="Slide Number Placeholder 3"/>
          <p:cNvSpPr>
            <a:spLocks noGrp="1"/>
          </p:cNvSpPr>
          <p:nvPr>
            <p:ph type="sldNum" sz="quarter" idx="10"/>
          </p:nvPr>
        </p:nvSpPr>
        <p:spPr/>
        <p:txBody>
          <a:bodyPr/>
          <a:lstStyle/>
          <a:p>
            <a:fld id="{315000CC-6456-5F41-A22B-BD82CF96E68B}" type="slidenum">
              <a:rPr lang="en-US" smtClean="0"/>
              <a:t>9</a:t>
            </a:fld>
            <a:endParaRPr lang="en-US"/>
          </a:p>
        </p:txBody>
      </p:sp>
    </p:spTree>
    <p:extLst>
      <p:ext uri="{BB962C8B-B14F-4D97-AF65-F5344CB8AC3E}">
        <p14:creationId xmlns:p14="http://schemas.microsoft.com/office/powerpoint/2010/main" val="14873038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11525" y="1358900"/>
            <a:ext cx="2319338" cy="23225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1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477000"/>
            <a:ext cx="9144000" cy="161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7" name="Picture 19" descr="CARLI2.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338513" y="3906838"/>
            <a:ext cx="2238375" cy="463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4919195"/>
            <a:ext cx="77724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5740693"/>
            <a:ext cx="64008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51912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7" name="Rectangle 6"/>
          <p:cNvSpPr/>
          <p:nvPr/>
        </p:nvSpPr>
        <p:spPr>
          <a:xfrm>
            <a:off x="0" y="4895850"/>
            <a:ext cx="9144000" cy="15128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2" name="Picture Placeholder 8"/>
          <p:cNvSpPr>
            <a:spLocks noGrp="1"/>
          </p:cNvSpPr>
          <p:nvPr>
            <p:ph type="pic" sz="quarter" idx="10"/>
          </p:nvPr>
        </p:nvSpPr>
        <p:spPr>
          <a:xfrm>
            <a:off x="0" y="1"/>
            <a:ext cx="9144000" cy="4895272"/>
          </a:xfrm>
        </p:spPr>
        <p:txBody>
          <a:bodyPr rtlCol="0">
            <a:normAutofit/>
          </a:bodyPr>
          <a:lstStyle/>
          <a:p>
            <a:pPr lvl="0"/>
            <a:r>
              <a:rPr lang="en-US" noProof="0"/>
              <a:t>Drag picture to placeholder or click icon to add</a:t>
            </a:r>
            <a:endParaRPr lang="en-US" noProof="0" dirty="0"/>
          </a:p>
        </p:txBody>
      </p:sp>
      <p:sp>
        <p:nvSpPr>
          <p:cNvPr id="5" name="Title 1"/>
          <p:cNvSpPr>
            <a:spLocks noGrp="1"/>
          </p:cNvSpPr>
          <p:nvPr>
            <p:ph type="title"/>
          </p:nvPr>
        </p:nvSpPr>
        <p:spPr>
          <a:xfrm>
            <a:off x="1004455" y="5323454"/>
            <a:ext cx="7273636" cy="1362075"/>
          </a:xfrm>
        </p:spPr>
        <p:txBody>
          <a:bodyPr anchor="t">
            <a:normAutofit/>
          </a:bodyPr>
          <a:lstStyle>
            <a:lvl1pPr algn="l">
              <a:defRPr sz="2800" b="1" cap="all">
                <a:solidFill>
                  <a:schemeClr val="bg2"/>
                </a:solidFill>
              </a:defRPr>
            </a:lvl1pPr>
          </a:lstStyle>
          <a:p>
            <a:r>
              <a:rPr lang="en-US"/>
              <a:t>Click to edit Master title style</a:t>
            </a:r>
            <a:endParaRPr lang="en-US" dirty="0"/>
          </a:p>
        </p:txBody>
      </p:sp>
      <p:sp>
        <p:nvSpPr>
          <p:cNvPr id="6" name="Text Placeholder 2"/>
          <p:cNvSpPr>
            <a:spLocks noGrp="1"/>
          </p:cNvSpPr>
          <p:nvPr>
            <p:ph type="body" idx="1"/>
          </p:nvPr>
        </p:nvSpPr>
        <p:spPr>
          <a:xfrm>
            <a:off x="1004455" y="4504306"/>
            <a:ext cx="7490258" cy="819148"/>
          </a:xfrm>
        </p:spPr>
        <p:txBody>
          <a:bodyPr anchor="b">
            <a:normAutofit/>
          </a:bodyPr>
          <a:lstStyle>
            <a:lvl1pPr marL="0" indent="0">
              <a:buNone/>
              <a:defRPr sz="1600">
                <a:solidFill>
                  <a:schemeClr val="bg1">
                    <a:lumMod val="8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348556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7" name="Rectangle 6"/>
          <p:cNvSpPr/>
          <p:nvPr/>
        </p:nvSpPr>
        <p:spPr>
          <a:xfrm>
            <a:off x="4730750" y="0"/>
            <a:ext cx="4413250" cy="6415088"/>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3" name="Title 1"/>
          <p:cNvSpPr>
            <a:spLocks noGrp="1"/>
          </p:cNvSpPr>
          <p:nvPr>
            <p:ph type="ctrTitle"/>
          </p:nvPr>
        </p:nvSpPr>
        <p:spPr>
          <a:xfrm>
            <a:off x="4936155" y="349638"/>
            <a:ext cx="3967255" cy="800046"/>
          </a:xfrm>
        </p:spPr>
        <p:txBody>
          <a:bodyPr>
            <a:normAutofit/>
          </a:bodyPr>
          <a:lstStyle>
            <a:lvl1pPr algn="l">
              <a:defRPr sz="2400">
                <a:solidFill>
                  <a:schemeClr val="bg2"/>
                </a:solidFill>
              </a:defRPr>
            </a:lvl1pPr>
          </a:lstStyle>
          <a:p>
            <a:r>
              <a:rPr lang="en-US"/>
              <a:t>Click to edit Master title style</a:t>
            </a:r>
            <a:endParaRPr lang="en-US" dirty="0"/>
          </a:p>
        </p:txBody>
      </p:sp>
      <p:sp>
        <p:nvSpPr>
          <p:cNvPr id="4" name="Content Placeholder 10"/>
          <p:cNvSpPr>
            <a:spLocks noGrp="1"/>
          </p:cNvSpPr>
          <p:nvPr>
            <p:ph sz="quarter" idx="10"/>
          </p:nvPr>
        </p:nvSpPr>
        <p:spPr>
          <a:xfrm>
            <a:off x="4935538" y="1243263"/>
            <a:ext cx="3967162" cy="501315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12"/>
          <p:cNvSpPr>
            <a:spLocks noGrp="1"/>
          </p:cNvSpPr>
          <p:nvPr>
            <p:ph type="pic" sz="quarter" idx="11"/>
          </p:nvPr>
        </p:nvSpPr>
        <p:spPr>
          <a:xfrm>
            <a:off x="0" y="0"/>
            <a:ext cx="4673600" cy="3247320"/>
          </a:xfrm>
        </p:spPr>
        <p:txBody>
          <a:bodyPr rtlCol="0">
            <a:normAutofit/>
          </a:bodyPr>
          <a:lstStyle/>
          <a:p>
            <a:pPr lvl="0"/>
            <a:r>
              <a:rPr lang="en-US" noProof="0"/>
              <a:t>Drag picture to placeholder or click icon to add</a:t>
            </a:r>
          </a:p>
        </p:txBody>
      </p:sp>
      <p:sp>
        <p:nvSpPr>
          <p:cNvPr id="6" name="Picture Placeholder 14"/>
          <p:cNvSpPr>
            <a:spLocks noGrp="1"/>
          </p:cNvSpPr>
          <p:nvPr>
            <p:ph type="pic" sz="quarter" idx="12"/>
          </p:nvPr>
        </p:nvSpPr>
        <p:spPr>
          <a:xfrm>
            <a:off x="0" y="3313124"/>
            <a:ext cx="4673600" cy="3100388"/>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1847590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7" name="Rectangle 6"/>
          <p:cNvSpPr/>
          <p:nvPr/>
        </p:nvSpPr>
        <p:spPr>
          <a:xfrm>
            <a:off x="4730750" y="0"/>
            <a:ext cx="4413250" cy="641508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3" name="Title 1"/>
          <p:cNvSpPr>
            <a:spLocks noGrp="1"/>
          </p:cNvSpPr>
          <p:nvPr>
            <p:ph type="ctrTitle"/>
          </p:nvPr>
        </p:nvSpPr>
        <p:spPr>
          <a:xfrm>
            <a:off x="4936155" y="349638"/>
            <a:ext cx="3967255" cy="800046"/>
          </a:xfrm>
        </p:spPr>
        <p:txBody>
          <a:bodyPr>
            <a:normAutofit/>
          </a:bodyPr>
          <a:lstStyle>
            <a:lvl1pPr algn="l">
              <a:defRPr sz="2400">
                <a:solidFill>
                  <a:schemeClr val="bg2"/>
                </a:solidFill>
              </a:defRPr>
            </a:lvl1pPr>
          </a:lstStyle>
          <a:p>
            <a:r>
              <a:rPr lang="en-US"/>
              <a:t>Click to edit Master title style</a:t>
            </a:r>
            <a:endParaRPr lang="en-US" dirty="0"/>
          </a:p>
        </p:txBody>
      </p:sp>
      <p:sp>
        <p:nvSpPr>
          <p:cNvPr id="4" name="Content Placeholder 10"/>
          <p:cNvSpPr>
            <a:spLocks noGrp="1"/>
          </p:cNvSpPr>
          <p:nvPr>
            <p:ph sz="quarter" idx="10"/>
          </p:nvPr>
        </p:nvSpPr>
        <p:spPr>
          <a:xfrm>
            <a:off x="4935538" y="1243263"/>
            <a:ext cx="3967162" cy="501315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12"/>
          <p:cNvSpPr>
            <a:spLocks noGrp="1"/>
          </p:cNvSpPr>
          <p:nvPr>
            <p:ph type="pic" sz="quarter" idx="11"/>
          </p:nvPr>
        </p:nvSpPr>
        <p:spPr>
          <a:xfrm>
            <a:off x="0" y="0"/>
            <a:ext cx="4673600" cy="3247320"/>
          </a:xfrm>
        </p:spPr>
        <p:txBody>
          <a:bodyPr rtlCol="0">
            <a:normAutofit/>
          </a:bodyPr>
          <a:lstStyle/>
          <a:p>
            <a:pPr lvl="0"/>
            <a:r>
              <a:rPr lang="en-US" noProof="0"/>
              <a:t>Drag picture to placeholder or click icon to add</a:t>
            </a:r>
          </a:p>
        </p:txBody>
      </p:sp>
      <p:sp>
        <p:nvSpPr>
          <p:cNvPr id="6" name="Picture Placeholder 14"/>
          <p:cNvSpPr>
            <a:spLocks noGrp="1"/>
          </p:cNvSpPr>
          <p:nvPr>
            <p:ph type="pic" sz="quarter" idx="12"/>
          </p:nvPr>
        </p:nvSpPr>
        <p:spPr>
          <a:xfrm>
            <a:off x="0" y="3313124"/>
            <a:ext cx="4673600" cy="3100388"/>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1999570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7" name="Rectangle 6"/>
          <p:cNvSpPr/>
          <p:nvPr/>
        </p:nvSpPr>
        <p:spPr>
          <a:xfrm>
            <a:off x="4730750" y="0"/>
            <a:ext cx="4413250" cy="641508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3" name="Title 1"/>
          <p:cNvSpPr>
            <a:spLocks noGrp="1"/>
          </p:cNvSpPr>
          <p:nvPr>
            <p:ph type="ctrTitle"/>
          </p:nvPr>
        </p:nvSpPr>
        <p:spPr>
          <a:xfrm>
            <a:off x="4936155" y="349638"/>
            <a:ext cx="3967255" cy="800046"/>
          </a:xfrm>
        </p:spPr>
        <p:txBody>
          <a:bodyPr>
            <a:normAutofit/>
          </a:bodyPr>
          <a:lstStyle>
            <a:lvl1pPr algn="l">
              <a:defRPr sz="2400">
                <a:solidFill>
                  <a:schemeClr val="bg2"/>
                </a:solidFill>
              </a:defRPr>
            </a:lvl1pPr>
          </a:lstStyle>
          <a:p>
            <a:r>
              <a:rPr lang="en-US"/>
              <a:t>Click to edit Master title style</a:t>
            </a:r>
            <a:endParaRPr lang="en-US" dirty="0"/>
          </a:p>
        </p:txBody>
      </p:sp>
      <p:sp>
        <p:nvSpPr>
          <p:cNvPr id="4" name="Content Placeholder 10"/>
          <p:cNvSpPr>
            <a:spLocks noGrp="1"/>
          </p:cNvSpPr>
          <p:nvPr>
            <p:ph sz="quarter" idx="10"/>
          </p:nvPr>
        </p:nvSpPr>
        <p:spPr>
          <a:xfrm>
            <a:off x="4935538" y="1243263"/>
            <a:ext cx="3967162" cy="501315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12"/>
          <p:cNvSpPr>
            <a:spLocks noGrp="1"/>
          </p:cNvSpPr>
          <p:nvPr>
            <p:ph type="pic" sz="quarter" idx="11"/>
          </p:nvPr>
        </p:nvSpPr>
        <p:spPr>
          <a:xfrm>
            <a:off x="0" y="0"/>
            <a:ext cx="4673600" cy="3247320"/>
          </a:xfrm>
        </p:spPr>
        <p:txBody>
          <a:bodyPr rtlCol="0">
            <a:normAutofit/>
          </a:bodyPr>
          <a:lstStyle/>
          <a:p>
            <a:pPr lvl="0"/>
            <a:r>
              <a:rPr lang="en-US" noProof="0"/>
              <a:t>Drag picture to placeholder or click icon to add</a:t>
            </a:r>
          </a:p>
        </p:txBody>
      </p:sp>
      <p:sp>
        <p:nvSpPr>
          <p:cNvPr id="6" name="Picture Placeholder 14"/>
          <p:cNvSpPr>
            <a:spLocks noGrp="1"/>
          </p:cNvSpPr>
          <p:nvPr>
            <p:ph type="pic" sz="quarter" idx="12"/>
          </p:nvPr>
        </p:nvSpPr>
        <p:spPr>
          <a:xfrm>
            <a:off x="0" y="3313124"/>
            <a:ext cx="4673600" cy="3100388"/>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2836828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7" name="Rectangle 6"/>
          <p:cNvSpPr/>
          <p:nvPr/>
        </p:nvSpPr>
        <p:spPr>
          <a:xfrm>
            <a:off x="4730750" y="0"/>
            <a:ext cx="4413250" cy="641508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3" name="Title 1"/>
          <p:cNvSpPr>
            <a:spLocks noGrp="1"/>
          </p:cNvSpPr>
          <p:nvPr>
            <p:ph type="ctrTitle"/>
          </p:nvPr>
        </p:nvSpPr>
        <p:spPr>
          <a:xfrm>
            <a:off x="4936155" y="349638"/>
            <a:ext cx="3967255" cy="800046"/>
          </a:xfrm>
        </p:spPr>
        <p:txBody>
          <a:bodyPr>
            <a:normAutofit/>
          </a:bodyPr>
          <a:lstStyle>
            <a:lvl1pPr algn="l">
              <a:defRPr sz="2400">
                <a:solidFill>
                  <a:schemeClr val="bg2"/>
                </a:solidFill>
              </a:defRPr>
            </a:lvl1pPr>
          </a:lstStyle>
          <a:p>
            <a:r>
              <a:rPr lang="en-US"/>
              <a:t>Click to edit Master title style</a:t>
            </a:r>
            <a:endParaRPr lang="en-US" dirty="0"/>
          </a:p>
        </p:txBody>
      </p:sp>
      <p:sp>
        <p:nvSpPr>
          <p:cNvPr id="4" name="Content Placeholder 10"/>
          <p:cNvSpPr>
            <a:spLocks noGrp="1"/>
          </p:cNvSpPr>
          <p:nvPr>
            <p:ph sz="quarter" idx="10"/>
          </p:nvPr>
        </p:nvSpPr>
        <p:spPr>
          <a:xfrm>
            <a:off x="4935538" y="1243263"/>
            <a:ext cx="3967162" cy="501315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12"/>
          <p:cNvSpPr>
            <a:spLocks noGrp="1"/>
          </p:cNvSpPr>
          <p:nvPr>
            <p:ph type="pic" sz="quarter" idx="11"/>
          </p:nvPr>
        </p:nvSpPr>
        <p:spPr>
          <a:xfrm>
            <a:off x="0" y="0"/>
            <a:ext cx="4673600" cy="3247320"/>
          </a:xfrm>
        </p:spPr>
        <p:txBody>
          <a:bodyPr rtlCol="0">
            <a:normAutofit/>
          </a:bodyPr>
          <a:lstStyle/>
          <a:p>
            <a:pPr lvl="0"/>
            <a:r>
              <a:rPr lang="en-US" noProof="0"/>
              <a:t>Drag picture to placeholder or click icon to add</a:t>
            </a:r>
          </a:p>
        </p:txBody>
      </p:sp>
      <p:sp>
        <p:nvSpPr>
          <p:cNvPr id="6" name="Picture Placeholder 14"/>
          <p:cNvSpPr>
            <a:spLocks noGrp="1"/>
          </p:cNvSpPr>
          <p:nvPr>
            <p:ph type="pic" sz="quarter" idx="12"/>
          </p:nvPr>
        </p:nvSpPr>
        <p:spPr>
          <a:xfrm>
            <a:off x="0" y="3313124"/>
            <a:ext cx="4673600" cy="3100388"/>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180534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7" name="Rectangle 6"/>
          <p:cNvSpPr/>
          <p:nvPr/>
        </p:nvSpPr>
        <p:spPr>
          <a:xfrm>
            <a:off x="4730750" y="0"/>
            <a:ext cx="4413250" cy="6415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3" name="Title 1"/>
          <p:cNvSpPr>
            <a:spLocks noGrp="1"/>
          </p:cNvSpPr>
          <p:nvPr>
            <p:ph type="ctrTitle"/>
          </p:nvPr>
        </p:nvSpPr>
        <p:spPr>
          <a:xfrm>
            <a:off x="4936155" y="349638"/>
            <a:ext cx="3967255" cy="800046"/>
          </a:xfrm>
        </p:spPr>
        <p:txBody>
          <a:bodyPr>
            <a:normAutofit/>
          </a:bodyPr>
          <a:lstStyle>
            <a:lvl1pPr algn="l">
              <a:defRPr sz="2400">
                <a:solidFill>
                  <a:schemeClr val="bg2"/>
                </a:solidFill>
              </a:defRPr>
            </a:lvl1pPr>
          </a:lstStyle>
          <a:p>
            <a:r>
              <a:rPr lang="en-US"/>
              <a:t>Click to edit Master title style</a:t>
            </a:r>
            <a:endParaRPr lang="en-US" dirty="0"/>
          </a:p>
        </p:txBody>
      </p:sp>
      <p:sp>
        <p:nvSpPr>
          <p:cNvPr id="4" name="Content Placeholder 10"/>
          <p:cNvSpPr>
            <a:spLocks noGrp="1"/>
          </p:cNvSpPr>
          <p:nvPr>
            <p:ph sz="quarter" idx="10"/>
          </p:nvPr>
        </p:nvSpPr>
        <p:spPr>
          <a:xfrm>
            <a:off x="4935538" y="1243263"/>
            <a:ext cx="3967162" cy="501315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12"/>
          <p:cNvSpPr>
            <a:spLocks noGrp="1"/>
          </p:cNvSpPr>
          <p:nvPr>
            <p:ph type="pic" sz="quarter" idx="11"/>
          </p:nvPr>
        </p:nvSpPr>
        <p:spPr>
          <a:xfrm>
            <a:off x="0" y="0"/>
            <a:ext cx="4673600" cy="3247320"/>
          </a:xfrm>
        </p:spPr>
        <p:txBody>
          <a:bodyPr rtlCol="0">
            <a:normAutofit/>
          </a:bodyPr>
          <a:lstStyle/>
          <a:p>
            <a:pPr lvl="0"/>
            <a:r>
              <a:rPr lang="en-US" noProof="0"/>
              <a:t>Drag picture to placeholder or click icon to add</a:t>
            </a:r>
          </a:p>
        </p:txBody>
      </p:sp>
      <p:sp>
        <p:nvSpPr>
          <p:cNvPr id="6" name="Picture Placeholder 14"/>
          <p:cNvSpPr>
            <a:spLocks noGrp="1"/>
          </p:cNvSpPr>
          <p:nvPr>
            <p:ph type="pic" sz="quarter" idx="12"/>
          </p:nvPr>
        </p:nvSpPr>
        <p:spPr>
          <a:xfrm>
            <a:off x="0" y="3313124"/>
            <a:ext cx="4673600" cy="3100388"/>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35684077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p:cNvSpPr/>
          <p:nvPr/>
        </p:nvSpPr>
        <p:spPr>
          <a:xfrm>
            <a:off x="0" y="-9525"/>
            <a:ext cx="9144000" cy="381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2" name="Content Placeholder 2"/>
          <p:cNvSpPr>
            <a:spLocks noGrp="1"/>
          </p:cNvSpPr>
          <p:nvPr>
            <p:ph idx="1"/>
          </p:nvPr>
        </p:nvSpPr>
        <p:spPr>
          <a:xfrm>
            <a:off x="312057" y="759030"/>
            <a:ext cx="4733307" cy="54408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1"/>
          <p:cNvSpPr>
            <a:spLocks noGrp="1"/>
          </p:cNvSpPr>
          <p:nvPr>
            <p:ph type="title"/>
          </p:nvPr>
        </p:nvSpPr>
        <p:spPr>
          <a:xfrm>
            <a:off x="230415" y="-94785"/>
            <a:ext cx="8229600" cy="602796"/>
          </a:xfrm>
        </p:spPr>
        <p:txBody>
          <a:bodyPr>
            <a:normAutofit/>
          </a:bodyPr>
          <a:lstStyle>
            <a:lvl1pPr>
              <a:defRPr sz="1600" cap="all">
                <a:solidFill>
                  <a:schemeClr val="bg2"/>
                </a:solidFill>
              </a:defRPr>
            </a:lvl1pPr>
          </a:lstStyle>
          <a:p>
            <a:r>
              <a:rPr lang="en-US"/>
              <a:t>Click to edit Master title style</a:t>
            </a:r>
            <a:endParaRPr lang="en-US" dirty="0"/>
          </a:p>
        </p:txBody>
      </p:sp>
      <p:sp>
        <p:nvSpPr>
          <p:cNvPr id="5" name="Chart Placeholder 9"/>
          <p:cNvSpPr>
            <a:spLocks noGrp="1"/>
          </p:cNvSpPr>
          <p:nvPr>
            <p:ph type="chart" sz="quarter" idx="10"/>
          </p:nvPr>
        </p:nvSpPr>
        <p:spPr>
          <a:xfrm>
            <a:off x="5160963" y="758825"/>
            <a:ext cx="3763962" cy="2473325"/>
          </a:xfrm>
        </p:spPr>
        <p:txBody>
          <a:bodyPr rtlCol="0">
            <a:normAutofit/>
          </a:bodyPr>
          <a:lstStyle/>
          <a:p>
            <a:pPr lvl="0"/>
            <a:r>
              <a:rPr lang="en-US" noProof="0"/>
              <a:t>Click icon to add chart</a:t>
            </a:r>
          </a:p>
        </p:txBody>
      </p:sp>
      <p:sp>
        <p:nvSpPr>
          <p:cNvPr id="6" name="Picture Placeholder 11"/>
          <p:cNvSpPr>
            <a:spLocks noGrp="1"/>
          </p:cNvSpPr>
          <p:nvPr>
            <p:ph type="pic" sz="quarter" idx="11"/>
          </p:nvPr>
        </p:nvSpPr>
        <p:spPr>
          <a:xfrm>
            <a:off x="5160963" y="3394075"/>
            <a:ext cx="3763962" cy="2805113"/>
          </a:xfrm>
        </p:spPr>
        <p:txBody>
          <a:bodyPr rtlCol="0">
            <a:normAutofit/>
          </a:bodyPr>
          <a:lstStyle/>
          <a:p>
            <a:pPr lvl="0"/>
            <a:r>
              <a:rPr lang="en-US" noProof="0"/>
              <a:t>Drag picture to placeholder or click icon to add</a:t>
            </a:r>
          </a:p>
        </p:txBody>
      </p:sp>
    </p:spTree>
    <p:extLst>
      <p:ext uri="{BB962C8B-B14F-4D97-AF65-F5344CB8AC3E}">
        <p14:creationId xmlns:p14="http://schemas.microsoft.com/office/powerpoint/2010/main" val="35611009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5" name="Rectangle 4"/>
          <p:cNvSpPr/>
          <p:nvPr/>
        </p:nvSpPr>
        <p:spPr>
          <a:xfrm>
            <a:off x="0" y="-9525"/>
            <a:ext cx="9144000" cy="381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2" name="Content Placeholder 2"/>
          <p:cNvSpPr>
            <a:spLocks noGrp="1"/>
          </p:cNvSpPr>
          <p:nvPr>
            <p:ph idx="1"/>
          </p:nvPr>
        </p:nvSpPr>
        <p:spPr>
          <a:xfrm>
            <a:off x="312057" y="1397001"/>
            <a:ext cx="8497125" cy="37638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1"/>
          <p:cNvSpPr>
            <a:spLocks noGrp="1"/>
          </p:cNvSpPr>
          <p:nvPr>
            <p:ph type="title"/>
          </p:nvPr>
        </p:nvSpPr>
        <p:spPr>
          <a:xfrm>
            <a:off x="230415" y="-94785"/>
            <a:ext cx="8229600" cy="602796"/>
          </a:xfrm>
        </p:spPr>
        <p:txBody>
          <a:bodyPr>
            <a:normAutofit/>
          </a:bodyPr>
          <a:lstStyle>
            <a:lvl1pPr>
              <a:defRPr sz="1600" cap="all">
                <a:solidFill>
                  <a:schemeClr val="bg2"/>
                </a:solidFill>
              </a:defRPr>
            </a:lvl1pPr>
          </a:lstStyle>
          <a:p>
            <a:r>
              <a:rPr lang="en-US"/>
              <a:t>Click to edit Master title style</a:t>
            </a:r>
            <a:endParaRPr lang="en-US" dirty="0"/>
          </a:p>
        </p:txBody>
      </p:sp>
    </p:spTree>
    <p:extLst>
      <p:ext uri="{BB962C8B-B14F-4D97-AF65-F5344CB8AC3E}">
        <p14:creationId xmlns:p14="http://schemas.microsoft.com/office/powerpoint/2010/main" val="1532843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5" name="Rectangle 4"/>
          <p:cNvSpPr/>
          <p:nvPr/>
        </p:nvSpPr>
        <p:spPr>
          <a:xfrm>
            <a:off x="0" y="-9525"/>
            <a:ext cx="9144000" cy="381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2" name="Content Placeholder 2"/>
          <p:cNvSpPr>
            <a:spLocks noGrp="1"/>
          </p:cNvSpPr>
          <p:nvPr>
            <p:ph idx="1"/>
          </p:nvPr>
        </p:nvSpPr>
        <p:spPr>
          <a:xfrm>
            <a:off x="312057" y="5369700"/>
            <a:ext cx="8497125" cy="864845"/>
          </a:xfrm>
        </p:spPr>
        <p:txBody>
          <a:bodyPr/>
          <a:lstStyle>
            <a:lvl1pPr>
              <a:defRPr sz="14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1"/>
          <p:cNvSpPr>
            <a:spLocks noGrp="1"/>
          </p:cNvSpPr>
          <p:nvPr>
            <p:ph type="title"/>
          </p:nvPr>
        </p:nvSpPr>
        <p:spPr>
          <a:xfrm>
            <a:off x="230415" y="-94785"/>
            <a:ext cx="8229600" cy="602796"/>
          </a:xfrm>
        </p:spPr>
        <p:txBody>
          <a:bodyPr>
            <a:normAutofit/>
          </a:bodyPr>
          <a:lstStyle>
            <a:lvl1pPr>
              <a:defRPr sz="1600" cap="all">
                <a:solidFill>
                  <a:schemeClr val="bg2"/>
                </a:solidFill>
              </a:defRPr>
            </a:lvl1pPr>
          </a:lstStyle>
          <a:p>
            <a:r>
              <a:rPr lang="en-US"/>
              <a:t>Click to edit Master title style</a:t>
            </a:r>
            <a:endParaRPr lang="en-US" dirty="0"/>
          </a:p>
        </p:txBody>
      </p:sp>
      <p:sp>
        <p:nvSpPr>
          <p:cNvPr id="6" name="Chart Placeholder 4"/>
          <p:cNvSpPr>
            <a:spLocks noGrp="1"/>
          </p:cNvSpPr>
          <p:nvPr>
            <p:ph type="chart" sz="quarter" idx="10"/>
          </p:nvPr>
        </p:nvSpPr>
        <p:spPr>
          <a:xfrm>
            <a:off x="312057" y="1004888"/>
            <a:ext cx="8496981" cy="4144962"/>
          </a:xfrm>
        </p:spPr>
        <p:txBody>
          <a:bodyPr rtlCol="0">
            <a:normAutofit/>
          </a:bodyPr>
          <a:lstStyle/>
          <a:p>
            <a:pPr lvl="0"/>
            <a:r>
              <a:rPr lang="en-US" noProof="0"/>
              <a:t>Click icon to add chart</a:t>
            </a:r>
          </a:p>
        </p:txBody>
      </p:sp>
    </p:spTree>
    <p:extLst>
      <p:ext uri="{BB962C8B-B14F-4D97-AF65-F5344CB8AC3E}">
        <p14:creationId xmlns:p14="http://schemas.microsoft.com/office/powerpoint/2010/main" val="16448179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Picture Placeholder 5"/>
          <p:cNvSpPr>
            <a:spLocks noGrp="1"/>
          </p:cNvSpPr>
          <p:nvPr>
            <p:ph type="pic" sz="quarter" idx="10"/>
          </p:nvPr>
        </p:nvSpPr>
        <p:spPr>
          <a:xfrm>
            <a:off x="0" y="0"/>
            <a:ext cx="4491038" cy="6384925"/>
          </a:xfrm>
        </p:spPr>
        <p:txBody>
          <a:bodyPr rtlCol="0">
            <a:normAutofit/>
          </a:bodyPr>
          <a:lstStyle/>
          <a:p>
            <a:pPr lvl="0"/>
            <a:r>
              <a:rPr lang="en-US" noProof="0"/>
              <a:t>Drag picture to placeholder or click icon to add</a:t>
            </a:r>
          </a:p>
        </p:txBody>
      </p:sp>
      <p:sp>
        <p:nvSpPr>
          <p:cNvPr id="3" name="Picture Placeholder 9"/>
          <p:cNvSpPr>
            <a:spLocks noGrp="1"/>
          </p:cNvSpPr>
          <p:nvPr>
            <p:ph type="pic" sz="quarter" idx="11"/>
          </p:nvPr>
        </p:nvSpPr>
        <p:spPr>
          <a:xfrm>
            <a:off x="4572001" y="0"/>
            <a:ext cx="4572000" cy="3290888"/>
          </a:xfrm>
        </p:spPr>
        <p:txBody>
          <a:bodyPr rtlCol="0">
            <a:normAutofit/>
          </a:bodyPr>
          <a:lstStyle/>
          <a:p>
            <a:pPr lvl="0"/>
            <a:r>
              <a:rPr lang="en-US" noProof="0"/>
              <a:t>Drag picture to placeholder or click icon to add</a:t>
            </a:r>
          </a:p>
        </p:txBody>
      </p:sp>
      <p:sp>
        <p:nvSpPr>
          <p:cNvPr id="4" name="Picture Placeholder 11"/>
          <p:cNvSpPr>
            <a:spLocks noGrp="1"/>
          </p:cNvSpPr>
          <p:nvPr>
            <p:ph type="pic" sz="quarter" idx="12"/>
          </p:nvPr>
        </p:nvSpPr>
        <p:spPr>
          <a:xfrm>
            <a:off x="4572000" y="3371997"/>
            <a:ext cx="4572000" cy="3012927"/>
          </a:xfrm>
        </p:spPr>
        <p:txBody>
          <a:bodyPr rtlCol="0">
            <a:normAutofit/>
          </a:bodyPr>
          <a:lstStyle/>
          <a:p>
            <a:pPr lvl="0"/>
            <a:r>
              <a:rPr lang="en-US" noProof="0"/>
              <a:t>Drag picture to placeholder or click icon to add</a:t>
            </a:r>
            <a:endParaRPr lang="en-US" noProof="0" dirty="0"/>
          </a:p>
        </p:txBody>
      </p:sp>
    </p:spTree>
    <p:extLst>
      <p:ext uri="{BB962C8B-B14F-4D97-AF65-F5344CB8AC3E}">
        <p14:creationId xmlns:p14="http://schemas.microsoft.com/office/powerpoint/2010/main" val="1558595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769" y="9769"/>
            <a:ext cx="5857875" cy="5868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18" descr="eResources-stacked-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35175" y="2741613"/>
            <a:ext cx="5056188" cy="955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Rectangle 6"/>
          <p:cNvSpPr/>
          <p:nvPr/>
        </p:nvSpPr>
        <p:spPr>
          <a:xfrm>
            <a:off x="0" y="6646863"/>
            <a:ext cx="9144000" cy="21113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4919195"/>
            <a:ext cx="77724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5740693"/>
            <a:ext cx="64008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69735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3"/>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750" y="12273"/>
            <a:ext cx="5857875" cy="5868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5"/>
          <p:cNvSpPr/>
          <p:nvPr/>
        </p:nvSpPr>
        <p:spPr>
          <a:xfrm>
            <a:off x="0" y="6646863"/>
            <a:ext cx="9144000" cy="21113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pic>
        <p:nvPicPr>
          <p:cNvPr id="7" name="Picture 19" descr="iShare-stacked-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95575" y="2725738"/>
            <a:ext cx="3425825" cy="9715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4919195"/>
            <a:ext cx="77724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5740693"/>
            <a:ext cx="64008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638255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5"/>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790" y="-19538"/>
            <a:ext cx="5857875" cy="5868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5"/>
          <p:cNvSpPr/>
          <p:nvPr/>
        </p:nvSpPr>
        <p:spPr>
          <a:xfrm>
            <a:off x="0" y="6646863"/>
            <a:ext cx="9144000" cy="21113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pic>
        <p:nvPicPr>
          <p:cNvPr id="7" name="Picture 19" descr="CollectionsManagement-stacked-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9400" y="2882900"/>
            <a:ext cx="8509000" cy="930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4919195"/>
            <a:ext cx="77724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5740693"/>
            <a:ext cx="64008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777666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4_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44" y="12991"/>
            <a:ext cx="5857875" cy="5868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5"/>
          <p:cNvSpPr/>
          <p:nvPr/>
        </p:nvSpPr>
        <p:spPr>
          <a:xfrm>
            <a:off x="0" y="6646863"/>
            <a:ext cx="9144000" cy="21113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pic>
        <p:nvPicPr>
          <p:cNvPr id="7" name="Picture 19" descr="DigitalCollections-stacked-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90600" y="2792413"/>
            <a:ext cx="7162800" cy="10366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4919195"/>
            <a:ext cx="77724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5740693"/>
            <a:ext cx="64008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726288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5_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accent6"/>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pic>
        <p:nvPicPr>
          <p:cNvPr id="5" name="Picture 17" descr="largepurplelogo-transparen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86" y="22042"/>
            <a:ext cx="5857875" cy="58689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Rectangle 5"/>
          <p:cNvSpPr/>
          <p:nvPr/>
        </p:nvSpPr>
        <p:spPr>
          <a:xfrm>
            <a:off x="0" y="6646863"/>
            <a:ext cx="9144000" cy="211137"/>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4919195"/>
            <a:ext cx="7772400" cy="1079293"/>
          </a:xfrm>
        </p:spPr>
        <p:txBody>
          <a:bodyPr>
            <a:normAutofit/>
          </a:bodyPr>
          <a:lstStyle>
            <a:lvl1pPr>
              <a:defRPr sz="3200" cap="all">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5740693"/>
            <a:ext cx="6400800" cy="987225"/>
          </a:xfrm>
        </p:spPr>
        <p:txBody>
          <a:bodyPr>
            <a:normAutofit/>
          </a:bodyPr>
          <a:lstStyle>
            <a:lvl1pPr marL="0" indent="0" algn="ctr">
              <a:buNone/>
              <a:defRPr sz="24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56140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7" name="Rectangle 6"/>
          <p:cNvSpPr/>
          <p:nvPr/>
        </p:nvSpPr>
        <p:spPr>
          <a:xfrm>
            <a:off x="0" y="-9525"/>
            <a:ext cx="9144000" cy="381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3" name="Title 1"/>
          <p:cNvSpPr>
            <a:spLocks noGrp="1"/>
          </p:cNvSpPr>
          <p:nvPr>
            <p:ph type="title"/>
          </p:nvPr>
        </p:nvSpPr>
        <p:spPr>
          <a:xfrm>
            <a:off x="230415" y="-94785"/>
            <a:ext cx="8229600" cy="602796"/>
          </a:xfrm>
        </p:spPr>
        <p:txBody>
          <a:bodyPr>
            <a:normAutofit/>
          </a:bodyPr>
          <a:lstStyle>
            <a:lvl1pPr>
              <a:defRPr sz="1600" cap="all">
                <a:solidFill>
                  <a:schemeClr val="bg2"/>
                </a:solidFill>
              </a:defRPr>
            </a:lvl1pPr>
          </a:lstStyle>
          <a:p>
            <a:r>
              <a:rPr lang="en-US"/>
              <a:t>Click to edit Master title style</a:t>
            </a:r>
            <a:endParaRPr lang="en-US" dirty="0"/>
          </a:p>
        </p:txBody>
      </p:sp>
      <p:sp>
        <p:nvSpPr>
          <p:cNvPr id="4" name="Content Placeholder 5"/>
          <p:cNvSpPr>
            <a:spLocks noGrp="1"/>
          </p:cNvSpPr>
          <p:nvPr>
            <p:ph sz="quarter" idx="10"/>
          </p:nvPr>
        </p:nvSpPr>
        <p:spPr>
          <a:xfrm>
            <a:off x="230187" y="634995"/>
            <a:ext cx="4226357" cy="4860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9"/>
          <p:cNvSpPr>
            <a:spLocks noGrp="1"/>
          </p:cNvSpPr>
          <p:nvPr>
            <p:ph sz="quarter" idx="11"/>
          </p:nvPr>
        </p:nvSpPr>
        <p:spPr>
          <a:xfrm>
            <a:off x="4572000" y="634995"/>
            <a:ext cx="4283075" cy="4860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14"/>
          <p:cNvSpPr>
            <a:spLocks noGrp="1"/>
          </p:cNvSpPr>
          <p:nvPr>
            <p:ph type="body" sz="quarter" idx="13"/>
          </p:nvPr>
        </p:nvSpPr>
        <p:spPr>
          <a:xfrm>
            <a:off x="230188" y="5599113"/>
            <a:ext cx="8624887" cy="635000"/>
          </a:xfrm>
        </p:spPr>
        <p:txBody>
          <a:bodyPr/>
          <a:lstStyle>
            <a:lvl1pPr>
              <a:defRPr sz="14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17318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p:cNvSpPr/>
          <p:nvPr/>
        </p:nvSpPr>
        <p:spPr>
          <a:xfrm>
            <a:off x="0" y="0"/>
            <a:ext cx="5621338" cy="6415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6" name="Title 1"/>
          <p:cNvSpPr>
            <a:spLocks noGrp="1"/>
          </p:cNvSpPr>
          <p:nvPr>
            <p:ph type="title"/>
          </p:nvPr>
        </p:nvSpPr>
        <p:spPr>
          <a:xfrm>
            <a:off x="5848927" y="273050"/>
            <a:ext cx="3008313" cy="673677"/>
          </a:xfrm>
        </p:spPr>
        <p:txBody>
          <a:bodyPr anchor="b"/>
          <a:lstStyle>
            <a:lvl1pPr algn="l">
              <a:defRPr sz="2000" b="1"/>
            </a:lvl1pPr>
          </a:lstStyle>
          <a:p>
            <a:r>
              <a:rPr lang="en-US"/>
              <a:t>Click to edit Master title style</a:t>
            </a:r>
            <a:endParaRPr lang="en-US" dirty="0"/>
          </a:p>
        </p:txBody>
      </p:sp>
      <p:sp>
        <p:nvSpPr>
          <p:cNvPr id="7" name="Content Placeholder 2"/>
          <p:cNvSpPr>
            <a:spLocks noGrp="1"/>
          </p:cNvSpPr>
          <p:nvPr>
            <p:ph idx="1"/>
          </p:nvPr>
        </p:nvSpPr>
        <p:spPr>
          <a:xfrm>
            <a:off x="275216" y="273050"/>
            <a:ext cx="4888345" cy="5853113"/>
          </a:xfrm>
        </p:spPr>
        <p:txBody>
          <a:bodyPr/>
          <a:lstStyle>
            <a:lvl1pPr>
              <a:defRPr sz="2600" b="0" i="0" cap="all">
                <a:solidFill>
                  <a:schemeClr val="bg2"/>
                </a:solidFill>
                <a:latin typeface="+mj-lt"/>
              </a:defRPr>
            </a:lvl1pPr>
            <a:lvl2pPr marL="0" indent="0">
              <a:buFontTx/>
              <a:buNone/>
              <a:defRPr sz="1600" b="0" i="0">
                <a:solidFill>
                  <a:schemeClr val="bg2"/>
                </a:solidFill>
                <a:latin typeface="+mj-lt"/>
              </a:defRPr>
            </a:lvl2pPr>
            <a:lvl3pPr marL="228600" indent="0">
              <a:spcBef>
                <a:spcPts val="500"/>
              </a:spcBef>
              <a:buFontTx/>
              <a:buNone/>
              <a:defRPr sz="1200" b="0" i="0">
                <a:solidFill>
                  <a:schemeClr val="bg2"/>
                </a:solidFill>
                <a:latin typeface="+mj-lt"/>
              </a:defRPr>
            </a:lvl3pPr>
            <a:lvl4pPr>
              <a:defRPr sz="2000" b="0" i="0">
                <a:latin typeface="+mj-lt"/>
              </a:defRPr>
            </a:lvl4pPr>
            <a:lvl5pPr>
              <a:defRPr sz="2000" b="0" i="0">
                <a:latin typeface="+mj-lt"/>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3"/>
          <p:cNvSpPr>
            <a:spLocks noGrp="1"/>
          </p:cNvSpPr>
          <p:nvPr>
            <p:ph type="body" sz="half" idx="2"/>
          </p:nvPr>
        </p:nvSpPr>
        <p:spPr>
          <a:xfrm>
            <a:off x="5848927" y="1054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11083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9" name="Rectangle 8"/>
          <p:cNvSpPr/>
          <p:nvPr/>
        </p:nvSpPr>
        <p:spPr>
          <a:xfrm>
            <a:off x="0" y="0"/>
            <a:ext cx="7250113" cy="6415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 </a:t>
            </a:r>
          </a:p>
        </p:txBody>
      </p:sp>
      <p:sp>
        <p:nvSpPr>
          <p:cNvPr id="4" name="Title 1"/>
          <p:cNvSpPr>
            <a:spLocks noGrp="1"/>
          </p:cNvSpPr>
          <p:nvPr>
            <p:ph type="title"/>
          </p:nvPr>
        </p:nvSpPr>
        <p:spPr>
          <a:xfrm>
            <a:off x="457200" y="274638"/>
            <a:ext cx="6493164" cy="683635"/>
          </a:xfrm>
        </p:spPr>
        <p:txBody>
          <a:bodyPr>
            <a:normAutofit/>
          </a:bodyPr>
          <a:lstStyle>
            <a:lvl1pPr algn="l">
              <a:defRPr sz="2400" b="0" i="0" cap="all">
                <a:solidFill>
                  <a:schemeClr val="bg2"/>
                </a:solidFill>
              </a:defRPr>
            </a:lvl1pPr>
          </a:lstStyle>
          <a:p>
            <a:r>
              <a:rPr lang="en-US"/>
              <a:t>Click to edit Master title style</a:t>
            </a:r>
            <a:endParaRPr lang="en-US" dirty="0"/>
          </a:p>
        </p:txBody>
      </p:sp>
      <p:sp>
        <p:nvSpPr>
          <p:cNvPr id="5" name="Text Placeholder 10"/>
          <p:cNvSpPr>
            <a:spLocks noGrp="1"/>
          </p:cNvSpPr>
          <p:nvPr>
            <p:ph type="body" sz="quarter" idx="10"/>
          </p:nvPr>
        </p:nvSpPr>
        <p:spPr>
          <a:xfrm>
            <a:off x="457200" y="1154546"/>
            <a:ext cx="6492875" cy="4906530"/>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12"/>
          <p:cNvSpPr>
            <a:spLocks noGrp="1"/>
          </p:cNvSpPr>
          <p:nvPr>
            <p:ph type="pic" sz="quarter" idx="11"/>
          </p:nvPr>
        </p:nvSpPr>
        <p:spPr>
          <a:xfrm>
            <a:off x="7331075" y="0"/>
            <a:ext cx="1812925" cy="1639888"/>
          </a:xfrm>
        </p:spPr>
        <p:txBody>
          <a:bodyPr rtlCol="0">
            <a:normAutofit/>
          </a:bodyPr>
          <a:lstStyle/>
          <a:p>
            <a:pPr lvl="0"/>
            <a:r>
              <a:rPr lang="en-US" noProof="0"/>
              <a:t>Drag picture to placeholder or click icon to add</a:t>
            </a:r>
          </a:p>
        </p:txBody>
      </p:sp>
      <p:sp>
        <p:nvSpPr>
          <p:cNvPr id="7" name="Picture Placeholder 14"/>
          <p:cNvSpPr>
            <a:spLocks noGrp="1"/>
          </p:cNvSpPr>
          <p:nvPr>
            <p:ph type="pic" sz="quarter" idx="12"/>
          </p:nvPr>
        </p:nvSpPr>
        <p:spPr>
          <a:xfrm>
            <a:off x="7331075" y="1708440"/>
            <a:ext cx="1812925" cy="2332038"/>
          </a:xfrm>
        </p:spPr>
        <p:txBody>
          <a:bodyPr rtlCol="0">
            <a:normAutofit/>
          </a:bodyPr>
          <a:lstStyle/>
          <a:p>
            <a:pPr lvl="0"/>
            <a:r>
              <a:rPr lang="en-US" noProof="0"/>
              <a:t>Drag picture to placeholder or click icon to add</a:t>
            </a:r>
          </a:p>
        </p:txBody>
      </p:sp>
      <p:sp>
        <p:nvSpPr>
          <p:cNvPr id="8" name="Picture Placeholder 16"/>
          <p:cNvSpPr>
            <a:spLocks noGrp="1"/>
          </p:cNvSpPr>
          <p:nvPr>
            <p:ph type="pic" sz="quarter" idx="13"/>
          </p:nvPr>
        </p:nvSpPr>
        <p:spPr>
          <a:xfrm>
            <a:off x="7331075" y="4122305"/>
            <a:ext cx="1812925" cy="2281238"/>
          </a:xfrm>
        </p:spPr>
        <p:txBody>
          <a:bodyPr rtlCol="0">
            <a:normAutofit/>
          </a:bodyPr>
          <a:lstStyle/>
          <a:p>
            <a:pPr lvl="0"/>
            <a:r>
              <a:rPr lang="en-US" noProof="0"/>
              <a:t>Drag picture to placeholder or click icon to add</a:t>
            </a:r>
            <a:endParaRPr lang="en-US" noProof="0" dirty="0"/>
          </a:p>
        </p:txBody>
      </p:sp>
    </p:spTree>
    <p:extLst>
      <p:ext uri="{BB962C8B-B14F-4D97-AF65-F5344CB8AC3E}">
        <p14:creationId xmlns:p14="http://schemas.microsoft.com/office/powerpoint/2010/main" val="3254244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028" name="Group 7"/>
          <p:cNvGrpSpPr>
            <a:grpSpLocks/>
          </p:cNvGrpSpPr>
          <p:nvPr/>
        </p:nvGrpSpPr>
        <p:grpSpPr bwMode="auto">
          <a:xfrm>
            <a:off x="1" y="6450775"/>
            <a:ext cx="9152952" cy="415057"/>
            <a:chOff x="126124" y="6360379"/>
            <a:chExt cx="9091992" cy="504457"/>
          </a:xfrm>
        </p:grpSpPr>
        <p:sp>
          <p:nvSpPr>
            <p:cNvPr id="9" name="Rectangle 8"/>
            <p:cNvSpPr/>
            <p:nvPr userDrawn="1"/>
          </p:nvSpPr>
          <p:spPr>
            <a:xfrm>
              <a:off x="126124" y="6363184"/>
              <a:ext cx="8680743" cy="501652"/>
            </a:xfrm>
            <a:prstGeom prst="rect">
              <a:avLst/>
            </a:prstGeom>
            <a:solidFill>
              <a:schemeClr val="tx1"/>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grpSp>
          <p:nvGrpSpPr>
            <p:cNvPr id="1031" name="Group 9"/>
            <p:cNvGrpSpPr>
              <a:grpSpLocks/>
            </p:cNvGrpSpPr>
            <p:nvPr/>
          </p:nvGrpSpPr>
          <p:grpSpPr bwMode="auto">
            <a:xfrm>
              <a:off x="8817821" y="6360379"/>
              <a:ext cx="400295" cy="501650"/>
              <a:chOff x="-682839" y="6360379"/>
              <a:chExt cx="8484472" cy="501650"/>
            </a:xfrm>
          </p:grpSpPr>
          <p:sp>
            <p:nvSpPr>
              <p:cNvPr id="11" name="Rectangle 10"/>
              <p:cNvSpPr/>
              <p:nvPr/>
            </p:nvSpPr>
            <p:spPr>
              <a:xfrm>
                <a:off x="6321173" y="6360379"/>
                <a:ext cx="1480460" cy="501650"/>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4572123" y="6360379"/>
                <a:ext cx="1480439" cy="501650"/>
              </a:xfrm>
              <a:prstGeom prst="rect">
                <a:avLst/>
              </a:prstGeom>
              <a:solidFill>
                <a:schemeClr val="accent3"/>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p:nvPr/>
            </p:nvSpPr>
            <p:spPr>
              <a:xfrm>
                <a:off x="2789407" y="6360379"/>
                <a:ext cx="1514105" cy="501650"/>
              </a:xfrm>
              <a:prstGeom prst="rect">
                <a:avLst/>
              </a:prstGeom>
              <a:solidFill>
                <a:schemeClr val="accent4"/>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1040335" y="6360379"/>
                <a:ext cx="1480460" cy="501650"/>
              </a:xfrm>
              <a:prstGeom prst="rect">
                <a:avLst/>
              </a:prstGeom>
              <a:solidFill>
                <a:schemeClr val="accent5"/>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p:nvPr/>
            </p:nvSpPr>
            <p:spPr>
              <a:xfrm>
                <a:off x="-682839" y="6360379"/>
                <a:ext cx="1480439" cy="501650"/>
              </a:xfrm>
              <a:prstGeom prst="rect">
                <a:avLst/>
              </a:prstGeom>
              <a:solidFill>
                <a:schemeClr val="accent6"/>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grpSp>
      </p:gr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 id="2147483715" r:id="rId18"/>
    <p:sldLayoutId id="2147483697" r:id="rId19"/>
  </p:sldLayoutIdLst>
  <p:txStyles>
    <p:titleStyle>
      <a:lvl1pPr algn="l" defTabSz="457200" rtl="0" eaLnBrk="1" fontAlgn="base" hangingPunct="1">
        <a:spcBef>
          <a:spcPct val="0"/>
        </a:spcBef>
        <a:spcAft>
          <a:spcPct val="0"/>
        </a:spcAft>
        <a:defRPr sz="3600" kern="1200">
          <a:solidFill>
            <a:schemeClr val="tx1"/>
          </a:solidFill>
          <a:latin typeface="+mj-lt"/>
          <a:ea typeface="ＭＳ Ｐゴシック" charset="0"/>
          <a:cs typeface="ＭＳ Ｐゴシック" charset="0"/>
        </a:defRPr>
      </a:lvl1pPr>
      <a:lvl2pPr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2pPr>
      <a:lvl3pPr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3pPr>
      <a:lvl4pPr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4pPr>
      <a:lvl5pPr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5pPr>
      <a:lvl6pPr marL="457200"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3600">
          <a:solidFill>
            <a:schemeClr val="tx1"/>
          </a:solidFill>
          <a:latin typeface="Arial" charset="0"/>
          <a:ea typeface="ＭＳ Ｐゴシック" charset="0"/>
          <a:cs typeface="ＭＳ Ｐゴシック" charset="0"/>
        </a:defRPr>
      </a:lvl9pPr>
    </p:titleStyle>
    <p:bodyStyle>
      <a:lvl1pPr algn="l" defTabSz="457200" rtl="0" eaLnBrk="1" fontAlgn="base" hangingPunct="1">
        <a:spcBef>
          <a:spcPct val="20000"/>
        </a:spcBef>
        <a:spcAft>
          <a:spcPct val="0"/>
        </a:spcAft>
        <a:defRPr sz="25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2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19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16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14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www.carli.illinois.edu/membership/mem-libs" TargetMode="External"/><Relationship Id="rId2" Type="http://schemas.openxmlformats.org/officeDocument/2006/relationships/notesSlide" Target="../notesSlides/notesSlide10.xml"/><Relationship Id="rId1" Type="http://schemas.openxmlformats.org/officeDocument/2006/relationships/slideLayout" Target="../slideLayouts/slideLayout17.xml"/><Relationship Id="rId4" Type="http://schemas.openxmlformats.org/officeDocument/2006/relationships/hyperlink" Target="https://www.carli.illinois.edu/products-services/i-share/alma-troubleshootin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hyperlink" Target="https://www.carli.illinois.edu/products-services/i-share/external-system/FilesInFTP" TargetMode="External"/><Relationship Id="rId2" Type="http://schemas.openxmlformats.org/officeDocument/2006/relationships/notesSlide" Target="../notesSlides/notesSlide13.xml"/><Relationship Id="rId1" Type="http://schemas.openxmlformats.org/officeDocument/2006/relationships/slideLayout" Target="../slideLayouts/slideLayout17.xml"/><Relationship Id="rId5" Type="http://schemas.openxmlformats.org/officeDocument/2006/relationships/hyperlink" Target="https://www.carli.illinois.edu/products-services/i-share/alma-config/calendar" TargetMode="External"/><Relationship Id="rId4" Type="http://schemas.openxmlformats.org/officeDocument/2006/relationships/hyperlink" Target="https://www.carli.illinois.edu/products-services/i-share/alma-fulfillment/anonymizatio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carli.illinois.edu/products-services/i-share/support-email-addresses" TargetMode="External"/><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hyperlink" Target="https://www.carli.illinois.edu/" TargetMode="External"/><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8" Type="http://schemas.openxmlformats.org/officeDocument/2006/relationships/hyperlink" Target="https://knowledge.exlibrisgroup.com/Alma/Training/AlmaAdministrationCertification/Alma_Administration_Certification_-_English" TargetMode="External"/><Relationship Id="rId3" Type="http://schemas.openxmlformats.org/officeDocument/2006/relationships/hyperlink" Target="https://knowledge.exlibrisgroup.com/Alma/Training/AlmaEssentials/Alma_Essentials_-_English" TargetMode="External"/><Relationship Id="rId7" Type="http://schemas.openxmlformats.org/officeDocument/2006/relationships/hyperlink" Target="https://exlibris.libguides.com/alma" TargetMode="External"/><Relationship Id="rId2" Type="http://schemas.openxmlformats.org/officeDocument/2006/relationships/notesSlide" Target="../notesSlides/notesSlide17.xml"/><Relationship Id="rId1" Type="http://schemas.openxmlformats.org/officeDocument/2006/relationships/slideLayout" Target="../slideLayouts/slideLayout17.xml"/><Relationship Id="rId6" Type="http://schemas.openxmlformats.org/officeDocument/2006/relationships/hyperlink" Target="https://www.carli.illinois.edu/products-services/i-share/TechServicesQA" TargetMode="External"/><Relationship Id="rId5" Type="http://schemas.openxmlformats.org/officeDocument/2006/relationships/hyperlink" Target="https://www.carli.illinois.edu/calendar" TargetMode="External"/><Relationship Id="rId4" Type="http://schemas.openxmlformats.org/officeDocument/2006/relationships/hyperlink" Target="https://www.carli.illinois.edu/products-services/i-share/CARLIOfficeHours"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8.tiff"/><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hyperlink" Target="http://knowledge.exlibrisgroup.com/" TargetMode="External"/><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3" Type="http://schemas.openxmlformats.org/officeDocument/2006/relationships/hyperlink" Target="mailto:support@carli.illinois.edu" TargetMode="External"/><Relationship Id="rId2" Type="http://schemas.openxmlformats.org/officeDocument/2006/relationships/notesSlide" Target="../notesSlides/notesSlide22.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919663"/>
            <a:ext cx="7772400" cy="1079500"/>
          </a:xfrm>
        </p:spPr>
        <p:txBody>
          <a:bodyPr rtlCol="0"/>
          <a:lstStyle/>
          <a:p>
            <a:pPr algn="ctr" fontAlgn="auto">
              <a:spcAft>
                <a:spcPts val="0"/>
              </a:spcAft>
              <a:defRPr/>
            </a:pPr>
            <a:r>
              <a:rPr lang="en-US" dirty="0">
                <a:ea typeface="+mj-ea"/>
                <a:cs typeface="+mj-cs"/>
              </a:rPr>
              <a:t>The Role of I-Share Liaisons</a:t>
            </a:r>
          </a:p>
        </p:txBody>
      </p:sp>
      <p:sp>
        <p:nvSpPr>
          <p:cNvPr id="22530" name="Subtitle 2"/>
          <p:cNvSpPr>
            <a:spLocks noGrp="1"/>
          </p:cNvSpPr>
          <p:nvPr>
            <p:ph type="subTitle" idx="1"/>
          </p:nvPr>
        </p:nvSpPr>
        <p:spPr>
          <a:xfrm>
            <a:off x="1371600" y="5740400"/>
            <a:ext cx="6400800" cy="987425"/>
          </a:xfrm>
        </p:spPr>
        <p:txBody>
          <a:bodyPr/>
          <a:lstStyle/>
          <a:p>
            <a:r>
              <a:rPr lang="en-US">
                <a:latin typeface="+mj-lt"/>
              </a:rPr>
              <a:t>June 20, 2024</a:t>
            </a:r>
            <a:endParaRPr lang="en-US" dirty="0">
              <a:latin typeface="+mj-lt"/>
            </a:endParaRPr>
          </a:p>
        </p:txBody>
      </p:sp>
    </p:spTree>
    <p:extLst>
      <p:ext uri="{BB962C8B-B14F-4D97-AF65-F5344CB8AC3E}">
        <p14:creationId xmlns:p14="http://schemas.microsoft.com/office/powerpoint/2010/main" val="325781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685799"/>
            <a:ext cx="8240486" cy="5603789"/>
          </a:xfrm>
        </p:spPr>
        <p:txBody>
          <a:bodyPr/>
          <a:lstStyle/>
          <a:p>
            <a:r>
              <a:rPr lang="en-US" sz="2400" dirty="0">
                <a:latin typeface="+mj-lt"/>
                <a:ea typeface="ＭＳ Ｐゴシック"/>
              </a:rPr>
              <a:t>Daily</a:t>
            </a:r>
          </a:p>
          <a:p>
            <a:pPr marL="800100" lvl="1" indent="-342900">
              <a:buChar char="•"/>
            </a:pPr>
            <a:r>
              <a:rPr lang="en-US" sz="2400" dirty="0">
                <a:latin typeface="+mj-lt"/>
                <a:ea typeface="ＭＳ Ｐゴシック"/>
              </a:rPr>
              <a:t>Check CARLI email list mail and redistribute as needed.</a:t>
            </a:r>
            <a:endParaRPr lang="en-US" sz="2400" dirty="0">
              <a:latin typeface="+mj-lt"/>
              <a:ea typeface="ＭＳ Ｐゴシック"/>
              <a:cs typeface="Arial"/>
            </a:endParaRPr>
          </a:p>
          <a:p>
            <a:r>
              <a:rPr lang="en-US" sz="2400" dirty="0">
                <a:latin typeface="+mj-lt"/>
              </a:rPr>
              <a:t>Regularly</a:t>
            </a:r>
          </a:p>
          <a:p>
            <a:pPr marL="800100" lvl="1" indent="-342900">
              <a:buFont typeface="Arial" charset="0"/>
              <a:buChar char="•"/>
            </a:pPr>
            <a:r>
              <a:rPr lang="en-US" sz="2400" dirty="0">
                <a:latin typeface="+mj-lt"/>
                <a:ea typeface="ＭＳ Ｐゴシック"/>
                <a:hlinkClick r:id="rId3"/>
              </a:rPr>
              <a:t>CARLI directory </a:t>
            </a:r>
            <a:r>
              <a:rPr lang="en-US" sz="2400" dirty="0">
                <a:latin typeface="+mj-lt"/>
                <a:ea typeface="ＭＳ Ｐゴシック"/>
              </a:rPr>
              <a:t>updates</a:t>
            </a:r>
          </a:p>
          <a:p>
            <a:pPr marL="800100" lvl="1" indent="-342900">
              <a:buChar char="•"/>
            </a:pPr>
            <a:r>
              <a:rPr lang="en-US" sz="2400" dirty="0">
                <a:latin typeface="+mj-lt"/>
                <a:ea typeface="ＭＳ Ｐゴシック"/>
              </a:rPr>
              <a:t>Check latest CARLI news </a:t>
            </a:r>
            <a:endParaRPr lang="en-US" sz="2400" dirty="0">
              <a:latin typeface="+mj-lt"/>
              <a:cs typeface="Arial"/>
            </a:endParaRPr>
          </a:p>
          <a:p>
            <a:pPr lvl="2"/>
            <a:r>
              <a:rPr lang="en-US" sz="2400" dirty="0">
                <a:latin typeface="+mj-lt"/>
              </a:rPr>
              <a:t>Committee reports, too!</a:t>
            </a:r>
            <a:endParaRPr lang="en-US" sz="2400" dirty="0">
              <a:latin typeface="+mj-lt"/>
              <a:cs typeface="Arial"/>
            </a:endParaRPr>
          </a:p>
          <a:p>
            <a:pPr marL="800100" lvl="1" indent="-342900">
              <a:buChar char="•"/>
            </a:pPr>
            <a:r>
              <a:rPr lang="en-US" sz="2400" dirty="0">
                <a:latin typeface="+mj-lt"/>
              </a:rPr>
              <a:t>Read the CARLI Newsletter for information that should be redistributed within your library.</a:t>
            </a:r>
          </a:p>
          <a:p>
            <a:pPr marL="800100" lvl="1" indent="-342900">
              <a:buChar char="•"/>
            </a:pPr>
            <a:r>
              <a:rPr lang="en-US" sz="2400" dirty="0">
                <a:latin typeface="+mj-lt"/>
                <a:cs typeface="Arial"/>
              </a:rPr>
              <a:t>Depending on institutional workflows, contact CARLI Support.</a:t>
            </a:r>
          </a:p>
          <a:p>
            <a:pPr marL="1200150" lvl="2" indent="-342900">
              <a:buFont typeface="Arial,Sans-Serif"/>
              <a:buChar char="•"/>
            </a:pPr>
            <a:r>
              <a:rPr lang="en-US" sz="2400" dirty="0">
                <a:latin typeface="+mj-lt"/>
                <a:ea typeface="ＭＳ Ｐゴシック"/>
                <a:hlinkClick r:id="rId4"/>
              </a:rPr>
              <a:t>Problem reporting procedures</a:t>
            </a:r>
            <a:endParaRPr lang="en-US" sz="2400" dirty="0">
              <a:latin typeface="+mj-lt"/>
              <a:ea typeface="ＭＳ Ｐゴシック"/>
            </a:endParaRPr>
          </a:p>
          <a:p>
            <a:pPr marL="800100" lvl="1" indent="-342900">
              <a:buChar char="•"/>
            </a:pPr>
            <a:endParaRPr lang="en-US" sz="2400" dirty="0">
              <a:latin typeface="+mj-lt"/>
              <a:cs typeface="Arial"/>
            </a:endParaRPr>
          </a:p>
          <a:p>
            <a:pPr marL="800100" lvl="1" indent="-342900">
              <a:buChar char="•"/>
            </a:pPr>
            <a:endParaRPr lang="en-US" dirty="0">
              <a:latin typeface="+mj-lt"/>
              <a:cs typeface="Arial"/>
            </a:endParaRPr>
          </a:p>
        </p:txBody>
      </p:sp>
      <p:sp>
        <p:nvSpPr>
          <p:cNvPr id="5" name="Title 4"/>
          <p:cNvSpPr>
            <a:spLocks noGrp="1"/>
          </p:cNvSpPr>
          <p:nvPr>
            <p:ph type="title"/>
          </p:nvPr>
        </p:nvSpPr>
        <p:spPr/>
        <p:txBody>
          <a:bodyPr/>
          <a:lstStyle/>
          <a:p>
            <a:r>
              <a:rPr lang="en-US" dirty="0">
                <a:ea typeface="ＭＳ Ｐゴシック"/>
              </a:rPr>
              <a:t>Managing Communication</a:t>
            </a:r>
            <a:endParaRPr lang="en-US" dirty="0"/>
          </a:p>
        </p:txBody>
      </p:sp>
    </p:spTree>
    <p:extLst>
      <p:ext uri="{BB962C8B-B14F-4D97-AF65-F5344CB8AC3E}">
        <p14:creationId xmlns:p14="http://schemas.microsoft.com/office/powerpoint/2010/main" val="2180083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Content Placeholder 2"/>
          <p:cNvSpPr>
            <a:spLocks noGrp="1"/>
          </p:cNvSpPr>
          <p:nvPr>
            <p:ph idx="1"/>
          </p:nvPr>
        </p:nvSpPr>
        <p:spPr>
          <a:xfrm>
            <a:off x="478971" y="685800"/>
            <a:ext cx="8229601" cy="5381367"/>
          </a:xfrm>
        </p:spPr>
        <p:txBody>
          <a:bodyPr/>
          <a:lstStyle/>
          <a:p>
            <a:r>
              <a:rPr lang="en-US" dirty="0">
                <a:solidFill>
                  <a:schemeClr val="tx1"/>
                </a:solidFill>
                <a:latin typeface="+mj-lt"/>
              </a:rPr>
              <a:t>Data </a:t>
            </a:r>
            <a:r>
              <a:rPr lang="en-US" dirty="0">
                <a:latin typeface="+mj-lt"/>
              </a:rPr>
              <a:t>s</a:t>
            </a:r>
            <a:r>
              <a:rPr lang="en-US" dirty="0">
                <a:solidFill>
                  <a:schemeClr val="tx1"/>
                </a:solidFill>
                <a:latin typeface="+mj-lt"/>
              </a:rPr>
              <a:t>ecurity is already an academic library value!</a:t>
            </a:r>
          </a:p>
          <a:p>
            <a:pPr marL="1085850" lvl="1" indent="-342900">
              <a:buFont typeface="Arial" panose="020B0604020202020204" pitchFamily="34" charset="0"/>
              <a:buChar char="•"/>
            </a:pPr>
            <a:r>
              <a:rPr lang="en-US" dirty="0">
                <a:latin typeface="+mj-lt"/>
              </a:rPr>
              <a:t>Family Educational Rights and Privacy Act</a:t>
            </a:r>
          </a:p>
          <a:p>
            <a:pPr marL="1085850" lvl="1" indent="-342900">
              <a:buFont typeface="Arial" panose="020B0604020202020204" pitchFamily="34" charset="0"/>
              <a:buChar char="•"/>
            </a:pPr>
            <a:r>
              <a:rPr lang="en-US" dirty="0">
                <a:solidFill>
                  <a:schemeClr val="tx1"/>
                </a:solidFill>
                <a:latin typeface="+mj-lt"/>
              </a:rPr>
              <a:t>Illinois Library Records Confidentiality Act</a:t>
            </a:r>
          </a:p>
          <a:p>
            <a:pPr marL="1085850" lvl="1" indent="-342900">
              <a:buFont typeface="Arial" panose="020B0604020202020204" pitchFamily="34" charset="0"/>
              <a:buChar char="•"/>
            </a:pPr>
            <a:r>
              <a:rPr lang="en-US" dirty="0">
                <a:latin typeface="+mj-lt"/>
              </a:rPr>
              <a:t>Additional institutional requirements</a:t>
            </a:r>
            <a:endParaRPr lang="en-US" dirty="0">
              <a:solidFill>
                <a:schemeClr val="tx1"/>
              </a:solidFill>
              <a:latin typeface="+mj-lt"/>
            </a:endParaRPr>
          </a:p>
          <a:p>
            <a:endParaRPr lang="en-US" dirty="0">
              <a:latin typeface="+mj-lt"/>
            </a:endParaRPr>
          </a:p>
          <a:p>
            <a:r>
              <a:rPr lang="en-US" dirty="0">
                <a:latin typeface="+mj-lt"/>
              </a:rPr>
              <a:t>Data has value in telling our stories, not just counts of stuff, but who or what kinds of patrons use stuff and services and when.</a:t>
            </a:r>
          </a:p>
          <a:p>
            <a:endParaRPr lang="en-US" dirty="0">
              <a:latin typeface="+mj-lt"/>
            </a:endParaRPr>
          </a:p>
          <a:p>
            <a:r>
              <a:rPr lang="en-US" dirty="0">
                <a:latin typeface="+mj-lt"/>
              </a:rPr>
              <a:t>You need access to your data, and may need to maintain local copies of more granular data to perform analysis and report outcomes.</a:t>
            </a:r>
          </a:p>
        </p:txBody>
      </p:sp>
      <p:sp>
        <p:nvSpPr>
          <p:cNvPr id="2" name="Title 1"/>
          <p:cNvSpPr>
            <a:spLocks noGrp="1"/>
          </p:cNvSpPr>
          <p:nvPr>
            <p:ph type="title"/>
          </p:nvPr>
        </p:nvSpPr>
        <p:spPr/>
        <p:txBody>
          <a:bodyPr>
            <a:normAutofit/>
          </a:bodyPr>
          <a:lstStyle/>
          <a:p>
            <a:r>
              <a:rPr lang="en-US" dirty="0"/>
              <a:t>Managing Institutional Accountability</a:t>
            </a:r>
          </a:p>
        </p:txBody>
      </p:sp>
    </p:spTree>
    <p:extLst>
      <p:ext uri="{BB962C8B-B14F-4D97-AF65-F5344CB8AC3E}">
        <p14:creationId xmlns:p14="http://schemas.microsoft.com/office/powerpoint/2010/main" val="3550093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From the I-Share Agreement</a:t>
            </a:r>
          </a:p>
        </p:txBody>
      </p:sp>
      <p:sp>
        <p:nvSpPr>
          <p:cNvPr id="6" name="TextBox 5">
            <a:extLst>
              <a:ext uri="{FF2B5EF4-FFF2-40B4-BE49-F238E27FC236}">
                <a16:creationId xmlns:a16="http://schemas.microsoft.com/office/drawing/2014/main" id="{FB932C04-0286-9B85-49A0-F5288C4CF18C}"/>
              </a:ext>
            </a:extLst>
          </p:cNvPr>
          <p:cNvSpPr txBox="1"/>
          <p:nvPr/>
        </p:nvSpPr>
        <p:spPr>
          <a:xfrm>
            <a:off x="468085" y="508011"/>
            <a:ext cx="8229600" cy="5724644"/>
          </a:xfrm>
          <a:prstGeom prst="rect">
            <a:avLst/>
          </a:prstGeom>
          <a:solidFill>
            <a:schemeClr val="tx1">
              <a:lumMod val="20000"/>
              <a:lumOff val="80000"/>
            </a:schemeClr>
          </a:solidFill>
          <a:ln>
            <a:solidFill>
              <a:schemeClr val="accent1"/>
            </a:solidFill>
          </a:ln>
        </p:spPr>
        <p:txBody>
          <a:bodyPr wrap="square" rtlCol="0">
            <a:spAutoFit/>
          </a:bodyPr>
          <a:lstStyle/>
          <a:p>
            <a:r>
              <a:rPr lang="en-US" sz="2400" dirty="0"/>
              <a:t>V. Participant Responsibilities</a:t>
            </a:r>
            <a:br>
              <a:rPr lang="en-US" sz="2400" dirty="0"/>
            </a:br>
            <a:endParaRPr lang="en-US" sz="2400" dirty="0"/>
          </a:p>
          <a:p>
            <a:r>
              <a:rPr lang="en-US" sz="2400" dirty="0"/>
              <a:t>5. Establish all necessary procedures and protocols to ensure the proper use, storage, and confidentiality of any I-Share data Participant retains on its own servers or for its own purposes beyond the day-to-day operation of the library management system of any data in Participant’s control, include personally identifiable information of Participant’s or other I-Share participant’s patrons. With regard to this data, Participant shall comply with all of its institutional rules regarding data security, Institutional Review Board approval, as well as all other federal, state and local laws that apply to such data. </a:t>
            </a:r>
          </a:p>
          <a:p>
            <a:pPr marL="457200"/>
            <a:r>
              <a:rPr lang="en-US" sz="2000" dirty="0"/>
              <a:t>Participants will have access to their own library’s I-Share data and to any data or statistics generated in the library management software that is related to their library’s collection and patrons.</a:t>
            </a:r>
          </a:p>
          <a:p>
            <a:endParaRPr lang="en-US" dirty="0"/>
          </a:p>
        </p:txBody>
      </p:sp>
      <p:sp>
        <p:nvSpPr>
          <p:cNvPr id="8" name="TextBox 7">
            <a:extLst>
              <a:ext uri="{FF2B5EF4-FFF2-40B4-BE49-F238E27FC236}">
                <a16:creationId xmlns:a16="http://schemas.microsoft.com/office/drawing/2014/main" id="{C31DCBC9-F671-AF94-B332-AA902CE3D697}"/>
              </a:ext>
            </a:extLst>
          </p:cNvPr>
          <p:cNvSpPr txBox="1"/>
          <p:nvPr/>
        </p:nvSpPr>
        <p:spPr>
          <a:xfrm>
            <a:off x="5443" y="6466119"/>
            <a:ext cx="7135586" cy="369332"/>
          </a:xfrm>
          <a:prstGeom prst="rect">
            <a:avLst/>
          </a:prstGeom>
          <a:noFill/>
        </p:spPr>
        <p:txBody>
          <a:bodyPr wrap="square">
            <a:spAutoFit/>
          </a:bodyPr>
          <a:lstStyle/>
          <a:p>
            <a:r>
              <a:rPr lang="en-US" dirty="0">
                <a:solidFill>
                  <a:schemeClr val="bg1"/>
                </a:solidFill>
                <a:latin typeface="+mj-lt"/>
              </a:rPr>
              <a:t>https://www.carli.illinois.edu/membership/ishareagree</a:t>
            </a:r>
          </a:p>
        </p:txBody>
      </p:sp>
    </p:spTree>
    <p:extLst>
      <p:ext uri="{BB962C8B-B14F-4D97-AF65-F5344CB8AC3E}">
        <p14:creationId xmlns:p14="http://schemas.microsoft.com/office/powerpoint/2010/main" val="2857413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B7A645-DAEF-505E-BE47-6E7E34E59D7F}"/>
              </a:ext>
            </a:extLst>
          </p:cNvPr>
          <p:cNvSpPr>
            <a:spLocks noGrp="1"/>
          </p:cNvSpPr>
          <p:nvPr>
            <p:ph idx="1"/>
          </p:nvPr>
        </p:nvSpPr>
        <p:spPr>
          <a:xfrm>
            <a:off x="473726" y="709684"/>
            <a:ext cx="8229600" cy="4451135"/>
          </a:xfrm>
        </p:spPr>
        <p:txBody>
          <a:bodyPr/>
          <a:lstStyle/>
          <a:p>
            <a:pPr indent="-285750">
              <a:buNone/>
            </a:pPr>
            <a:r>
              <a:rPr lang="en-US" sz="2400" dirty="0">
                <a:latin typeface="Arial"/>
                <a:ea typeface="ＭＳ Ｐゴシック"/>
                <a:cs typeface="Arial"/>
              </a:rPr>
              <a:t>Regularly</a:t>
            </a:r>
          </a:p>
          <a:p>
            <a:pPr marL="800100" lvl="1" indent="-342900">
              <a:buFont typeface="Arial,Sans-Serif"/>
              <a:buChar char="•"/>
            </a:pPr>
            <a:r>
              <a:rPr lang="en-US" sz="2400" dirty="0">
                <a:latin typeface="Arial"/>
                <a:ea typeface="ＭＳ Ｐゴシック"/>
                <a:cs typeface="Arial"/>
              </a:rPr>
              <a:t>Request/retrieve reports on Alma activity</a:t>
            </a:r>
            <a:endParaRPr lang="en-US" sz="2400" dirty="0">
              <a:ea typeface="ＭＳ Ｐゴシック"/>
              <a:cs typeface="+mn-lt"/>
            </a:endParaRPr>
          </a:p>
          <a:p>
            <a:pPr marL="1428750" lvl="2" indent="-285750">
              <a:buFont typeface="Arial,Sans-Serif"/>
              <a:buChar char="•"/>
            </a:pPr>
            <a:r>
              <a:rPr lang="en-US" sz="2400" dirty="0">
                <a:latin typeface="Arial"/>
                <a:ea typeface="ＭＳ Ｐゴシック"/>
                <a:cs typeface="Arial"/>
                <a:hlinkClick r:id="rId3"/>
              </a:rPr>
              <a:t>What’s in my FTP directory?</a:t>
            </a:r>
            <a:endParaRPr lang="en-US" sz="2400" dirty="0">
              <a:latin typeface="Arial"/>
              <a:ea typeface="ＭＳ Ｐゴシック"/>
              <a:cs typeface="Arial"/>
            </a:endParaRPr>
          </a:p>
          <a:p>
            <a:pPr marL="1428750" lvl="2" indent="-285750">
              <a:buFont typeface="Arial,Sans-Serif"/>
              <a:buChar char="•"/>
            </a:pPr>
            <a:r>
              <a:rPr lang="en-US" sz="2400" dirty="0">
                <a:latin typeface="Arial"/>
                <a:ea typeface="ＭＳ Ｐゴシック"/>
                <a:cs typeface="Arial"/>
                <a:hlinkClick r:id="rId4"/>
              </a:rPr>
              <a:t>Alma Anonymization of User Fulfillment Data</a:t>
            </a:r>
            <a:endParaRPr lang="en-US" sz="2400" dirty="0">
              <a:ea typeface="ＭＳ Ｐゴシック"/>
              <a:cs typeface="+mn-lt"/>
            </a:endParaRPr>
          </a:p>
          <a:p>
            <a:pPr marL="800100" lvl="1" indent="-342900">
              <a:buFont typeface="Arial,Sans-Serif"/>
              <a:buChar char="•"/>
            </a:pPr>
            <a:r>
              <a:rPr lang="en-US" sz="2400" dirty="0">
                <a:latin typeface="Arial"/>
                <a:ea typeface="ＭＳ Ｐゴシック"/>
                <a:cs typeface="Arial"/>
              </a:rPr>
              <a:t>Perform </a:t>
            </a:r>
            <a:r>
              <a:rPr lang="en-US" sz="2400" dirty="0">
                <a:latin typeface="Arial"/>
                <a:ea typeface="ＭＳ Ｐゴシック"/>
                <a:cs typeface="Arial"/>
                <a:hlinkClick r:id="rId5"/>
              </a:rPr>
              <a:t>calendar maintenance</a:t>
            </a:r>
            <a:endParaRPr lang="en-US" sz="2400" dirty="0">
              <a:ea typeface="ＭＳ Ｐゴシック"/>
              <a:cs typeface="+mn-lt"/>
            </a:endParaRPr>
          </a:p>
          <a:p>
            <a:pPr marL="1428750" lvl="2" indent="-285750">
              <a:buFont typeface="Arial,Sans-Serif"/>
              <a:buChar char="•"/>
            </a:pPr>
            <a:r>
              <a:rPr lang="en-US" sz="2400" dirty="0">
                <a:latin typeface="Arial"/>
                <a:ea typeface="ＭＳ Ｐゴシック"/>
                <a:cs typeface="Arial"/>
              </a:rPr>
              <a:t>Alma Library Calendar, Acquisitions Fiscal Periods, etc.</a:t>
            </a:r>
            <a:endParaRPr lang="en-US" sz="2400" dirty="0">
              <a:ea typeface="ＭＳ Ｐゴシック"/>
              <a:cs typeface="+mn-lt"/>
            </a:endParaRPr>
          </a:p>
          <a:p>
            <a:r>
              <a:rPr lang="en-US" sz="2400" dirty="0">
                <a:latin typeface="Arial"/>
                <a:ea typeface="ＭＳ Ｐゴシック"/>
                <a:cs typeface="Arial"/>
              </a:rPr>
              <a:t>As Needed</a:t>
            </a:r>
            <a:endParaRPr lang="en-US" sz="2400" dirty="0">
              <a:ea typeface="ＭＳ Ｐゴシック"/>
              <a:cs typeface="+mn-lt"/>
            </a:endParaRPr>
          </a:p>
          <a:p>
            <a:pPr marL="800100" lvl="1" indent="-342900">
              <a:buFont typeface="Arial,Sans-Serif"/>
              <a:buChar char="•"/>
            </a:pPr>
            <a:r>
              <a:rPr lang="en-US" sz="2400" dirty="0">
                <a:latin typeface="Arial"/>
                <a:ea typeface="ＭＳ Ｐゴシック"/>
                <a:cs typeface="Arial"/>
              </a:rPr>
              <a:t>Contact CARLI with changes to personnel that may affect services, directory information, etc.</a:t>
            </a:r>
          </a:p>
          <a:p>
            <a:pPr marL="800100" lvl="1" indent="-342900">
              <a:buFont typeface="Arial,Sans-Serif"/>
              <a:buChar char="•"/>
            </a:pPr>
            <a:r>
              <a:rPr lang="en-US" sz="2400" dirty="0">
                <a:latin typeface="+mj-lt"/>
                <a:ea typeface="ＭＳ Ｐゴシック"/>
              </a:rPr>
              <a:t>CARLI directory updates</a:t>
            </a:r>
          </a:p>
          <a:p>
            <a:pPr marL="457200" lvl="1" indent="0">
              <a:buNone/>
            </a:pPr>
            <a:endParaRPr lang="en-US" sz="2400" dirty="0">
              <a:ea typeface="ＭＳ Ｐゴシック"/>
              <a:cs typeface="+mn-lt"/>
            </a:endParaRPr>
          </a:p>
          <a:p>
            <a:endParaRPr lang="en-US" dirty="0">
              <a:ea typeface="+mn-lt"/>
              <a:cs typeface="+mn-lt"/>
            </a:endParaRPr>
          </a:p>
          <a:p>
            <a:endParaRPr lang="en-US" dirty="0"/>
          </a:p>
        </p:txBody>
      </p:sp>
      <p:sp>
        <p:nvSpPr>
          <p:cNvPr id="3" name="Title 2">
            <a:extLst>
              <a:ext uri="{FF2B5EF4-FFF2-40B4-BE49-F238E27FC236}">
                <a16:creationId xmlns:a16="http://schemas.microsoft.com/office/drawing/2014/main" id="{1270A0A2-D0AD-E67E-6F16-311D68B37A0F}"/>
              </a:ext>
            </a:extLst>
          </p:cNvPr>
          <p:cNvSpPr>
            <a:spLocks noGrp="1"/>
          </p:cNvSpPr>
          <p:nvPr>
            <p:ph type="title"/>
          </p:nvPr>
        </p:nvSpPr>
        <p:spPr/>
        <p:txBody>
          <a:bodyPr/>
          <a:lstStyle/>
          <a:p>
            <a:r>
              <a:rPr lang="en-US" dirty="0">
                <a:ea typeface="ＭＳ Ｐゴシック"/>
              </a:rPr>
              <a:t>Managing Institutional Accountability Tasks</a:t>
            </a:r>
            <a:endParaRPr lang="en-US" dirty="0"/>
          </a:p>
        </p:txBody>
      </p:sp>
    </p:spTree>
    <p:extLst>
      <p:ext uri="{BB962C8B-B14F-4D97-AF65-F5344CB8AC3E}">
        <p14:creationId xmlns:p14="http://schemas.microsoft.com/office/powerpoint/2010/main" val="2610738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Content Placeholder 2"/>
          <p:cNvSpPr>
            <a:spLocks noGrp="1"/>
          </p:cNvSpPr>
          <p:nvPr>
            <p:ph idx="1"/>
          </p:nvPr>
        </p:nvSpPr>
        <p:spPr>
          <a:xfrm>
            <a:off x="489857" y="669470"/>
            <a:ext cx="8229600" cy="5516111"/>
          </a:xfrm>
        </p:spPr>
        <p:txBody>
          <a:bodyPr/>
          <a:lstStyle/>
          <a:p>
            <a:r>
              <a:rPr lang="en-US" sz="2400" dirty="0">
                <a:latin typeface="+mj-lt"/>
                <a:ea typeface="ＭＳ Ｐゴシック"/>
              </a:rPr>
              <a:t>The liaison should organize institutional knowledge of:</a:t>
            </a:r>
          </a:p>
          <a:p>
            <a:pPr marL="1085850" lvl="1" indent="-342900">
              <a:buFont typeface="Arial" panose="020B0604020202020204" pitchFamily="34" charset="0"/>
              <a:buChar char="•"/>
            </a:pPr>
            <a:r>
              <a:rPr lang="en-US" sz="2400" dirty="0">
                <a:latin typeface="+mj-lt"/>
                <a:ea typeface="ＭＳ Ｐゴシック"/>
              </a:rPr>
              <a:t>Login security</a:t>
            </a:r>
            <a:endParaRPr lang="en-US" sz="2400" dirty="0">
              <a:latin typeface="+mj-lt"/>
              <a:ea typeface="ＭＳ Ｐゴシック"/>
              <a:cs typeface="Arial"/>
            </a:endParaRPr>
          </a:p>
          <a:p>
            <a:pPr marL="1485900" lvl="2" indent="-342900">
              <a:buFont typeface="Arial" panose="020B0604020202020204" pitchFamily="34" charset="0"/>
              <a:buChar char="•"/>
            </a:pPr>
            <a:r>
              <a:rPr lang="en-US" sz="2400" dirty="0">
                <a:latin typeface="+mj-lt"/>
                <a:ea typeface="ＭＳ Ｐゴシック"/>
              </a:rPr>
              <a:t>Files Server</a:t>
            </a:r>
            <a:endParaRPr lang="en-US" sz="2400" dirty="0">
              <a:latin typeface="+mj-lt"/>
              <a:ea typeface="ＭＳ Ｐゴシック"/>
              <a:cs typeface="Arial"/>
            </a:endParaRPr>
          </a:p>
          <a:p>
            <a:pPr marL="1485900" lvl="2" indent="-342900">
              <a:buFont typeface="Arial" panose="020B0604020202020204" pitchFamily="34" charset="0"/>
              <a:buChar char="•"/>
            </a:pPr>
            <a:r>
              <a:rPr lang="en-US" sz="2400" dirty="0">
                <a:latin typeface="+mj-lt"/>
                <a:ea typeface="ＭＳ Ｐゴシック"/>
                <a:cs typeface="Arial"/>
              </a:rPr>
              <a:t>XXX CARLI Box Folder</a:t>
            </a:r>
          </a:p>
          <a:p>
            <a:pPr marL="1485900" lvl="2" indent="-342900">
              <a:buFont typeface="Arial" panose="020B0604020202020204" pitchFamily="34" charset="0"/>
              <a:buChar char="•"/>
            </a:pPr>
            <a:r>
              <a:rPr lang="en-US" sz="2400" dirty="0">
                <a:latin typeface="+mj-lt"/>
                <a:ea typeface="ＭＳ Ｐゴシック"/>
                <a:cs typeface="Arial"/>
              </a:rPr>
              <a:t>Alma User Manager</a:t>
            </a:r>
          </a:p>
          <a:p>
            <a:pPr marL="1485900" lvl="2" indent="-342900">
              <a:buFont typeface="Arial" panose="020B0604020202020204" pitchFamily="34" charset="0"/>
              <a:buChar char="•"/>
            </a:pPr>
            <a:r>
              <a:rPr lang="en-US" sz="2400" dirty="0">
                <a:latin typeface="+mj-lt"/>
                <a:ea typeface="ＭＳ Ｐゴシック"/>
                <a:cs typeface="Arial"/>
              </a:rPr>
              <a:t>Alma Developer Network</a:t>
            </a:r>
          </a:p>
          <a:p>
            <a:pPr marL="1085850" lvl="1" indent="-342900">
              <a:buFont typeface="Arial" panose="020B0604020202020204" pitchFamily="34" charset="0"/>
              <a:buChar char="•"/>
            </a:pPr>
            <a:r>
              <a:rPr lang="en-US" sz="2400" dirty="0">
                <a:latin typeface="+mj-lt"/>
                <a:ea typeface="ＭＳ Ｐゴシック"/>
                <a:hlinkClick r:id="rId3"/>
              </a:rPr>
              <a:t>Institutional Email Lists for Ex Libris Customer Support Center</a:t>
            </a:r>
            <a:endParaRPr lang="en-US" sz="2400" dirty="0">
              <a:latin typeface="+mj-lt"/>
              <a:ea typeface="ＭＳ Ｐゴシック"/>
            </a:endParaRPr>
          </a:p>
          <a:p>
            <a:pPr marL="1085850" lvl="1" indent="-342900">
              <a:buFont typeface="Arial" panose="020B0604020202020204" pitchFamily="34" charset="0"/>
              <a:buChar char="•"/>
            </a:pPr>
            <a:r>
              <a:rPr lang="en-US" sz="2400" dirty="0">
                <a:latin typeface="+mj-lt"/>
                <a:ea typeface="ＭＳ Ｐゴシック"/>
              </a:rPr>
              <a:t>SIS loads</a:t>
            </a:r>
          </a:p>
          <a:p>
            <a:pPr lvl="1" indent="0">
              <a:buNone/>
            </a:pPr>
            <a:endParaRPr lang="en-US" sz="2400" dirty="0">
              <a:latin typeface="+mj-lt"/>
              <a:ea typeface="ＭＳ Ｐゴシック"/>
            </a:endParaRPr>
          </a:p>
        </p:txBody>
      </p:sp>
      <p:sp>
        <p:nvSpPr>
          <p:cNvPr id="2" name="Title 1"/>
          <p:cNvSpPr>
            <a:spLocks noGrp="1"/>
          </p:cNvSpPr>
          <p:nvPr>
            <p:ph type="title"/>
          </p:nvPr>
        </p:nvSpPr>
        <p:spPr>
          <a:xfrm>
            <a:off x="230188" y="-95250"/>
            <a:ext cx="8229600" cy="603250"/>
          </a:xfrm>
        </p:spPr>
        <p:txBody>
          <a:bodyPr rtlCol="0"/>
          <a:lstStyle/>
          <a:p>
            <a:pPr fontAlgn="auto">
              <a:spcAft>
                <a:spcPts val="0"/>
              </a:spcAft>
              <a:defRPr/>
            </a:pPr>
            <a:r>
              <a:rPr lang="en-US" dirty="0">
                <a:ea typeface="+mj-ea"/>
                <a:cs typeface="+mj-cs"/>
              </a:rPr>
              <a:t>Managing Institutional Accountability</a:t>
            </a:r>
          </a:p>
        </p:txBody>
      </p:sp>
    </p:spTree>
    <p:extLst>
      <p:ext uri="{BB962C8B-B14F-4D97-AF65-F5344CB8AC3E}">
        <p14:creationId xmlns:p14="http://schemas.microsoft.com/office/powerpoint/2010/main" val="4123854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8207" y="672029"/>
            <a:ext cx="8229600" cy="5316301"/>
          </a:xfrm>
        </p:spPr>
        <p:txBody>
          <a:bodyPr/>
          <a:lstStyle/>
          <a:p>
            <a:r>
              <a:rPr lang="en-US" sz="2400" dirty="0">
                <a:latin typeface="+mj-lt"/>
              </a:rPr>
              <a:t>Resources available:</a:t>
            </a:r>
          </a:p>
          <a:p>
            <a:pPr marL="1085850" lvl="1" indent="-342900">
              <a:buFont typeface="Arial"/>
              <a:buChar char="•"/>
            </a:pPr>
            <a:r>
              <a:rPr lang="en-US" sz="2400" dirty="0">
                <a:latin typeface="+mj-lt"/>
                <a:ea typeface="ＭＳ Ｐゴシック"/>
              </a:rPr>
              <a:t>Liaison’s Guide</a:t>
            </a:r>
          </a:p>
          <a:p>
            <a:pPr marL="1085850" lvl="1" indent="-342900">
              <a:buFont typeface="Arial"/>
              <a:buChar char="•"/>
            </a:pPr>
            <a:r>
              <a:rPr lang="en-US" sz="2400" dirty="0">
                <a:latin typeface="+mj-lt"/>
                <a:ea typeface="ＭＳ Ｐゴシック"/>
              </a:rPr>
              <a:t>CARLI Website</a:t>
            </a:r>
          </a:p>
          <a:p>
            <a:pPr marL="1085850" lvl="1" indent="-342900">
              <a:buFont typeface="Arial"/>
              <a:buChar char="•"/>
            </a:pPr>
            <a:r>
              <a:rPr lang="en-US" sz="2400" dirty="0">
                <a:latin typeface="+mj-lt"/>
                <a:ea typeface="ＭＳ Ｐゴシック"/>
              </a:rPr>
              <a:t>Training</a:t>
            </a:r>
          </a:p>
          <a:p>
            <a:pPr marL="1085850" lvl="1" indent="-342900">
              <a:buFont typeface="Arial"/>
              <a:buChar char="•"/>
            </a:pPr>
            <a:r>
              <a:rPr lang="en-US" sz="2400" dirty="0">
                <a:latin typeface="+mj-lt"/>
                <a:ea typeface="ＭＳ Ｐゴシック"/>
              </a:rPr>
              <a:t>Mailing Lists</a:t>
            </a:r>
            <a:endParaRPr lang="en-US" sz="2400" dirty="0">
              <a:latin typeface="+mj-lt"/>
              <a:ea typeface="ＭＳ Ｐゴシック"/>
              <a:cs typeface="Arial"/>
            </a:endParaRPr>
          </a:p>
          <a:p>
            <a:pPr marL="1485900" lvl="2" indent="-342900">
              <a:buFont typeface="Arial"/>
              <a:buChar char="•"/>
            </a:pPr>
            <a:r>
              <a:rPr lang="en-US" sz="2400" dirty="0">
                <a:latin typeface="+mj-lt"/>
                <a:ea typeface="ＭＳ Ｐゴシック"/>
                <a:cs typeface="Arial"/>
              </a:rPr>
              <a:t>CARLI</a:t>
            </a:r>
          </a:p>
          <a:p>
            <a:pPr marL="1485900" lvl="2" indent="-342900">
              <a:buFont typeface="Arial"/>
              <a:buChar char="•"/>
            </a:pPr>
            <a:r>
              <a:rPr lang="en-US" sz="2400" dirty="0">
                <a:latin typeface="+mj-lt"/>
                <a:ea typeface="ＭＳ Ｐゴシック"/>
                <a:cs typeface="Arial"/>
              </a:rPr>
              <a:t>ELUNA (Alma-L, Primo-L)</a:t>
            </a:r>
          </a:p>
          <a:p>
            <a:pPr marL="1085850" lvl="1" indent="-342900">
              <a:buFont typeface="Arial"/>
              <a:buChar char="•"/>
            </a:pPr>
            <a:r>
              <a:rPr lang="en-US" sz="2400" dirty="0">
                <a:latin typeface="+mj-lt"/>
                <a:ea typeface="ＭＳ Ｐゴシック"/>
              </a:rPr>
              <a:t>Ex Libris Knowledge Center</a:t>
            </a:r>
          </a:p>
          <a:p>
            <a:pPr marL="1085850" lvl="1" indent="-342900">
              <a:buFont typeface="Arial"/>
              <a:buChar char="•"/>
            </a:pPr>
            <a:r>
              <a:rPr lang="en-US" sz="2400" dirty="0">
                <a:latin typeface="+mj-lt"/>
                <a:ea typeface="ＭＳ Ｐゴシック"/>
              </a:rPr>
              <a:t>Each Other</a:t>
            </a:r>
          </a:p>
          <a:p>
            <a:pPr marL="1085850" lvl="1" indent="-342900">
              <a:buFont typeface="Arial"/>
              <a:buChar char="•"/>
            </a:pPr>
            <a:r>
              <a:rPr lang="en-US" sz="2400" dirty="0">
                <a:latin typeface="+mj-lt"/>
                <a:ea typeface="ＭＳ Ｐゴシック"/>
              </a:rPr>
              <a:t>CARLI Staff </a:t>
            </a:r>
            <a:endParaRPr lang="en-US" sz="2400" dirty="0">
              <a:latin typeface="+mj-lt"/>
            </a:endParaRPr>
          </a:p>
          <a:p>
            <a:endParaRPr lang="en-US" dirty="0"/>
          </a:p>
        </p:txBody>
      </p:sp>
      <p:sp>
        <p:nvSpPr>
          <p:cNvPr id="3" name="Title 2"/>
          <p:cNvSpPr>
            <a:spLocks noGrp="1"/>
          </p:cNvSpPr>
          <p:nvPr>
            <p:ph type="title"/>
          </p:nvPr>
        </p:nvSpPr>
        <p:spPr/>
        <p:txBody>
          <a:bodyPr/>
          <a:lstStyle/>
          <a:p>
            <a:r>
              <a:rPr lang="en-US" dirty="0"/>
              <a:t>resources</a:t>
            </a:r>
          </a:p>
        </p:txBody>
      </p:sp>
    </p:spTree>
    <p:extLst>
      <p:ext uri="{BB962C8B-B14F-4D97-AF65-F5344CB8AC3E}">
        <p14:creationId xmlns:p14="http://schemas.microsoft.com/office/powerpoint/2010/main" val="119958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Content Placeholder 2"/>
          <p:cNvSpPr>
            <a:spLocks noGrp="1"/>
          </p:cNvSpPr>
          <p:nvPr>
            <p:ph idx="1"/>
          </p:nvPr>
        </p:nvSpPr>
        <p:spPr>
          <a:xfrm>
            <a:off x="468086" y="685800"/>
            <a:ext cx="8229600" cy="4475163"/>
          </a:xfrm>
        </p:spPr>
        <p:txBody>
          <a:bodyPr/>
          <a:lstStyle/>
          <a:p>
            <a:r>
              <a:rPr lang="en-US" sz="2400" dirty="0">
                <a:latin typeface="+mj-lt"/>
              </a:rPr>
              <a:t>CARLI Website </a:t>
            </a:r>
            <a:r>
              <a:rPr lang="en-US" sz="2400" dirty="0">
                <a:latin typeface="+mj-lt"/>
                <a:hlinkClick r:id="rId3"/>
              </a:rPr>
              <a:t>https://www.carli.illinois.edu/</a:t>
            </a:r>
            <a:r>
              <a:rPr lang="en-US" sz="2400" dirty="0">
                <a:latin typeface="+mj-lt"/>
              </a:rPr>
              <a:t> </a:t>
            </a:r>
          </a:p>
          <a:p>
            <a:pPr marL="1085850" lvl="1" indent="-342900">
              <a:buFont typeface="Arial"/>
              <a:buChar char="•"/>
            </a:pPr>
            <a:r>
              <a:rPr lang="en-US" sz="2400" dirty="0">
                <a:latin typeface="+mj-lt"/>
              </a:rPr>
              <a:t>System Status announcement</a:t>
            </a:r>
          </a:p>
          <a:p>
            <a:pPr marL="1085850" lvl="1" indent="-342900">
              <a:buFont typeface="Arial"/>
              <a:buChar char="•"/>
            </a:pPr>
            <a:r>
              <a:rPr lang="en-US" sz="2400" dirty="0">
                <a:latin typeface="+mj-lt"/>
              </a:rPr>
              <a:t>CARLI calendar</a:t>
            </a:r>
          </a:p>
          <a:p>
            <a:pPr marL="1085850" lvl="1" indent="-342900">
              <a:buFont typeface="Arial"/>
              <a:buChar char="•"/>
            </a:pPr>
            <a:r>
              <a:rPr lang="en-US" sz="2400" dirty="0">
                <a:latin typeface="+mj-lt"/>
              </a:rPr>
              <a:t>Documentation</a:t>
            </a:r>
          </a:p>
          <a:p>
            <a:pPr marL="1085850" lvl="1" indent="-342900">
              <a:buFont typeface="Arial"/>
              <a:buChar char="•"/>
            </a:pPr>
            <a:r>
              <a:rPr lang="en-US" sz="2400" dirty="0">
                <a:latin typeface="+mj-lt"/>
              </a:rPr>
              <a:t>Contact information for fellow members</a:t>
            </a:r>
          </a:p>
          <a:p>
            <a:pPr marL="1085850" lvl="1" indent="-342900">
              <a:buFont typeface="Arial"/>
              <a:buChar char="•"/>
            </a:pPr>
            <a:r>
              <a:rPr lang="en-US" sz="2400" dirty="0">
                <a:latin typeface="+mj-lt"/>
              </a:rPr>
              <a:t>Link to the I-Share catalog </a:t>
            </a:r>
          </a:p>
          <a:p>
            <a:pPr marL="1085850" lvl="1" indent="-342900">
              <a:buFont typeface="Arial"/>
              <a:buChar char="•"/>
            </a:pPr>
            <a:r>
              <a:rPr lang="en-US" sz="2400" dirty="0">
                <a:latin typeface="+mj-lt"/>
              </a:rPr>
              <a:t>Liaison’s Guide</a:t>
            </a:r>
          </a:p>
          <a:p>
            <a:pPr marL="1085850" lvl="1" indent="-342900">
              <a:buFont typeface="Arial"/>
              <a:buChar char="•"/>
            </a:pPr>
            <a:r>
              <a:rPr lang="en-US" sz="2400" dirty="0">
                <a:latin typeface="+mj-lt"/>
              </a:rPr>
              <a:t>Much more</a:t>
            </a:r>
          </a:p>
          <a:p>
            <a:pPr marL="1085850" lvl="1" indent="-342900">
              <a:buFont typeface="Arial"/>
              <a:buChar char="•"/>
            </a:pPr>
            <a:endParaRPr lang="en-US" dirty="0">
              <a:latin typeface="+mj-lt"/>
            </a:endParaRPr>
          </a:p>
          <a:p>
            <a:pPr marL="1085850" lvl="1" indent="-342900">
              <a:buFont typeface="Arial"/>
              <a:buChar char="•"/>
            </a:pPr>
            <a:endParaRPr lang="en-US" dirty="0">
              <a:latin typeface="+mj-lt"/>
            </a:endParaRPr>
          </a:p>
        </p:txBody>
      </p:sp>
      <p:sp>
        <p:nvSpPr>
          <p:cNvPr id="2" name="Title 1"/>
          <p:cNvSpPr>
            <a:spLocks noGrp="1"/>
          </p:cNvSpPr>
          <p:nvPr>
            <p:ph type="title"/>
          </p:nvPr>
        </p:nvSpPr>
        <p:spPr>
          <a:xfrm>
            <a:off x="230188" y="-95250"/>
            <a:ext cx="8229600" cy="603250"/>
          </a:xfrm>
        </p:spPr>
        <p:txBody>
          <a:bodyPr rtlCol="0"/>
          <a:lstStyle/>
          <a:p>
            <a:pPr fontAlgn="auto">
              <a:spcAft>
                <a:spcPts val="0"/>
              </a:spcAft>
              <a:defRPr/>
            </a:pPr>
            <a:r>
              <a:rPr lang="en-US" dirty="0">
                <a:ea typeface="+mj-ea"/>
                <a:cs typeface="+mj-cs"/>
              </a:rPr>
              <a:t>Resources</a:t>
            </a:r>
          </a:p>
        </p:txBody>
      </p:sp>
    </p:spTree>
    <p:extLst>
      <p:ext uri="{BB962C8B-B14F-4D97-AF65-F5344CB8AC3E}">
        <p14:creationId xmlns:p14="http://schemas.microsoft.com/office/powerpoint/2010/main" val="7645806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087" y="685800"/>
            <a:ext cx="8229600" cy="5726875"/>
          </a:xfrm>
        </p:spPr>
        <p:txBody>
          <a:bodyPr/>
          <a:lstStyle/>
          <a:p>
            <a:r>
              <a:rPr lang="en-US" sz="2400" dirty="0">
                <a:latin typeface="+mj-lt"/>
              </a:rPr>
              <a:t>Training</a:t>
            </a:r>
          </a:p>
          <a:p>
            <a:pPr marL="1085850" lvl="1" indent="-342900">
              <a:buFont typeface="Arial"/>
              <a:buChar char="•"/>
            </a:pPr>
            <a:r>
              <a:rPr lang="en-US" sz="2400" dirty="0">
                <a:latin typeface="+mj-lt"/>
                <a:hlinkClick r:id="rId3"/>
              </a:rPr>
              <a:t>Ex Libris Alma Essentials Training</a:t>
            </a:r>
            <a:endParaRPr lang="en-US" sz="2400" dirty="0">
              <a:latin typeface="+mj-lt"/>
            </a:endParaRPr>
          </a:p>
          <a:p>
            <a:pPr marL="1085850" lvl="1" indent="-342900">
              <a:buFont typeface="Arial"/>
              <a:buChar char="•"/>
            </a:pPr>
            <a:r>
              <a:rPr lang="en-US" sz="2400" dirty="0">
                <a:latin typeface="+mj-lt"/>
                <a:hlinkClick r:id="rId4"/>
              </a:rPr>
              <a:t>CARLI Quarterly Release Updates</a:t>
            </a:r>
            <a:endParaRPr lang="en-US" sz="2400" dirty="0">
              <a:latin typeface="+mj-lt"/>
            </a:endParaRPr>
          </a:p>
          <a:p>
            <a:pPr marL="1085850" lvl="1" indent="-342900">
              <a:buFont typeface="Arial"/>
              <a:buChar char="•"/>
            </a:pPr>
            <a:r>
              <a:rPr lang="en-US" sz="2400" dirty="0">
                <a:latin typeface="+mj-lt"/>
              </a:rPr>
              <a:t>Let’s talk about Fulfillment (I mean Alma, not life’s purpose), available on </a:t>
            </a:r>
            <a:r>
              <a:rPr lang="en-US" sz="2400" dirty="0">
                <a:latin typeface="+mj-lt"/>
                <a:hlinkClick r:id="rId5"/>
              </a:rPr>
              <a:t>CARLI Calendar</a:t>
            </a:r>
            <a:endParaRPr lang="en-US" sz="2400" dirty="0">
              <a:latin typeface="+mj-lt"/>
            </a:endParaRPr>
          </a:p>
          <a:p>
            <a:pPr marL="1085850" lvl="1" indent="-342900">
              <a:buFont typeface="Arial"/>
              <a:buChar char="•"/>
            </a:pPr>
            <a:r>
              <a:rPr lang="en-US" sz="2400" dirty="0">
                <a:latin typeface="+mj-lt"/>
                <a:hlinkClick r:id="rId6"/>
              </a:rPr>
              <a:t>CARLI Technical Services Q&amp;A</a:t>
            </a:r>
            <a:endParaRPr lang="en-US" sz="2400" dirty="0">
              <a:latin typeface="+mj-lt"/>
            </a:endParaRPr>
          </a:p>
          <a:p>
            <a:pPr marL="1085850" lvl="1" indent="-342900">
              <a:buFont typeface="Arial"/>
              <a:buChar char="•"/>
            </a:pPr>
            <a:r>
              <a:rPr lang="en-US" sz="2400" dirty="0">
                <a:latin typeface="+mj-lt"/>
                <a:hlinkClick r:id="rId7"/>
              </a:rPr>
              <a:t>Ex Libris </a:t>
            </a:r>
            <a:r>
              <a:rPr lang="en-US" sz="2400" dirty="0" err="1">
                <a:latin typeface="+mj-lt"/>
                <a:hlinkClick r:id="rId7"/>
              </a:rPr>
              <a:t>LibGuide</a:t>
            </a:r>
            <a:endParaRPr lang="en-US" sz="2400" dirty="0">
              <a:latin typeface="+mj-lt"/>
            </a:endParaRPr>
          </a:p>
          <a:p>
            <a:pPr marL="1085850" lvl="1" indent="-342900">
              <a:buFont typeface="Arial"/>
              <a:buChar char="•"/>
            </a:pPr>
            <a:r>
              <a:rPr lang="en-US" sz="2400" dirty="0">
                <a:latin typeface="+mj-lt"/>
                <a:hlinkClick r:id="rId8"/>
              </a:rPr>
              <a:t>Ex Libris Alma Certification Training</a:t>
            </a:r>
            <a:endParaRPr lang="en-US" sz="2400" dirty="0"/>
          </a:p>
        </p:txBody>
      </p:sp>
      <p:sp>
        <p:nvSpPr>
          <p:cNvPr id="3" name="Title 2"/>
          <p:cNvSpPr>
            <a:spLocks noGrp="1"/>
          </p:cNvSpPr>
          <p:nvPr>
            <p:ph type="title"/>
          </p:nvPr>
        </p:nvSpPr>
        <p:spPr/>
        <p:txBody>
          <a:bodyPr/>
          <a:lstStyle/>
          <a:p>
            <a:r>
              <a:rPr lang="en-US" dirty="0"/>
              <a:t>Resources</a:t>
            </a:r>
          </a:p>
        </p:txBody>
      </p:sp>
    </p:spTree>
    <p:extLst>
      <p:ext uri="{BB962C8B-B14F-4D97-AF65-F5344CB8AC3E}">
        <p14:creationId xmlns:p14="http://schemas.microsoft.com/office/powerpoint/2010/main" val="1728339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8970" y="707572"/>
            <a:ext cx="5791201" cy="5806044"/>
          </a:xfrm>
        </p:spPr>
        <p:txBody>
          <a:bodyPr/>
          <a:lstStyle/>
          <a:p>
            <a:r>
              <a:rPr lang="en-US" sz="2400" dirty="0">
                <a:latin typeface="+mj-lt"/>
                <a:ea typeface="ＭＳ Ｐゴシック"/>
              </a:rPr>
              <a:t>Announcement Email Lists</a:t>
            </a:r>
            <a:endParaRPr lang="en-US" sz="2400" dirty="0">
              <a:latin typeface="+mj-lt"/>
              <a:ea typeface="ＭＳ Ｐゴシック"/>
              <a:cs typeface="Arial"/>
            </a:endParaRPr>
          </a:p>
          <a:p>
            <a:pPr marL="285750" indent="-285750">
              <a:buFont typeface="Arial" panose="020B0604020202020204" pitchFamily="34" charset="0"/>
              <a:buChar char="•"/>
            </a:pPr>
            <a:r>
              <a:rPr lang="en-US" sz="2400" b="1" dirty="0">
                <a:latin typeface="+mj-lt"/>
                <a:ea typeface="ＭＳ Ｐゴシック"/>
                <a:cs typeface="Arial"/>
              </a:rPr>
              <a:t>i-shareliaisons@carli.illinois.edu</a:t>
            </a:r>
            <a:r>
              <a:rPr lang="en-US" sz="2400" dirty="0">
                <a:latin typeface="+mj-lt"/>
                <a:ea typeface="ＭＳ Ｐゴシック"/>
                <a:cs typeface="Arial"/>
              </a:rPr>
              <a:t>: Announcements sent to Liaisons</a:t>
            </a:r>
            <a:endParaRPr lang="en-US" sz="2400" dirty="0">
              <a:latin typeface="+mj-lt"/>
              <a:ea typeface="+mn-lt"/>
              <a:cs typeface="+mn-lt"/>
            </a:endParaRPr>
          </a:p>
          <a:p>
            <a:pPr marL="285750" indent="-285750">
              <a:buFont typeface="Arial" panose="020B0604020202020204" pitchFamily="34" charset="0"/>
              <a:buChar char="•"/>
            </a:pPr>
            <a:r>
              <a:rPr lang="en-US" sz="2400" b="1" dirty="0">
                <a:latin typeface="+mj-lt"/>
                <a:ea typeface="ＭＳ Ｐゴシック"/>
                <a:cs typeface="Arial"/>
              </a:rPr>
              <a:t>i-share@carli.illinois.edu</a:t>
            </a:r>
            <a:r>
              <a:rPr lang="en-US" sz="2400" dirty="0">
                <a:latin typeface="+mj-lt"/>
                <a:ea typeface="ＭＳ Ｐゴシック"/>
                <a:cs typeface="Arial"/>
              </a:rPr>
              <a:t>: Broadcast announcements to the I-Share community</a:t>
            </a:r>
            <a:endParaRPr lang="en-US" sz="2400" dirty="0">
              <a:latin typeface="+mj-lt"/>
              <a:ea typeface="+mn-lt"/>
              <a:cs typeface="+mn-lt"/>
            </a:endParaRPr>
          </a:p>
          <a:p>
            <a:pPr marL="285750" indent="-285750">
              <a:buFont typeface="Arial" panose="020B0604020202020204" pitchFamily="34" charset="0"/>
              <a:buChar char="•"/>
            </a:pPr>
            <a:r>
              <a:rPr lang="en-US" sz="2400" b="1" dirty="0">
                <a:latin typeface="+mj-lt"/>
                <a:ea typeface="ＭＳ Ｐゴシック"/>
                <a:cs typeface="Arial"/>
              </a:rPr>
              <a:t>announce@carli.illinois.edu</a:t>
            </a:r>
            <a:r>
              <a:rPr lang="en-US" sz="2400" dirty="0">
                <a:latin typeface="+mj-lt"/>
                <a:ea typeface="ＭＳ Ｐゴシック"/>
                <a:cs typeface="Arial"/>
              </a:rPr>
              <a:t>: Broadcast announcements to the CARLI community</a:t>
            </a:r>
            <a:endParaRPr lang="en-US" sz="2400" dirty="0">
              <a:latin typeface="+mj-lt"/>
              <a:cs typeface="Arial"/>
            </a:endParaRPr>
          </a:p>
          <a:p>
            <a:pPr marL="285750" indent="-285750">
              <a:buFont typeface="Arial" panose="020B0604020202020204" pitchFamily="34" charset="0"/>
              <a:buChar char="•"/>
            </a:pPr>
            <a:endParaRPr lang="en-US" sz="2400" dirty="0">
              <a:latin typeface="+mj-lt"/>
              <a:ea typeface="ＭＳ Ｐゴシック"/>
              <a:cs typeface="Arial"/>
            </a:endParaRPr>
          </a:p>
          <a:p>
            <a:pPr lvl="1"/>
            <a:endParaRPr lang="en-US" sz="2400" dirty="0">
              <a:latin typeface="+mj-lt"/>
              <a:cs typeface="Times New Roman"/>
            </a:endParaRPr>
          </a:p>
          <a:p>
            <a:endParaRPr lang="en-US" sz="1800" dirty="0">
              <a:latin typeface="+mj-lt"/>
            </a:endParaRPr>
          </a:p>
        </p:txBody>
      </p:sp>
      <p:sp>
        <p:nvSpPr>
          <p:cNvPr id="3" name="Title 2"/>
          <p:cNvSpPr>
            <a:spLocks noGrp="1"/>
          </p:cNvSpPr>
          <p:nvPr>
            <p:ph type="title"/>
          </p:nvPr>
        </p:nvSpPr>
        <p:spPr/>
        <p:txBody>
          <a:bodyPr/>
          <a:lstStyle/>
          <a:p>
            <a:r>
              <a:rPr lang="en-US" dirty="0"/>
              <a:t>Resources – Email Lists</a:t>
            </a:r>
          </a:p>
        </p:txBody>
      </p:sp>
      <p:pic>
        <p:nvPicPr>
          <p:cNvPr id="4" name="Picture 3" descr="email list.tif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49495" y="475017"/>
            <a:ext cx="2762912" cy="3917369"/>
          </a:xfrm>
          <a:prstGeom prst="rect">
            <a:avLst/>
          </a:prstGeom>
        </p:spPr>
      </p:pic>
    </p:spTree>
    <p:extLst>
      <p:ext uri="{BB962C8B-B14F-4D97-AF65-F5344CB8AC3E}">
        <p14:creationId xmlns:p14="http://schemas.microsoft.com/office/powerpoint/2010/main" val="970587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086" y="718456"/>
            <a:ext cx="8229600" cy="5795159"/>
          </a:xfrm>
        </p:spPr>
        <p:txBody>
          <a:bodyPr/>
          <a:lstStyle/>
          <a:p>
            <a:r>
              <a:rPr lang="en-US" sz="2400" dirty="0">
                <a:latin typeface="+mj-lt"/>
                <a:ea typeface="ＭＳ Ｐゴシック"/>
              </a:rPr>
              <a:t>Interest group (Discussion) Email Lists</a:t>
            </a:r>
            <a:endParaRPr lang="en-US" sz="2400" dirty="0">
              <a:latin typeface="+mj-lt"/>
              <a:ea typeface="ＭＳ Ｐゴシック"/>
              <a:cs typeface="Arial"/>
            </a:endParaRPr>
          </a:p>
          <a:p>
            <a:pPr marL="285750" indent="-285750">
              <a:buFont typeface="Arial" panose="020B0604020202020204" pitchFamily="34" charset="0"/>
              <a:buChar char="•"/>
            </a:pPr>
            <a:r>
              <a:rPr lang="en-US" sz="2400" b="1" dirty="0">
                <a:latin typeface="+mj-lt"/>
                <a:ea typeface="ＭＳ Ｐゴシック"/>
              </a:rPr>
              <a:t>ResShare-ig@carli.illinois.edu</a:t>
            </a:r>
            <a:r>
              <a:rPr lang="en-US" sz="2400" dirty="0">
                <a:latin typeface="+mj-lt"/>
                <a:ea typeface="ＭＳ Ｐゴシック"/>
              </a:rPr>
              <a:t>: News and discussions of interest to access services staff</a:t>
            </a:r>
          </a:p>
          <a:p>
            <a:pPr marL="285750" indent="-285750">
              <a:buFont typeface="Arial" panose="020B0604020202020204" pitchFamily="34" charset="0"/>
              <a:buChar char="•"/>
            </a:pPr>
            <a:r>
              <a:rPr lang="en-US" sz="2400" b="1" dirty="0">
                <a:latin typeface="+mj-lt"/>
              </a:rPr>
              <a:t>PubServ-ig@carli.illinois.edu</a:t>
            </a:r>
            <a:r>
              <a:rPr lang="en-US" sz="2400" dirty="0">
                <a:latin typeface="+mj-lt"/>
              </a:rPr>
              <a:t>: News and discussions of interest to public services staff</a:t>
            </a:r>
          </a:p>
          <a:p>
            <a:pPr marL="285750" indent="-285750">
              <a:buFont typeface="Arial" panose="020B0604020202020204" pitchFamily="34" charset="0"/>
              <a:buChar char="•"/>
            </a:pPr>
            <a:r>
              <a:rPr lang="en-US" sz="2400" b="1" dirty="0">
                <a:latin typeface="+mj-lt"/>
                <a:ea typeface="ＭＳ Ｐゴシック"/>
              </a:rPr>
              <a:t>Rpt-ig@carli.Illinois.edu</a:t>
            </a:r>
            <a:r>
              <a:rPr lang="en-US" sz="2400" dirty="0">
                <a:latin typeface="+mj-lt"/>
                <a:ea typeface="ＭＳ Ｐゴシック"/>
              </a:rPr>
              <a:t>: News and discussion of interest about Analytics</a:t>
            </a:r>
          </a:p>
          <a:p>
            <a:pPr marL="285750" indent="-285750">
              <a:buFont typeface="Arial" panose="020B0604020202020204" pitchFamily="34" charset="0"/>
              <a:buChar char="•"/>
            </a:pPr>
            <a:r>
              <a:rPr lang="en-US" sz="2400" b="1" dirty="0">
                <a:latin typeface="+mj-lt"/>
                <a:ea typeface="ＭＳ Ｐゴシック"/>
              </a:rPr>
              <a:t>TechServ-ig@carli.illinois.edu</a:t>
            </a:r>
            <a:r>
              <a:rPr lang="en-US" sz="2400" dirty="0">
                <a:latin typeface="+mj-lt"/>
                <a:ea typeface="ＭＳ Ｐゴシック"/>
              </a:rPr>
              <a:t>: News and discussions of interest to technical services staff</a:t>
            </a:r>
          </a:p>
          <a:p>
            <a:pPr marL="285750" indent="-285750">
              <a:buFont typeface="Arial" panose="020B0604020202020204" pitchFamily="34" charset="0"/>
              <a:buChar char="•"/>
            </a:pPr>
            <a:r>
              <a:rPr lang="en-US" sz="2400" b="1" dirty="0">
                <a:latin typeface="+mj-lt"/>
                <a:ea typeface="ＭＳ Ｐゴシック"/>
              </a:rPr>
              <a:t>E-Resource_Contacts@carli.illinois.edu</a:t>
            </a:r>
            <a:r>
              <a:rPr lang="en-US" sz="2400" dirty="0">
                <a:latin typeface="+mj-lt"/>
                <a:ea typeface="ＭＳ Ｐゴシック"/>
              </a:rPr>
              <a:t>: News and discussions of interest to e-resources staff</a:t>
            </a:r>
            <a:endParaRPr lang="en-US" sz="2400" dirty="0">
              <a:latin typeface="+mj-lt"/>
            </a:endParaRPr>
          </a:p>
          <a:p>
            <a:pPr marL="285750" indent="-285750">
              <a:buFont typeface="Arial" panose="020B0604020202020204" pitchFamily="34" charset="0"/>
              <a:buChar char="•"/>
            </a:pPr>
            <a:r>
              <a:rPr lang="en-US" sz="2400" b="1" dirty="0">
                <a:latin typeface="+mj-lt"/>
                <a:ea typeface="ＭＳ Ｐゴシック"/>
                <a:cs typeface="Times New Roman"/>
              </a:rPr>
              <a:t>PVE-ig@carli.illinois.edu</a:t>
            </a:r>
            <a:r>
              <a:rPr lang="en-US" sz="2400" dirty="0">
                <a:latin typeface="+mj-lt"/>
                <a:ea typeface="ＭＳ Ｐゴシック"/>
                <a:cs typeface="Times New Roman"/>
              </a:rPr>
              <a:t>: News and discussions of interest to staff customizing Primo VE</a:t>
            </a:r>
            <a:endParaRPr lang="en-US" sz="2400" dirty="0" err="1">
              <a:latin typeface="+mj-lt"/>
              <a:cs typeface="Times New Roman"/>
            </a:endParaRPr>
          </a:p>
          <a:p>
            <a:pPr lvl="1"/>
            <a:endParaRPr lang="en-US" sz="1800" dirty="0">
              <a:latin typeface="+mj-lt"/>
              <a:cs typeface="Times New Roman"/>
            </a:endParaRPr>
          </a:p>
          <a:p>
            <a:endParaRPr lang="en-US" sz="1800" dirty="0">
              <a:latin typeface="+mj-lt"/>
            </a:endParaRPr>
          </a:p>
        </p:txBody>
      </p:sp>
      <p:sp>
        <p:nvSpPr>
          <p:cNvPr id="3" name="Title 2"/>
          <p:cNvSpPr>
            <a:spLocks noGrp="1"/>
          </p:cNvSpPr>
          <p:nvPr>
            <p:ph type="title"/>
          </p:nvPr>
        </p:nvSpPr>
        <p:spPr/>
        <p:txBody>
          <a:bodyPr/>
          <a:lstStyle/>
          <a:p>
            <a:r>
              <a:rPr lang="en-US" dirty="0"/>
              <a:t>Resources – Email Lists</a:t>
            </a:r>
          </a:p>
        </p:txBody>
      </p:sp>
    </p:spTree>
    <p:extLst>
      <p:ext uri="{BB962C8B-B14F-4D97-AF65-F5344CB8AC3E}">
        <p14:creationId xmlns:p14="http://schemas.microsoft.com/office/powerpoint/2010/main" val="967669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9582" y="674914"/>
            <a:ext cx="8229600" cy="4485905"/>
          </a:xfrm>
        </p:spPr>
        <p:txBody>
          <a:bodyPr/>
          <a:lstStyle/>
          <a:p>
            <a:pPr marL="342900" indent="-342900">
              <a:lnSpc>
                <a:spcPct val="150000"/>
              </a:lnSpc>
              <a:spcBef>
                <a:spcPts val="0"/>
              </a:spcBef>
              <a:spcAft>
                <a:spcPts val="0"/>
              </a:spcAft>
              <a:buFont typeface="Arial" panose="020B0604020202020204" pitchFamily="34" charset="0"/>
              <a:buChar char="•"/>
            </a:pPr>
            <a:r>
              <a:rPr lang="en-US" sz="2800" dirty="0">
                <a:latin typeface="+mj-lt"/>
                <a:ea typeface="ＭＳ Ｐゴシック"/>
              </a:rPr>
              <a:t>Why do we have I-Share Liaisons?	</a:t>
            </a:r>
          </a:p>
          <a:p>
            <a:pPr marL="342900" indent="-342900">
              <a:lnSpc>
                <a:spcPct val="150000"/>
              </a:lnSpc>
              <a:spcBef>
                <a:spcPts val="0"/>
              </a:spcBef>
              <a:spcAft>
                <a:spcPts val="0"/>
              </a:spcAft>
              <a:buFont typeface="Arial" panose="020B0604020202020204" pitchFamily="34" charset="0"/>
              <a:buChar char="•"/>
            </a:pPr>
            <a:r>
              <a:rPr lang="en-US" sz="2800" dirty="0">
                <a:latin typeface="+mj-lt"/>
              </a:rPr>
              <a:t>Responsibilities of I-Share Liaisons</a:t>
            </a:r>
          </a:p>
          <a:p>
            <a:pPr marL="342900" indent="-342900">
              <a:lnSpc>
                <a:spcPct val="150000"/>
              </a:lnSpc>
              <a:spcBef>
                <a:spcPts val="0"/>
              </a:spcBef>
              <a:spcAft>
                <a:spcPts val="0"/>
              </a:spcAft>
              <a:buFont typeface="Arial" panose="020B0604020202020204" pitchFamily="34" charset="0"/>
              <a:buChar char="•"/>
            </a:pPr>
            <a:r>
              <a:rPr lang="en-US" sz="2800" dirty="0">
                <a:latin typeface="+mj-lt"/>
              </a:rPr>
              <a:t>Resources for I-Share Liaisons</a:t>
            </a:r>
          </a:p>
          <a:p>
            <a:pPr marL="342900" indent="-342900">
              <a:lnSpc>
                <a:spcPct val="150000"/>
              </a:lnSpc>
              <a:spcBef>
                <a:spcPts val="0"/>
              </a:spcBef>
              <a:spcAft>
                <a:spcPts val="0"/>
              </a:spcAft>
              <a:buFont typeface="Arial" panose="020B0604020202020204" pitchFamily="34" charset="0"/>
              <a:buChar char="•"/>
            </a:pPr>
            <a:r>
              <a:rPr lang="en-US" sz="2800" dirty="0">
                <a:latin typeface="+mj-lt"/>
                <a:ea typeface="ＭＳ Ｐゴシック"/>
              </a:rPr>
              <a:t>Q &amp; A</a:t>
            </a:r>
          </a:p>
        </p:txBody>
      </p:sp>
      <p:sp>
        <p:nvSpPr>
          <p:cNvPr id="3" name="Title 2"/>
          <p:cNvSpPr>
            <a:spLocks noGrp="1"/>
          </p:cNvSpPr>
          <p:nvPr>
            <p:ph type="title"/>
          </p:nvPr>
        </p:nvSpPr>
        <p:spPr/>
        <p:txBody>
          <a:bodyPr/>
          <a:lstStyle/>
          <a:p>
            <a:r>
              <a:rPr lang="en-US" dirty="0">
                <a:ea typeface="ＭＳ Ｐゴシック"/>
              </a:rPr>
              <a:t>Webinar Agenda</a:t>
            </a:r>
            <a:endParaRPr lang="en-US" dirty="0"/>
          </a:p>
        </p:txBody>
      </p:sp>
    </p:spTree>
    <p:extLst>
      <p:ext uri="{BB962C8B-B14F-4D97-AF65-F5344CB8AC3E}">
        <p14:creationId xmlns:p14="http://schemas.microsoft.com/office/powerpoint/2010/main" val="834034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7940" y="707571"/>
            <a:ext cx="8229600" cy="4262748"/>
          </a:xfrm>
        </p:spPr>
        <p:txBody>
          <a:bodyPr/>
          <a:lstStyle/>
          <a:p>
            <a:r>
              <a:rPr lang="en-US" sz="2400" dirty="0">
                <a:latin typeface="+mj-lt"/>
              </a:rPr>
              <a:t>Ex Libris Knowledge Center</a:t>
            </a:r>
          </a:p>
          <a:p>
            <a:pPr marL="342900" indent="-342900">
              <a:buFont typeface="Arial"/>
              <a:buChar char="•"/>
            </a:pPr>
            <a:r>
              <a:rPr lang="en-US" sz="2400" dirty="0">
                <a:latin typeface="+mj-lt"/>
                <a:ea typeface="ＭＳ Ｐゴシック"/>
              </a:rPr>
              <a:t>Ex Libris has open access to their Knowledge Center: </a:t>
            </a:r>
            <a:r>
              <a:rPr lang="en-US" sz="2400" dirty="0">
                <a:latin typeface="+mj-lt"/>
                <a:hlinkClick r:id="rId3"/>
              </a:rPr>
              <a:t>http://knowledge.exlibrisgroup.com/</a:t>
            </a:r>
            <a:endParaRPr lang="en-US" sz="2400" dirty="0">
              <a:latin typeface="+mj-lt"/>
            </a:endParaRPr>
          </a:p>
          <a:p>
            <a:pPr marL="1085850" lvl="1" indent="-342900">
              <a:buFont typeface="Arial"/>
              <a:buChar char="•"/>
            </a:pPr>
            <a:r>
              <a:rPr lang="en-US" sz="2400" dirty="0">
                <a:latin typeface="+mj-lt"/>
              </a:rPr>
              <a:t>Documentation</a:t>
            </a:r>
          </a:p>
          <a:p>
            <a:pPr marL="1085850" lvl="1" indent="-342900">
              <a:buFont typeface="Arial"/>
              <a:buChar char="•"/>
            </a:pPr>
            <a:r>
              <a:rPr lang="en-US" sz="2400" dirty="0">
                <a:latin typeface="+mj-lt"/>
              </a:rPr>
              <a:t>Frequently asked questions</a:t>
            </a:r>
          </a:p>
        </p:txBody>
      </p:sp>
      <p:sp>
        <p:nvSpPr>
          <p:cNvPr id="3" name="Title 2"/>
          <p:cNvSpPr>
            <a:spLocks noGrp="1"/>
          </p:cNvSpPr>
          <p:nvPr>
            <p:ph type="title"/>
          </p:nvPr>
        </p:nvSpPr>
        <p:spPr/>
        <p:txBody>
          <a:bodyPr/>
          <a:lstStyle/>
          <a:p>
            <a:r>
              <a:rPr lang="en-US" dirty="0"/>
              <a:t>Resources – Ex Libris Knowledge Center</a:t>
            </a:r>
          </a:p>
        </p:txBody>
      </p:sp>
    </p:spTree>
    <p:extLst>
      <p:ext uri="{BB962C8B-B14F-4D97-AF65-F5344CB8AC3E}">
        <p14:creationId xmlns:p14="http://schemas.microsoft.com/office/powerpoint/2010/main" val="2079416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086" y="707571"/>
            <a:ext cx="8229600" cy="4453248"/>
          </a:xfrm>
        </p:spPr>
        <p:txBody>
          <a:bodyPr/>
          <a:lstStyle/>
          <a:p>
            <a:r>
              <a:rPr lang="en-US" sz="2400" dirty="0">
                <a:latin typeface="+mj-lt"/>
              </a:rPr>
              <a:t>Each Other</a:t>
            </a:r>
          </a:p>
          <a:p>
            <a:pPr marL="342900" indent="-342900">
              <a:buFont typeface="Arial"/>
              <a:buChar char="•"/>
            </a:pPr>
            <a:r>
              <a:rPr lang="en-US" sz="2400" dirty="0">
                <a:latin typeface="+mj-lt"/>
              </a:rPr>
              <a:t>Similar institutions</a:t>
            </a:r>
          </a:p>
          <a:p>
            <a:pPr marL="1085850" lvl="1" indent="-342900">
              <a:buFont typeface="Arial"/>
              <a:buChar char="•"/>
            </a:pPr>
            <a:r>
              <a:rPr lang="en-US" sz="2400" dirty="0">
                <a:latin typeface="+mj-lt"/>
                <a:ea typeface="ＭＳ Ｐゴシック"/>
              </a:rPr>
              <a:t>Membership listing</a:t>
            </a:r>
            <a:endParaRPr lang="en-US" sz="2400" dirty="0">
              <a:latin typeface="+mj-lt"/>
              <a:ea typeface="ＭＳ Ｐゴシック"/>
              <a:cs typeface="Arial"/>
            </a:endParaRPr>
          </a:p>
          <a:p>
            <a:pPr marL="342900" indent="-342900">
              <a:buFont typeface="Arial"/>
              <a:buChar char="•"/>
            </a:pPr>
            <a:r>
              <a:rPr lang="en-US" sz="2400" dirty="0">
                <a:latin typeface="+mj-lt"/>
                <a:ea typeface="ＭＳ Ｐゴシック"/>
                <a:cs typeface="Arial"/>
              </a:rPr>
              <a:t>Topical CARLI email lists</a:t>
            </a:r>
          </a:p>
          <a:p>
            <a:pPr marL="342900" indent="-342900">
              <a:buFont typeface="Arial"/>
              <a:buChar char="•"/>
            </a:pPr>
            <a:r>
              <a:rPr lang="en-US" sz="2400" dirty="0">
                <a:latin typeface="+mj-lt"/>
                <a:ea typeface="ＭＳ Ｐゴシック"/>
                <a:cs typeface="Arial"/>
              </a:rPr>
              <a:t>Alma-L and Primo email list from ELUNA</a:t>
            </a:r>
          </a:p>
          <a:p>
            <a:pPr marL="1085850" lvl="1" indent="-342900">
              <a:buFont typeface="Arial"/>
              <a:buChar char="•"/>
            </a:pPr>
            <a:endParaRPr lang="en-US" dirty="0">
              <a:latin typeface="+mj-lt"/>
            </a:endParaRPr>
          </a:p>
          <a:p>
            <a:endParaRPr lang="en-US" dirty="0"/>
          </a:p>
        </p:txBody>
      </p:sp>
      <p:sp>
        <p:nvSpPr>
          <p:cNvPr id="3" name="Title 2"/>
          <p:cNvSpPr>
            <a:spLocks noGrp="1"/>
          </p:cNvSpPr>
          <p:nvPr>
            <p:ph type="title"/>
          </p:nvPr>
        </p:nvSpPr>
        <p:spPr/>
        <p:txBody>
          <a:bodyPr/>
          <a:lstStyle/>
          <a:p>
            <a:r>
              <a:rPr lang="en-US" dirty="0"/>
              <a:t>Resources -  Your Colleagues</a:t>
            </a:r>
          </a:p>
        </p:txBody>
      </p:sp>
    </p:spTree>
    <p:extLst>
      <p:ext uri="{BB962C8B-B14F-4D97-AF65-F5344CB8AC3E}">
        <p14:creationId xmlns:p14="http://schemas.microsoft.com/office/powerpoint/2010/main" val="1503434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9582" y="696686"/>
            <a:ext cx="8229600" cy="4464133"/>
          </a:xfrm>
        </p:spPr>
        <p:txBody>
          <a:bodyPr/>
          <a:lstStyle/>
          <a:p>
            <a:r>
              <a:rPr lang="en-US" sz="2400" dirty="0">
                <a:latin typeface="+mj-lt"/>
              </a:rPr>
              <a:t>CARLI Staff </a:t>
            </a:r>
          </a:p>
          <a:p>
            <a:pPr marL="342900" indent="-342900">
              <a:buFont typeface="Arial"/>
              <a:buChar char="•"/>
            </a:pPr>
            <a:r>
              <a:rPr lang="en-US" sz="2400" dirty="0">
                <a:latin typeface="+mj-lt"/>
                <a:hlinkClick r:id="rId3"/>
              </a:rPr>
              <a:t>support@carli.illinois.edu</a:t>
            </a:r>
            <a:endParaRPr lang="en-US" sz="2400" dirty="0">
              <a:latin typeface="+mj-lt"/>
            </a:endParaRPr>
          </a:p>
          <a:p>
            <a:endParaRPr lang="en-US" sz="2400" dirty="0">
              <a:latin typeface="+mj-lt"/>
            </a:endParaRPr>
          </a:p>
        </p:txBody>
      </p:sp>
      <p:sp>
        <p:nvSpPr>
          <p:cNvPr id="5" name="Title 4">
            <a:extLst>
              <a:ext uri="{FF2B5EF4-FFF2-40B4-BE49-F238E27FC236}">
                <a16:creationId xmlns:a16="http://schemas.microsoft.com/office/drawing/2014/main" id="{E0A8A18E-4966-7FCD-FED2-627867545191}"/>
              </a:ext>
            </a:extLst>
          </p:cNvPr>
          <p:cNvSpPr>
            <a:spLocks noGrp="1"/>
          </p:cNvSpPr>
          <p:nvPr>
            <p:ph type="title"/>
          </p:nvPr>
        </p:nvSpPr>
        <p:spPr/>
        <p:txBody>
          <a:bodyPr/>
          <a:lstStyle/>
          <a:p>
            <a:r>
              <a:rPr lang="en-US" dirty="0"/>
              <a:t>Resources</a:t>
            </a:r>
          </a:p>
        </p:txBody>
      </p:sp>
    </p:spTree>
    <p:extLst>
      <p:ext uri="{BB962C8B-B14F-4D97-AF65-F5344CB8AC3E}">
        <p14:creationId xmlns:p14="http://schemas.microsoft.com/office/powerpoint/2010/main" val="4211897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Content Placeholder 2"/>
          <p:cNvSpPr>
            <a:spLocks noGrp="1"/>
          </p:cNvSpPr>
          <p:nvPr>
            <p:ph idx="1"/>
          </p:nvPr>
        </p:nvSpPr>
        <p:spPr>
          <a:xfrm>
            <a:off x="312738" y="1397000"/>
            <a:ext cx="8496300" cy="3763963"/>
          </a:xfrm>
        </p:spPr>
        <p:txBody>
          <a:bodyPr anchor="ctr"/>
          <a:lstStyle/>
          <a:p>
            <a:pPr algn="ctr"/>
            <a:r>
              <a:rPr lang="en-US" sz="4800" dirty="0">
                <a:latin typeface="+mj-lt"/>
              </a:rPr>
              <a:t>Questions?</a:t>
            </a:r>
          </a:p>
        </p:txBody>
      </p:sp>
      <p:sp>
        <p:nvSpPr>
          <p:cNvPr id="2" name="Title 1"/>
          <p:cNvSpPr>
            <a:spLocks noGrp="1"/>
          </p:cNvSpPr>
          <p:nvPr>
            <p:ph type="title"/>
          </p:nvPr>
        </p:nvSpPr>
        <p:spPr>
          <a:xfrm>
            <a:off x="230188" y="-95250"/>
            <a:ext cx="8229600" cy="603250"/>
          </a:xfrm>
        </p:spPr>
        <p:txBody>
          <a:bodyPr rtlCol="0"/>
          <a:lstStyle/>
          <a:p>
            <a:pPr fontAlgn="auto">
              <a:spcAft>
                <a:spcPts val="0"/>
              </a:spcAft>
              <a:defRPr/>
            </a:pPr>
            <a:endParaRPr lang="en-US">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6314" y="685800"/>
            <a:ext cx="8229600" cy="4475019"/>
          </a:xfrm>
        </p:spPr>
        <p:txBody>
          <a:bodyPr/>
          <a:lstStyle/>
          <a:p>
            <a:r>
              <a:rPr lang="en-US" sz="2400" b="1" dirty="0">
                <a:latin typeface="+mj-lt"/>
              </a:rPr>
              <a:t>liaison</a:t>
            </a:r>
            <a:endParaRPr lang="en-US" sz="2400" dirty="0">
              <a:latin typeface="+mj-lt"/>
            </a:endParaRPr>
          </a:p>
          <a:p>
            <a:r>
              <a:rPr lang="en-US" sz="2400" i="1" dirty="0">
                <a:latin typeface="+mj-lt"/>
              </a:rPr>
              <a:t>Noun</a:t>
            </a:r>
            <a:r>
              <a:rPr lang="en-US" sz="2400" dirty="0">
                <a:latin typeface="+mj-lt"/>
              </a:rPr>
              <a:t> </a:t>
            </a:r>
            <a:r>
              <a:rPr lang="en-US" sz="2400" dirty="0" err="1">
                <a:latin typeface="+mj-lt"/>
              </a:rPr>
              <a:t>li·ai·son</a:t>
            </a:r>
            <a:r>
              <a:rPr lang="en-US" sz="2400" dirty="0">
                <a:latin typeface="+mj-lt"/>
              </a:rPr>
              <a:t> </a:t>
            </a:r>
            <a:r>
              <a:rPr lang="en-US" sz="2400" dirty="0" err="1">
                <a:latin typeface="+mj-lt"/>
              </a:rPr>
              <a:t>lēˈāzän</a:t>
            </a:r>
            <a:endParaRPr lang="en-US" sz="2400" dirty="0">
              <a:latin typeface="+mj-lt"/>
            </a:endParaRPr>
          </a:p>
          <a:p>
            <a:pPr marL="457200" indent="-457200">
              <a:buAutoNum type="arabicPeriod"/>
            </a:pPr>
            <a:r>
              <a:rPr lang="en-US" sz="2400" dirty="0">
                <a:latin typeface="+mj-lt"/>
              </a:rPr>
              <a:t>communication or cooperation that facilitates a close working relationship between people or organizations.</a:t>
            </a:r>
          </a:p>
          <a:p>
            <a:pPr marL="457200" indent="-457200">
              <a:buAutoNum type="arabicPeriod"/>
            </a:pPr>
            <a:r>
              <a:rPr lang="en-US" sz="2400" b="1" dirty="0">
                <a:latin typeface="+mj-lt"/>
              </a:rPr>
              <a:t>a person who acts as a link to assist communication or cooperation between groups of people.</a:t>
            </a:r>
          </a:p>
          <a:p>
            <a:pPr marL="400050" indent="-400050"/>
            <a:r>
              <a:rPr lang="en-US" sz="2400" dirty="0">
                <a:latin typeface="+mj-lt"/>
              </a:rPr>
              <a:t>3.  the binding or thickening agent of a sauce, often based on egg yolks.</a:t>
            </a:r>
          </a:p>
          <a:p>
            <a:endParaRPr lang="en-US" dirty="0"/>
          </a:p>
        </p:txBody>
      </p:sp>
      <p:sp>
        <p:nvSpPr>
          <p:cNvPr id="3" name="Title 2"/>
          <p:cNvSpPr>
            <a:spLocks noGrp="1"/>
          </p:cNvSpPr>
          <p:nvPr>
            <p:ph type="title"/>
          </p:nvPr>
        </p:nvSpPr>
        <p:spPr/>
        <p:txBody>
          <a:bodyPr/>
          <a:lstStyle/>
          <a:p>
            <a:r>
              <a:rPr lang="en-US" dirty="0">
                <a:ea typeface="ＭＳ Ｐゴシック"/>
              </a:rPr>
              <a:t>What is a Liaison?</a:t>
            </a:r>
          </a:p>
        </p:txBody>
      </p:sp>
    </p:spTree>
    <p:extLst>
      <p:ext uri="{BB962C8B-B14F-4D97-AF65-F5344CB8AC3E}">
        <p14:creationId xmlns:p14="http://schemas.microsoft.com/office/powerpoint/2010/main" val="385270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Content Placeholder 2"/>
          <p:cNvSpPr>
            <a:spLocks noGrp="1"/>
          </p:cNvSpPr>
          <p:nvPr>
            <p:ph idx="1"/>
          </p:nvPr>
        </p:nvSpPr>
        <p:spPr>
          <a:xfrm>
            <a:off x="468086" y="740229"/>
            <a:ext cx="8229600" cy="5578927"/>
          </a:xfrm>
        </p:spPr>
        <p:txBody>
          <a:bodyPr/>
          <a:lstStyle/>
          <a:p>
            <a:pPr marL="342900" indent="-342900">
              <a:spcBef>
                <a:spcPts val="0"/>
              </a:spcBef>
              <a:buFont typeface="Arial"/>
              <a:buChar char="•"/>
            </a:pPr>
            <a:r>
              <a:rPr lang="en-US" sz="2400" dirty="0">
                <a:latin typeface="+mj-lt"/>
                <a:ea typeface="ＭＳ Ｐゴシック"/>
              </a:rPr>
              <a:t>In addition to the library Director/Dean, the I-Share liaison serves as the primary contact for communications to and from CARLI relating to your Alma instance and </a:t>
            </a:r>
            <a:br>
              <a:rPr lang="en-US" sz="2400" dirty="0">
                <a:latin typeface="+mj-lt"/>
                <a:ea typeface="ＭＳ Ｐゴシック"/>
              </a:rPr>
            </a:br>
            <a:r>
              <a:rPr lang="en-US" sz="2400" dirty="0">
                <a:latin typeface="+mj-lt"/>
                <a:ea typeface="ＭＳ Ｐゴシック"/>
              </a:rPr>
              <a:t>I-Share in general</a:t>
            </a:r>
            <a:br>
              <a:rPr lang="en-US" sz="2400" dirty="0">
                <a:latin typeface="+mj-lt"/>
                <a:ea typeface="ＭＳ Ｐゴシック"/>
              </a:rPr>
            </a:br>
            <a:endParaRPr lang="en-US" sz="2400" dirty="0">
              <a:latin typeface="+mj-lt"/>
            </a:endParaRPr>
          </a:p>
          <a:p>
            <a:pPr marL="342900" indent="-342900">
              <a:spcBef>
                <a:spcPts val="0"/>
              </a:spcBef>
              <a:buFont typeface="Arial"/>
              <a:buChar char="•"/>
            </a:pPr>
            <a:r>
              <a:rPr lang="en-US" sz="2400" dirty="0">
                <a:latin typeface="+mj-lt"/>
              </a:rPr>
              <a:t>In some institutions, the library director serves as the </a:t>
            </a:r>
            <a:br>
              <a:rPr lang="en-US" sz="2400" dirty="0">
                <a:latin typeface="+mj-lt"/>
              </a:rPr>
            </a:br>
            <a:r>
              <a:rPr lang="en-US" sz="2400" dirty="0">
                <a:latin typeface="+mj-lt"/>
              </a:rPr>
              <a:t>I-Share liaison</a:t>
            </a:r>
            <a:br>
              <a:rPr lang="en-US" sz="2400" dirty="0">
                <a:latin typeface="+mj-lt"/>
              </a:rPr>
            </a:br>
            <a:endParaRPr lang="en-US" sz="2400" dirty="0">
              <a:latin typeface="+mj-lt"/>
            </a:endParaRPr>
          </a:p>
          <a:p>
            <a:pPr marL="342900" indent="-342900">
              <a:spcBef>
                <a:spcPts val="0"/>
              </a:spcBef>
              <a:buFont typeface="Arial"/>
              <a:buChar char="•"/>
            </a:pPr>
            <a:r>
              <a:rPr lang="en-US" sz="2400" dirty="0">
                <a:latin typeface="+mj-lt"/>
              </a:rPr>
              <a:t>In other institutions, the director appoints someone on the staff to serve as liaison</a:t>
            </a:r>
            <a:br>
              <a:rPr lang="en-US" sz="2400" dirty="0">
                <a:latin typeface="+mj-lt"/>
              </a:rPr>
            </a:br>
            <a:endParaRPr lang="en-US" sz="2400" dirty="0">
              <a:latin typeface="+mj-lt"/>
            </a:endParaRPr>
          </a:p>
          <a:p>
            <a:pPr marL="342900" indent="-342900">
              <a:spcBef>
                <a:spcPts val="0"/>
              </a:spcBef>
              <a:buFont typeface="Arial"/>
              <a:buChar char="•"/>
            </a:pPr>
            <a:r>
              <a:rPr lang="en-US" sz="2400" dirty="0">
                <a:latin typeface="+mj-lt"/>
              </a:rPr>
              <a:t>In any case, the library director is always allowed to perform any action that the liaison is expected to do</a:t>
            </a:r>
          </a:p>
          <a:p>
            <a:pPr marL="342900" indent="-342900">
              <a:buFont typeface="Arial"/>
              <a:buChar char="•"/>
            </a:pPr>
            <a:endParaRPr lang="en-US" dirty="0">
              <a:latin typeface="+mj-lt"/>
            </a:endParaRPr>
          </a:p>
        </p:txBody>
      </p:sp>
      <p:sp>
        <p:nvSpPr>
          <p:cNvPr id="2" name="Title 1"/>
          <p:cNvSpPr>
            <a:spLocks noGrp="1"/>
          </p:cNvSpPr>
          <p:nvPr>
            <p:ph type="title"/>
          </p:nvPr>
        </p:nvSpPr>
        <p:spPr>
          <a:xfrm>
            <a:off x="230188" y="-95250"/>
            <a:ext cx="8229600" cy="603250"/>
          </a:xfrm>
        </p:spPr>
        <p:txBody>
          <a:bodyPr rtlCol="0"/>
          <a:lstStyle/>
          <a:p>
            <a:pPr fontAlgn="auto">
              <a:spcAft>
                <a:spcPts val="0"/>
              </a:spcAft>
              <a:defRPr/>
            </a:pPr>
            <a:r>
              <a:rPr lang="en-US" dirty="0">
                <a:ea typeface="+mj-ea"/>
                <a:cs typeface="+mj-cs"/>
              </a:rPr>
              <a:t>Why do we need an I-Share Liaison?</a:t>
            </a:r>
          </a:p>
        </p:txBody>
      </p:sp>
    </p:spTree>
    <p:extLst>
      <p:ext uri="{BB962C8B-B14F-4D97-AF65-F5344CB8AC3E}">
        <p14:creationId xmlns:p14="http://schemas.microsoft.com/office/powerpoint/2010/main" val="3056665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086" y="695622"/>
            <a:ext cx="8229600" cy="5292708"/>
          </a:xfrm>
        </p:spPr>
        <p:txBody>
          <a:bodyPr/>
          <a:lstStyle/>
          <a:p>
            <a:pPr>
              <a:lnSpc>
                <a:spcPct val="80000"/>
              </a:lnSpc>
            </a:pPr>
            <a:r>
              <a:rPr lang="en-US" sz="2400" dirty="0">
                <a:latin typeface="+mj-lt"/>
                <a:ea typeface="ＭＳ Ｐゴシック"/>
              </a:rPr>
              <a:t>The Liaison should: </a:t>
            </a:r>
          </a:p>
          <a:p>
            <a:pPr>
              <a:lnSpc>
                <a:spcPct val="80000"/>
              </a:lnSpc>
            </a:pPr>
            <a:endParaRPr lang="en-US" sz="2400" dirty="0">
              <a:latin typeface="+mj-lt"/>
              <a:ea typeface="ＭＳ Ｐゴシック"/>
            </a:endParaRPr>
          </a:p>
          <a:p>
            <a:pPr marL="342900" indent="-342900">
              <a:lnSpc>
                <a:spcPct val="80000"/>
              </a:lnSpc>
              <a:buFont typeface="Arial"/>
              <a:buChar char="•"/>
            </a:pPr>
            <a:r>
              <a:rPr lang="en-US" sz="2400" dirty="0">
                <a:latin typeface="+mj-lt"/>
                <a:ea typeface="ＭＳ Ｐゴシック"/>
              </a:rPr>
              <a:t>Be familiar with the functional areas and workflows at your library, as well as when to contact other related departments, such as IT</a:t>
            </a:r>
            <a:endParaRPr lang="en-US" sz="2400" dirty="0">
              <a:latin typeface="+mj-lt"/>
            </a:endParaRPr>
          </a:p>
          <a:p>
            <a:pPr>
              <a:lnSpc>
                <a:spcPct val="80000"/>
              </a:lnSpc>
            </a:pPr>
            <a:endParaRPr lang="en-US" sz="2400" dirty="0">
              <a:latin typeface="+mj-lt"/>
            </a:endParaRPr>
          </a:p>
          <a:p>
            <a:pPr marL="342900" indent="-342900">
              <a:lnSpc>
                <a:spcPct val="80000"/>
              </a:lnSpc>
              <a:buFont typeface="Arial"/>
              <a:buChar char="•"/>
            </a:pPr>
            <a:r>
              <a:rPr lang="en-US" sz="2400" dirty="0">
                <a:latin typeface="+mj-lt"/>
                <a:ea typeface="ＭＳ Ｐゴシック"/>
              </a:rPr>
              <a:t>Have a broad view of the library’s operational duties</a:t>
            </a:r>
          </a:p>
          <a:p>
            <a:pPr>
              <a:lnSpc>
                <a:spcPct val="80000"/>
              </a:lnSpc>
            </a:pPr>
            <a:endParaRPr lang="en-US" sz="2400" dirty="0">
              <a:latin typeface="+mj-lt"/>
            </a:endParaRPr>
          </a:p>
          <a:p>
            <a:pPr marL="342900" indent="-342900">
              <a:lnSpc>
                <a:spcPct val="80000"/>
              </a:lnSpc>
              <a:buFont typeface="Arial"/>
              <a:buChar char="•"/>
            </a:pPr>
            <a:r>
              <a:rPr lang="en-US" sz="2400" dirty="0">
                <a:latin typeface="+mj-lt"/>
                <a:ea typeface="ＭＳ Ｐゴシック"/>
              </a:rPr>
              <a:t>Be familiar with Alma and Primo VE</a:t>
            </a:r>
          </a:p>
          <a:p>
            <a:pPr>
              <a:lnSpc>
                <a:spcPct val="80000"/>
              </a:lnSpc>
            </a:pPr>
            <a:endParaRPr lang="en-US" sz="2400" dirty="0">
              <a:latin typeface="+mj-lt"/>
            </a:endParaRPr>
          </a:p>
          <a:p>
            <a:pPr marL="342900" indent="-342900">
              <a:lnSpc>
                <a:spcPct val="80000"/>
              </a:lnSpc>
              <a:buFont typeface="Arial"/>
              <a:buChar char="•"/>
            </a:pPr>
            <a:r>
              <a:rPr lang="en-US" sz="2400" dirty="0">
                <a:latin typeface="+mj-lt"/>
                <a:ea typeface="ＭＳ Ｐゴシック"/>
              </a:rPr>
              <a:t>Handle communications effectively and quickly and be aware of what others need to know</a:t>
            </a:r>
          </a:p>
        </p:txBody>
      </p:sp>
      <p:sp>
        <p:nvSpPr>
          <p:cNvPr id="3" name="Title 2"/>
          <p:cNvSpPr>
            <a:spLocks noGrp="1"/>
          </p:cNvSpPr>
          <p:nvPr>
            <p:ph type="title"/>
          </p:nvPr>
        </p:nvSpPr>
        <p:spPr/>
        <p:txBody>
          <a:bodyPr/>
          <a:lstStyle/>
          <a:p>
            <a:r>
              <a:rPr lang="en-US" dirty="0">
                <a:ea typeface="ＭＳ Ｐゴシック"/>
              </a:rPr>
              <a:t>Qualifications of a Liaison – Who should be assigned as Liaison ?</a:t>
            </a:r>
            <a:endParaRPr lang="en-US" dirty="0"/>
          </a:p>
        </p:txBody>
      </p:sp>
    </p:spTree>
    <p:extLst>
      <p:ext uri="{BB962C8B-B14F-4D97-AF65-F5344CB8AC3E}">
        <p14:creationId xmlns:p14="http://schemas.microsoft.com/office/powerpoint/2010/main" val="2060325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1"/>
            <a:ext cx="8229600" cy="5020584"/>
          </a:xfrm>
        </p:spPr>
        <p:txBody>
          <a:bodyPr/>
          <a:lstStyle/>
          <a:p>
            <a:pPr marL="342900" indent="-342900">
              <a:buFont typeface="Arial" panose="020B0604020202020204" pitchFamily="34" charset="0"/>
              <a:buChar char="•"/>
            </a:pPr>
            <a:r>
              <a:rPr lang="en-US" sz="2400" dirty="0">
                <a:latin typeface="+mj-lt"/>
              </a:rPr>
              <a:t>CARLI does not expect the I-Share liaison to make any fiscal decisions or contractual decisions or commitments for your institution. This is the director’s role, or the director’s designate.</a:t>
            </a:r>
          </a:p>
          <a:p>
            <a:pPr marL="342900" indent="-342900">
              <a:buFont typeface="Arial" panose="020B0604020202020204" pitchFamily="34" charset="0"/>
              <a:buChar char="•"/>
            </a:pPr>
            <a:endParaRPr lang="en-US" sz="2400" dirty="0">
              <a:latin typeface="+mj-lt"/>
            </a:endParaRPr>
          </a:p>
          <a:p>
            <a:pPr marL="342900" indent="-342900">
              <a:buFont typeface="Arial" panose="020B0604020202020204" pitchFamily="34" charset="0"/>
              <a:buChar char="•"/>
            </a:pPr>
            <a:r>
              <a:rPr lang="en-US" sz="2400" dirty="0">
                <a:latin typeface="+mj-lt"/>
                <a:ea typeface="ＭＳ Ｐゴシック"/>
              </a:rPr>
              <a:t>We don’t expect the liaison to be an expert in all things Alma, it’s more important to know who in your library does what with Alma. It can be helpful to be Alma and Primo VE Certified.</a:t>
            </a:r>
            <a:endParaRPr lang="en-US" sz="2400" dirty="0">
              <a:latin typeface="+mj-lt"/>
            </a:endParaRPr>
          </a:p>
          <a:p>
            <a:pPr marL="342900" indent="-342900">
              <a:buFont typeface="Arial" panose="020B0604020202020204" pitchFamily="34" charset="0"/>
              <a:buChar char="•"/>
            </a:pPr>
            <a:endParaRPr lang="en-US" sz="2400" dirty="0">
              <a:latin typeface="+mj-lt"/>
            </a:endParaRPr>
          </a:p>
          <a:p>
            <a:pPr marL="342900" indent="-342900">
              <a:buFont typeface="Arial" panose="020B0604020202020204" pitchFamily="34" charset="0"/>
              <a:buChar char="•"/>
            </a:pPr>
            <a:r>
              <a:rPr lang="en-US" sz="2400" dirty="0">
                <a:latin typeface="+mj-lt"/>
              </a:rPr>
              <a:t>Never be embarrassed to ask CARLI for help, there are no “dumb” questions.</a:t>
            </a:r>
          </a:p>
        </p:txBody>
      </p:sp>
      <p:sp>
        <p:nvSpPr>
          <p:cNvPr id="3" name="Title 2"/>
          <p:cNvSpPr>
            <a:spLocks noGrp="1"/>
          </p:cNvSpPr>
          <p:nvPr>
            <p:ph type="title"/>
          </p:nvPr>
        </p:nvSpPr>
        <p:spPr/>
        <p:txBody>
          <a:bodyPr/>
          <a:lstStyle/>
          <a:p>
            <a:r>
              <a:rPr lang="en-US" dirty="0"/>
              <a:t>We don’t expect the liaison to do everything</a:t>
            </a:r>
          </a:p>
        </p:txBody>
      </p:sp>
    </p:spTree>
    <p:extLst>
      <p:ext uri="{BB962C8B-B14F-4D97-AF65-F5344CB8AC3E}">
        <p14:creationId xmlns:p14="http://schemas.microsoft.com/office/powerpoint/2010/main" val="3879961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8972" y="664029"/>
            <a:ext cx="8229600" cy="5044207"/>
          </a:xfrm>
        </p:spPr>
        <p:txBody>
          <a:bodyPr/>
          <a:lstStyle/>
          <a:p>
            <a:pPr marL="342900" indent="-342900">
              <a:lnSpc>
                <a:spcPct val="80000"/>
              </a:lnSpc>
              <a:buFont typeface="Arial"/>
              <a:buChar char="•"/>
            </a:pPr>
            <a:r>
              <a:rPr lang="en-US" sz="2400" dirty="0">
                <a:latin typeface="+mj-lt"/>
                <a:ea typeface="ＭＳ Ｐゴシック"/>
              </a:rPr>
              <a:t>Announcing Alma or CARLI network downtime.</a:t>
            </a:r>
          </a:p>
          <a:p>
            <a:pPr marL="342900" indent="-342900">
              <a:lnSpc>
                <a:spcPct val="80000"/>
              </a:lnSpc>
              <a:buFont typeface="Arial"/>
              <a:buChar char="•"/>
            </a:pPr>
            <a:endParaRPr lang="en-US" sz="2400" dirty="0">
              <a:latin typeface="+mj-lt"/>
              <a:ea typeface="ＭＳ Ｐゴシック"/>
            </a:endParaRPr>
          </a:p>
          <a:p>
            <a:pPr marL="342900" indent="-342900">
              <a:lnSpc>
                <a:spcPct val="80000"/>
              </a:lnSpc>
              <a:buFont typeface="Arial"/>
              <a:buChar char="•"/>
            </a:pPr>
            <a:r>
              <a:rPr lang="en-US" sz="2400" dirty="0">
                <a:latin typeface="+mj-lt"/>
                <a:ea typeface="ＭＳ Ｐゴシック"/>
              </a:rPr>
              <a:t>Upcoming meetings, webinars, training</a:t>
            </a:r>
          </a:p>
          <a:p>
            <a:pPr marL="342900" indent="-342900">
              <a:lnSpc>
                <a:spcPct val="80000"/>
              </a:lnSpc>
              <a:buFont typeface="Arial"/>
              <a:buChar char="•"/>
            </a:pPr>
            <a:endParaRPr lang="en-US" sz="2400" dirty="0">
              <a:latin typeface="+mj-lt"/>
            </a:endParaRPr>
          </a:p>
          <a:p>
            <a:pPr marL="342900" indent="-342900">
              <a:lnSpc>
                <a:spcPct val="80000"/>
              </a:lnSpc>
              <a:buFont typeface="Arial"/>
              <a:buChar char="•"/>
            </a:pPr>
            <a:r>
              <a:rPr lang="en-US" sz="2400" dirty="0">
                <a:latin typeface="+mj-lt"/>
              </a:rPr>
              <a:t>Announcing new services</a:t>
            </a:r>
          </a:p>
          <a:p>
            <a:pPr marL="342900" indent="-342900">
              <a:lnSpc>
                <a:spcPct val="80000"/>
              </a:lnSpc>
              <a:buFont typeface="Arial"/>
              <a:buChar char="•"/>
            </a:pPr>
            <a:endParaRPr lang="en-US" sz="2400" dirty="0">
              <a:latin typeface="+mj-lt"/>
            </a:endParaRPr>
          </a:p>
          <a:p>
            <a:pPr marL="342900" indent="-342900">
              <a:lnSpc>
                <a:spcPct val="80000"/>
              </a:lnSpc>
              <a:buFont typeface="Arial"/>
              <a:buChar char="•"/>
            </a:pPr>
            <a:r>
              <a:rPr lang="en-US" sz="2400" dirty="0">
                <a:latin typeface="+mj-lt"/>
                <a:ea typeface="ＭＳ Ｐゴシック"/>
              </a:rPr>
              <a:t>Announcing I-Share member changes--libraries joining or leaving</a:t>
            </a:r>
            <a:endParaRPr lang="en-US" sz="2400" dirty="0">
              <a:latin typeface="+mj-lt"/>
            </a:endParaRPr>
          </a:p>
          <a:p>
            <a:pPr marL="342900" indent="-342900">
              <a:lnSpc>
                <a:spcPct val="80000"/>
              </a:lnSpc>
              <a:buFont typeface="Arial"/>
              <a:buChar char="•"/>
            </a:pPr>
            <a:endParaRPr lang="en-US" sz="2400" dirty="0">
              <a:latin typeface="+mj-lt"/>
              <a:ea typeface="ＭＳ Ｐゴシック"/>
            </a:endParaRPr>
          </a:p>
          <a:p>
            <a:pPr marL="342900" indent="-342900">
              <a:lnSpc>
                <a:spcPct val="80000"/>
              </a:lnSpc>
              <a:buFont typeface="Arial"/>
              <a:buChar char="•"/>
            </a:pPr>
            <a:r>
              <a:rPr lang="en-US" sz="2400" dirty="0">
                <a:latin typeface="+mj-lt"/>
                <a:ea typeface="ＭＳ Ｐゴシック"/>
              </a:rPr>
              <a:t>To discuss work that needs to be done in your Alma instance. For example: work with duplicate bib records, Fulfillment configuration changes, or an amnesty project for closed I-Share libraries.</a:t>
            </a:r>
            <a:endParaRPr lang="en-US" sz="2400" dirty="0">
              <a:latin typeface="+mj-lt"/>
            </a:endParaRPr>
          </a:p>
          <a:p>
            <a:pPr marL="342900" indent="-342900">
              <a:lnSpc>
                <a:spcPct val="80000"/>
              </a:lnSpc>
              <a:buFont typeface="Arial"/>
              <a:buChar char="•"/>
            </a:pPr>
            <a:endParaRPr lang="en-US" dirty="0">
              <a:latin typeface="+mj-lt"/>
            </a:endParaRPr>
          </a:p>
          <a:p>
            <a:pPr>
              <a:lnSpc>
                <a:spcPct val="80000"/>
              </a:lnSpc>
            </a:pPr>
            <a:endParaRPr lang="en-US" dirty="0">
              <a:latin typeface="+mj-lt"/>
            </a:endParaRPr>
          </a:p>
        </p:txBody>
      </p:sp>
      <p:sp>
        <p:nvSpPr>
          <p:cNvPr id="3" name="Title 2"/>
          <p:cNvSpPr>
            <a:spLocks noGrp="1"/>
          </p:cNvSpPr>
          <p:nvPr>
            <p:ph type="title"/>
          </p:nvPr>
        </p:nvSpPr>
        <p:spPr/>
        <p:txBody>
          <a:bodyPr/>
          <a:lstStyle/>
          <a:p>
            <a:r>
              <a:rPr lang="en-US" dirty="0"/>
              <a:t>When would CARLI contact the I-Share liaisons?</a:t>
            </a:r>
          </a:p>
        </p:txBody>
      </p:sp>
    </p:spTree>
    <p:extLst>
      <p:ext uri="{BB962C8B-B14F-4D97-AF65-F5344CB8AC3E}">
        <p14:creationId xmlns:p14="http://schemas.microsoft.com/office/powerpoint/2010/main" val="3784478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086" y="707571"/>
            <a:ext cx="8229600" cy="5618505"/>
          </a:xfrm>
        </p:spPr>
        <p:txBody>
          <a:bodyPr/>
          <a:lstStyle/>
          <a:p>
            <a:pPr marL="342900" indent="-342900">
              <a:buFont typeface="Arial"/>
              <a:buChar char="•"/>
            </a:pPr>
            <a:r>
              <a:rPr lang="en-US" sz="2400" dirty="0">
                <a:latin typeface="+mj-lt"/>
              </a:rPr>
              <a:t>To report a change in their library staff to update the I-Share membership directory on the CARLI website</a:t>
            </a:r>
          </a:p>
          <a:p>
            <a:pPr marL="342900" indent="-342900">
              <a:buFont typeface="Arial"/>
              <a:buChar char="•"/>
            </a:pPr>
            <a:endParaRPr lang="en-US" sz="2400" dirty="0">
              <a:latin typeface="+mj-lt"/>
            </a:endParaRPr>
          </a:p>
          <a:p>
            <a:pPr marL="342900" indent="-342900">
              <a:buFont typeface="Arial"/>
              <a:buChar char="•"/>
            </a:pPr>
            <a:r>
              <a:rPr lang="en-US" sz="2400" dirty="0">
                <a:latin typeface="+mj-lt"/>
              </a:rPr>
              <a:t>For advice on big projects that would impact Alma  temporarily or permanently : e.g., a library move or closure</a:t>
            </a:r>
          </a:p>
          <a:p>
            <a:pPr marL="342900" indent="-342900">
              <a:buFont typeface="Arial"/>
              <a:buChar char="•"/>
            </a:pPr>
            <a:endParaRPr lang="en-US" sz="2400" dirty="0">
              <a:latin typeface="+mj-lt"/>
            </a:endParaRPr>
          </a:p>
          <a:p>
            <a:pPr marL="342900" indent="-342900">
              <a:buFont typeface="Arial"/>
              <a:buChar char="•"/>
            </a:pPr>
            <a:r>
              <a:rPr lang="en-US" sz="2400" dirty="0">
                <a:latin typeface="+mj-lt"/>
                <a:ea typeface="ＭＳ Ｐゴシック"/>
              </a:rPr>
              <a:t>To request assistance on implementing a new product, e.g., a self-check station, beginning using Alma acquisitions or other modules, crafting a special report</a:t>
            </a:r>
            <a:endParaRPr lang="en-US" sz="2400" dirty="0">
              <a:latin typeface="+mj-lt"/>
            </a:endParaRPr>
          </a:p>
          <a:p>
            <a:pPr marL="342900" indent="-342900">
              <a:buFont typeface="Arial"/>
              <a:buChar char="•"/>
            </a:pPr>
            <a:endParaRPr lang="en-US" sz="2400" dirty="0">
              <a:latin typeface="+mj-lt"/>
            </a:endParaRPr>
          </a:p>
          <a:p>
            <a:pPr marL="342900" indent="-342900">
              <a:buFont typeface="Arial"/>
              <a:buChar char="•"/>
            </a:pPr>
            <a:r>
              <a:rPr lang="en-US" sz="2400" dirty="0">
                <a:latin typeface="+mj-lt"/>
              </a:rPr>
              <a:t>To ask questions about CARLI policies, products, projects</a:t>
            </a:r>
          </a:p>
          <a:p>
            <a:pPr marL="342900" indent="-342900">
              <a:buFont typeface="Arial"/>
              <a:buChar char="•"/>
            </a:pPr>
            <a:endParaRPr lang="en-US" dirty="0"/>
          </a:p>
          <a:p>
            <a:endParaRPr lang="en-US" dirty="0"/>
          </a:p>
        </p:txBody>
      </p:sp>
      <p:sp>
        <p:nvSpPr>
          <p:cNvPr id="3" name="Title 2"/>
          <p:cNvSpPr>
            <a:spLocks noGrp="1"/>
          </p:cNvSpPr>
          <p:nvPr>
            <p:ph type="title"/>
          </p:nvPr>
        </p:nvSpPr>
        <p:spPr/>
        <p:txBody>
          <a:bodyPr/>
          <a:lstStyle/>
          <a:p>
            <a:r>
              <a:rPr lang="en-US" dirty="0"/>
              <a:t>When would a liaison contact CARLI?</a:t>
            </a:r>
          </a:p>
        </p:txBody>
      </p:sp>
    </p:spTree>
    <p:extLst>
      <p:ext uri="{BB962C8B-B14F-4D97-AF65-F5344CB8AC3E}">
        <p14:creationId xmlns:p14="http://schemas.microsoft.com/office/powerpoint/2010/main" val="2567224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Content Placeholder 2"/>
          <p:cNvSpPr>
            <a:spLocks noGrp="1"/>
          </p:cNvSpPr>
          <p:nvPr>
            <p:ph idx="1"/>
          </p:nvPr>
        </p:nvSpPr>
        <p:spPr>
          <a:xfrm>
            <a:off x="468086" y="743857"/>
            <a:ext cx="8229600" cy="5412014"/>
          </a:xfrm>
        </p:spPr>
        <p:txBody>
          <a:bodyPr/>
          <a:lstStyle/>
          <a:p>
            <a:r>
              <a:rPr lang="en-US" sz="2400" dirty="0">
                <a:latin typeface="+mj-lt"/>
              </a:rPr>
              <a:t>Managing Communications</a:t>
            </a:r>
          </a:p>
          <a:p>
            <a:pPr lvl="1">
              <a:buFont typeface="Arial"/>
              <a:buChar char="•"/>
            </a:pPr>
            <a:r>
              <a:rPr lang="en-US" sz="2400" dirty="0">
                <a:latin typeface="+mj-lt"/>
              </a:rPr>
              <a:t>Liaison is a facilitator, not a gatekeeper</a:t>
            </a:r>
            <a:endParaRPr lang="en-US" sz="2400" dirty="0">
              <a:latin typeface="+mj-lt"/>
              <a:cs typeface="Arial"/>
            </a:endParaRPr>
          </a:p>
          <a:p>
            <a:pPr lvl="1">
              <a:buFont typeface="Arial"/>
              <a:buChar char="•"/>
            </a:pPr>
            <a:r>
              <a:rPr lang="en-US" sz="2400" dirty="0">
                <a:latin typeface="+mj-lt"/>
              </a:rPr>
              <a:t>Encourage communication </a:t>
            </a:r>
            <a:endParaRPr lang="en-US" sz="2400" dirty="0">
              <a:latin typeface="+mj-lt"/>
              <a:cs typeface="Arial"/>
            </a:endParaRPr>
          </a:p>
          <a:p>
            <a:pPr lvl="1">
              <a:buFont typeface="Arial"/>
              <a:buChar char="•"/>
            </a:pPr>
            <a:r>
              <a:rPr lang="en-US" sz="2400" dirty="0">
                <a:latin typeface="+mj-lt"/>
              </a:rPr>
              <a:t>Encourage participation</a:t>
            </a:r>
            <a:endParaRPr lang="en-US" sz="2400" dirty="0">
              <a:latin typeface="+mj-lt"/>
              <a:cs typeface="Arial"/>
            </a:endParaRPr>
          </a:p>
          <a:p>
            <a:pPr lvl="1"/>
            <a:endParaRPr lang="en-US" sz="2400" dirty="0">
              <a:latin typeface="+mj-lt"/>
            </a:endParaRPr>
          </a:p>
          <a:p>
            <a:r>
              <a:rPr lang="en-US" sz="2400" dirty="0">
                <a:latin typeface="+mj-lt"/>
                <a:ea typeface="ＭＳ Ｐゴシック"/>
              </a:rPr>
              <a:t>Maintaining Institutional Accountability</a:t>
            </a:r>
          </a:p>
          <a:p>
            <a:pPr lvl="1">
              <a:buChar char="•"/>
            </a:pPr>
            <a:r>
              <a:rPr lang="en-US" sz="2400" dirty="0">
                <a:latin typeface="+mj-lt"/>
              </a:rPr>
              <a:t>Account and Data Management</a:t>
            </a:r>
            <a:endParaRPr lang="en-US" sz="2400" dirty="0">
              <a:latin typeface="+mj-lt"/>
              <a:cs typeface="Arial"/>
            </a:endParaRPr>
          </a:p>
          <a:p>
            <a:pPr lvl="1">
              <a:buChar char="•"/>
            </a:pPr>
            <a:r>
              <a:rPr lang="en-US" sz="2400" dirty="0">
                <a:latin typeface="+mj-lt"/>
              </a:rPr>
              <a:t>Regular and Routine Tasks</a:t>
            </a:r>
            <a:endParaRPr lang="en-US" sz="2400" dirty="0">
              <a:latin typeface="+mj-lt"/>
              <a:cs typeface="Arial"/>
            </a:endParaRPr>
          </a:p>
        </p:txBody>
      </p:sp>
      <p:sp>
        <p:nvSpPr>
          <p:cNvPr id="2" name="Title 1"/>
          <p:cNvSpPr>
            <a:spLocks noGrp="1"/>
          </p:cNvSpPr>
          <p:nvPr>
            <p:ph type="title"/>
          </p:nvPr>
        </p:nvSpPr>
        <p:spPr>
          <a:xfrm>
            <a:off x="230188" y="-95250"/>
            <a:ext cx="8229600" cy="603250"/>
          </a:xfrm>
        </p:spPr>
        <p:txBody>
          <a:bodyPr rtlCol="0"/>
          <a:lstStyle/>
          <a:p>
            <a:pPr fontAlgn="auto">
              <a:spcAft>
                <a:spcPts val="0"/>
              </a:spcAft>
              <a:defRPr/>
            </a:pPr>
            <a:r>
              <a:rPr lang="en-US" dirty="0">
                <a:ea typeface="+mj-ea"/>
                <a:cs typeface="+mj-cs"/>
              </a:rPr>
              <a:t>What Responsibilities Do Liaisons Have?</a:t>
            </a:r>
          </a:p>
        </p:txBody>
      </p:sp>
    </p:spTree>
    <p:extLst>
      <p:ext uri="{BB962C8B-B14F-4D97-AF65-F5344CB8AC3E}">
        <p14:creationId xmlns:p14="http://schemas.microsoft.com/office/powerpoint/2010/main" val="1091673562"/>
      </p:ext>
    </p:extLst>
  </p:cSld>
  <p:clrMapOvr>
    <a:masterClrMapping/>
  </p:clrMapOvr>
</p:sld>
</file>

<file path=ppt/theme/theme1.xml><?xml version="1.0" encoding="utf-8"?>
<a:theme xmlns:a="http://schemas.openxmlformats.org/drawingml/2006/main" name="Presentation11">
  <a:themeElements>
    <a:clrScheme name="CARLI colors 1">
      <a:dk1>
        <a:srgbClr val="592C5F"/>
      </a:dk1>
      <a:lt1>
        <a:sysClr val="window" lastClr="FFFFFF"/>
      </a:lt1>
      <a:dk2>
        <a:srgbClr val="493842"/>
      </a:dk2>
      <a:lt2>
        <a:srgbClr val="FFFFFF"/>
      </a:lt2>
      <a:accent1>
        <a:srgbClr val="592C5F"/>
      </a:accent1>
      <a:accent2>
        <a:srgbClr val="0996A9"/>
      </a:accent2>
      <a:accent3>
        <a:srgbClr val="0033A0"/>
      </a:accent3>
      <a:accent4>
        <a:srgbClr val="712177"/>
      </a:accent4>
      <a:accent5>
        <a:srgbClr val="7E8034"/>
      </a:accent5>
      <a:accent6>
        <a:srgbClr val="006647"/>
      </a:accent6>
      <a:hlink>
        <a:srgbClr val="0996A9"/>
      </a:hlink>
      <a:folHlink>
        <a:srgbClr val="712177"/>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Presentation11.potx</Template>
  <TotalTime>4400</TotalTime>
  <Words>4342</Words>
  <Application>Microsoft Office PowerPoint</Application>
  <PresentationFormat>On-screen Show (4:3)</PresentationFormat>
  <Paragraphs>353</Paragraphs>
  <Slides>23</Slides>
  <Notes>23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ＭＳ Ｐゴシック</vt:lpstr>
      <vt:lpstr>Arial</vt:lpstr>
      <vt:lpstr>Arial,Sans-Serif</vt:lpstr>
      <vt:lpstr>Calibri</vt:lpstr>
      <vt:lpstr>Segoe UI</vt:lpstr>
      <vt:lpstr>Slack-Lato</vt:lpstr>
      <vt:lpstr>Times New Roman</vt:lpstr>
      <vt:lpstr>Wingdings</vt:lpstr>
      <vt:lpstr>Presentation11</vt:lpstr>
      <vt:lpstr>The Role of I-Share Liaisons</vt:lpstr>
      <vt:lpstr>Webinar Agenda</vt:lpstr>
      <vt:lpstr>What is a Liaison?</vt:lpstr>
      <vt:lpstr>Why do we need an I-Share Liaison?</vt:lpstr>
      <vt:lpstr>Qualifications of a Liaison – Who should be assigned as Liaison ?</vt:lpstr>
      <vt:lpstr>We don’t expect the liaison to do everything</vt:lpstr>
      <vt:lpstr>When would CARLI contact the I-Share liaisons?</vt:lpstr>
      <vt:lpstr>When would a liaison contact CARLI?</vt:lpstr>
      <vt:lpstr>What Responsibilities Do Liaisons Have?</vt:lpstr>
      <vt:lpstr>Managing Communication</vt:lpstr>
      <vt:lpstr>Managing Institutional Accountability</vt:lpstr>
      <vt:lpstr>From the I-Share Agreement</vt:lpstr>
      <vt:lpstr>Managing Institutional Accountability Tasks</vt:lpstr>
      <vt:lpstr>Managing Institutional Accountability</vt:lpstr>
      <vt:lpstr>resources</vt:lpstr>
      <vt:lpstr>Resources</vt:lpstr>
      <vt:lpstr>Resources</vt:lpstr>
      <vt:lpstr>Resources – Email Lists</vt:lpstr>
      <vt:lpstr>Resources – Email Lists</vt:lpstr>
      <vt:lpstr>Resources – Ex Libris Knowledge Center</vt:lpstr>
      <vt:lpstr>Resources -  Your Colleagues</vt:lpstr>
      <vt:lpstr>Resources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Haley Ahlers</dc:creator>
  <cp:lastModifiedBy>Radzvickas, Adrienne J</cp:lastModifiedBy>
  <cp:revision>367</cp:revision>
  <cp:lastPrinted>2016-06-17T14:23:55Z</cp:lastPrinted>
  <dcterms:created xsi:type="dcterms:W3CDTF">2015-11-10T17:47:17Z</dcterms:created>
  <dcterms:modified xsi:type="dcterms:W3CDTF">2024-06-20T14:19:03Z</dcterms:modified>
</cp:coreProperties>
</file>