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67" r:id="rId2"/>
    <p:sldId id="265" r:id="rId3"/>
    <p:sldId id="268" r:id="rId4"/>
    <p:sldId id="269" r:id="rId5"/>
    <p:sldId id="266" r:id="rId6"/>
    <p:sldId id="270" r:id="rId7"/>
    <p:sldId id="271" r:id="rId8"/>
    <p:sldId id="272" r:id="rId9"/>
    <p:sldId id="274" r:id="rId10"/>
    <p:sldId id="276" r:id="rId11"/>
    <p:sldId id="273" r:id="rId12"/>
    <p:sldId id="275" r:id="rId13"/>
    <p:sldId id="277" r:id="rId14"/>
    <p:sldId id="278" r:id="rId15"/>
    <p:sldId id="257" r:id="rId16"/>
    <p:sldId id="263" r:id="rId17"/>
    <p:sldId id="260" r:id="rId18"/>
    <p:sldId id="259" r:id="rId19"/>
    <p:sldId id="261" r:id="rId20"/>
    <p:sldId id="264" r:id="rId21"/>
    <p:sldId id="26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30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87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0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7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18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38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07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7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1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755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3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B86A061-5AD4-4295-A21C-E76AB99479F0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F0616E1-17EF-4FF8-ADBB-30FAA359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1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s://knox.libguides.com/faculty/ordering-material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14E3F-9A25-4928-899A-6C9A653C78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Purchase Requests to Increase Book Ordering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6228B-4EBB-4F80-A24C-99E5C66A77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Or, using purchase requests to increase Faculty ordering.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476866-064F-4B18-8A70-0855A12372BD}"/>
              </a:ext>
            </a:extLst>
          </p:cNvPr>
          <p:cNvSpPr txBox="1"/>
          <p:nvPr/>
        </p:nvSpPr>
        <p:spPr>
          <a:xfrm>
            <a:off x="2061882" y="4778188"/>
            <a:ext cx="88929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Gail Heideman, Collection Strategies Librarian</a:t>
            </a:r>
          </a:p>
          <a:p>
            <a:r>
              <a:rPr lang="en-US" dirty="0">
                <a:solidFill>
                  <a:srgbClr val="7030A0"/>
                </a:solidFill>
              </a:rPr>
              <a:t>Laurie Sauer, Associate Librarian for Digital Initiatives and Collections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Seymour Library, Knox College </a:t>
            </a:r>
          </a:p>
        </p:txBody>
      </p:sp>
    </p:spTree>
    <p:extLst>
      <p:ext uri="{BB962C8B-B14F-4D97-AF65-F5344CB8AC3E}">
        <p14:creationId xmlns:p14="http://schemas.microsoft.com/office/powerpoint/2010/main" val="3509104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B5DE1-6877-43FE-8C9A-62B52DADE64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3740" y="365125"/>
            <a:ext cx="9700559" cy="4508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Required Edit: Owning Library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9A831C-4816-4E39-9C09-367F55645DD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53" y="815975"/>
            <a:ext cx="10910047" cy="5762623"/>
          </a:xfrm>
        </p:spPr>
      </p:pic>
    </p:spTree>
    <p:extLst>
      <p:ext uri="{BB962C8B-B14F-4D97-AF65-F5344CB8AC3E}">
        <p14:creationId xmlns:p14="http://schemas.microsoft.com/office/powerpoint/2010/main" val="3468125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25C6-2727-4E85-B4A7-894A7673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you can Approve and Order </a:t>
            </a:r>
            <a:br>
              <a:rPr lang="en-US" dirty="0"/>
            </a:br>
            <a:r>
              <a:rPr lang="en-US" dirty="0"/>
              <a:t>(PR becomes POL)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0A8105E-62D4-499B-9467-1150662E6D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14" y="2277036"/>
            <a:ext cx="11658682" cy="3039036"/>
          </a:xfrm>
        </p:spPr>
      </p:pic>
    </p:spTree>
    <p:extLst>
      <p:ext uri="{BB962C8B-B14F-4D97-AF65-F5344CB8AC3E}">
        <p14:creationId xmlns:p14="http://schemas.microsoft.com/office/powerpoint/2010/main" val="3867274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3137B-9561-412A-99E5-4BEBB252BD8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6846" y="365125"/>
            <a:ext cx="9968753" cy="711200"/>
          </a:xfrm>
        </p:spPr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Approved email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3BE812-0769-42D5-A35F-49B5090F90A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647" y="1076325"/>
            <a:ext cx="9714553" cy="5407541"/>
          </a:xfrm>
        </p:spPr>
      </p:pic>
    </p:spTree>
    <p:extLst>
      <p:ext uri="{BB962C8B-B14F-4D97-AF65-F5344CB8AC3E}">
        <p14:creationId xmlns:p14="http://schemas.microsoft.com/office/powerpoint/2010/main" val="2764216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3895D-56C4-4999-8BFE-BBC1B9D87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 is now ready for me to edit to so that I can start the purchase process.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B92D1DA-BD47-4AED-86A5-9997869685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499070"/>
            <a:ext cx="9872663" cy="3155259"/>
          </a:xfrm>
        </p:spPr>
      </p:pic>
    </p:spTree>
    <p:extLst>
      <p:ext uri="{BB962C8B-B14F-4D97-AF65-F5344CB8AC3E}">
        <p14:creationId xmlns:p14="http://schemas.microsoft.com/office/powerpoint/2010/main" val="62313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4AD7A-BB98-46A8-ACA2-5A726303F5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do I set up Purchase Requests?</a:t>
            </a:r>
          </a:p>
        </p:txBody>
      </p:sp>
    </p:spTree>
    <p:extLst>
      <p:ext uri="{BB962C8B-B14F-4D97-AF65-F5344CB8AC3E}">
        <p14:creationId xmlns:p14="http://schemas.microsoft.com/office/powerpoint/2010/main" val="2424773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Purchase Requests: Alma </a:t>
            </a:r>
            <a:r>
              <a:rPr lang="en-US" dirty="0" err="1"/>
              <a:t>config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3111"/>
            <a:ext cx="10515600" cy="4865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Alma </a:t>
            </a:r>
            <a:r>
              <a:rPr lang="en-US" sz="2000" dirty="0" err="1"/>
              <a:t>config</a:t>
            </a:r>
            <a:r>
              <a:rPr lang="en-US" sz="2000" dirty="0"/>
              <a:t> &gt; Discovery &gt; Get It configuration &gt; Purchase request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90939"/>
            <a:ext cx="10160726" cy="421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163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Alma documentation:</a:t>
            </a:r>
          </a:p>
          <a:p>
            <a:pPr marL="0" indent="0">
              <a:buNone/>
            </a:pPr>
            <a:r>
              <a:rPr lang="en-US" dirty="0"/>
              <a:t>Purchase requests is a service exposed from Alma to Primo. Like any other service, it can be hidden from groups of users using Alma’s </a:t>
            </a:r>
            <a:r>
              <a:rPr lang="en-US" b="1" dirty="0"/>
              <a:t>Display Logic Rules</a:t>
            </a:r>
            <a:r>
              <a:rPr lang="en-US" dirty="0"/>
              <a:t>. This service is initially hidden from users by default with the rule Hide Service Purchase Request.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 enable the service for all Primo users, remove this rule.</a:t>
            </a:r>
          </a:p>
        </p:txBody>
      </p:sp>
    </p:spTree>
    <p:extLst>
      <p:ext uri="{BB962C8B-B14F-4D97-AF65-F5344CB8AC3E}">
        <p14:creationId xmlns:p14="http://schemas.microsoft.com/office/powerpoint/2010/main" val="697517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420688"/>
            <a:ext cx="10515600" cy="87312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Purchase Requests: Alma config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293223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Alma </a:t>
            </a:r>
            <a:r>
              <a:rPr lang="en-US" sz="2000" dirty="0" err="1"/>
              <a:t>config</a:t>
            </a:r>
            <a:r>
              <a:rPr lang="en-US" sz="2000" dirty="0"/>
              <a:t> &gt; Discovery &gt; Fulfillment&gt; Discovery Interface Display Logic &gt; Display Logic Rules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18407"/>
            <a:ext cx="10382794" cy="4339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317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1273"/>
            <a:ext cx="10515600" cy="87195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dirty="0"/>
              <a:t>Purchase Requests: Alma </a:t>
            </a:r>
            <a:r>
              <a:rPr lang="en-US" dirty="0" err="1"/>
              <a:t>config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233" y="1839697"/>
            <a:ext cx="9615533" cy="42711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1293223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Alma </a:t>
            </a:r>
            <a:r>
              <a:rPr lang="en-US" sz="2000" dirty="0" err="1"/>
              <a:t>config</a:t>
            </a:r>
            <a:r>
              <a:rPr lang="en-US" sz="2000" dirty="0"/>
              <a:t> &gt; Discovery &gt; Fulfillment&gt; Discovery Interface Display Logic &gt; Display Logic Rules</a:t>
            </a:r>
          </a:p>
        </p:txBody>
      </p:sp>
    </p:spTree>
    <p:extLst>
      <p:ext uri="{BB962C8B-B14F-4D97-AF65-F5344CB8AC3E}">
        <p14:creationId xmlns:p14="http://schemas.microsoft.com/office/powerpoint/2010/main" val="1583631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1273"/>
            <a:ext cx="10515600" cy="87195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dirty="0"/>
              <a:t>Purchase Requests: Alma </a:t>
            </a:r>
            <a:r>
              <a:rPr lang="en-US" dirty="0" err="1"/>
              <a:t>config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293223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Alma </a:t>
            </a:r>
            <a:r>
              <a:rPr lang="en-US" sz="2000" dirty="0" err="1"/>
              <a:t>config</a:t>
            </a:r>
            <a:r>
              <a:rPr lang="en-US" sz="2000" dirty="0"/>
              <a:t> &gt; Discovery &gt; Fulfillment&gt; Discovery Interface Display Logic &gt; Display Logic Rules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19640"/>
            <a:ext cx="9050383" cy="48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164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A68A0-77E1-4668-8F79-6F0728343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 Alma do the work for you….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8A4DF-2FFC-4987-8B52-813039A40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track of order requests coming at you from faculty members, perhaps other librarians, and whoever else you allow to make book purchasing selections.</a:t>
            </a:r>
          </a:p>
          <a:p>
            <a:r>
              <a:rPr lang="en-US" dirty="0"/>
              <a:t>Users can specify the format they want: print or electronic</a:t>
            </a:r>
          </a:p>
          <a:p>
            <a:r>
              <a:rPr lang="en-US" dirty="0"/>
              <a:t>Liaison librarians can approve orders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103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421273"/>
            <a:ext cx="10515600" cy="87195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dirty="0"/>
              <a:t>Purchase Requests: Get a link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31074"/>
            <a:ext cx="10515600" cy="125720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https://i-share-knx.primo.exlibrisgroup.com/discovery/purchaseRequest?vid=01CARLI_KNX:CARLI_KNX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730" y="1578474"/>
            <a:ext cx="5767264" cy="34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029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1273"/>
            <a:ext cx="10515600" cy="87195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dirty="0"/>
              <a:t>Purchase Requests: Link form to </a:t>
            </a:r>
            <a:r>
              <a:rPr lang="en-US" dirty="0">
                <a:hlinkClick r:id="rId2"/>
              </a:rPr>
              <a:t>website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40897"/>
            <a:ext cx="10515600" cy="463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515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509C-6393-4303-B052-08C47E20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7862"/>
          </a:xfrm>
        </p:spPr>
        <p:txBody>
          <a:bodyPr>
            <a:normAutofit/>
          </a:bodyPr>
          <a:lstStyle/>
          <a:p>
            <a:r>
              <a:rPr lang="en-US" dirty="0"/>
              <a:t>How to Request: From I-Share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80BAC4-F4AC-4DAA-B6AC-94B8D7C15D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459" y="1366443"/>
            <a:ext cx="9323294" cy="5228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858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60BA4-4A49-4CFE-A663-110E64487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Request: Manual Form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522EAB-01C3-408C-B291-771886BFF1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62" y="2057400"/>
            <a:ext cx="9563338" cy="4038600"/>
          </a:xfrm>
        </p:spPr>
      </p:pic>
    </p:spTree>
    <p:extLst>
      <p:ext uri="{BB962C8B-B14F-4D97-AF65-F5344CB8AC3E}">
        <p14:creationId xmlns:p14="http://schemas.microsoft.com/office/powerpoint/2010/main" val="65463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B6F19-6395-4CB4-A882-CDEE39F0B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form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925B6-4DE2-4FF3-AA59-070A9DB65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the manual form, users can fill in as </a:t>
            </a:r>
            <a:br>
              <a:rPr lang="en-US" dirty="0"/>
            </a:br>
            <a:r>
              <a:rPr lang="en-US" dirty="0"/>
              <a:t>much or as little as they want.</a:t>
            </a:r>
          </a:p>
          <a:p>
            <a:r>
              <a:rPr lang="en-US" dirty="0"/>
              <a:t>I ask them to leave a Requester note </a:t>
            </a:r>
            <a:br>
              <a:rPr lang="en-US" dirty="0"/>
            </a:br>
            <a:r>
              <a:rPr lang="en-US" dirty="0"/>
              <a:t>if they’d like to pick up the item when it </a:t>
            </a:r>
            <a:br>
              <a:rPr lang="en-US" dirty="0"/>
            </a:br>
            <a:r>
              <a:rPr lang="en-US" dirty="0"/>
              <a:t>arrives or if it needs to go on Reserve.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3418ED2-82FF-4B3F-8CD9-7DBB566B63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914" y="62753"/>
            <a:ext cx="42190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05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12F6C20-54E5-4B0C-8A15-22FEA6009F4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06678" y="6170157"/>
            <a:ext cx="9508921" cy="4571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Acquisitions -&gt; Purchase Requests -&gt; Manage Purchase Requests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F9BA069-6483-4EB5-8B0B-194FBAD053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81" y="92278"/>
            <a:ext cx="9677400" cy="607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260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25E15-6BDC-4F7D-B314-CD25989AD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9934"/>
          </a:xfrm>
        </p:spPr>
        <p:txBody>
          <a:bodyPr>
            <a:normAutofit/>
          </a:bodyPr>
          <a:lstStyle/>
          <a:p>
            <a:r>
              <a:rPr lang="en-US" dirty="0"/>
              <a:t>Manage Purchase Requests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54BC89A-D2C2-4FDC-B94F-C8841FC61F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82" y="1407459"/>
            <a:ext cx="11689977" cy="335962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99D9839-A761-445E-8E95-ACEF2FC8021E}"/>
              </a:ext>
            </a:extLst>
          </p:cNvPr>
          <p:cNvSpPr txBox="1"/>
          <p:nvPr/>
        </p:nvSpPr>
        <p:spPr>
          <a:xfrm>
            <a:off x="564777" y="5292546"/>
            <a:ext cx="10623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My Work Flow:</a:t>
            </a:r>
          </a:p>
          <a:p>
            <a:pPr marL="342900" indent="-342900">
              <a:buAutoNum type="arabicPeriod"/>
            </a:pPr>
            <a:r>
              <a:rPr lang="en-US" dirty="0"/>
              <a:t>Check to see who requested</a:t>
            </a:r>
          </a:p>
          <a:p>
            <a:pPr marL="342900" indent="-342900">
              <a:buAutoNum type="arabicPeriod"/>
            </a:pPr>
            <a:r>
              <a:rPr lang="en-US" dirty="0"/>
              <a:t>Faculty requests are assigned to Liaison Librarian</a:t>
            </a:r>
          </a:p>
          <a:p>
            <a:pPr marL="342900" indent="-342900">
              <a:buAutoNum type="arabicPeriod"/>
            </a:pPr>
            <a:r>
              <a:rPr lang="en-US" dirty="0"/>
              <a:t>Librarian requests move forward to Checking Bib record.</a:t>
            </a:r>
          </a:p>
        </p:txBody>
      </p:sp>
    </p:spTree>
    <p:extLst>
      <p:ext uri="{BB962C8B-B14F-4D97-AF65-F5344CB8AC3E}">
        <p14:creationId xmlns:p14="http://schemas.microsoft.com/office/powerpoint/2010/main" val="939971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0E4D7-FF2F-446D-BB24-A9170FA10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Liaison approval -&gt; Assign to another librarian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8679A4-FDDC-4EB8-82F8-529809B4EC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272" y="2542961"/>
            <a:ext cx="9088118" cy="3067478"/>
          </a:xfrm>
        </p:spPr>
      </p:pic>
    </p:spTree>
    <p:extLst>
      <p:ext uri="{BB962C8B-B14F-4D97-AF65-F5344CB8AC3E}">
        <p14:creationId xmlns:p14="http://schemas.microsoft.com/office/powerpoint/2010/main" val="2669639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0E593-EB97-440C-BAC7-E638F2DB0EE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0612" y="365125"/>
            <a:ext cx="9654988" cy="6032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Common Error: Bib not found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B3097D-6A4F-4222-8F58-A12321138901}"/>
              </a:ext>
            </a:extLst>
          </p:cNvPr>
          <p:cNvSpPr txBox="1"/>
          <p:nvPr/>
        </p:nvSpPr>
        <p:spPr>
          <a:xfrm>
            <a:off x="560295" y="4500086"/>
            <a:ext cx="6225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Simple solution: Click the EDIT button and use the Relink option</a:t>
            </a:r>
          </a:p>
          <a:p>
            <a:r>
              <a:rPr lang="en-US" dirty="0"/>
              <a:t>(If you have the PR Manager role)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B3994A-6991-4BE3-8549-06E73FF1F572}"/>
              </a:ext>
            </a:extLst>
          </p:cNvPr>
          <p:cNvSpPr txBox="1"/>
          <p:nvPr/>
        </p:nvSpPr>
        <p:spPr>
          <a:xfrm>
            <a:off x="300318" y="1157585"/>
            <a:ext cx="5795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I or another librarian would click on the Title of the book to see the record, it will give us this error screen: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D2F809-4964-4E36-A611-A459E1371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011271" y="5011269"/>
            <a:ext cx="6029330" cy="11663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2D85C5-2867-4092-9A8A-8DC0E712AF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390" y="1803916"/>
            <a:ext cx="6485714" cy="26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65123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2765</TotalTime>
  <Words>469</Words>
  <Application>Microsoft Office PowerPoint</Application>
  <PresentationFormat>Widescreen</PresentationFormat>
  <Paragraphs>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Corbel</vt:lpstr>
      <vt:lpstr>Basis</vt:lpstr>
      <vt:lpstr>Using Purchase Requests to Increase Book Ordering</vt:lpstr>
      <vt:lpstr>Let Alma do the work for you….</vt:lpstr>
      <vt:lpstr>How to Request: From I-Share</vt:lpstr>
      <vt:lpstr>How to Request: Manual Form</vt:lpstr>
      <vt:lpstr>Request form </vt:lpstr>
      <vt:lpstr>PowerPoint Presentation</vt:lpstr>
      <vt:lpstr>Manage Purchase Requests</vt:lpstr>
      <vt:lpstr>Liaison approval -&gt; Assign to another librarian</vt:lpstr>
      <vt:lpstr>Common Error: Bib not found</vt:lpstr>
      <vt:lpstr>Required Edit: Owning Library</vt:lpstr>
      <vt:lpstr>Now you can Approve and Order  (PR becomes POL)</vt:lpstr>
      <vt:lpstr>Approved email</vt:lpstr>
      <vt:lpstr>POL is now ready for me to edit to so that I can start the purchase process.</vt:lpstr>
      <vt:lpstr>How do I set up Purchase Requests?</vt:lpstr>
      <vt:lpstr>Purchase Requests: Alma config</vt:lpstr>
      <vt:lpstr>PowerPoint Presentation</vt:lpstr>
      <vt:lpstr>Purchase Requests: Alma config</vt:lpstr>
      <vt:lpstr>Purchase Requests: Alma config</vt:lpstr>
      <vt:lpstr>Purchase Requests: Alma config</vt:lpstr>
      <vt:lpstr>Purchase Requests: Get a link</vt:lpstr>
      <vt:lpstr>Purchase Requests: Link form to website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Laurie Sauer</dc:creator>
  <cp:lastModifiedBy>Gail Heideman</cp:lastModifiedBy>
  <cp:revision>32</cp:revision>
  <dcterms:created xsi:type="dcterms:W3CDTF">2022-11-03T15:00:08Z</dcterms:created>
  <dcterms:modified xsi:type="dcterms:W3CDTF">2022-11-11T02:57:43Z</dcterms:modified>
</cp:coreProperties>
</file>