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7" r:id="rId18"/>
    <p:sldId id="279" r:id="rId19"/>
    <p:sldId id="280" r:id="rId20"/>
    <p:sldId id="281" r:id="rId21"/>
    <p:sldId id="271" r:id="rId22"/>
    <p:sldId id="272" r:id="rId23"/>
    <p:sldId id="275" r:id="rId24"/>
    <p:sldId id="27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D3BC9-67F0-43C6-BCC2-EC3146A09FE7}"/>
              </a:ext>
            </a:extLst>
          </p:cNvPr>
          <p:cNvSpPr>
            <a:spLocks noGrp="1"/>
          </p:cNvSpPr>
          <p:nvPr>
            <p:ph type="ctrTitle"/>
          </p:nvPr>
        </p:nvSpPr>
        <p:spPr/>
        <p:txBody>
          <a:bodyPr/>
          <a:lstStyle/>
          <a:p>
            <a:r>
              <a:rPr lang="en-US" dirty="0"/>
              <a:t>Host Bibliographic Records in Alma/Primo VE</a:t>
            </a:r>
          </a:p>
        </p:txBody>
      </p:sp>
      <p:sp>
        <p:nvSpPr>
          <p:cNvPr id="3" name="Subtitle 2">
            <a:extLst>
              <a:ext uri="{FF2B5EF4-FFF2-40B4-BE49-F238E27FC236}">
                <a16:creationId xmlns:a16="http://schemas.microsoft.com/office/drawing/2014/main" id="{852046E0-19BA-4F2D-AADE-23B8AF20240C}"/>
              </a:ext>
            </a:extLst>
          </p:cNvPr>
          <p:cNvSpPr>
            <a:spLocks noGrp="1"/>
          </p:cNvSpPr>
          <p:nvPr>
            <p:ph type="subTitle" idx="1"/>
          </p:nvPr>
        </p:nvSpPr>
        <p:spPr/>
        <p:txBody>
          <a:bodyPr/>
          <a:lstStyle/>
          <a:p>
            <a:r>
              <a:rPr lang="en-US" dirty="0"/>
              <a:t>What they are and what we can do about them</a:t>
            </a:r>
          </a:p>
        </p:txBody>
      </p:sp>
    </p:spTree>
    <p:extLst>
      <p:ext uri="{BB962C8B-B14F-4D97-AF65-F5344CB8AC3E}">
        <p14:creationId xmlns:p14="http://schemas.microsoft.com/office/powerpoint/2010/main" val="1931839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CA4D-CB9F-48CE-8159-B0433EEC83BE}"/>
              </a:ext>
            </a:extLst>
          </p:cNvPr>
          <p:cNvSpPr>
            <a:spLocks noGrp="1"/>
          </p:cNvSpPr>
          <p:nvPr>
            <p:ph type="title"/>
          </p:nvPr>
        </p:nvSpPr>
        <p:spPr/>
        <p:txBody>
          <a:bodyPr/>
          <a:lstStyle/>
          <a:p>
            <a:r>
              <a:rPr lang="en-US" dirty="0"/>
              <a:t>Example (Before editing)</a:t>
            </a:r>
          </a:p>
        </p:txBody>
      </p:sp>
      <p:pic>
        <p:nvPicPr>
          <p:cNvPr id="4" name="Content Placeholder 3">
            <a:extLst>
              <a:ext uri="{FF2B5EF4-FFF2-40B4-BE49-F238E27FC236}">
                <a16:creationId xmlns:a16="http://schemas.microsoft.com/office/drawing/2014/main" id="{AEC8D810-041A-4DF9-B1AB-85F7C6970B42}"/>
              </a:ext>
            </a:extLst>
          </p:cNvPr>
          <p:cNvPicPr>
            <a:picLocks noGrp="1" noChangeAspect="1"/>
          </p:cNvPicPr>
          <p:nvPr>
            <p:ph idx="1"/>
          </p:nvPr>
        </p:nvPicPr>
        <p:blipFill>
          <a:blip r:embed="rId2"/>
          <a:stretch>
            <a:fillRect/>
          </a:stretch>
        </p:blipFill>
        <p:spPr>
          <a:xfrm>
            <a:off x="2592926" y="2489200"/>
            <a:ext cx="8710074" cy="2603500"/>
          </a:xfrm>
          <a:prstGeom prst="rect">
            <a:avLst/>
          </a:prstGeom>
        </p:spPr>
      </p:pic>
    </p:spTree>
    <p:extLst>
      <p:ext uri="{BB962C8B-B14F-4D97-AF65-F5344CB8AC3E}">
        <p14:creationId xmlns:p14="http://schemas.microsoft.com/office/powerpoint/2010/main" val="1361510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BFAE6-9BC1-4366-B2AA-23AAEDC77CCB}"/>
              </a:ext>
            </a:extLst>
          </p:cNvPr>
          <p:cNvSpPr>
            <a:spLocks noGrp="1"/>
          </p:cNvSpPr>
          <p:nvPr>
            <p:ph type="title"/>
          </p:nvPr>
        </p:nvSpPr>
        <p:spPr/>
        <p:txBody>
          <a:bodyPr/>
          <a:lstStyle/>
          <a:p>
            <a:r>
              <a:rPr lang="en-US" dirty="0"/>
              <a:t>Example (After editing)</a:t>
            </a:r>
          </a:p>
        </p:txBody>
      </p:sp>
      <p:pic>
        <p:nvPicPr>
          <p:cNvPr id="4" name="Content Placeholder 3">
            <a:extLst>
              <a:ext uri="{FF2B5EF4-FFF2-40B4-BE49-F238E27FC236}">
                <a16:creationId xmlns:a16="http://schemas.microsoft.com/office/drawing/2014/main" id="{D7C35312-639E-41FB-9DEE-773946DAFF76}"/>
              </a:ext>
            </a:extLst>
          </p:cNvPr>
          <p:cNvPicPr>
            <a:picLocks noGrp="1" noChangeAspect="1"/>
          </p:cNvPicPr>
          <p:nvPr>
            <p:ph idx="1"/>
          </p:nvPr>
        </p:nvPicPr>
        <p:blipFill>
          <a:blip r:embed="rId2"/>
          <a:stretch>
            <a:fillRect/>
          </a:stretch>
        </p:blipFill>
        <p:spPr>
          <a:xfrm>
            <a:off x="2592925" y="2374900"/>
            <a:ext cx="8608475" cy="2463800"/>
          </a:xfrm>
          <a:prstGeom prst="rect">
            <a:avLst/>
          </a:prstGeom>
        </p:spPr>
      </p:pic>
    </p:spTree>
    <p:extLst>
      <p:ext uri="{BB962C8B-B14F-4D97-AF65-F5344CB8AC3E}">
        <p14:creationId xmlns:p14="http://schemas.microsoft.com/office/powerpoint/2010/main" val="1006009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14217-574D-4AC0-B4A9-1F4F07A4EE7C}"/>
              </a:ext>
            </a:extLst>
          </p:cNvPr>
          <p:cNvSpPr>
            <a:spLocks noGrp="1"/>
          </p:cNvSpPr>
          <p:nvPr>
            <p:ph type="title"/>
          </p:nvPr>
        </p:nvSpPr>
        <p:spPr/>
        <p:txBody>
          <a:bodyPr/>
          <a:lstStyle/>
          <a:p>
            <a:r>
              <a:rPr lang="en-US" dirty="0"/>
              <a:t>It’s Not Always That Simple</a:t>
            </a:r>
          </a:p>
        </p:txBody>
      </p:sp>
      <p:sp>
        <p:nvSpPr>
          <p:cNvPr id="3" name="Content Placeholder 2">
            <a:extLst>
              <a:ext uri="{FF2B5EF4-FFF2-40B4-BE49-F238E27FC236}">
                <a16:creationId xmlns:a16="http://schemas.microsoft.com/office/drawing/2014/main" id="{67531CAD-1A44-4E73-B414-B2D640001ADC}"/>
              </a:ext>
            </a:extLst>
          </p:cNvPr>
          <p:cNvSpPr>
            <a:spLocks noGrp="1"/>
          </p:cNvSpPr>
          <p:nvPr>
            <p:ph idx="1"/>
          </p:nvPr>
        </p:nvSpPr>
        <p:spPr>
          <a:xfrm>
            <a:off x="2589212" y="1905000"/>
            <a:ext cx="8915400" cy="4724400"/>
          </a:xfrm>
        </p:spPr>
        <p:txBody>
          <a:bodyPr>
            <a:normAutofit/>
          </a:bodyPr>
          <a:lstStyle/>
          <a:p>
            <a:r>
              <a:rPr lang="en-US" dirty="0"/>
              <a:t>Sometimes the titles in 774 fields are still too vague to be much use</a:t>
            </a:r>
          </a:p>
          <a:p>
            <a:pPr lvl="1"/>
            <a:r>
              <a:rPr lang="en-US" dirty="0"/>
              <a:t>Add more data to make things clear</a:t>
            </a:r>
          </a:p>
          <a:p>
            <a:pPr lvl="1"/>
            <a:endParaRPr lang="en-US" dirty="0"/>
          </a:p>
          <a:p>
            <a:pPr lvl="1"/>
            <a:endParaRPr lang="en-US" dirty="0"/>
          </a:p>
          <a:p>
            <a:pPr lvl="1"/>
            <a:endParaRPr lang="en-US" dirty="0"/>
          </a:p>
          <a:p>
            <a:pPr lvl="1"/>
            <a:endParaRPr lang="en-US" dirty="0"/>
          </a:p>
          <a:p>
            <a:pPr marL="457200" lvl="1" indent="0">
              <a:buNone/>
            </a:pPr>
            <a:endParaRPr lang="en-US" dirty="0"/>
          </a:p>
          <a:p>
            <a:r>
              <a:rPr lang="en-US" dirty="0"/>
              <a:t>In this example we added an abbreviation for the series and the number of this title’s volume (found by viewing inventory) to distinguish it from several other volumes with the same “Chamber music” title.  These titles do not need to be overly detailed.  Remember, there is a full bib for this title in addition to this Host bib.</a:t>
            </a:r>
          </a:p>
          <a:p>
            <a:endParaRPr lang="en-US" dirty="0"/>
          </a:p>
        </p:txBody>
      </p:sp>
      <p:pic>
        <p:nvPicPr>
          <p:cNvPr id="4" name="Picture 3">
            <a:extLst>
              <a:ext uri="{FF2B5EF4-FFF2-40B4-BE49-F238E27FC236}">
                <a16:creationId xmlns:a16="http://schemas.microsoft.com/office/drawing/2014/main" id="{40BCFCE6-E1D4-4D1D-852A-7C4255379570}"/>
              </a:ext>
            </a:extLst>
          </p:cNvPr>
          <p:cNvPicPr>
            <a:picLocks noChangeAspect="1"/>
          </p:cNvPicPr>
          <p:nvPr/>
        </p:nvPicPr>
        <p:blipFill>
          <a:blip r:embed="rId2"/>
          <a:stretch>
            <a:fillRect/>
          </a:stretch>
        </p:blipFill>
        <p:spPr>
          <a:xfrm>
            <a:off x="3136900" y="2705100"/>
            <a:ext cx="6997700" cy="1854201"/>
          </a:xfrm>
          <a:prstGeom prst="rect">
            <a:avLst/>
          </a:prstGeom>
        </p:spPr>
      </p:pic>
    </p:spTree>
    <p:extLst>
      <p:ext uri="{BB962C8B-B14F-4D97-AF65-F5344CB8AC3E}">
        <p14:creationId xmlns:p14="http://schemas.microsoft.com/office/powerpoint/2010/main" val="398213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3006C-7D45-44CE-BA13-5B0888ACDA5A}"/>
              </a:ext>
            </a:extLst>
          </p:cNvPr>
          <p:cNvSpPr>
            <a:spLocks noGrp="1"/>
          </p:cNvSpPr>
          <p:nvPr>
            <p:ph type="title"/>
          </p:nvPr>
        </p:nvSpPr>
        <p:spPr/>
        <p:txBody>
          <a:bodyPr/>
          <a:lstStyle/>
          <a:p>
            <a:r>
              <a:rPr lang="en-US" dirty="0"/>
              <a:t>It’s Still Not Always That Simple</a:t>
            </a:r>
          </a:p>
        </p:txBody>
      </p:sp>
      <p:sp>
        <p:nvSpPr>
          <p:cNvPr id="3" name="Content Placeholder 2">
            <a:extLst>
              <a:ext uri="{FF2B5EF4-FFF2-40B4-BE49-F238E27FC236}">
                <a16:creationId xmlns:a16="http://schemas.microsoft.com/office/drawing/2014/main" id="{B6633DD9-1C56-439B-892D-230541273711}"/>
              </a:ext>
            </a:extLst>
          </p:cNvPr>
          <p:cNvSpPr>
            <a:spLocks noGrp="1"/>
          </p:cNvSpPr>
          <p:nvPr>
            <p:ph idx="1"/>
          </p:nvPr>
        </p:nvSpPr>
        <p:spPr>
          <a:xfrm>
            <a:off x="2589212" y="2128356"/>
            <a:ext cx="8915400" cy="3739043"/>
          </a:xfrm>
        </p:spPr>
        <p:txBody>
          <a:bodyPr>
            <a:normAutofit/>
          </a:bodyPr>
          <a:lstStyle/>
          <a:p>
            <a:r>
              <a:rPr lang="en-US" dirty="0"/>
              <a:t>What if the titles in 774 are the same, or almost the same, and they’re both serials?</a:t>
            </a:r>
          </a:p>
          <a:p>
            <a:endParaRPr lang="en-US" dirty="0"/>
          </a:p>
          <a:p>
            <a:endParaRPr lang="en-US" dirty="0"/>
          </a:p>
          <a:p>
            <a:endParaRPr lang="en-US" dirty="0"/>
          </a:p>
          <a:p>
            <a:endParaRPr lang="en-US" dirty="0"/>
          </a:p>
          <a:p>
            <a:endParaRPr lang="en-US" dirty="0"/>
          </a:p>
          <a:p>
            <a:pPr marL="0" indent="0">
              <a:buNone/>
            </a:pPr>
            <a:r>
              <a:rPr lang="en-US" dirty="0"/>
              <a:t>In this example, we viewed inventory and discovered that this Host only links to the Periodical Stacks location.  So we added that to the title.  Another Host bib will link to only Microfilm, and we will add that qualifier on its bib.</a:t>
            </a:r>
          </a:p>
          <a:p>
            <a:pPr marL="0" indent="0">
              <a:buNone/>
            </a:pPr>
            <a:endParaRPr lang="en-US" dirty="0"/>
          </a:p>
          <a:p>
            <a:endParaRPr lang="en-US" dirty="0"/>
          </a:p>
        </p:txBody>
      </p:sp>
      <p:pic>
        <p:nvPicPr>
          <p:cNvPr id="4" name="Picture 3">
            <a:extLst>
              <a:ext uri="{FF2B5EF4-FFF2-40B4-BE49-F238E27FC236}">
                <a16:creationId xmlns:a16="http://schemas.microsoft.com/office/drawing/2014/main" id="{7DE25F52-7152-4300-8F0A-91B81EB465CF}"/>
              </a:ext>
            </a:extLst>
          </p:cNvPr>
          <p:cNvPicPr>
            <a:picLocks noChangeAspect="1"/>
          </p:cNvPicPr>
          <p:nvPr/>
        </p:nvPicPr>
        <p:blipFill>
          <a:blip r:embed="rId2"/>
          <a:stretch>
            <a:fillRect/>
          </a:stretch>
        </p:blipFill>
        <p:spPr>
          <a:xfrm>
            <a:off x="2705100" y="2892424"/>
            <a:ext cx="7645400" cy="2008188"/>
          </a:xfrm>
          <a:prstGeom prst="rect">
            <a:avLst/>
          </a:prstGeom>
        </p:spPr>
      </p:pic>
    </p:spTree>
    <p:extLst>
      <p:ext uri="{BB962C8B-B14F-4D97-AF65-F5344CB8AC3E}">
        <p14:creationId xmlns:p14="http://schemas.microsoft.com/office/powerpoint/2010/main" val="377769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191D-EEBF-47BF-AA33-66E2F9E64FD5}"/>
              </a:ext>
            </a:extLst>
          </p:cNvPr>
          <p:cNvSpPr>
            <a:spLocks noGrp="1"/>
          </p:cNvSpPr>
          <p:nvPr>
            <p:ph type="title"/>
          </p:nvPr>
        </p:nvSpPr>
        <p:spPr/>
        <p:txBody>
          <a:bodyPr/>
          <a:lstStyle/>
          <a:p>
            <a:r>
              <a:rPr lang="en-US" dirty="0"/>
              <a:t>And More Complicated Yet</a:t>
            </a:r>
          </a:p>
        </p:txBody>
      </p:sp>
      <p:sp>
        <p:nvSpPr>
          <p:cNvPr id="3" name="Content Placeholder 2">
            <a:extLst>
              <a:ext uri="{FF2B5EF4-FFF2-40B4-BE49-F238E27FC236}">
                <a16:creationId xmlns:a16="http://schemas.microsoft.com/office/drawing/2014/main" id="{C3AE248D-C5F7-4C26-A6E7-01AA06856E94}"/>
              </a:ext>
            </a:extLst>
          </p:cNvPr>
          <p:cNvSpPr>
            <a:spLocks noGrp="1"/>
          </p:cNvSpPr>
          <p:nvPr>
            <p:ph idx="1"/>
          </p:nvPr>
        </p:nvSpPr>
        <p:spPr>
          <a:xfrm>
            <a:off x="2589212" y="2133600"/>
            <a:ext cx="8915400" cy="4229100"/>
          </a:xfrm>
        </p:spPr>
        <p:txBody>
          <a:bodyPr>
            <a:normAutofit lnSpcReduction="10000"/>
          </a:bodyPr>
          <a:lstStyle/>
          <a:p>
            <a:r>
              <a:rPr lang="en-US" dirty="0"/>
              <a:t>Here is an example where there are many monographic bibs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I cannot use any of the 774 titles to replace the Host bib title, because a user would probably not recognize titles other than the one they are reading.</a:t>
            </a:r>
          </a:p>
        </p:txBody>
      </p:sp>
      <p:pic>
        <p:nvPicPr>
          <p:cNvPr id="4" name="Picture 3">
            <a:extLst>
              <a:ext uri="{FF2B5EF4-FFF2-40B4-BE49-F238E27FC236}">
                <a16:creationId xmlns:a16="http://schemas.microsoft.com/office/drawing/2014/main" id="{0F4FAFB1-0982-4268-AA8D-569ECE9D58A0}"/>
              </a:ext>
            </a:extLst>
          </p:cNvPr>
          <p:cNvPicPr>
            <a:picLocks noChangeAspect="1"/>
          </p:cNvPicPr>
          <p:nvPr/>
        </p:nvPicPr>
        <p:blipFill>
          <a:blip r:embed="rId2"/>
          <a:stretch>
            <a:fillRect/>
          </a:stretch>
        </p:blipFill>
        <p:spPr>
          <a:xfrm>
            <a:off x="2589212" y="2576512"/>
            <a:ext cx="8066088" cy="2668588"/>
          </a:xfrm>
          <a:prstGeom prst="rect">
            <a:avLst/>
          </a:prstGeom>
        </p:spPr>
      </p:pic>
    </p:spTree>
    <p:extLst>
      <p:ext uri="{BB962C8B-B14F-4D97-AF65-F5344CB8AC3E}">
        <p14:creationId xmlns:p14="http://schemas.microsoft.com/office/powerpoint/2010/main" val="145220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7AEBF-03B7-4C98-A304-84FF1EED8AB6}"/>
              </a:ext>
            </a:extLst>
          </p:cNvPr>
          <p:cNvSpPr>
            <a:spLocks noGrp="1"/>
          </p:cNvSpPr>
          <p:nvPr>
            <p:ph type="title"/>
          </p:nvPr>
        </p:nvSpPr>
        <p:spPr/>
        <p:txBody>
          <a:bodyPr/>
          <a:lstStyle/>
          <a:p>
            <a:r>
              <a:rPr lang="en-US" dirty="0"/>
              <a:t>And More Complicated Yet, pt.2</a:t>
            </a:r>
          </a:p>
        </p:txBody>
      </p:sp>
      <p:sp>
        <p:nvSpPr>
          <p:cNvPr id="3" name="Content Placeholder 2">
            <a:extLst>
              <a:ext uri="{FF2B5EF4-FFF2-40B4-BE49-F238E27FC236}">
                <a16:creationId xmlns:a16="http://schemas.microsoft.com/office/drawing/2014/main" id="{323C38F2-D5FA-41D4-855A-EA01638B1540}"/>
              </a:ext>
            </a:extLst>
          </p:cNvPr>
          <p:cNvSpPr>
            <a:spLocks noGrp="1"/>
          </p:cNvSpPr>
          <p:nvPr>
            <p:ph idx="1"/>
          </p:nvPr>
        </p:nvSpPr>
        <p:spPr/>
        <p:txBody>
          <a:bodyPr/>
          <a:lstStyle/>
          <a:p>
            <a:r>
              <a:rPr lang="en-US" dirty="0"/>
              <a:t>Viewing inventory, I discovered the call number QE75.B9 n. 1-11, and looking that up, I found it was a cumulation of issues of the U S Geological Survey Bulletin.  I decided to use the series as my Host bib title replacement, with its enumeration:</a:t>
            </a:r>
          </a:p>
          <a:p>
            <a:endParaRPr lang="en-US" dirty="0"/>
          </a:p>
        </p:txBody>
      </p:sp>
      <p:pic>
        <p:nvPicPr>
          <p:cNvPr id="4" name="Picture 3">
            <a:extLst>
              <a:ext uri="{FF2B5EF4-FFF2-40B4-BE49-F238E27FC236}">
                <a16:creationId xmlns:a16="http://schemas.microsoft.com/office/drawing/2014/main" id="{5ED12B1D-FB6E-4213-97D8-26A25FF1CC6C}"/>
              </a:ext>
            </a:extLst>
          </p:cNvPr>
          <p:cNvPicPr>
            <a:picLocks noChangeAspect="1"/>
          </p:cNvPicPr>
          <p:nvPr/>
        </p:nvPicPr>
        <p:blipFill>
          <a:blip r:embed="rId2"/>
          <a:stretch>
            <a:fillRect/>
          </a:stretch>
        </p:blipFill>
        <p:spPr>
          <a:xfrm>
            <a:off x="2857500" y="3429000"/>
            <a:ext cx="8331200" cy="2482222"/>
          </a:xfrm>
          <a:prstGeom prst="rect">
            <a:avLst/>
          </a:prstGeom>
        </p:spPr>
      </p:pic>
    </p:spTree>
    <p:extLst>
      <p:ext uri="{BB962C8B-B14F-4D97-AF65-F5344CB8AC3E}">
        <p14:creationId xmlns:p14="http://schemas.microsoft.com/office/powerpoint/2010/main" val="117657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6974A-765C-4F74-A01E-D189395DFDFD}"/>
              </a:ext>
            </a:extLst>
          </p:cNvPr>
          <p:cNvSpPr>
            <a:spLocks noGrp="1"/>
          </p:cNvSpPr>
          <p:nvPr>
            <p:ph type="title"/>
          </p:nvPr>
        </p:nvSpPr>
        <p:spPr/>
        <p:txBody>
          <a:bodyPr/>
          <a:lstStyle/>
          <a:p>
            <a:r>
              <a:rPr lang="en-US" dirty="0"/>
              <a:t>Bound-</a:t>
            </a:r>
            <a:r>
              <a:rPr lang="en-US" dirty="0" err="1"/>
              <a:t>Withs</a:t>
            </a:r>
            <a:r>
              <a:rPr lang="en-US" dirty="0"/>
              <a:t> and LP Sound Recordings</a:t>
            </a:r>
          </a:p>
        </p:txBody>
      </p:sp>
      <p:sp>
        <p:nvSpPr>
          <p:cNvPr id="3" name="Content Placeholder 2">
            <a:extLst>
              <a:ext uri="{FF2B5EF4-FFF2-40B4-BE49-F238E27FC236}">
                <a16:creationId xmlns:a16="http://schemas.microsoft.com/office/drawing/2014/main" id="{197AF2BE-3CE2-4956-878E-32AE4B4FC7C7}"/>
              </a:ext>
            </a:extLst>
          </p:cNvPr>
          <p:cNvSpPr>
            <a:spLocks noGrp="1"/>
          </p:cNvSpPr>
          <p:nvPr>
            <p:ph idx="1"/>
          </p:nvPr>
        </p:nvSpPr>
        <p:spPr/>
        <p:txBody>
          <a:bodyPr/>
          <a:lstStyle/>
          <a:p>
            <a:r>
              <a:rPr lang="en-US" dirty="0"/>
              <a:t>Over a half-century ago, when cataloging rules were different, it was common practice to make separate bibliographic records for each work on sound recordings.   Below is a Host bib resulting from two bibs being created for a sound recording of Beethoven’s fifth symphony on one side of an LP and Mozart’s 40</a:t>
            </a:r>
            <a:r>
              <a:rPr lang="en-US" baseline="30000" dirty="0"/>
              <a:t>th</a:t>
            </a:r>
            <a:r>
              <a:rPr lang="en-US" dirty="0"/>
              <a:t> symphony on the other.</a:t>
            </a:r>
          </a:p>
          <a:p>
            <a:endParaRPr lang="en-US" dirty="0"/>
          </a:p>
          <a:p>
            <a:endParaRPr lang="en-US" dirty="0"/>
          </a:p>
        </p:txBody>
      </p:sp>
      <p:pic>
        <p:nvPicPr>
          <p:cNvPr id="4" name="Picture 3">
            <a:extLst>
              <a:ext uri="{FF2B5EF4-FFF2-40B4-BE49-F238E27FC236}">
                <a16:creationId xmlns:a16="http://schemas.microsoft.com/office/drawing/2014/main" id="{CD8E5878-CF46-47EA-A5B4-E1E96FB59CBA}"/>
              </a:ext>
            </a:extLst>
          </p:cNvPr>
          <p:cNvPicPr>
            <a:picLocks noChangeAspect="1"/>
          </p:cNvPicPr>
          <p:nvPr/>
        </p:nvPicPr>
        <p:blipFill>
          <a:blip r:embed="rId2"/>
          <a:stretch>
            <a:fillRect/>
          </a:stretch>
        </p:blipFill>
        <p:spPr>
          <a:xfrm>
            <a:off x="3035300" y="4252912"/>
            <a:ext cx="8064500" cy="1658310"/>
          </a:xfrm>
          <a:prstGeom prst="rect">
            <a:avLst/>
          </a:prstGeom>
        </p:spPr>
      </p:pic>
    </p:spTree>
    <p:extLst>
      <p:ext uri="{BB962C8B-B14F-4D97-AF65-F5344CB8AC3E}">
        <p14:creationId xmlns:p14="http://schemas.microsoft.com/office/powerpoint/2010/main" val="380722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65688-8F2A-4E3B-BDA6-E8F22C7D905E}"/>
              </a:ext>
            </a:extLst>
          </p:cNvPr>
          <p:cNvSpPr>
            <a:spLocks noGrp="1"/>
          </p:cNvSpPr>
          <p:nvPr>
            <p:ph type="title"/>
          </p:nvPr>
        </p:nvSpPr>
        <p:spPr/>
        <p:txBody>
          <a:bodyPr/>
          <a:lstStyle/>
          <a:p>
            <a:r>
              <a:rPr lang="en-US" dirty="0"/>
              <a:t>Bound-</a:t>
            </a:r>
            <a:r>
              <a:rPr lang="en-US" dirty="0" err="1"/>
              <a:t>Withs</a:t>
            </a:r>
            <a:r>
              <a:rPr lang="en-US" dirty="0"/>
              <a:t> and LP Sound Recordings</a:t>
            </a:r>
          </a:p>
        </p:txBody>
      </p:sp>
      <p:sp>
        <p:nvSpPr>
          <p:cNvPr id="3" name="Content Placeholder 2">
            <a:extLst>
              <a:ext uri="{FF2B5EF4-FFF2-40B4-BE49-F238E27FC236}">
                <a16:creationId xmlns:a16="http://schemas.microsoft.com/office/drawing/2014/main" id="{9F399BDE-03EB-43A6-BE67-19358AAFFCED}"/>
              </a:ext>
            </a:extLst>
          </p:cNvPr>
          <p:cNvSpPr>
            <a:spLocks noGrp="1"/>
          </p:cNvSpPr>
          <p:nvPr>
            <p:ph idx="1"/>
          </p:nvPr>
        </p:nvSpPr>
        <p:spPr/>
        <p:txBody>
          <a:bodyPr/>
          <a:lstStyle/>
          <a:p>
            <a:r>
              <a:rPr lang="en-US" dirty="0"/>
              <a:t>Because there is no comprehensive title for the recording, I think it would be best to modify the Host bib so that each of the 774 titles is included in the 245, separated by semicolons, like this.</a:t>
            </a:r>
          </a:p>
          <a:p>
            <a:endParaRPr lang="en-US" dirty="0"/>
          </a:p>
          <a:p>
            <a:endParaRPr lang="en-US" dirty="0"/>
          </a:p>
        </p:txBody>
      </p:sp>
      <p:pic>
        <p:nvPicPr>
          <p:cNvPr id="4" name="Picture 3">
            <a:extLst>
              <a:ext uri="{FF2B5EF4-FFF2-40B4-BE49-F238E27FC236}">
                <a16:creationId xmlns:a16="http://schemas.microsoft.com/office/drawing/2014/main" id="{FDEA8655-B2A1-4E2F-AC77-9451A6914DD3}"/>
              </a:ext>
            </a:extLst>
          </p:cNvPr>
          <p:cNvPicPr>
            <a:picLocks noChangeAspect="1"/>
          </p:cNvPicPr>
          <p:nvPr/>
        </p:nvPicPr>
        <p:blipFill>
          <a:blip r:embed="rId2"/>
          <a:stretch>
            <a:fillRect/>
          </a:stretch>
        </p:blipFill>
        <p:spPr>
          <a:xfrm>
            <a:off x="2997200" y="3555686"/>
            <a:ext cx="8064500" cy="1879914"/>
          </a:xfrm>
          <a:prstGeom prst="rect">
            <a:avLst/>
          </a:prstGeom>
        </p:spPr>
      </p:pic>
    </p:spTree>
    <p:extLst>
      <p:ext uri="{BB962C8B-B14F-4D97-AF65-F5344CB8AC3E}">
        <p14:creationId xmlns:p14="http://schemas.microsoft.com/office/powerpoint/2010/main" val="106109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DCD6-3F6A-497E-94F4-BF2D21C07F8D}"/>
              </a:ext>
            </a:extLst>
          </p:cNvPr>
          <p:cNvSpPr>
            <a:spLocks noGrp="1"/>
          </p:cNvSpPr>
          <p:nvPr>
            <p:ph type="title"/>
          </p:nvPr>
        </p:nvSpPr>
        <p:spPr/>
        <p:txBody>
          <a:bodyPr/>
          <a:lstStyle/>
          <a:p>
            <a:r>
              <a:rPr lang="en-US" dirty="0"/>
              <a:t>Host bib appearing in resource sharing requests</a:t>
            </a:r>
          </a:p>
        </p:txBody>
      </p:sp>
      <p:sp>
        <p:nvSpPr>
          <p:cNvPr id="3" name="Content Placeholder 2">
            <a:extLst>
              <a:ext uri="{FF2B5EF4-FFF2-40B4-BE49-F238E27FC236}">
                <a16:creationId xmlns:a16="http://schemas.microsoft.com/office/drawing/2014/main" id="{7B584D29-FEA3-440D-8DBB-4BDE987B2A9C}"/>
              </a:ext>
            </a:extLst>
          </p:cNvPr>
          <p:cNvSpPr>
            <a:spLocks noGrp="1"/>
          </p:cNvSpPr>
          <p:nvPr>
            <p:ph idx="1"/>
          </p:nvPr>
        </p:nvSpPr>
        <p:spPr/>
        <p:txBody>
          <a:bodyPr/>
          <a:lstStyle/>
          <a:p>
            <a:r>
              <a:rPr lang="en-US" dirty="0"/>
              <a:t>This record was created after data migration as the result of a resource sharing request for an article in a journal.  The 100 and 245 fields indicate the author and title of the article.  Field 773 indicates the title of the journal and the citation details.  Since the journal was in a Host bib situation, the Host bib title was ingested into the request.  If corrections had been made to the Host bib, the actual journal title would have appeared in 773.</a:t>
            </a:r>
          </a:p>
          <a:p>
            <a:endParaRPr lang="en-US" dirty="0"/>
          </a:p>
          <a:p>
            <a:endParaRPr lang="en-US" dirty="0"/>
          </a:p>
        </p:txBody>
      </p:sp>
      <p:pic>
        <p:nvPicPr>
          <p:cNvPr id="4" name="Picture 3">
            <a:extLst>
              <a:ext uri="{FF2B5EF4-FFF2-40B4-BE49-F238E27FC236}">
                <a16:creationId xmlns:a16="http://schemas.microsoft.com/office/drawing/2014/main" id="{F852939E-BC32-4833-8427-5A2528234911}"/>
              </a:ext>
            </a:extLst>
          </p:cNvPr>
          <p:cNvPicPr>
            <a:picLocks noChangeAspect="1"/>
          </p:cNvPicPr>
          <p:nvPr/>
        </p:nvPicPr>
        <p:blipFill>
          <a:blip r:embed="rId2"/>
          <a:stretch>
            <a:fillRect/>
          </a:stretch>
        </p:blipFill>
        <p:spPr>
          <a:xfrm>
            <a:off x="2119312" y="3960020"/>
            <a:ext cx="9385300" cy="1985962"/>
          </a:xfrm>
          <a:prstGeom prst="rect">
            <a:avLst/>
          </a:prstGeom>
        </p:spPr>
      </p:pic>
    </p:spTree>
    <p:extLst>
      <p:ext uri="{BB962C8B-B14F-4D97-AF65-F5344CB8AC3E}">
        <p14:creationId xmlns:p14="http://schemas.microsoft.com/office/powerpoint/2010/main" val="2919571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07898-387A-453D-A5D2-F10AAED230EA}"/>
              </a:ext>
            </a:extLst>
          </p:cNvPr>
          <p:cNvSpPr>
            <a:spLocks noGrp="1"/>
          </p:cNvSpPr>
          <p:nvPr>
            <p:ph type="title"/>
          </p:nvPr>
        </p:nvSpPr>
        <p:spPr/>
        <p:txBody>
          <a:bodyPr/>
          <a:lstStyle/>
          <a:p>
            <a:r>
              <a:rPr lang="en-US" dirty="0"/>
              <a:t>Fixing Host bibs in resource sharing requests</a:t>
            </a:r>
          </a:p>
        </p:txBody>
      </p:sp>
      <p:sp>
        <p:nvSpPr>
          <p:cNvPr id="3" name="Content Placeholder 2">
            <a:extLst>
              <a:ext uri="{FF2B5EF4-FFF2-40B4-BE49-F238E27FC236}">
                <a16:creationId xmlns:a16="http://schemas.microsoft.com/office/drawing/2014/main" id="{A015AF2A-6E7E-4466-B1D6-58D553ED341F}"/>
              </a:ext>
            </a:extLst>
          </p:cNvPr>
          <p:cNvSpPr>
            <a:spLocks noGrp="1"/>
          </p:cNvSpPr>
          <p:nvPr>
            <p:ph idx="1"/>
          </p:nvPr>
        </p:nvSpPr>
        <p:spPr/>
        <p:txBody>
          <a:bodyPr/>
          <a:lstStyle/>
          <a:p>
            <a:r>
              <a:rPr lang="en-US" dirty="0"/>
              <a:t>The correct title for field 773 can be found by searching the barcode as a keyword.  The following Host bib would appear from this example.</a:t>
            </a:r>
          </a:p>
          <a:p>
            <a:endParaRPr lang="en-US" dirty="0"/>
          </a:p>
          <a:p>
            <a:endParaRPr lang="en-US" dirty="0"/>
          </a:p>
          <a:p>
            <a:endParaRPr lang="en-US" dirty="0"/>
          </a:p>
          <a:p>
            <a:endParaRPr lang="en-US" dirty="0"/>
          </a:p>
          <a:p>
            <a:r>
              <a:rPr lang="en-US" dirty="0"/>
              <a:t>This Host bib can be edited by moving the present 245 field to 500 and replacing it with one of the 774 fields.</a:t>
            </a:r>
          </a:p>
          <a:p>
            <a:r>
              <a:rPr lang="en-US" dirty="0"/>
              <a:t>The resource sharing request bib can be edited to change the title portion of the 773 field to one of the 774 fields from the Host bib.</a:t>
            </a:r>
          </a:p>
        </p:txBody>
      </p:sp>
      <p:pic>
        <p:nvPicPr>
          <p:cNvPr id="4" name="Picture 3">
            <a:extLst>
              <a:ext uri="{FF2B5EF4-FFF2-40B4-BE49-F238E27FC236}">
                <a16:creationId xmlns:a16="http://schemas.microsoft.com/office/drawing/2014/main" id="{F0540CED-19B5-408C-9E9A-7DFA6AE3BDAC}"/>
              </a:ext>
            </a:extLst>
          </p:cNvPr>
          <p:cNvPicPr>
            <a:picLocks noChangeAspect="1"/>
          </p:cNvPicPr>
          <p:nvPr/>
        </p:nvPicPr>
        <p:blipFill>
          <a:blip r:embed="rId2"/>
          <a:stretch>
            <a:fillRect/>
          </a:stretch>
        </p:blipFill>
        <p:spPr>
          <a:xfrm>
            <a:off x="3035301" y="2862262"/>
            <a:ext cx="7581900" cy="1443038"/>
          </a:xfrm>
          <a:prstGeom prst="rect">
            <a:avLst/>
          </a:prstGeom>
        </p:spPr>
      </p:pic>
    </p:spTree>
    <p:extLst>
      <p:ext uri="{BB962C8B-B14F-4D97-AF65-F5344CB8AC3E}">
        <p14:creationId xmlns:p14="http://schemas.microsoft.com/office/powerpoint/2010/main" val="381144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643AA-DDA7-4CB6-92AC-8EC5DD76D599}"/>
              </a:ext>
            </a:extLst>
          </p:cNvPr>
          <p:cNvSpPr>
            <a:spLocks noGrp="1"/>
          </p:cNvSpPr>
          <p:nvPr>
            <p:ph type="title"/>
          </p:nvPr>
        </p:nvSpPr>
        <p:spPr/>
        <p:txBody>
          <a:bodyPr/>
          <a:lstStyle/>
          <a:p>
            <a:r>
              <a:rPr lang="en-US" dirty="0"/>
              <a:t>What Host Bibs Do</a:t>
            </a:r>
          </a:p>
        </p:txBody>
      </p:sp>
      <p:sp>
        <p:nvSpPr>
          <p:cNvPr id="3" name="Content Placeholder 2">
            <a:extLst>
              <a:ext uri="{FF2B5EF4-FFF2-40B4-BE49-F238E27FC236}">
                <a16:creationId xmlns:a16="http://schemas.microsoft.com/office/drawing/2014/main" id="{B19B0B73-0060-4B2C-A6D1-4B0FBD622C8A}"/>
              </a:ext>
            </a:extLst>
          </p:cNvPr>
          <p:cNvSpPr>
            <a:spLocks noGrp="1"/>
          </p:cNvSpPr>
          <p:nvPr>
            <p:ph idx="1"/>
          </p:nvPr>
        </p:nvSpPr>
        <p:spPr/>
        <p:txBody>
          <a:bodyPr/>
          <a:lstStyle/>
          <a:p>
            <a:r>
              <a:rPr lang="en-US" dirty="0"/>
              <a:t>Host bibs are Alma’s solution to the problem of a single item being linked to multiple bibliographic records.  This was a common record structure in Voyager, but is not directly supported in Alma.</a:t>
            </a:r>
          </a:p>
          <a:p>
            <a:r>
              <a:rPr lang="en-US" dirty="0"/>
              <a:t>Alma’s workaround is to create another bib record that contains references to each of the multiple bibs related to an item.  This additional bib is the Host Bibliographic Record.</a:t>
            </a:r>
          </a:p>
          <a:p>
            <a:r>
              <a:rPr lang="en-US" dirty="0"/>
              <a:t>Items are attached to the Host bib record.  The “real” bibs that are related to the item do not have items attached.</a:t>
            </a:r>
          </a:p>
          <a:p>
            <a:r>
              <a:rPr lang="en-US" dirty="0"/>
              <a:t>Special fields in the Host bib (MARC 774) relate the Host bib and the “real” bibs so that a search for any title on a “real” bib will also retrieve the Host and display appropriate items.</a:t>
            </a:r>
          </a:p>
        </p:txBody>
      </p:sp>
    </p:spTree>
    <p:extLst>
      <p:ext uri="{BB962C8B-B14F-4D97-AF65-F5344CB8AC3E}">
        <p14:creationId xmlns:p14="http://schemas.microsoft.com/office/powerpoint/2010/main" val="3652230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B53B9-E385-4B20-A1CD-181883A11685}"/>
              </a:ext>
            </a:extLst>
          </p:cNvPr>
          <p:cNvSpPr>
            <a:spLocks noGrp="1"/>
          </p:cNvSpPr>
          <p:nvPr>
            <p:ph type="title"/>
          </p:nvPr>
        </p:nvSpPr>
        <p:spPr/>
        <p:txBody>
          <a:bodyPr/>
          <a:lstStyle/>
          <a:p>
            <a:r>
              <a:rPr lang="en-US" dirty="0"/>
              <a:t>Fixing Host bibs for resource sharing requests</a:t>
            </a:r>
          </a:p>
        </p:txBody>
      </p:sp>
      <p:sp>
        <p:nvSpPr>
          <p:cNvPr id="3" name="Content Placeholder 2">
            <a:extLst>
              <a:ext uri="{FF2B5EF4-FFF2-40B4-BE49-F238E27FC236}">
                <a16:creationId xmlns:a16="http://schemas.microsoft.com/office/drawing/2014/main" id="{9774E9D4-0641-4D7F-9771-6F50EA6936B3}"/>
              </a:ext>
            </a:extLst>
          </p:cNvPr>
          <p:cNvSpPr>
            <a:spLocks noGrp="1"/>
          </p:cNvSpPr>
          <p:nvPr>
            <p:ph idx="1"/>
          </p:nvPr>
        </p:nvSpPr>
        <p:spPr/>
        <p:txBody>
          <a:bodyPr/>
          <a:lstStyle/>
          <a:p>
            <a:r>
              <a:rPr lang="en-US" dirty="0"/>
              <a:t>Here is the edited version of the example resource sharing request bib.</a:t>
            </a:r>
          </a:p>
          <a:p>
            <a:endParaRPr lang="en-US" dirty="0"/>
          </a:p>
          <a:p>
            <a:endParaRPr lang="en-US" dirty="0"/>
          </a:p>
        </p:txBody>
      </p:sp>
      <p:pic>
        <p:nvPicPr>
          <p:cNvPr id="4" name="Picture 3">
            <a:extLst>
              <a:ext uri="{FF2B5EF4-FFF2-40B4-BE49-F238E27FC236}">
                <a16:creationId xmlns:a16="http://schemas.microsoft.com/office/drawing/2014/main" id="{B28A6C9C-9F0C-447C-BB4E-BF044FC98077}"/>
              </a:ext>
            </a:extLst>
          </p:cNvPr>
          <p:cNvPicPr>
            <a:picLocks noChangeAspect="1"/>
          </p:cNvPicPr>
          <p:nvPr/>
        </p:nvPicPr>
        <p:blipFill>
          <a:blip r:embed="rId2"/>
          <a:stretch>
            <a:fillRect/>
          </a:stretch>
        </p:blipFill>
        <p:spPr>
          <a:xfrm>
            <a:off x="2681287" y="2781300"/>
            <a:ext cx="8823325" cy="1828800"/>
          </a:xfrm>
          <a:prstGeom prst="rect">
            <a:avLst/>
          </a:prstGeom>
        </p:spPr>
      </p:pic>
    </p:spTree>
    <p:extLst>
      <p:ext uri="{BB962C8B-B14F-4D97-AF65-F5344CB8AC3E}">
        <p14:creationId xmlns:p14="http://schemas.microsoft.com/office/powerpoint/2010/main" val="1277970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AB0B7-4E36-49BF-BBFF-C99015DE8542}"/>
              </a:ext>
            </a:extLst>
          </p:cNvPr>
          <p:cNvSpPr>
            <a:spLocks noGrp="1"/>
          </p:cNvSpPr>
          <p:nvPr>
            <p:ph type="title"/>
          </p:nvPr>
        </p:nvSpPr>
        <p:spPr/>
        <p:txBody>
          <a:bodyPr/>
          <a:lstStyle/>
          <a:p>
            <a:r>
              <a:rPr lang="en-US" dirty="0"/>
              <a:t>Working Where It Matters</a:t>
            </a:r>
          </a:p>
        </p:txBody>
      </p:sp>
      <p:sp>
        <p:nvSpPr>
          <p:cNvPr id="3" name="Content Placeholder 2">
            <a:extLst>
              <a:ext uri="{FF2B5EF4-FFF2-40B4-BE49-F238E27FC236}">
                <a16:creationId xmlns:a16="http://schemas.microsoft.com/office/drawing/2014/main" id="{D2E8083E-3601-485E-AAC8-ED8B6BFAC50F}"/>
              </a:ext>
            </a:extLst>
          </p:cNvPr>
          <p:cNvSpPr>
            <a:spLocks noGrp="1"/>
          </p:cNvSpPr>
          <p:nvPr>
            <p:ph idx="1"/>
          </p:nvPr>
        </p:nvSpPr>
        <p:spPr/>
        <p:txBody>
          <a:bodyPr/>
          <a:lstStyle/>
          <a:p>
            <a:r>
              <a:rPr lang="en-US" dirty="0"/>
              <a:t>Circulating materials will generate notices to patrons.  Editing Host bibs that are currently on loan will help give patrons meaningful information in these notices.  We can periodically check to see if any Host bib items are currently checked out by going to Admin—Manage Sets.  Click the ellipsis at the right of the set called Host bib—Item not in place, then select Results.  Any such bibs will appear in a list and can be edited.</a:t>
            </a:r>
          </a:p>
          <a:p>
            <a:endParaRPr lang="en-US" dirty="0"/>
          </a:p>
          <a:p>
            <a:pPr marL="0" indent="0">
              <a:buNone/>
            </a:pPr>
            <a:endParaRPr lang="en-US" dirty="0"/>
          </a:p>
          <a:p>
            <a:endParaRPr lang="en-US" dirty="0"/>
          </a:p>
        </p:txBody>
      </p:sp>
      <p:pic>
        <p:nvPicPr>
          <p:cNvPr id="4" name="Picture 3">
            <a:extLst>
              <a:ext uri="{FF2B5EF4-FFF2-40B4-BE49-F238E27FC236}">
                <a16:creationId xmlns:a16="http://schemas.microsoft.com/office/drawing/2014/main" id="{FA52B9AB-CE1B-464D-9C2A-92C125C9BA09}"/>
              </a:ext>
            </a:extLst>
          </p:cNvPr>
          <p:cNvPicPr>
            <a:picLocks noChangeAspect="1"/>
          </p:cNvPicPr>
          <p:nvPr/>
        </p:nvPicPr>
        <p:blipFill>
          <a:blip r:embed="rId2"/>
          <a:stretch>
            <a:fillRect/>
          </a:stretch>
        </p:blipFill>
        <p:spPr>
          <a:xfrm>
            <a:off x="2589212" y="4038600"/>
            <a:ext cx="9005888" cy="1872622"/>
          </a:xfrm>
          <a:prstGeom prst="rect">
            <a:avLst/>
          </a:prstGeom>
        </p:spPr>
      </p:pic>
    </p:spTree>
    <p:extLst>
      <p:ext uri="{BB962C8B-B14F-4D97-AF65-F5344CB8AC3E}">
        <p14:creationId xmlns:p14="http://schemas.microsoft.com/office/powerpoint/2010/main" val="1923588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AE9E9-D95B-4DEF-91AE-C9589BFB6C0C}"/>
              </a:ext>
            </a:extLst>
          </p:cNvPr>
          <p:cNvSpPr>
            <a:spLocks noGrp="1"/>
          </p:cNvSpPr>
          <p:nvPr>
            <p:ph type="title"/>
          </p:nvPr>
        </p:nvSpPr>
        <p:spPr/>
        <p:txBody>
          <a:bodyPr/>
          <a:lstStyle/>
          <a:p>
            <a:r>
              <a:rPr lang="en-US" dirty="0"/>
              <a:t>Working Where It Matters</a:t>
            </a:r>
          </a:p>
        </p:txBody>
      </p:sp>
      <p:sp>
        <p:nvSpPr>
          <p:cNvPr id="3" name="Content Placeholder 2">
            <a:extLst>
              <a:ext uri="{FF2B5EF4-FFF2-40B4-BE49-F238E27FC236}">
                <a16:creationId xmlns:a16="http://schemas.microsoft.com/office/drawing/2014/main" id="{774B1D1A-7E6C-4287-967D-5DA7EB15BF99}"/>
              </a:ext>
            </a:extLst>
          </p:cNvPr>
          <p:cNvSpPr>
            <a:spLocks noGrp="1"/>
          </p:cNvSpPr>
          <p:nvPr>
            <p:ph idx="1"/>
          </p:nvPr>
        </p:nvSpPr>
        <p:spPr/>
        <p:txBody>
          <a:bodyPr/>
          <a:lstStyle/>
          <a:p>
            <a:r>
              <a:rPr lang="en-US" dirty="0"/>
              <a:t>Another useful approach to the Host bib problem is to edit active series.  When we receive a new volume in a series, we can check for Host bibs for the series and change them all.  For example, here is an advanced query that will find all Host bibs for the series Recent Researches in American Music that are also not suppressed from discovery.  We can then work with the set as a project, taking into account the individual characteristics and problems of the series.</a:t>
            </a:r>
          </a:p>
          <a:p>
            <a:endParaRPr lang="en-US" dirty="0"/>
          </a:p>
        </p:txBody>
      </p:sp>
      <p:pic>
        <p:nvPicPr>
          <p:cNvPr id="4" name="Picture 3">
            <a:extLst>
              <a:ext uri="{FF2B5EF4-FFF2-40B4-BE49-F238E27FC236}">
                <a16:creationId xmlns:a16="http://schemas.microsoft.com/office/drawing/2014/main" id="{9C8EDDD3-C43F-4CBD-BC45-004D60E35DBE}"/>
              </a:ext>
            </a:extLst>
          </p:cNvPr>
          <p:cNvPicPr>
            <a:picLocks noChangeAspect="1"/>
          </p:cNvPicPr>
          <p:nvPr/>
        </p:nvPicPr>
        <p:blipFill>
          <a:blip r:embed="rId2"/>
          <a:stretch>
            <a:fillRect/>
          </a:stretch>
        </p:blipFill>
        <p:spPr>
          <a:xfrm>
            <a:off x="3035300" y="4432300"/>
            <a:ext cx="8356600" cy="1574800"/>
          </a:xfrm>
          <a:prstGeom prst="rect">
            <a:avLst/>
          </a:prstGeom>
        </p:spPr>
      </p:pic>
    </p:spTree>
    <p:extLst>
      <p:ext uri="{BB962C8B-B14F-4D97-AF65-F5344CB8AC3E}">
        <p14:creationId xmlns:p14="http://schemas.microsoft.com/office/powerpoint/2010/main" val="1211416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4CF19C2-7C16-4B4E-82D5-37EFF67761E7}"/>
              </a:ext>
            </a:extLst>
          </p:cNvPr>
          <p:cNvPicPr>
            <a:picLocks noChangeAspect="1"/>
          </p:cNvPicPr>
          <p:nvPr/>
        </p:nvPicPr>
        <p:blipFill>
          <a:blip r:embed="rId2"/>
          <a:stretch>
            <a:fillRect/>
          </a:stretch>
        </p:blipFill>
        <p:spPr>
          <a:xfrm>
            <a:off x="5346700" y="469900"/>
            <a:ext cx="5983287" cy="5867399"/>
          </a:xfrm>
          <a:prstGeom prst="rect">
            <a:avLst/>
          </a:prstGeom>
        </p:spPr>
      </p:pic>
      <p:sp>
        <p:nvSpPr>
          <p:cNvPr id="3" name="TextBox 2">
            <a:extLst>
              <a:ext uri="{FF2B5EF4-FFF2-40B4-BE49-F238E27FC236}">
                <a16:creationId xmlns:a16="http://schemas.microsoft.com/office/drawing/2014/main" id="{01839C06-80A2-4311-85D9-F997210E12CF}"/>
              </a:ext>
            </a:extLst>
          </p:cNvPr>
          <p:cNvSpPr txBox="1"/>
          <p:nvPr/>
        </p:nvSpPr>
        <p:spPr>
          <a:xfrm>
            <a:off x="1689100" y="812800"/>
            <a:ext cx="3136900" cy="3693319"/>
          </a:xfrm>
          <a:prstGeom prst="rect">
            <a:avLst/>
          </a:prstGeom>
          <a:noFill/>
        </p:spPr>
        <p:txBody>
          <a:bodyPr wrap="square" rtlCol="0">
            <a:spAutoFit/>
          </a:bodyPr>
          <a:lstStyle/>
          <a:p>
            <a:r>
              <a:rPr lang="en-US" dirty="0"/>
              <a:t>Here is a Primo view of a partially edited series.  </a:t>
            </a:r>
          </a:p>
          <a:p>
            <a:endParaRPr lang="en-US" dirty="0"/>
          </a:p>
          <a:p>
            <a:r>
              <a:rPr lang="en-US" dirty="0"/>
              <a:t>You can see how the Host bibs will be replaced by more meaningful titles.</a:t>
            </a:r>
          </a:p>
          <a:p>
            <a:endParaRPr lang="en-US" dirty="0"/>
          </a:p>
          <a:p>
            <a:r>
              <a:rPr lang="en-US" dirty="0"/>
              <a:t>This series is partially analyzed, so some volumes have individual titles and some have just the series title and volume number.</a:t>
            </a:r>
          </a:p>
        </p:txBody>
      </p:sp>
    </p:spTree>
    <p:extLst>
      <p:ext uri="{BB962C8B-B14F-4D97-AF65-F5344CB8AC3E}">
        <p14:creationId xmlns:p14="http://schemas.microsoft.com/office/powerpoint/2010/main" val="308967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429D5-F727-4B7B-8C1E-9EBE5B6689F4}"/>
              </a:ext>
            </a:extLst>
          </p:cNvPr>
          <p:cNvSpPr>
            <a:spLocks noGrp="1"/>
          </p:cNvSpPr>
          <p:nvPr>
            <p:ph type="title"/>
          </p:nvPr>
        </p:nvSpPr>
        <p:spPr/>
        <p:txBody>
          <a:bodyPr/>
          <a:lstStyle/>
          <a:p>
            <a:r>
              <a:rPr lang="en-US" dirty="0"/>
              <a:t>Questions, etc.</a:t>
            </a:r>
          </a:p>
        </p:txBody>
      </p:sp>
      <p:sp>
        <p:nvSpPr>
          <p:cNvPr id="3" name="Content Placeholder 2">
            <a:extLst>
              <a:ext uri="{FF2B5EF4-FFF2-40B4-BE49-F238E27FC236}">
                <a16:creationId xmlns:a16="http://schemas.microsoft.com/office/drawing/2014/main" id="{8BCCDF86-F8EE-4BE2-A2FF-F10B3AF851D8}"/>
              </a:ext>
            </a:extLst>
          </p:cNvPr>
          <p:cNvSpPr>
            <a:spLocks noGrp="1"/>
          </p:cNvSpPr>
          <p:nvPr>
            <p:ph idx="1"/>
          </p:nvPr>
        </p:nvSpPr>
        <p:spPr/>
        <p:txBody>
          <a:bodyPr/>
          <a:lstStyle/>
          <a:p>
            <a:r>
              <a:rPr lang="en-US" dirty="0"/>
              <a:t>Please direct questions to someone in Cataloging Services</a:t>
            </a:r>
          </a:p>
          <a:p>
            <a:pPr marL="0" indent="0">
              <a:buNone/>
            </a:pPr>
            <a:endParaRPr lang="en-US" dirty="0"/>
          </a:p>
          <a:p>
            <a:r>
              <a:rPr lang="en-US" dirty="0"/>
              <a:t>If you notice Host bibs that are of immediate concern, please report them to Cataloging Services and we will prioritize editing them.</a:t>
            </a:r>
          </a:p>
        </p:txBody>
      </p:sp>
    </p:spTree>
    <p:extLst>
      <p:ext uri="{BB962C8B-B14F-4D97-AF65-F5344CB8AC3E}">
        <p14:creationId xmlns:p14="http://schemas.microsoft.com/office/powerpoint/2010/main" val="39735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F0505-4028-43DC-AF9B-4E9561035CB9}"/>
              </a:ext>
            </a:extLst>
          </p:cNvPr>
          <p:cNvSpPr>
            <a:spLocks noGrp="1"/>
          </p:cNvSpPr>
          <p:nvPr>
            <p:ph type="title"/>
          </p:nvPr>
        </p:nvSpPr>
        <p:spPr/>
        <p:txBody>
          <a:bodyPr>
            <a:normAutofit/>
          </a:bodyPr>
          <a:lstStyle/>
          <a:p>
            <a:r>
              <a:rPr lang="en-US" sz="2800" dirty="0"/>
              <a:t>In the data migration process, Host bibs were created that look like this in a cataloger’s view</a:t>
            </a:r>
          </a:p>
        </p:txBody>
      </p:sp>
      <p:pic>
        <p:nvPicPr>
          <p:cNvPr id="3" name="Picture 2">
            <a:extLst>
              <a:ext uri="{FF2B5EF4-FFF2-40B4-BE49-F238E27FC236}">
                <a16:creationId xmlns:a16="http://schemas.microsoft.com/office/drawing/2014/main" id="{52C6A944-69CA-44A2-B437-C2729FEAF2FB}"/>
              </a:ext>
            </a:extLst>
          </p:cNvPr>
          <p:cNvPicPr>
            <a:picLocks noChangeAspect="1"/>
          </p:cNvPicPr>
          <p:nvPr/>
        </p:nvPicPr>
        <p:blipFill>
          <a:blip r:embed="rId2"/>
          <a:stretch>
            <a:fillRect/>
          </a:stretch>
        </p:blipFill>
        <p:spPr>
          <a:xfrm>
            <a:off x="1435101" y="1905000"/>
            <a:ext cx="9855200" cy="2019300"/>
          </a:xfrm>
          <a:prstGeom prst="rect">
            <a:avLst/>
          </a:prstGeom>
        </p:spPr>
      </p:pic>
      <p:sp>
        <p:nvSpPr>
          <p:cNvPr id="4" name="TextBox 3">
            <a:extLst>
              <a:ext uri="{FF2B5EF4-FFF2-40B4-BE49-F238E27FC236}">
                <a16:creationId xmlns:a16="http://schemas.microsoft.com/office/drawing/2014/main" id="{ACA13D6A-B2C2-4EAC-BD40-FFD47B600956}"/>
              </a:ext>
            </a:extLst>
          </p:cNvPr>
          <p:cNvSpPr txBox="1"/>
          <p:nvPr/>
        </p:nvSpPr>
        <p:spPr>
          <a:xfrm>
            <a:off x="1574800" y="4202565"/>
            <a:ext cx="9563100" cy="2031325"/>
          </a:xfrm>
          <a:prstGeom prst="rect">
            <a:avLst/>
          </a:prstGeom>
          <a:noFill/>
        </p:spPr>
        <p:txBody>
          <a:bodyPr wrap="square" rtlCol="0">
            <a:spAutoFit/>
          </a:bodyPr>
          <a:lstStyle/>
          <a:p>
            <a:r>
              <a:rPr lang="en-US" dirty="0"/>
              <a:t>Field 245 is the “title” of the Host bib.</a:t>
            </a:r>
          </a:p>
          <a:p>
            <a:r>
              <a:rPr lang="en-US" dirty="0"/>
              <a:t>The two 774 fields are the titles of the “real” bibs that are related to the item represented by the barcode at the end of the 245 field.</a:t>
            </a:r>
          </a:p>
          <a:p>
            <a:r>
              <a:rPr lang="en-US" dirty="0"/>
              <a:t>The numbers in $$w of the 774 fields are the Alma system numbers (MMS IDs) for these bibs, and are what actually makes the linkages.</a:t>
            </a:r>
          </a:p>
          <a:p>
            <a:r>
              <a:rPr lang="en-US" dirty="0"/>
              <a:t>Women &amp; Politics is the bib for the entire series.</a:t>
            </a:r>
          </a:p>
          <a:p>
            <a:r>
              <a:rPr lang="en-US" dirty="0"/>
              <a:t>The Equal Rights Amendment is the bib for one volume in that series.</a:t>
            </a:r>
          </a:p>
        </p:txBody>
      </p:sp>
    </p:spTree>
    <p:extLst>
      <p:ext uri="{BB962C8B-B14F-4D97-AF65-F5344CB8AC3E}">
        <p14:creationId xmlns:p14="http://schemas.microsoft.com/office/powerpoint/2010/main" val="339695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F4B4B-5C4E-4E3A-9D9D-ECF9E41779DD}"/>
              </a:ext>
            </a:extLst>
          </p:cNvPr>
          <p:cNvSpPr>
            <a:spLocks noGrp="1"/>
          </p:cNvSpPr>
          <p:nvPr>
            <p:ph type="title"/>
          </p:nvPr>
        </p:nvSpPr>
        <p:spPr/>
        <p:txBody>
          <a:bodyPr/>
          <a:lstStyle/>
          <a:p>
            <a:r>
              <a:rPr lang="en-US" dirty="0"/>
              <a:t>Host Bibs Look Like This in Primo</a:t>
            </a:r>
          </a:p>
        </p:txBody>
      </p:sp>
      <p:pic>
        <p:nvPicPr>
          <p:cNvPr id="4" name="Picture 3">
            <a:extLst>
              <a:ext uri="{FF2B5EF4-FFF2-40B4-BE49-F238E27FC236}">
                <a16:creationId xmlns:a16="http://schemas.microsoft.com/office/drawing/2014/main" id="{50F2B1EC-2959-4534-9B71-2EC3150BCF71}"/>
              </a:ext>
            </a:extLst>
          </p:cNvPr>
          <p:cNvPicPr>
            <a:picLocks noChangeAspect="1"/>
          </p:cNvPicPr>
          <p:nvPr/>
        </p:nvPicPr>
        <p:blipFill>
          <a:blip r:embed="rId2"/>
          <a:stretch>
            <a:fillRect/>
          </a:stretch>
        </p:blipFill>
        <p:spPr>
          <a:xfrm>
            <a:off x="2576512" y="1371599"/>
            <a:ext cx="7367588" cy="4862291"/>
          </a:xfrm>
          <a:prstGeom prst="rect">
            <a:avLst/>
          </a:prstGeom>
        </p:spPr>
      </p:pic>
    </p:spTree>
    <p:extLst>
      <p:ext uri="{BB962C8B-B14F-4D97-AF65-F5344CB8AC3E}">
        <p14:creationId xmlns:p14="http://schemas.microsoft.com/office/powerpoint/2010/main" val="231638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A32E-7DBC-436E-ACFD-5689BC54C44C}"/>
              </a:ext>
            </a:extLst>
          </p:cNvPr>
          <p:cNvSpPr>
            <a:spLocks noGrp="1"/>
          </p:cNvSpPr>
          <p:nvPr>
            <p:ph type="title"/>
          </p:nvPr>
        </p:nvSpPr>
        <p:spPr/>
        <p:txBody>
          <a:bodyPr/>
          <a:lstStyle/>
          <a:p>
            <a:r>
              <a:rPr lang="en-US" dirty="0"/>
              <a:t>Service Implications</a:t>
            </a:r>
          </a:p>
        </p:txBody>
      </p:sp>
      <p:sp>
        <p:nvSpPr>
          <p:cNvPr id="3" name="Content Placeholder 2">
            <a:extLst>
              <a:ext uri="{FF2B5EF4-FFF2-40B4-BE49-F238E27FC236}">
                <a16:creationId xmlns:a16="http://schemas.microsoft.com/office/drawing/2014/main" id="{D9568262-3E8B-4583-953E-53F2387BD2AA}"/>
              </a:ext>
            </a:extLst>
          </p:cNvPr>
          <p:cNvSpPr>
            <a:spLocks noGrp="1"/>
          </p:cNvSpPr>
          <p:nvPr>
            <p:ph idx="1"/>
          </p:nvPr>
        </p:nvSpPr>
        <p:spPr/>
        <p:txBody>
          <a:bodyPr/>
          <a:lstStyle/>
          <a:p>
            <a:r>
              <a:rPr lang="en-US" dirty="0"/>
              <a:t>As you can see from the previous slide, there are a lot of these (25,547 at the moment). </a:t>
            </a:r>
          </a:p>
          <a:p>
            <a:r>
              <a:rPr lang="en-US" dirty="0"/>
              <a:t>These titles convey no meaningful information to users.</a:t>
            </a:r>
          </a:p>
          <a:p>
            <a:r>
              <a:rPr lang="en-US" dirty="0"/>
              <a:t>These titles will appear in notices that Alma may send to patrons regarding borrowed, returned, requested, or overdue materials.</a:t>
            </a:r>
          </a:p>
          <a:p>
            <a:r>
              <a:rPr lang="en-US" dirty="0"/>
              <a:t>These titles will appear in the Loans section of My Library Card.</a:t>
            </a:r>
          </a:p>
          <a:p>
            <a:r>
              <a:rPr lang="en-US" dirty="0"/>
              <a:t>These titles may also appear in other types of catalog search displays.</a:t>
            </a:r>
          </a:p>
          <a:p>
            <a:r>
              <a:rPr lang="en-US" dirty="0"/>
              <a:t>These titles may also appear in resource sharing requests</a:t>
            </a:r>
          </a:p>
        </p:txBody>
      </p:sp>
    </p:spTree>
    <p:extLst>
      <p:ext uri="{BB962C8B-B14F-4D97-AF65-F5344CB8AC3E}">
        <p14:creationId xmlns:p14="http://schemas.microsoft.com/office/powerpoint/2010/main" val="2650140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A2D76-21E2-4E16-80A1-81E54A94A1B1}"/>
              </a:ext>
            </a:extLst>
          </p:cNvPr>
          <p:cNvSpPr>
            <a:spLocks noGrp="1"/>
          </p:cNvSpPr>
          <p:nvPr>
            <p:ph type="title"/>
          </p:nvPr>
        </p:nvSpPr>
        <p:spPr/>
        <p:txBody>
          <a:bodyPr/>
          <a:lstStyle/>
          <a:p>
            <a:r>
              <a:rPr lang="en-US" dirty="0"/>
              <a:t>There are several types of Host bibs</a:t>
            </a:r>
          </a:p>
        </p:txBody>
      </p:sp>
      <p:sp>
        <p:nvSpPr>
          <p:cNvPr id="3" name="Content Placeholder 2">
            <a:extLst>
              <a:ext uri="{FF2B5EF4-FFF2-40B4-BE49-F238E27FC236}">
                <a16:creationId xmlns:a16="http://schemas.microsoft.com/office/drawing/2014/main" id="{D4891344-1A71-495A-84AB-564AAB79992A}"/>
              </a:ext>
            </a:extLst>
          </p:cNvPr>
          <p:cNvSpPr>
            <a:spLocks noGrp="1"/>
          </p:cNvSpPr>
          <p:nvPr>
            <p:ph idx="1"/>
          </p:nvPr>
        </p:nvSpPr>
        <p:spPr>
          <a:xfrm>
            <a:off x="1854200" y="1447800"/>
            <a:ext cx="9510712" cy="5207000"/>
          </a:xfrm>
        </p:spPr>
        <p:txBody>
          <a:bodyPr>
            <a:normAutofit/>
          </a:bodyPr>
          <a:lstStyle/>
          <a:p>
            <a:r>
              <a:rPr lang="en-US" dirty="0"/>
              <a:t>The Analyzed Series</a:t>
            </a:r>
          </a:p>
          <a:p>
            <a:pPr lvl="1"/>
            <a:r>
              <a:rPr lang="en-US" dirty="0"/>
              <a:t>Each Host bib typically has references to one serial bib and one monographic bib.  The entire series will have as many Host bibs as there are members of the series.</a:t>
            </a:r>
          </a:p>
          <a:p>
            <a:r>
              <a:rPr lang="en-US" dirty="0"/>
              <a:t>The Serial Title Change</a:t>
            </a:r>
          </a:p>
          <a:p>
            <a:pPr lvl="1"/>
            <a:r>
              <a:rPr lang="en-US" dirty="0"/>
              <a:t>As serials change title, we have generally kept the volumes of all titles together on a single holding attached to all related bibs.  Host bibs will have several serial bib references (774 fields), one for each current and former title.</a:t>
            </a:r>
          </a:p>
          <a:p>
            <a:r>
              <a:rPr lang="en-US" dirty="0"/>
              <a:t>The Multiple Format Issue</a:t>
            </a:r>
          </a:p>
          <a:p>
            <a:pPr lvl="1"/>
            <a:r>
              <a:rPr lang="en-US" dirty="0"/>
              <a:t>When we have had periodicals in both print and microform, we used separate bibs for each format and linked holdings together, so users would find both formats regardless of which bib was used to retrieve holdings.  Alma creates a separate Host bib for each format.</a:t>
            </a:r>
          </a:p>
          <a:p>
            <a:r>
              <a:rPr lang="en-US" dirty="0"/>
              <a:t>The True Bound-With</a:t>
            </a:r>
          </a:p>
          <a:p>
            <a:pPr lvl="1"/>
            <a:r>
              <a:rPr lang="en-US" dirty="0"/>
              <a:t>These are separate bibliographic entities that have been combined into a single physical piece.  An example is some volumes of U S Geological Survey Bulletin that have been bound together but do not have a serial bib tracing.</a:t>
            </a:r>
          </a:p>
        </p:txBody>
      </p:sp>
    </p:spTree>
    <p:extLst>
      <p:ext uri="{BB962C8B-B14F-4D97-AF65-F5344CB8AC3E}">
        <p14:creationId xmlns:p14="http://schemas.microsoft.com/office/powerpoint/2010/main" val="4195055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3266-118A-4856-BC9A-7D13D0E15611}"/>
              </a:ext>
            </a:extLst>
          </p:cNvPr>
          <p:cNvSpPr>
            <a:spLocks noGrp="1"/>
          </p:cNvSpPr>
          <p:nvPr>
            <p:ph type="title"/>
          </p:nvPr>
        </p:nvSpPr>
        <p:spPr/>
        <p:txBody>
          <a:bodyPr/>
          <a:lstStyle/>
          <a:p>
            <a:r>
              <a:rPr lang="en-US" dirty="0"/>
              <a:t>What to do?</a:t>
            </a:r>
          </a:p>
        </p:txBody>
      </p:sp>
      <p:sp>
        <p:nvSpPr>
          <p:cNvPr id="3" name="Content Placeholder 2">
            <a:extLst>
              <a:ext uri="{FF2B5EF4-FFF2-40B4-BE49-F238E27FC236}">
                <a16:creationId xmlns:a16="http://schemas.microsoft.com/office/drawing/2014/main" id="{25E3F3E2-FC0B-4EBB-8818-F3B79D5A59FC}"/>
              </a:ext>
            </a:extLst>
          </p:cNvPr>
          <p:cNvSpPr>
            <a:spLocks noGrp="1"/>
          </p:cNvSpPr>
          <p:nvPr>
            <p:ph idx="1"/>
          </p:nvPr>
        </p:nvSpPr>
        <p:spPr>
          <a:xfrm>
            <a:off x="2589212" y="1625600"/>
            <a:ext cx="8915400" cy="4285622"/>
          </a:xfrm>
        </p:spPr>
        <p:txBody>
          <a:bodyPr/>
          <a:lstStyle/>
          <a:p>
            <a:r>
              <a:rPr lang="en-US" sz="2000" dirty="0"/>
              <a:t>Stop making more Host bibs</a:t>
            </a:r>
          </a:p>
          <a:p>
            <a:pPr lvl="1"/>
            <a:r>
              <a:rPr lang="en-US" dirty="0"/>
              <a:t>For most volumes in series, we can stop linking holdings to a separate serial bib.  Series access is preserved though the series tracing on the monographic bib.  Creating (and undoing) Host bibs is a complicated business in Alma.</a:t>
            </a:r>
          </a:p>
          <a:p>
            <a:r>
              <a:rPr lang="en-US" sz="2000" dirty="0"/>
              <a:t>Edit existing Host bibs to make them meaningful</a:t>
            </a:r>
          </a:p>
          <a:p>
            <a:pPr lvl="1"/>
            <a:r>
              <a:rPr lang="en-US" dirty="0"/>
              <a:t>Host bibs can be edited to replace the generic title with useful title information and can be enhanced in any other way desirable, as long as the 774 fields remain unchanged to preserve the Host bib’s linking functions.</a:t>
            </a:r>
          </a:p>
          <a:p>
            <a:r>
              <a:rPr lang="en-US" sz="2000" dirty="0"/>
              <a:t>Work where it matters</a:t>
            </a:r>
          </a:p>
          <a:p>
            <a:pPr lvl="1"/>
            <a:r>
              <a:rPr lang="en-US" dirty="0"/>
              <a:t>There are 25,000+ of these.  Editing all of them will take years of effort.  Editing records of materials that are circulating will focus work where it will have the most impact.  Working on series that are currently acquired is also a good strategy.</a:t>
            </a:r>
          </a:p>
        </p:txBody>
      </p:sp>
    </p:spTree>
    <p:extLst>
      <p:ext uri="{BB962C8B-B14F-4D97-AF65-F5344CB8AC3E}">
        <p14:creationId xmlns:p14="http://schemas.microsoft.com/office/powerpoint/2010/main" val="1512382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03266-118A-4856-BC9A-7D13D0E15611}"/>
              </a:ext>
            </a:extLst>
          </p:cNvPr>
          <p:cNvSpPr>
            <a:spLocks noGrp="1"/>
          </p:cNvSpPr>
          <p:nvPr>
            <p:ph type="title"/>
          </p:nvPr>
        </p:nvSpPr>
        <p:spPr/>
        <p:txBody>
          <a:bodyPr/>
          <a:lstStyle/>
          <a:p>
            <a:r>
              <a:rPr lang="en-US" dirty="0"/>
              <a:t>Stop Making More Host Bibs</a:t>
            </a:r>
          </a:p>
        </p:txBody>
      </p:sp>
      <p:sp>
        <p:nvSpPr>
          <p:cNvPr id="3" name="Content Placeholder 2">
            <a:extLst>
              <a:ext uri="{FF2B5EF4-FFF2-40B4-BE49-F238E27FC236}">
                <a16:creationId xmlns:a16="http://schemas.microsoft.com/office/drawing/2014/main" id="{25E3F3E2-FC0B-4EBB-8818-F3B79D5A59FC}"/>
              </a:ext>
            </a:extLst>
          </p:cNvPr>
          <p:cNvSpPr>
            <a:spLocks noGrp="1"/>
          </p:cNvSpPr>
          <p:nvPr>
            <p:ph idx="1"/>
          </p:nvPr>
        </p:nvSpPr>
        <p:spPr>
          <a:xfrm>
            <a:off x="2589212" y="1625600"/>
            <a:ext cx="8915400" cy="4285622"/>
          </a:xfrm>
        </p:spPr>
        <p:txBody>
          <a:bodyPr/>
          <a:lstStyle/>
          <a:p>
            <a:r>
              <a:rPr lang="en-US" dirty="0"/>
              <a:t>Choosing monographic bibs for ordering</a:t>
            </a:r>
          </a:p>
          <a:p>
            <a:pPr lvl="1"/>
            <a:r>
              <a:rPr lang="en-US" dirty="0"/>
              <a:t>Cataloging is helping Acquisitions identify serials and standing orders that have been analyzed in the past.</a:t>
            </a:r>
          </a:p>
          <a:p>
            <a:pPr lvl="1"/>
            <a:r>
              <a:rPr lang="en-US" dirty="0"/>
              <a:t>Cataloging will advise Acquisitions of a suitable monographic bib to use for ordering instead of using the serial bib as in the past.</a:t>
            </a:r>
          </a:p>
          <a:p>
            <a:r>
              <a:rPr lang="en-US" dirty="0"/>
              <a:t>Call number</a:t>
            </a:r>
          </a:p>
          <a:p>
            <a:pPr lvl="1"/>
            <a:r>
              <a:rPr lang="en-US" dirty="0"/>
              <a:t>Cataloging will identify the call number previously used for the series.</a:t>
            </a:r>
          </a:p>
          <a:p>
            <a:pPr lvl="1"/>
            <a:r>
              <a:rPr lang="en-US" dirty="0"/>
              <a:t>Volume numbers will be appended to the end of the individual title’s base call number for the series (DA20.C57 Ser.5 v.58 is an example).</a:t>
            </a:r>
          </a:p>
          <a:p>
            <a:r>
              <a:rPr lang="en-US" dirty="0"/>
              <a:t>Cataloging will verify that the appropriate series tracing is present in the monographic bib’s 8xx field.</a:t>
            </a:r>
          </a:p>
          <a:p>
            <a:pPr lvl="1"/>
            <a:r>
              <a:rPr lang="en-US" dirty="0"/>
              <a:t>830 _0  $$a Camden fifth series $$v v.58</a:t>
            </a:r>
          </a:p>
          <a:p>
            <a:endParaRPr lang="en-US" dirty="0"/>
          </a:p>
        </p:txBody>
      </p:sp>
    </p:spTree>
    <p:extLst>
      <p:ext uri="{BB962C8B-B14F-4D97-AF65-F5344CB8AC3E}">
        <p14:creationId xmlns:p14="http://schemas.microsoft.com/office/powerpoint/2010/main" val="2984412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161C-47F0-4EEA-9494-9CCBBB639A32}"/>
              </a:ext>
            </a:extLst>
          </p:cNvPr>
          <p:cNvSpPr>
            <a:spLocks noGrp="1"/>
          </p:cNvSpPr>
          <p:nvPr>
            <p:ph type="title"/>
          </p:nvPr>
        </p:nvSpPr>
        <p:spPr/>
        <p:txBody>
          <a:bodyPr/>
          <a:lstStyle/>
          <a:p>
            <a:r>
              <a:rPr lang="en-US" dirty="0"/>
              <a:t>Edit Existing Host Bibs to Make Them Meaningful</a:t>
            </a:r>
          </a:p>
        </p:txBody>
      </p:sp>
      <p:sp>
        <p:nvSpPr>
          <p:cNvPr id="3" name="Content Placeholder 2">
            <a:extLst>
              <a:ext uri="{FF2B5EF4-FFF2-40B4-BE49-F238E27FC236}">
                <a16:creationId xmlns:a16="http://schemas.microsoft.com/office/drawing/2014/main" id="{2F63637F-AF45-4F93-935A-0531D3EA86E0}"/>
              </a:ext>
            </a:extLst>
          </p:cNvPr>
          <p:cNvSpPr>
            <a:spLocks noGrp="1"/>
          </p:cNvSpPr>
          <p:nvPr>
            <p:ph idx="1"/>
          </p:nvPr>
        </p:nvSpPr>
        <p:spPr/>
        <p:txBody>
          <a:bodyPr/>
          <a:lstStyle/>
          <a:p>
            <a:pPr>
              <a:lnSpc>
                <a:spcPct val="200000"/>
              </a:lnSpc>
            </a:pPr>
            <a:r>
              <a:rPr lang="en-US" dirty="0"/>
              <a:t>Create a new 500 field</a:t>
            </a:r>
          </a:p>
          <a:p>
            <a:pPr>
              <a:lnSpc>
                <a:spcPct val="200000"/>
              </a:lnSpc>
            </a:pPr>
            <a:r>
              <a:rPr lang="en-US" dirty="0"/>
              <a:t>Cut the “Host bib” title from 245 $$a and paste it to 500 $$a</a:t>
            </a:r>
          </a:p>
          <a:p>
            <a:pPr lvl="1"/>
            <a:r>
              <a:rPr lang="en-US" dirty="0"/>
              <a:t>This preserves in a note field the information that may be useful to understand the origin and function of this bib.</a:t>
            </a:r>
          </a:p>
          <a:p>
            <a:pPr>
              <a:lnSpc>
                <a:spcPct val="200000"/>
              </a:lnSpc>
            </a:pPr>
            <a:r>
              <a:rPr lang="en-US" dirty="0"/>
              <a:t>Copy the monographic title from one of the 774 fields to 245 $$a</a:t>
            </a:r>
          </a:p>
          <a:p>
            <a:pPr>
              <a:lnSpc>
                <a:spcPct val="200000"/>
              </a:lnSpc>
            </a:pPr>
            <a:r>
              <a:rPr lang="en-US" dirty="0"/>
              <a:t>Save and release the record</a:t>
            </a:r>
          </a:p>
          <a:p>
            <a:endParaRPr lang="en-US" dirty="0"/>
          </a:p>
        </p:txBody>
      </p:sp>
    </p:spTree>
    <p:extLst>
      <p:ext uri="{BB962C8B-B14F-4D97-AF65-F5344CB8AC3E}">
        <p14:creationId xmlns:p14="http://schemas.microsoft.com/office/powerpoint/2010/main" val="5963612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431</TotalTime>
  <Words>1772</Words>
  <Application>Microsoft Office PowerPoint</Application>
  <PresentationFormat>Widescreen</PresentationFormat>
  <Paragraphs>114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Century Gothic</vt:lpstr>
      <vt:lpstr>Wingdings 3</vt:lpstr>
      <vt:lpstr>Wisp</vt:lpstr>
      <vt:lpstr>Host Bibliographic Records in Alma/Primo VE</vt:lpstr>
      <vt:lpstr>What Host Bibs Do</vt:lpstr>
      <vt:lpstr>In the data migration process, Host bibs were created that look like this in a cataloger’s view</vt:lpstr>
      <vt:lpstr>Host Bibs Look Like This in Primo</vt:lpstr>
      <vt:lpstr>Service Implications</vt:lpstr>
      <vt:lpstr>There are several types of Host bibs</vt:lpstr>
      <vt:lpstr>What to do?</vt:lpstr>
      <vt:lpstr>Stop Making More Host Bibs</vt:lpstr>
      <vt:lpstr>Edit Existing Host Bibs to Make Them Meaningful</vt:lpstr>
      <vt:lpstr>Example (Before editing)</vt:lpstr>
      <vt:lpstr>Example (After editing)</vt:lpstr>
      <vt:lpstr>It’s Not Always That Simple</vt:lpstr>
      <vt:lpstr>It’s Still Not Always That Simple</vt:lpstr>
      <vt:lpstr>And More Complicated Yet</vt:lpstr>
      <vt:lpstr>And More Complicated Yet, pt.2</vt:lpstr>
      <vt:lpstr>Bound-Withs and LP Sound Recordings</vt:lpstr>
      <vt:lpstr>Bound-Withs and LP Sound Recordings</vt:lpstr>
      <vt:lpstr>Host bib appearing in resource sharing requests</vt:lpstr>
      <vt:lpstr>Fixing Host bibs in resource sharing requests</vt:lpstr>
      <vt:lpstr>Fixing Host bibs for resource sharing requests</vt:lpstr>
      <vt:lpstr>Working Where It Matters</vt:lpstr>
      <vt:lpstr>Working Where It Matters</vt:lpstr>
      <vt:lpstr>PowerPoint Presentation</vt:lpstr>
      <vt:lpstr>Questions, etc.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Host Bibliographic Records</dc:title>
  <dc:creator>John A Whisler</dc:creator>
  <cp:lastModifiedBy>Schwitzner, Ted</cp:lastModifiedBy>
  <cp:revision>45</cp:revision>
  <dcterms:created xsi:type="dcterms:W3CDTF">2020-10-13T14:32:06Z</dcterms:created>
  <dcterms:modified xsi:type="dcterms:W3CDTF">2021-05-07T13:58:38Z</dcterms:modified>
</cp:coreProperties>
</file>