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71" r:id="rId2"/>
    <p:sldId id="257" r:id="rId3"/>
    <p:sldId id="260" r:id="rId4"/>
    <p:sldId id="269" r:id="rId5"/>
    <p:sldId id="262" r:id="rId6"/>
    <p:sldId id="263" r:id="rId7"/>
    <p:sldId id="267" r:id="rId8"/>
    <p:sldId id="259" r:id="rId9"/>
    <p:sldId id="272" r:id="rId10"/>
  </p:sldIdLst>
  <p:sldSz cx="18288000" cy="10287000"/>
  <p:notesSz cx="6858000" cy="9144000"/>
  <p:embeddedFontLst>
    <p:embeddedFont>
      <p:font typeface="DG Jory" panose="020B0604020202020204" charset="-78"/>
      <p:regular r:id="rId12"/>
    </p:embeddedFont>
    <p:embeddedFont>
      <p:font typeface="Wedges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01CBE-43C9-4031-86F4-1CDAC56FA24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A65A3-EECE-44DF-B46F-53759F98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5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7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3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13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61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75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A65A3-EECE-44DF-B46F-53759F986A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4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12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i-share-xxx.primo.exlibrisgroup.com/openurl/01CARLI_XXX/01CARLI_XXX:CARLI_XX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8.svg"/><Relationship Id="rId3" Type="http://schemas.openxmlformats.org/officeDocument/2006/relationships/image" Target="../media/image2.svg"/><Relationship Id="rId7" Type="http://schemas.openxmlformats.org/officeDocument/2006/relationships/image" Target="../media/image16.svg"/><Relationship Id="rId12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8.svg"/><Relationship Id="rId5" Type="http://schemas.openxmlformats.org/officeDocument/2006/relationships/image" Target="../media/image14.sv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981200" y="359747"/>
            <a:ext cx="13411200" cy="9567506"/>
          </a:xfrm>
          <a:custGeom>
            <a:avLst/>
            <a:gdLst/>
            <a:ahLst/>
            <a:cxnLst/>
            <a:rect l="l" t="t" r="r" b="b"/>
            <a:pathLst>
              <a:path w="8246336" h="7031876">
                <a:moveTo>
                  <a:pt x="0" y="0"/>
                </a:moveTo>
                <a:lnTo>
                  <a:pt x="8246336" y="0"/>
                </a:lnTo>
                <a:lnTo>
                  <a:pt x="8246336" y="7031875"/>
                </a:lnTo>
                <a:lnTo>
                  <a:pt x="0" y="70318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3686757" y="2226125"/>
            <a:ext cx="10000085" cy="28124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688"/>
              </a:lnSpc>
            </a:pPr>
            <a:r>
              <a:rPr lang="en-US" sz="10688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Welcome to</a:t>
            </a:r>
          </a:p>
          <a:p>
            <a:pPr algn="ctr">
              <a:lnSpc>
                <a:spcPts val="10688"/>
              </a:lnSpc>
            </a:pPr>
            <a:r>
              <a:rPr lang="en-US" sz="10688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E-resources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895600" y="5981700"/>
            <a:ext cx="11201400" cy="25135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64"/>
              </a:lnSpc>
              <a:spcBef>
                <a:spcPct val="0"/>
              </a:spcBef>
            </a:pPr>
            <a:r>
              <a:rPr lang="en-US" sz="3474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Presented by</a:t>
            </a:r>
          </a:p>
          <a:p>
            <a:pPr algn="ctr">
              <a:lnSpc>
                <a:spcPts val="4864"/>
              </a:lnSpc>
              <a:spcBef>
                <a:spcPct val="0"/>
              </a:spcBef>
            </a:pPr>
            <a:r>
              <a:rPr lang="en-US" sz="3474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Jacob Del Rio, Southern Illinois University Edwardsville</a:t>
            </a:r>
          </a:p>
          <a:p>
            <a:pPr algn="ctr">
              <a:lnSpc>
                <a:spcPts val="4864"/>
              </a:lnSpc>
              <a:spcBef>
                <a:spcPct val="0"/>
              </a:spcBef>
            </a:pPr>
            <a:r>
              <a:rPr lang="en-US" sz="3474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&amp;</a:t>
            </a:r>
          </a:p>
          <a:p>
            <a:pPr algn="ctr">
              <a:lnSpc>
                <a:spcPts val="4864"/>
              </a:lnSpc>
              <a:spcBef>
                <a:spcPct val="0"/>
              </a:spcBef>
            </a:pPr>
            <a:r>
              <a:rPr lang="en-US" sz="3474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Sara Margaret Rizzo, National Louis University</a:t>
            </a:r>
          </a:p>
        </p:txBody>
      </p:sp>
    </p:spTree>
    <p:extLst>
      <p:ext uri="{BB962C8B-B14F-4D97-AF65-F5344CB8AC3E}">
        <p14:creationId xmlns:p14="http://schemas.microsoft.com/office/powerpoint/2010/main" val="402254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531056" y="1357314"/>
            <a:ext cx="11225887" cy="7572371"/>
          </a:xfrm>
          <a:custGeom>
            <a:avLst/>
            <a:gdLst/>
            <a:ahLst/>
            <a:cxnLst/>
            <a:rect l="l" t="t" r="r" b="b"/>
            <a:pathLst>
              <a:path w="11225887" h="7572371">
                <a:moveTo>
                  <a:pt x="0" y="0"/>
                </a:moveTo>
                <a:lnTo>
                  <a:pt x="11225888" y="0"/>
                </a:lnTo>
                <a:lnTo>
                  <a:pt x="11225888" y="7572372"/>
                </a:lnTo>
                <a:lnTo>
                  <a:pt x="0" y="75723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446716" y="3645480"/>
            <a:ext cx="9394565" cy="6001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Recreate the search</a:t>
            </a: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Have the user try another browser</a:t>
            </a: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Are they going through the library or a personal account?</a:t>
            </a:r>
          </a:p>
          <a:p>
            <a:pPr marL="914400" lvl="1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Ex- going directly to JSTOR or </a:t>
            </a:r>
            <a:r>
              <a:rPr lang="en-US" sz="3000" dirty="0" err="1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Kanopy</a:t>
            </a:r>
            <a:endParaRPr lang="en-US" sz="3000" dirty="0">
              <a:solidFill>
                <a:srgbClr val="376400"/>
              </a:solidFill>
              <a:latin typeface="DG Jory"/>
              <a:ea typeface="DG Jory"/>
              <a:cs typeface="DG Jory"/>
              <a:sym typeface="DG Jory"/>
            </a:endParaRP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Are they at work/using a work issued laptop?</a:t>
            </a:r>
          </a:p>
          <a:p>
            <a:pPr marL="914400" lvl="1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Local firewall may be blocking resources, very common with users who are K-12 teachers!</a:t>
            </a: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CARLI created a page with a wealth of information:</a:t>
            </a:r>
          </a:p>
          <a:p>
            <a:pPr marL="914400" lvl="1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https://www.carli.illinois.edu/products-services/i-share/electronic-res-man/primove-broken-links#</a:t>
            </a: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376400"/>
              </a:solidFill>
              <a:latin typeface="DG Jory"/>
              <a:ea typeface="DG Jory"/>
              <a:cs typeface="DG Jory"/>
              <a:sym typeface="DG Jory"/>
            </a:endParaRPr>
          </a:p>
          <a:p>
            <a:pPr marL="914400" lvl="1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376400"/>
              </a:solidFill>
              <a:latin typeface="DG Jory"/>
              <a:ea typeface="DG Jory"/>
              <a:cs typeface="DG Jory"/>
              <a:sym typeface="DG Jory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15304207" y="3906171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-3158837" y="774283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3841283" y="588094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764362" y="8397178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5750487" y="1439976"/>
            <a:ext cx="6599225" cy="19396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Basic troubleshooting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207364" y="2043271"/>
            <a:ext cx="4747132" cy="6962460"/>
          </a:xfrm>
          <a:custGeom>
            <a:avLst/>
            <a:gdLst/>
            <a:ahLst/>
            <a:cxnLst/>
            <a:rect l="l" t="t" r="r" b="b"/>
            <a:pathLst>
              <a:path w="4747132" h="6962460">
                <a:moveTo>
                  <a:pt x="0" y="0"/>
                </a:moveTo>
                <a:lnTo>
                  <a:pt x="4747132" y="0"/>
                </a:lnTo>
                <a:lnTo>
                  <a:pt x="4747132" y="6962460"/>
                </a:lnTo>
                <a:lnTo>
                  <a:pt x="0" y="69624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9333504" y="2043271"/>
            <a:ext cx="4747132" cy="6962460"/>
          </a:xfrm>
          <a:custGeom>
            <a:avLst/>
            <a:gdLst/>
            <a:ahLst/>
            <a:cxnLst/>
            <a:rect l="l" t="t" r="r" b="b"/>
            <a:pathLst>
              <a:path w="4747132" h="6962460">
                <a:moveTo>
                  <a:pt x="0" y="0"/>
                </a:moveTo>
                <a:lnTo>
                  <a:pt x="4747132" y="0"/>
                </a:lnTo>
                <a:lnTo>
                  <a:pt x="4747132" y="6962460"/>
                </a:lnTo>
                <a:lnTo>
                  <a:pt x="0" y="69624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4416405" y="2978545"/>
            <a:ext cx="4052044" cy="2500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Check stanza in config file. Is it up to date?</a:t>
            </a:r>
          </a:p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Check IP Ranges with vendor</a:t>
            </a:r>
          </a:p>
          <a:p>
            <a:pPr marL="457200" indent="-457200" algn="ctr">
              <a:lnSpc>
                <a:spcPts val="39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376400"/>
              </a:solidFill>
              <a:latin typeface="DG Jory"/>
              <a:ea typeface="DG Jory"/>
              <a:cs typeface="DG Jory"/>
              <a:sym typeface="DG Jory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570280" y="2978545"/>
            <a:ext cx="4052044" cy="20005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 algn="ctr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Check permission set for user</a:t>
            </a:r>
          </a:p>
          <a:p>
            <a:pPr marL="457200" indent="-457200" algn="ctr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Allocate resource to permission set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5486132" y="923925"/>
            <a:ext cx="7315735" cy="952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Authentication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935618" y="2135753"/>
            <a:ext cx="3013619" cy="5316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94"/>
              </a:lnSpc>
              <a:spcBef>
                <a:spcPct val="0"/>
              </a:spcBef>
            </a:pPr>
            <a:r>
              <a:rPr lang="en-US" sz="3067" dirty="0" err="1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EZProxy</a:t>
            </a:r>
            <a:endParaRPr lang="en-US" sz="3067" dirty="0">
              <a:solidFill>
                <a:srgbClr val="376400"/>
              </a:solidFill>
              <a:latin typeface="Wedges"/>
              <a:ea typeface="Wedges"/>
              <a:cs typeface="Wedges"/>
              <a:sym typeface="Wedge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089492" y="2135753"/>
            <a:ext cx="3013619" cy="5316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94"/>
              </a:lnSpc>
              <a:spcBef>
                <a:spcPct val="0"/>
              </a:spcBef>
            </a:pPr>
            <a:r>
              <a:rPr lang="en-US" sz="3067" dirty="0" err="1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openathens</a:t>
            </a:r>
            <a:endParaRPr lang="en-US" sz="3067" dirty="0">
              <a:solidFill>
                <a:srgbClr val="376400"/>
              </a:solidFill>
              <a:latin typeface="Wedges"/>
              <a:ea typeface="Wedges"/>
              <a:cs typeface="Wedges"/>
              <a:sym typeface="Wedges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15304207" y="3906171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/>
          <p:nvPr/>
        </p:nvSpPr>
        <p:spPr>
          <a:xfrm>
            <a:off x="-3158837" y="774283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>
          <a:xfrm>
            <a:off x="14699761" y="1461139"/>
            <a:ext cx="3046199" cy="1927413"/>
          </a:xfrm>
          <a:custGeom>
            <a:avLst/>
            <a:gdLst/>
            <a:ahLst/>
            <a:cxnLst/>
            <a:rect l="l" t="t" r="r" b="b"/>
            <a:pathLst>
              <a:path w="3046199" h="1927413">
                <a:moveTo>
                  <a:pt x="0" y="0"/>
                </a:moveTo>
                <a:lnTo>
                  <a:pt x="3046199" y="0"/>
                </a:lnTo>
                <a:lnTo>
                  <a:pt x="3046199" y="1927414"/>
                </a:lnTo>
                <a:lnTo>
                  <a:pt x="0" y="1927414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/>
          <p:nvPr/>
        </p:nvSpPr>
        <p:spPr>
          <a:xfrm>
            <a:off x="489789" y="7494172"/>
            <a:ext cx="3098450" cy="3528256"/>
          </a:xfrm>
          <a:custGeom>
            <a:avLst/>
            <a:gdLst/>
            <a:ahLst/>
            <a:cxnLst/>
            <a:rect l="l" t="t" r="r" b="b"/>
            <a:pathLst>
              <a:path w="3098450" h="3528256">
                <a:moveTo>
                  <a:pt x="0" y="0"/>
                </a:moveTo>
                <a:lnTo>
                  <a:pt x="3098450" y="0"/>
                </a:lnTo>
                <a:lnTo>
                  <a:pt x="3098450" y="3528256"/>
                </a:lnTo>
                <a:lnTo>
                  <a:pt x="0" y="352825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531056" y="1357314"/>
            <a:ext cx="11225887" cy="7572371"/>
          </a:xfrm>
          <a:custGeom>
            <a:avLst/>
            <a:gdLst/>
            <a:ahLst/>
            <a:cxnLst/>
            <a:rect l="l" t="t" r="r" b="b"/>
            <a:pathLst>
              <a:path w="11225887" h="7572371">
                <a:moveTo>
                  <a:pt x="0" y="0"/>
                </a:moveTo>
                <a:lnTo>
                  <a:pt x="11225888" y="0"/>
                </a:lnTo>
                <a:lnTo>
                  <a:pt x="11225888" y="7572372"/>
                </a:lnTo>
                <a:lnTo>
                  <a:pt x="0" y="75723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236466" y="4766988"/>
            <a:ext cx="9815066" cy="35009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You will tend to see the same problems over and over- take good notes!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Know what little problems tend to come up and share with your colleagues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Ex- Delay in turnover from Summer to Fall term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Ex- </a:t>
            </a:r>
            <a:r>
              <a:rPr lang="en-US" sz="3000" dirty="0" err="1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myEBSCO</a:t>
            </a: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 account is different than university account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844387" y="2238300"/>
            <a:ext cx="6599225" cy="19396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Institutional quirks</a:t>
            </a:r>
          </a:p>
        </p:txBody>
      </p:sp>
      <p:sp>
        <p:nvSpPr>
          <p:cNvPr id="5" name="Freeform 5"/>
          <p:cNvSpPr/>
          <p:nvPr/>
        </p:nvSpPr>
        <p:spPr>
          <a:xfrm>
            <a:off x="15304207" y="3906171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-3158837" y="774283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3841283" y="588094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764362" y="8397178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6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209800" y="342900"/>
            <a:ext cx="14344742" cy="9356006"/>
          </a:xfrm>
          <a:custGeom>
            <a:avLst/>
            <a:gdLst/>
            <a:ahLst/>
            <a:cxnLst/>
            <a:rect l="l" t="t" r="r" b="b"/>
            <a:pathLst>
              <a:path w="11225887" h="7572371">
                <a:moveTo>
                  <a:pt x="0" y="0"/>
                </a:moveTo>
                <a:lnTo>
                  <a:pt x="11225888" y="0"/>
                </a:lnTo>
                <a:lnTo>
                  <a:pt x="11225888" y="7572372"/>
                </a:lnTo>
                <a:lnTo>
                  <a:pt x="0" y="75723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3183920" y="2972656"/>
            <a:ext cx="11760090" cy="55015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Many collections have very similar titles. 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Verify the exact name of the activated collection in IZ.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No customer ID or Local Library Identifier in IZ. 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Check Customer ID or Location ID in Linking Parser Parameter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Full text found in CZ but not IZ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IZ collection is out of sync with CZ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Use Add all Portfolios from Community in Electronic Service Editor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Users hit paywalls for Free or Open Access material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Deactivate the portfolio in IZ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Report CARLI provided portfolios in NZ by emailing CARLI support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Report portfolios in IZ to Ex Libris Alma Support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810000" y="588094"/>
            <a:ext cx="10507930" cy="1939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choosing the right collection in the </a:t>
            </a:r>
            <a:r>
              <a:rPr lang="en-US" sz="5499" dirty="0" err="1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cz</a:t>
            </a:r>
            <a:endParaRPr lang="en-US" sz="5499" dirty="0">
              <a:solidFill>
                <a:srgbClr val="376400"/>
              </a:solidFill>
              <a:latin typeface="Wedges"/>
              <a:ea typeface="Wedges"/>
              <a:cs typeface="Wedges"/>
              <a:sym typeface="Wedges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17045397" y="4229100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-4409171" y="588094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5365394" y="-114300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-1710726" y="7429500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95400" y="1118936"/>
            <a:ext cx="15849599" cy="8049129"/>
            <a:chOff x="0" y="0"/>
            <a:chExt cx="3378608" cy="21199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78608" cy="2119935"/>
            </a:xfrm>
            <a:custGeom>
              <a:avLst/>
              <a:gdLst/>
              <a:ahLst/>
              <a:cxnLst/>
              <a:rect l="l" t="t" r="r" b="b"/>
              <a:pathLst>
                <a:path w="3378608" h="2119935">
                  <a:moveTo>
                    <a:pt x="29572" y="0"/>
                  </a:moveTo>
                  <a:lnTo>
                    <a:pt x="3349036" y="0"/>
                  </a:lnTo>
                  <a:cubicBezTo>
                    <a:pt x="3356879" y="0"/>
                    <a:pt x="3364401" y="3116"/>
                    <a:pt x="3369947" y="8661"/>
                  </a:cubicBezTo>
                  <a:cubicBezTo>
                    <a:pt x="3375492" y="14207"/>
                    <a:pt x="3378608" y="21729"/>
                    <a:pt x="3378608" y="29572"/>
                  </a:cubicBezTo>
                  <a:lnTo>
                    <a:pt x="3378608" y="2090363"/>
                  </a:lnTo>
                  <a:cubicBezTo>
                    <a:pt x="3378608" y="2098206"/>
                    <a:pt x="3375492" y="2105728"/>
                    <a:pt x="3369947" y="2111274"/>
                  </a:cubicBezTo>
                  <a:cubicBezTo>
                    <a:pt x="3364401" y="2116819"/>
                    <a:pt x="3356879" y="2119935"/>
                    <a:pt x="3349036" y="2119935"/>
                  </a:cubicBezTo>
                  <a:lnTo>
                    <a:pt x="29572" y="2119935"/>
                  </a:lnTo>
                  <a:cubicBezTo>
                    <a:pt x="21729" y="2119935"/>
                    <a:pt x="14207" y="2116819"/>
                    <a:pt x="8661" y="2111274"/>
                  </a:cubicBezTo>
                  <a:cubicBezTo>
                    <a:pt x="3116" y="2105728"/>
                    <a:pt x="0" y="2098206"/>
                    <a:pt x="0" y="2090363"/>
                  </a:cubicBezTo>
                  <a:lnTo>
                    <a:pt x="0" y="29572"/>
                  </a:lnTo>
                  <a:cubicBezTo>
                    <a:pt x="0" y="21729"/>
                    <a:pt x="3116" y="14207"/>
                    <a:pt x="8661" y="8661"/>
                  </a:cubicBezTo>
                  <a:cubicBezTo>
                    <a:pt x="14207" y="3116"/>
                    <a:pt x="21729" y="0"/>
                    <a:pt x="29572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94B56C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378608" cy="216756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6467823" y="1646079"/>
            <a:ext cx="5352354" cy="952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Open </a:t>
            </a:r>
            <a:r>
              <a:rPr lang="en-US" sz="5499" dirty="0" err="1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url</a:t>
            </a:r>
            <a:endParaRPr lang="en-US" sz="5499" dirty="0">
              <a:solidFill>
                <a:srgbClr val="376400"/>
              </a:solidFill>
              <a:latin typeface="Wedges"/>
              <a:ea typeface="Wedges"/>
              <a:cs typeface="Wedges"/>
              <a:sym typeface="Wedges"/>
            </a:endParaRPr>
          </a:p>
        </p:txBody>
      </p:sp>
      <p:sp>
        <p:nvSpPr>
          <p:cNvPr id="13" name="Freeform 13"/>
          <p:cNvSpPr/>
          <p:nvPr/>
        </p:nvSpPr>
        <p:spPr>
          <a:xfrm>
            <a:off x="13841283" y="588094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764362" y="8397178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3">
            <a:extLst>
              <a:ext uri="{FF2B5EF4-FFF2-40B4-BE49-F238E27FC236}">
                <a16:creationId xmlns:a16="http://schemas.microsoft.com/office/drawing/2014/main" id="{B3861B5F-E0E8-464F-984A-DABD9246CFC6}"/>
              </a:ext>
            </a:extLst>
          </p:cNvPr>
          <p:cNvSpPr txBox="1"/>
          <p:nvPr/>
        </p:nvSpPr>
        <p:spPr>
          <a:xfrm>
            <a:off x="1828800" y="3257647"/>
            <a:ext cx="15541255" cy="30008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/>
              <a:t>https://</a:t>
            </a:r>
            <a:r>
              <a:rPr lang="en-US" sz="3000" dirty="0">
                <a:solidFill>
                  <a:srgbClr val="19458D"/>
                </a:solidFill>
                <a:effectLst/>
              </a:rPr>
              <a:t>&lt;Primo_domain&gt;</a:t>
            </a:r>
            <a:r>
              <a:rPr lang="en-US" sz="3000" dirty="0"/>
              <a:t>/openurl/</a:t>
            </a:r>
            <a:r>
              <a:rPr lang="en-US" sz="3000" dirty="0">
                <a:solidFill>
                  <a:srgbClr val="CC6804"/>
                </a:solidFill>
                <a:effectLst/>
              </a:rPr>
              <a:t>&lt;Alma_institution_code&gt;</a:t>
            </a:r>
            <a:r>
              <a:rPr lang="en-US" sz="3000" dirty="0"/>
              <a:t>/</a:t>
            </a:r>
            <a:r>
              <a:rPr lang="en-US" sz="3000" dirty="0">
                <a:solidFill>
                  <a:srgbClr val="0E6B05"/>
                </a:solidFill>
                <a:effectLst/>
              </a:rPr>
              <a:t>&lt;view_code&gt;</a:t>
            </a:r>
            <a:r>
              <a:rPr lang="en-US" sz="3000" dirty="0"/>
              <a:t>?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  <a:hlinkClick r:id="rId7"/>
              </a:rPr>
              <a:t>https://i-share-xxx.primo.exlibrisgroup.com/openurl/01CARLI_XXX/01CARLI_XXX:CARLI_XXX</a:t>
            </a: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?</a:t>
            </a:r>
          </a:p>
          <a:p>
            <a:pPr marL="1104900" lvl="2" indent="-323850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https://i-share-nlu.primo.exlibrisgroup.com/openurl/01CARLI_NLU/01CARLI_NLU:CARLI_NLU?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https://www.carli.illinois.edu/products-services/i-share/discovery-interface/embed_links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531056" y="1357314"/>
            <a:ext cx="11225887" cy="7572371"/>
          </a:xfrm>
          <a:custGeom>
            <a:avLst/>
            <a:gdLst/>
            <a:ahLst/>
            <a:cxnLst/>
            <a:rect l="l" t="t" r="r" b="b"/>
            <a:pathLst>
              <a:path w="11225887" h="7572371">
                <a:moveTo>
                  <a:pt x="0" y="0"/>
                </a:moveTo>
                <a:lnTo>
                  <a:pt x="11225888" y="0"/>
                </a:lnTo>
                <a:lnTo>
                  <a:pt x="11225888" y="7572372"/>
                </a:lnTo>
                <a:lnTo>
                  <a:pt x="0" y="75723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236467" y="3487199"/>
            <a:ext cx="9815066" cy="35009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Community zone updates task list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Additions, deletes, and coverage changes</a:t>
            </a: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Best practice is to check about once a week or every other week</a:t>
            </a:r>
          </a:p>
          <a:p>
            <a:pPr marL="323850" lvl="1" algn="l">
              <a:lnSpc>
                <a:spcPts val="3900"/>
              </a:lnSpc>
            </a:pPr>
            <a:endParaRPr lang="en-US" sz="3000" dirty="0">
              <a:solidFill>
                <a:srgbClr val="376400"/>
              </a:solidFill>
              <a:latin typeface="DG Jory"/>
              <a:ea typeface="DG Jory"/>
              <a:cs typeface="DG Jory"/>
              <a:sym typeface="DG Jory"/>
            </a:endParaRPr>
          </a:p>
          <a:p>
            <a:pPr marL="647700" lvl="1" indent="-323850" algn="l">
              <a:lnSpc>
                <a:spcPts val="3900"/>
              </a:lnSpc>
              <a:buFont typeface="Arial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https://www.carli.illinois.edu/products-services/i-share/electronic-res-man/czutl-review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844387" y="2238300"/>
            <a:ext cx="6599225" cy="952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CZUTL</a:t>
            </a:r>
          </a:p>
        </p:txBody>
      </p:sp>
      <p:sp>
        <p:nvSpPr>
          <p:cNvPr id="5" name="Freeform 5"/>
          <p:cNvSpPr/>
          <p:nvPr/>
        </p:nvSpPr>
        <p:spPr>
          <a:xfrm>
            <a:off x="15304207" y="3906171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-3158837" y="774283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3841283" y="588094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764362" y="8397178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12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531056" y="1357314"/>
            <a:ext cx="11225887" cy="7572371"/>
          </a:xfrm>
          <a:custGeom>
            <a:avLst/>
            <a:gdLst/>
            <a:ahLst/>
            <a:cxnLst/>
            <a:rect l="l" t="t" r="r" b="b"/>
            <a:pathLst>
              <a:path w="11225887" h="7572371">
                <a:moveTo>
                  <a:pt x="0" y="0"/>
                </a:moveTo>
                <a:lnTo>
                  <a:pt x="11225888" y="0"/>
                </a:lnTo>
                <a:lnTo>
                  <a:pt x="11225888" y="7572372"/>
                </a:lnTo>
                <a:lnTo>
                  <a:pt x="0" y="75723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9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4446717" y="3191391"/>
            <a:ext cx="9394565" cy="15004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Can usually find documentation from CARLI, another consortium, or ExLibris by googling </a:t>
            </a:r>
          </a:p>
          <a:p>
            <a:pPr marL="914400" lvl="1" indent="-457200">
              <a:lnSpc>
                <a:spcPts val="39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Ex: alma delete </a:t>
            </a:r>
            <a:r>
              <a:rPr lang="en-US" sz="3000" dirty="0" err="1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ebook</a:t>
            </a:r>
            <a:r>
              <a:rPr lang="en-US" sz="3000" dirty="0">
                <a:solidFill>
                  <a:srgbClr val="376400"/>
                </a:solidFill>
                <a:latin typeface="DG Jory"/>
                <a:ea typeface="DG Jory"/>
                <a:cs typeface="DG Jory"/>
                <a:sym typeface="DG Jory"/>
              </a:rPr>
              <a:t> record -ai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844387" y="2038916"/>
            <a:ext cx="6599225" cy="952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  <a:spcBef>
                <a:spcPct val="0"/>
              </a:spcBef>
            </a:pPr>
            <a:r>
              <a:rPr lang="en-US" sz="5499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Use google!</a:t>
            </a:r>
          </a:p>
        </p:txBody>
      </p:sp>
      <p:sp>
        <p:nvSpPr>
          <p:cNvPr id="5" name="Freeform 5"/>
          <p:cNvSpPr/>
          <p:nvPr/>
        </p:nvSpPr>
        <p:spPr>
          <a:xfrm>
            <a:off x="15304207" y="3906171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-3158837" y="774283"/>
            <a:ext cx="6142630" cy="5606546"/>
          </a:xfrm>
          <a:custGeom>
            <a:avLst/>
            <a:gdLst/>
            <a:ahLst/>
            <a:cxnLst/>
            <a:rect l="l" t="t" r="r" b="b"/>
            <a:pathLst>
              <a:path w="6142630" h="5606546">
                <a:moveTo>
                  <a:pt x="0" y="0"/>
                </a:moveTo>
                <a:lnTo>
                  <a:pt x="6142630" y="0"/>
                </a:lnTo>
                <a:lnTo>
                  <a:pt x="6142630" y="5606546"/>
                </a:lnTo>
                <a:lnTo>
                  <a:pt x="0" y="56065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9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3841283" y="588094"/>
            <a:ext cx="2869151" cy="1815390"/>
          </a:xfrm>
          <a:custGeom>
            <a:avLst/>
            <a:gdLst/>
            <a:ahLst/>
            <a:cxnLst/>
            <a:rect l="l" t="t" r="r" b="b"/>
            <a:pathLst>
              <a:path w="2869151" h="1815390">
                <a:moveTo>
                  <a:pt x="0" y="0"/>
                </a:moveTo>
                <a:lnTo>
                  <a:pt x="2869151" y="0"/>
                </a:lnTo>
                <a:lnTo>
                  <a:pt x="2869151" y="1815390"/>
                </a:lnTo>
                <a:lnTo>
                  <a:pt x="0" y="18153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764362" y="8397178"/>
            <a:ext cx="3682356" cy="4193159"/>
          </a:xfrm>
          <a:custGeom>
            <a:avLst/>
            <a:gdLst/>
            <a:ahLst/>
            <a:cxnLst/>
            <a:rect l="l" t="t" r="r" b="b"/>
            <a:pathLst>
              <a:path w="3682356" h="4193159">
                <a:moveTo>
                  <a:pt x="0" y="0"/>
                </a:moveTo>
                <a:lnTo>
                  <a:pt x="3682355" y="0"/>
                </a:lnTo>
                <a:lnTo>
                  <a:pt x="3682355" y="4193159"/>
                </a:lnTo>
                <a:lnTo>
                  <a:pt x="0" y="419315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020832" y="1436396"/>
            <a:ext cx="8246336" cy="7031876"/>
          </a:xfrm>
          <a:custGeom>
            <a:avLst/>
            <a:gdLst/>
            <a:ahLst/>
            <a:cxnLst/>
            <a:rect l="l" t="t" r="r" b="b"/>
            <a:pathLst>
              <a:path w="8246336" h="7031876">
                <a:moveTo>
                  <a:pt x="0" y="0"/>
                </a:moveTo>
                <a:lnTo>
                  <a:pt x="8246336" y="0"/>
                </a:lnTo>
                <a:lnTo>
                  <a:pt x="8246336" y="7031875"/>
                </a:lnTo>
                <a:lnTo>
                  <a:pt x="0" y="70318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5602558" y="3924300"/>
            <a:ext cx="6865114" cy="13721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688"/>
              </a:lnSpc>
            </a:pPr>
            <a:r>
              <a:rPr lang="en-US" sz="8800" dirty="0">
                <a:solidFill>
                  <a:srgbClr val="376400"/>
                </a:solidFill>
                <a:latin typeface="Wedges"/>
                <a:ea typeface="Wedges"/>
                <a:cs typeface="Wedges"/>
                <a:sym typeface="Wedges"/>
              </a:rPr>
              <a:t>Questions?</a:t>
            </a:r>
          </a:p>
        </p:txBody>
      </p:sp>
      <p:sp>
        <p:nvSpPr>
          <p:cNvPr id="4" name="Freeform 4"/>
          <p:cNvSpPr/>
          <p:nvPr/>
        </p:nvSpPr>
        <p:spPr>
          <a:xfrm>
            <a:off x="5860345" y="5895320"/>
            <a:ext cx="6349539" cy="987051"/>
          </a:xfrm>
          <a:custGeom>
            <a:avLst/>
            <a:gdLst/>
            <a:ahLst/>
            <a:cxnLst/>
            <a:rect l="l" t="t" r="r" b="b"/>
            <a:pathLst>
              <a:path w="6349539" h="987051">
                <a:moveTo>
                  <a:pt x="0" y="0"/>
                </a:moveTo>
                <a:lnTo>
                  <a:pt x="6349540" y="0"/>
                </a:lnTo>
                <a:lnTo>
                  <a:pt x="6349540" y="987051"/>
                </a:lnTo>
                <a:lnTo>
                  <a:pt x="0" y="9870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-4824639" y="354149"/>
            <a:ext cx="8379022" cy="6383291"/>
          </a:xfrm>
          <a:custGeom>
            <a:avLst/>
            <a:gdLst/>
            <a:ahLst/>
            <a:cxnLst/>
            <a:rect l="l" t="t" r="r" b="b"/>
            <a:pathLst>
              <a:path w="8379022" h="6383291">
                <a:moveTo>
                  <a:pt x="0" y="0"/>
                </a:moveTo>
                <a:lnTo>
                  <a:pt x="8379022" y="0"/>
                </a:lnTo>
                <a:lnTo>
                  <a:pt x="8379022" y="6383291"/>
                </a:lnTo>
                <a:lnTo>
                  <a:pt x="0" y="638329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9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4640829" y="4952334"/>
            <a:ext cx="8964706" cy="8182332"/>
          </a:xfrm>
          <a:custGeom>
            <a:avLst/>
            <a:gdLst/>
            <a:ahLst/>
            <a:cxnLst/>
            <a:rect l="l" t="t" r="r" b="b"/>
            <a:pathLst>
              <a:path w="8964706" h="8182332">
                <a:moveTo>
                  <a:pt x="0" y="0"/>
                </a:moveTo>
                <a:lnTo>
                  <a:pt x="8964706" y="0"/>
                </a:lnTo>
                <a:lnTo>
                  <a:pt x="8964706" y="8182331"/>
                </a:lnTo>
                <a:lnTo>
                  <a:pt x="0" y="81823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90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14195159" y="1951854"/>
            <a:ext cx="3586091" cy="2269018"/>
          </a:xfrm>
          <a:custGeom>
            <a:avLst/>
            <a:gdLst/>
            <a:ahLst/>
            <a:cxnLst/>
            <a:rect l="l" t="t" r="r" b="b"/>
            <a:pathLst>
              <a:path w="3586091" h="2269018">
                <a:moveTo>
                  <a:pt x="0" y="0"/>
                </a:moveTo>
                <a:lnTo>
                  <a:pt x="3586092" y="0"/>
                </a:lnTo>
                <a:lnTo>
                  <a:pt x="3586092" y="2269018"/>
                </a:lnTo>
                <a:lnTo>
                  <a:pt x="0" y="226901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/>
          <p:nvPr/>
        </p:nvSpPr>
        <p:spPr>
          <a:xfrm>
            <a:off x="715410" y="6091248"/>
            <a:ext cx="3373627" cy="3841604"/>
          </a:xfrm>
          <a:custGeom>
            <a:avLst/>
            <a:gdLst/>
            <a:ahLst/>
            <a:cxnLst/>
            <a:rect l="l" t="t" r="r" b="b"/>
            <a:pathLst>
              <a:path w="3373627" h="3841604">
                <a:moveTo>
                  <a:pt x="0" y="0"/>
                </a:moveTo>
                <a:lnTo>
                  <a:pt x="3373627" y="0"/>
                </a:lnTo>
                <a:lnTo>
                  <a:pt x="3373627" y="3841603"/>
                </a:lnTo>
                <a:lnTo>
                  <a:pt x="0" y="384160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74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457</Words>
  <Application>Microsoft Office PowerPoint</Application>
  <PresentationFormat>Custom</PresentationFormat>
  <Paragraphs>68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Wedges</vt:lpstr>
      <vt:lpstr>DG Jory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White Simple UI Computer Group Project Presentation</dc:title>
  <dc:creator>Sara Rizzo</dc:creator>
  <cp:lastModifiedBy>Tolbert, Marisa</cp:lastModifiedBy>
  <cp:revision>13</cp:revision>
  <dcterms:created xsi:type="dcterms:W3CDTF">2006-08-16T00:00:00Z</dcterms:created>
  <dcterms:modified xsi:type="dcterms:W3CDTF">2025-03-14T20:21:31Z</dcterms:modified>
  <dc:identifier>DAGgyyXgwCk</dc:identifier>
</cp:coreProperties>
</file>