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2" r:id="rId4"/>
    <p:sldId id="285" r:id="rId5"/>
    <p:sldId id="287" r:id="rId6"/>
    <p:sldId id="286" r:id="rId7"/>
    <p:sldId id="289" r:id="rId8"/>
    <p:sldId id="292" r:id="rId9"/>
    <p:sldId id="290" r:id="rId10"/>
    <p:sldId id="291" r:id="rId11"/>
    <p:sldId id="264" r:id="rId12"/>
    <p:sldId id="271" r:id="rId13"/>
    <p:sldId id="295" r:id="rId14"/>
    <p:sldId id="281" r:id="rId15"/>
    <p:sldId id="270" r:id="rId16"/>
    <p:sldId id="282" r:id="rId17"/>
    <p:sldId id="29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8EF798-3A66-A3E2-ECDF-D9CCF99F51B7}" name="Han, Yi" initials="HY" userId="S::hany296@cod.edu::90e56254-2243-4ff3-b187-de81895786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CB2E-1488-41B3-8D79-B0441ED7181E}" type="datetimeFigureOut"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8368-B84A-49A0-9F8F-7CE850D2D5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Library instruction goes beyond teaching research skills. It includes connecting students to resources, campus services, and communities that support their academic and personal growth. 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POEM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8368-B84A-49A0-9F8F-7CE850D2D56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1246-7655-4706-E63A-F2BB1181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E84A0-9E02-978A-5BFE-2905D243E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F40CC-409D-987D-F45A-627329070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Add an open house poster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Starting college can feel overwhelming, and the library plays a vital role in helping students feel connected from the start. In addition to orientation activities, Galvin Library hosts an annual Open House during Welcome Week as a drop-in event for both new and returning students. The Open House highlights the library as a welcoming, inclusive space where students can explore, connect, and feel at home on campus.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016E8-DA6B-2B22-2A0F-1E4171512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8368-B84A-49A0-9F8F-7CE850D2D56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D795D-6A74-5519-25C6-269ADC94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DCAA1-2F13-F6E0-D15D-191F39594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CBB9A-E3AF-E6CB-D6EE-EFA5A144D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Takeaway: Crafts are effective low-barrier engagement activities that help students feel comfortable and welcomed </a:t>
            </a:r>
          </a:p>
          <a:p>
            <a:r>
              <a:rPr lang="en-US"/>
              <a:t>Takeaway: Feedback will inform future tours to enhance engagement and student experience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i="1"/>
              <a:t>Overall Impact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Positive student experience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Increased comfort and familiarity with library spaces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Strengthened sense of belonging and connection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FC848-3937-A343-B10F-388375602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8368-B84A-49A0-9F8F-7CE850D2D56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novak2@illinoistech.edu" TargetMode="External"/><Relationship Id="rId2" Type="http://schemas.openxmlformats.org/officeDocument/2006/relationships/hyperlink" Target="mailto:kriordan@illinoistech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t.edu/about/rankings-and-recognition/quick-facts?utm_source=chatgp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4" y="798090"/>
            <a:ext cx="8684357" cy="4088620"/>
          </a:xfrm>
        </p:spPr>
        <p:txBody>
          <a:bodyPr anchor="t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  <a:ea typeface="+mj-lt"/>
                <a:cs typeface="+mj-lt"/>
              </a:rPr>
              <a:t>Partners in Practice: Asserting Library Expertise Through Campus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75" y="4894565"/>
            <a:ext cx="10494996" cy="7385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Kylie Riordan, Information Literacy &amp; Instruction Librarian, Illinois Institute of Technology</a:t>
            </a:r>
            <a:endParaRPr lang="en-US"/>
          </a:p>
          <a:p>
            <a:pPr algn="l"/>
            <a:r>
              <a:rPr lang="en-US" sz="2000">
                <a:solidFill>
                  <a:srgbClr val="FFFFFF"/>
                </a:solidFill>
              </a:rPr>
              <a:t>Nichole Novak, Head of Reference and Instruction Services, Illinois Institute of Technology</a:t>
            </a:r>
            <a:endParaRPr lang="en-US"/>
          </a:p>
          <a:p>
            <a:pPr algn="l"/>
            <a:endParaRPr lang="en-US"/>
          </a:p>
        </p:txBody>
      </p:sp>
      <p:sp>
        <p:nvSpPr>
          <p:cNvPr id="6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72B9F9-3BF4-03DC-D1B5-E50D284C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Overall</a:t>
            </a:r>
            <a:br>
              <a:rPr lang="en-US" sz="6600" dirty="0">
                <a:solidFill>
                  <a:schemeClr val="tx2"/>
                </a:solidFill>
              </a:rPr>
            </a:br>
            <a:r>
              <a:rPr lang="en-US" sz="6600" dirty="0">
                <a:solidFill>
                  <a:schemeClr val="tx2"/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CDD5-A277-023C-3F7E-BFFE85AD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Great partnership with Career Services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200" dirty="0">
                <a:solidFill>
                  <a:schemeClr val="tx2"/>
                </a:solidFill>
              </a:rPr>
              <a:t>Interview booth advertisement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200" dirty="0">
                <a:solidFill>
                  <a:schemeClr val="tx2"/>
                </a:solidFill>
              </a:rPr>
              <a:t>Resume workshop for student workers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200" dirty="0">
                <a:solidFill>
                  <a:schemeClr val="tx2"/>
                </a:solidFill>
              </a:rPr>
              <a:t>Collaborating on a resources page for the career fairs, full of specific company and industry research on companies attending the career fairs</a:t>
            </a:r>
          </a:p>
        </p:txBody>
      </p:sp>
    </p:spTree>
    <p:extLst>
      <p:ext uri="{BB962C8B-B14F-4D97-AF65-F5344CB8AC3E}">
        <p14:creationId xmlns:p14="http://schemas.microsoft.com/office/powerpoint/2010/main" val="249098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BAEE9-1337-9C27-AEAE-BE1900ED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Wellness Initiative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FE44-1DE1-E7F1-EFBC-CE8C38F7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200" b="1"/>
              <a:t>Challenges of studying in Galvin Library</a:t>
            </a:r>
            <a:endParaRPr lang="en-US" sz="2200"/>
          </a:p>
          <a:p>
            <a:pPr marL="457200" indent="-457200"/>
            <a:r>
              <a:rPr lang="en-US" sz="2200"/>
              <a:t>16' high ceilings</a:t>
            </a:r>
          </a:p>
          <a:p>
            <a:pPr marL="457200" indent="-457200"/>
            <a:r>
              <a:rPr lang="en-US" sz="2200"/>
              <a:t>Open floor plan</a:t>
            </a:r>
          </a:p>
          <a:p>
            <a:pPr marL="457200" indent="-457200"/>
            <a:r>
              <a:rPr lang="en-US" sz="2200"/>
              <a:t>No individual study rooms</a:t>
            </a:r>
          </a:p>
          <a:p>
            <a:pPr marL="457200" indent="-457200"/>
            <a:r>
              <a:rPr lang="en-US" sz="2200"/>
              <a:t>Sensory overload and other challenges for neurodivergent students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b="1"/>
              <a:t>Applied for Reaching Across Illinois Library System (RAILS) My Library Is.. Grant in January 2025</a:t>
            </a:r>
          </a:p>
          <a:p>
            <a:pPr marL="457200" indent="-457200"/>
            <a:r>
              <a:rPr lang="en-US" sz="2200"/>
              <a:t>Creating Inclusive Spaces: Enhancing Library Resources for Neurodivergent Students</a:t>
            </a:r>
          </a:p>
        </p:txBody>
      </p:sp>
    </p:spTree>
    <p:extLst>
      <p:ext uri="{BB962C8B-B14F-4D97-AF65-F5344CB8AC3E}">
        <p14:creationId xmlns:p14="http://schemas.microsoft.com/office/powerpoint/2010/main" val="323953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D0FB1-F563-B751-9C20-DD23C223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753F-1051-DBA9-6E5C-3D24D32C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en-US" sz="5400"/>
              <a:t>Wellness Initiative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C3D2524-C475-5928-4587-5A953E80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881591"/>
            <a:ext cx="5788152" cy="533294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</a:rPr>
              <a:t>Received $1500 Grant</a:t>
            </a:r>
          </a:p>
          <a:p>
            <a:r>
              <a:rPr lang="en-US" sz="2400">
                <a:solidFill>
                  <a:srgbClr val="FFFFFF"/>
                </a:solidFill>
              </a:rPr>
              <a:t>Books</a:t>
            </a:r>
          </a:p>
          <a:p>
            <a:r>
              <a:rPr lang="en-US" sz="2400">
                <a:solidFill>
                  <a:srgbClr val="FFFFFF"/>
                </a:solidFill>
              </a:rPr>
              <a:t>Happy Lights for Seasonal Affective Disorder (SAD)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SAD is a type of depression</a:t>
            </a:r>
          </a:p>
          <a:p>
            <a:r>
              <a:rPr lang="en-US" sz="2400">
                <a:solidFill>
                  <a:srgbClr val="FFFFFF"/>
                </a:solidFill>
              </a:rPr>
              <a:t>Items for Tranquility Kits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Disposable foam earplugs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Sanitizing hand wipes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Affirmation/wellness cards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Fidget spinners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Magnetic fidget spheres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Marble maze mats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Stress balls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Spiky sensory rings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FFFF"/>
                </a:solidFill>
              </a:rPr>
              <a:t>Worry stones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Fidget sti</a:t>
            </a:r>
            <a:r>
              <a:rPr lang="en-US">
                <a:solidFill>
                  <a:srgbClr val="FFFFFF"/>
                </a:solidFill>
              </a:rPr>
              <a:t>cks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20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sz="2200">
              <a:solidFill>
                <a:srgbClr val="FFFFFF"/>
              </a:solidFill>
            </a:endParaRPr>
          </a:p>
          <a:p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1EE61E-8EFB-EF61-82E1-801DE2AA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B925D2-0960-6B12-C5B6-DD2F94CE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519A-67A2-C516-C148-CCABBB34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Planning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A7B54793-E6FD-B6BC-BF0E-8D842CD0C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607DC-F90E-C6A2-AA0B-56492ECF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441" y="640823"/>
            <a:ext cx="6823284" cy="5536140"/>
          </a:xfr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Brainstormed ways to raise awareness 	about these new resources in  POEM 	meetings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Reached out to psychology faculty 	for input and they offered to help 	promote the new resources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Decided to hold an event so students 	could see and touch the books, lights 	and kits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National Stress Awareness Day seemed 	like a good fit for the event.</a:t>
            </a:r>
          </a:p>
        </p:txBody>
      </p:sp>
      <p:cxnSp>
        <p:nvCxnSpPr>
          <p:cNvPr id="7" name="Straight Connector 6" descr="Blue line used to break up text">
            <a:extLst>
              <a:ext uri="{FF2B5EF4-FFF2-40B4-BE49-F238E27FC236}">
                <a16:creationId xmlns:a16="http://schemas.microsoft.com/office/drawing/2014/main" id="{66EA2260-CC56-92BA-D674-3A90142FBFA0}"/>
              </a:ext>
            </a:extLst>
          </p:cNvPr>
          <p:cNvCxnSpPr>
            <a:cxnSpLocks/>
          </p:cNvCxnSpPr>
          <p:nvPr/>
        </p:nvCxnSpPr>
        <p:spPr>
          <a:xfrm>
            <a:off x="5586761" y="2040674"/>
            <a:ext cx="54864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Blue line used to break up text">
            <a:extLst>
              <a:ext uri="{FF2B5EF4-FFF2-40B4-BE49-F238E27FC236}">
                <a16:creationId xmlns:a16="http://schemas.microsoft.com/office/drawing/2014/main" id="{74FF95DE-9C7D-B870-62DF-9586F4B0FABB}"/>
              </a:ext>
            </a:extLst>
          </p:cNvPr>
          <p:cNvCxnSpPr>
            <a:cxnSpLocks/>
          </p:cNvCxnSpPr>
          <p:nvPr/>
        </p:nvCxnSpPr>
        <p:spPr>
          <a:xfrm>
            <a:off x="5586761" y="3425283"/>
            <a:ext cx="54864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Blue line used to break up text">
            <a:extLst>
              <a:ext uri="{FF2B5EF4-FFF2-40B4-BE49-F238E27FC236}">
                <a16:creationId xmlns:a16="http://schemas.microsoft.com/office/drawing/2014/main" id="{B75D92E8-2EEF-B803-EE9E-A684C8901DB9}"/>
              </a:ext>
            </a:extLst>
          </p:cNvPr>
          <p:cNvCxnSpPr>
            <a:cxnSpLocks/>
          </p:cNvCxnSpPr>
          <p:nvPr/>
        </p:nvCxnSpPr>
        <p:spPr>
          <a:xfrm>
            <a:off x="5586761" y="4835913"/>
            <a:ext cx="54864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1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C68FA-17CA-0CE1-8E81-81252551A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for a National Stress Awareness Day event. The poster advertises the date, time, and location of the event.">
            <a:extLst>
              <a:ext uri="{FF2B5EF4-FFF2-40B4-BE49-F238E27FC236}">
                <a16:creationId xmlns:a16="http://schemas.microsoft.com/office/drawing/2014/main" id="{50CF1BE9-E943-5FCE-B94B-11F49E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0" y="1760407"/>
            <a:ext cx="3345156" cy="334909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DA9C4-BCD6-A626-8817-8581C4CA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Marketing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BF1A1-FFE2-FDE0-EEA9-E5ECD28B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05" y="2849775"/>
            <a:ext cx="5461095" cy="2771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 sz="2200">
                <a:solidFill>
                  <a:srgbClr val="FFFFFF"/>
                </a:solidFill>
              </a:rPr>
              <a:t>Social media posts</a:t>
            </a:r>
            <a:endParaRPr lang="en-US" sz="2400" b="1">
              <a:solidFill>
                <a:srgbClr val="FFFFFF"/>
              </a:solidFill>
            </a:endParaRPr>
          </a:p>
          <a:p>
            <a:pPr marL="342900" indent="-342900"/>
            <a:r>
              <a:rPr lang="en-US" sz="2200">
                <a:solidFill>
                  <a:srgbClr val="FFFFFF"/>
                </a:solidFill>
              </a:rPr>
              <a:t>Flyers posted around campus</a:t>
            </a:r>
            <a:endParaRPr lang="en-US" sz="2400" b="1">
              <a:solidFill>
                <a:srgbClr val="FFFFFF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Faculty posted them in Psychology </a:t>
            </a:r>
            <a:r>
              <a:rPr lang="en-US" sz="1800">
                <a:solidFill>
                  <a:srgbClr val="FFFFFF"/>
                </a:solidFill>
              </a:rPr>
              <a:t>Department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/>
            <a:r>
              <a:rPr lang="en-US" sz="2200">
                <a:solidFill>
                  <a:srgbClr val="FFFFFF"/>
                </a:solidFill>
              </a:rPr>
              <a:t>Illinois Tech's twice-weekly online newsletter</a:t>
            </a:r>
            <a:endParaRPr lang="en-US" sz="2400" b="1">
              <a:solidFill>
                <a:srgbClr val="FFFFFF"/>
              </a:solidFill>
            </a:endParaRPr>
          </a:p>
          <a:p>
            <a:pPr marL="342900" indent="-342900"/>
            <a:r>
              <a:rPr lang="en-US" sz="2200">
                <a:solidFill>
                  <a:srgbClr val="FFFFFF"/>
                </a:solidFill>
              </a:rPr>
              <a:t>Posted event on Illinois Tech's new student engagement platform</a:t>
            </a:r>
            <a:endParaRPr lang="en-US" sz="24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8899E-ADED-EA70-FA3F-6C9463D1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162798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National Stress Awareness Day Event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1058F-8376-E371-63FA-D126CCF6805B}"/>
              </a:ext>
            </a:extLst>
          </p:cNvPr>
          <p:cNvSpPr txBox="1"/>
          <p:nvPr/>
        </p:nvSpPr>
        <p:spPr>
          <a:xfrm>
            <a:off x="640080" y="2872899"/>
            <a:ext cx="4372377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/>
              <a:t>Held event on November 5, 2025</a:t>
            </a:r>
            <a:endParaRPr lang="en-US" sz="2000" b="1"/>
          </a:p>
          <a:p>
            <a:pPr marL="3429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Kits, lights</a:t>
            </a:r>
            <a:r>
              <a:rPr lang="en-US" sz="2200" baseline="0"/>
              <a:t> </a:t>
            </a:r>
            <a:r>
              <a:rPr lang="en-US" sz="2200"/>
              <a:t>and books available</a:t>
            </a:r>
            <a:r>
              <a:rPr lang="en-US" sz="2200" baseline="0"/>
              <a:t> for students to see and checkout</a:t>
            </a:r>
            <a:r>
              <a:rPr lang="en-US" sz="2200"/>
              <a:t>​</a:t>
            </a:r>
          </a:p>
          <a:p>
            <a:pPr marL="3429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aseline="0"/>
              <a:t>Activities </a:t>
            </a:r>
            <a:r>
              <a:rPr lang="en-US" sz="2200"/>
              <a:t>included</a:t>
            </a:r>
            <a:r>
              <a:rPr lang="en-US" sz="2200" baseline="0"/>
              <a:t> coloring </a:t>
            </a:r>
            <a:r>
              <a:rPr lang="en-US" sz="2200"/>
              <a:t>and </a:t>
            </a:r>
            <a:r>
              <a:rPr lang="en-US" sz="2200" baseline="0"/>
              <a:t>button making</a:t>
            </a:r>
            <a:r>
              <a:rPr lang="en-US" sz="2200"/>
              <a:t>​</a:t>
            </a:r>
          </a:p>
          <a:p>
            <a:pPr marL="3429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aseline="0"/>
              <a:t>Snacks provided</a:t>
            </a:r>
            <a:r>
              <a:rPr lang="en-US" sz="2200"/>
              <a:t>​</a:t>
            </a:r>
          </a:p>
          <a:p>
            <a:pPr marL="3429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Event ran for 2 hours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Content Placeholder 3" descr="A photo of a tranquility kit, which incldues an image of a happy light, a clear bag of fidget toys, a paper with a description of the kits, and an advertisement poster for the kit.">
            <a:extLst>
              <a:ext uri="{FF2B5EF4-FFF2-40B4-BE49-F238E27FC236}">
                <a16:creationId xmlns:a16="http://schemas.microsoft.com/office/drawing/2014/main" id="{4A49C751-8F2A-1787-B90B-8BB786295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233" b="4753"/>
          <a:stretch>
            <a:fillRect/>
          </a:stretch>
        </p:blipFill>
        <p:spPr>
          <a:xfrm>
            <a:off x="5408293" y="10"/>
            <a:ext cx="678218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737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D2AA4-DBBA-171E-80BF-3C50ECB1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Assessment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F5B0-6233-2CCF-BB10-1ACA7F93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90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Attendance</a:t>
            </a:r>
          </a:p>
          <a:p>
            <a:pPr marL="457200" indent="-457200"/>
            <a:r>
              <a:rPr lang="en-US" sz="2200"/>
              <a:t>25 students and staff attended</a:t>
            </a:r>
          </a:p>
          <a:p>
            <a:pPr marL="457200" indent="-457200"/>
            <a:r>
              <a:rPr lang="en-US" sz="2200"/>
              <a:t>Approximately 1/4 of attendees stayed for the entire event</a:t>
            </a:r>
          </a:p>
          <a:p>
            <a:pPr marL="457200" indent="-457200"/>
            <a:r>
              <a:rPr lang="en-US" sz="2200"/>
              <a:t>Event was scheduled to run for about one hour but ran closer to 2 hours</a:t>
            </a:r>
          </a:p>
          <a:p>
            <a:pPr marL="0" indent="0">
              <a:buNone/>
            </a:pPr>
            <a:r>
              <a:rPr lang="en-US" sz="2200" b="1"/>
              <a:t>Feedback</a:t>
            </a:r>
            <a:endParaRPr lang="en-US" sz="2200"/>
          </a:p>
          <a:p>
            <a:pPr marL="457200" indent="-457200"/>
            <a:r>
              <a:rPr lang="en-US" sz="2200"/>
              <a:t>Students expressed appreciation for event</a:t>
            </a:r>
          </a:p>
          <a:p>
            <a:pPr marL="457200" indent="-457200"/>
            <a:r>
              <a:rPr lang="en-US" sz="2200"/>
              <a:t>Books and kits were checked out during the event</a:t>
            </a:r>
          </a:p>
          <a:p>
            <a:pPr marL="457200" indent="-457200"/>
            <a:r>
              <a:rPr lang="en-US" sz="2200"/>
              <a:t>While the resources are for everyone, they make our neurodivergent population feel seen and heard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3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C6551-85F8-2BA5-3C47-BEAA28D7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81B38B-3DF4-CD9B-47C3-057CEDA4F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21AE1-A57C-E875-DA83-0EDD6D467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E87CA-D6A9-AE60-C2FB-D0881D0C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CD497F-EB49-6AA3-ACA4-616AD2B25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1BC742-D836-EB0F-1172-1DE65AD8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9DFE-6824-4F1A-3F26-4EB69DB43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2ACF3D-8545-0E1F-DFEA-80ACEA319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D1DEFB-A615-BA3E-59B6-BF29A07C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5E9E-457A-A439-3412-ABEA48EB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2"/>
                </a:solidFill>
              </a:rPr>
              <a:t>Strengthened partnerships with psychology faculty and paved the way for future</a:t>
            </a:r>
            <a:r>
              <a:rPr lang="en-US" sz="2200" dirty="0">
                <a:solidFill>
                  <a:schemeClr val="tx2"/>
                </a:solidFill>
              </a:rPr>
              <a:t> collaborations</a:t>
            </a:r>
            <a:endParaRPr lang="en-US">
              <a:solidFill>
                <a:schemeClr val="tx2"/>
              </a:solidFill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200">
                <a:solidFill>
                  <a:schemeClr val="tx2"/>
                </a:solidFill>
              </a:rPr>
              <a:t>Psychology professor offered to partner with a student org and the library to hold a fundraiser for new health and wellness materials for the library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200">
                <a:solidFill>
                  <a:schemeClr val="tx2"/>
                </a:solidFill>
              </a:rPr>
              <a:t>Psychology professor connected the library with a graduate student developing a campus radio program about campus health and wellness resources for Finals Week. This helped us promote our resources and programming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endParaRPr lang="en-US" sz="2200">
              <a:solidFill>
                <a:schemeClr val="tx2"/>
              </a:solidFill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en-US" sz="2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83E8-FBBF-483C-13CB-0A5DB26A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530280" cy="406462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1255-DABB-4400-BBF8-6BC7F1E1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0653"/>
            <a:ext cx="6095999" cy="4867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/>
              <a:t>Contact Info: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200"/>
              <a:t>Kylie Riordan – </a:t>
            </a:r>
            <a:r>
              <a:rPr lang="en-US" sz="2200">
                <a:hlinkClick r:id="rId2"/>
              </a:rPr>
              <a:t>kriordan@illinoistech.edu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Nichole Novak - </a:t>
            </a:r>
            <a:r>
              <a:rPr lang="en-US" sz="2200">
                <a:ea typeface="+mn-lt"/>
                <a:cs typeface="+mn-lt"/>
                <a:hlinkClick r:id="rId3"/>
              </a:rPr>
              <a:t>nnovak2@illinoistech.edu</a:t>
            </a:r>
            <a:endParaRPr lang="en-US" sz="2200">
              <a:ea typeface="+mn-lt"/>
              <a:cs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at tables in a large open space in the library.">
            <a:extLst>
              <a:ext uri="{FF2B5EF4-FFF2-40B4-BE49-F238E27FC236}">
                <a16:creationId xmlns:a16="http://schemas.microsoft.com/office/drawing/2014/main" id="{A91AE777-988C-FABF-44B7-6746399D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8" r="4887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A2648-1889-A105-4C45-5346BA42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49607" cy="1899912"/>
          </a:xfrm>
        </p:spPr>
        <p:txBody>
          <a:bodyPr>
            <a:noAutofit/>
          </a:bodyPr>
          <a:lstStyle/>
          <a:p>
            <a:r>
              <a:rPr lang="en-US"/>
              <a:t>Illinois Institute of Technology and Galvin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AEC-36B2-E6F9-32B3-CA8613663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539"/>
            <a:ext cx="4069034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Private, non-profit, STEM-focused</a:t>
            </a:r>
          </a:p>
          <a:p>
            <a:r>
              <a:rPr lang="en-US" sz="2200"/>
              <a:t>Located in Bronzeville neighborhood, Chicago, IL</a:t>
            </a:r>
          </a:p>
          <a:p>
            <a:r>
              <a:rPr lang="en-US" sz="2200"/>
              <a:t>Bachelor's- PHD program</a:t>
            </a:r>
          </a:p>
          <a:p>
            <a:r>
              <a:rPr lang="en-US" sz="2200"/>
              <a:t>Fall 2025 enrollment: 7,502, representing 117 countries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Paul V. Galvin Library</a:t>
            </a:r>
          </a:p>
          <a:p>
            <a:pPr marL="342900" indent="-342900"/>
            <a:r>
              <a:rPr lang="en-US" sz="2200"/>
              <a:t>Main Library at Illinois Tech</a:t>
            </a:r>
          </a:p>
          <a:p>
            <a:endParaRPr lang="en-US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C5CA9-2A3F-4D17-4073-14BFF69CAC06}"/>
              </a:ext>
            </a:extLst>
          </p:cNvPr>
          <p:cNvSpPr txBox="1"/>
          <p:nvPr/>
        </p:nvSpPr>
        <p:spPr>
          <a:xfrm>
            <a:off x="837127" y="6434070"/>
            <a:ext cx="9444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ptos"/>
              </a:rPr>
              <a:t>I</a:t>
            </a:r>
            <a:r>
              <a:rPr lang="en-US" sz="1400">
                <a:latin typeface="Aptos"/>
              </a:rPr>
              <a:t>llinois Institute of Technology. (n.d.). </a:t>
            </a:r>
            <a:r>
              <a:rPr lang="en-US" sz="1400" i="1">
                <a:latin typeface="Aptos"/>
              </a:rPr>
              <a:t>Quick facts.</a:t>
            </a:r>
            <a:r>
              <a:rPr lang="en-US" sz="1400">
                <a:latin typeface="Aptos"/>
              </a:rPr>
              <a:t> </a:t>
            </a:r>
            <a:r>
              <a:rPr lang="en-US" sz="1400" u="sng" strike="noStrike">
                <a:solidFill>
                  <a:srgbClr val="467886"/>
                </a:solidFill>
                <a:latin typeface="Aptos"/>
                <a:ea typeface="Segoe UI"/>
                <a:cs typeface="Segoe UI"/>
                <a:hlinkClick r:id="rId3"/>
              </a:rPr>
              <a:t>https://www.iit.edu/about/rankings-and-recognition/quick-facts</a:t>
            </a:r>
            <a:r>
              <a:rPr sz="1400">
                <a:latin typeface="Aptos"/>
                <a:ea typeface="Aptos"/>
                <a:cs typeface="Aptos"/>
              </a:rPr>
              <a:t> </a:t>
            </a:r>
            <a:endParaRPr lang="en-US" sz="1400"/>
          </a:p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2522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57A73-BDB0-85E6-D666-E2CA2342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82" y="1216034"/>
            <a:ext cx="4090219" cy="421930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ea typeface="+mj-lt"/>
                <a:cs typeface="+mj-lt"/>
              </a:rPr>
              <a:t>Building Trust Through</a:t>
            </a:r>
            <a:br>
              <a:rPr lang="en-US" sz="540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5400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4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6AEEC-2B80-6DDB-D04F-8C235974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53036"/>
            <a:ext cx="5037152" cy="5734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20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Strategies for collaborating with faculty and staff 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Collaboration initiatives are the first step in the trust-building process with campus stakeholders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1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AD7CA-1F83-162F-19AE-EC566367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9725653-165F-BD88-116D-7FA7F005B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FE031-643B-6F0C-1B0C-7D5EB012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07"/>
            <a:ext cx="6790389" cy="1350963"/>
          </a:xfrm>
        </p:spPr>
        <p:txBody>
          <a:bodyPr>
            <a:noAutofit/>
          </a:bodyPr>
          <a:lstStyle/>
          <a:p>
            <a:r>
              <a:rPr lang="en-US" sz="5400"/>
              <a:t>Collaboration with Career Services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7BF17F9-DBBB-AF1D-9354-F68745CB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98F8FA-3E76-B7E9-46F1-3D26DD6A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352"/>
            <a:ext cx="600418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/>
              <a:t>Since Fall 2023, Galvin Library has hosted a "Doing Company Research" workshop in collaboration with Career Services every semester to help students prepare for Career Fairs.  </a:t>
            </a:r>
            <a:endParaRPr lang="en-US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Designed to help students:</a:t>
            </a:r>
            <a:endParaRPr lang="en-US" sz="220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Learn about important library resources for doing research on companies  </a:t>
            </a:r>
          </a:p>
          <a:p>
            <a:r>
              <a:rPr lang="en-US" sz="2200">
                <a:ea typeface="+mn-lt"/>
                <a:cs typeface="+mn-lt"/>
              </a:rPr>
              <a:t>Learn research strategies for doing research on companies  </a:t>
            </a:r>
          </a:p>
          <a:p>
            <a:r>
              <a:rPr lang="en-US" sz="2200">
                <a:ea typeface="+mn-lt"/>
                <a:cs typeface="+mn-lt"/>
              </a:rPr>
              <a:t>Gain contextual information for doing research on private &amp; public companies  </a:t>
            </a:r>
            <a:endParaRPr lang="en-US" sz="2200"/>
          </a:p>
          <a:p>
            <a:pPr marL="0" indent="0">
              <a:buNone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F26362-7259-DFE0-666B-27EE037A5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118A87FB-AB1E-B6B1-8DF6-628CAB2EE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BF1C6A-0880-419C-D095-2CFB31DD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AC5E1F-EB28-12BE-240B-84D84CD34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5C73AB1-36BA-3995-87CF-1D67FF54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86B8244E-CDBF-6C3D-0558-76EE13E3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A490A5A-83DF-7FCD-4F36-9F937E80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38FDE-0BA9-CCA8-72F5-5090DF4E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How it started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9CD2-EB85-DC85-9498-42E58491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A librarian met a member of the career services team at an event, and they discussed the importance of library resources.</a:t>
            </a:r>
          </a:p>
          <a:p>
            <a:r>
              <a:rPr lang="en-US" sz="2200"/>
              <a:t>Attended a Career Services department meeting and decided a workshop to promote library resources would be beneficial.</a:t>
            </a:r>
          </a:p>
          <a:p>
            <a:r>
              <a:rPr lang="en-US" sz="2200" dirty="0"/>
              <a:t>A </a:t>
            </a:r>
            <a:r>
              <a:rPr lang="en-US" sz="2200" dirty="0" err="1"/>
              <a:t>LibGuide</a:t>
            </a:r>
            <a:r>
              <a:rPr lang="en-US" sz="2200" dirty="0"/>
              <a:t> already existed, but it was updated with </a:t>
            </a:r>
            <a:r>
              <a:rPr lang="en-US" sz="2200"/>
              <a:t>input from Career Services.</a:t>
            </a:r>
          </a:p>
          <a:p>
            <a:r>
              <a:rPr lang="en-US" sz="2200"/>
              <a:t>Workshop was planned around the guide.</a:t>
            </a:r>
          </a:p>
          <a:p>
            <a:r>
              <a:rPr lang="en-US" sz="2200"/>
              <a:t>Workshop has been given every semester since, both in person and online.</a:t>
            </a:r>
          </a:p>
        </p:txBody>
      </p:sp>
    </p:spTree>
    <p:extLst>
      <p:ext uri="{BB962C8B-B14F-4D97-AF65-F5344CB8AC3E}">
        <p14:creationId xmlns:p14="http://schemas.microsoft.com/office/powerpoint/2010/main" val="316248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AC8CA-1BBE-CCD7-3C77-AE4F0DD3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7FD630-D8C0-7B59-98E2-BCCD0CF6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9A234-96DA-DFF0-B3D7-ACBE86DA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Planning &amp; Promotion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5F7F594B-634B-AA98-5485-B663825A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ECAB-AB50-95F2-9E79-6DCCFD9A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>
                <a:ea typeface="+mn-lt"/>
                <a:cs typeface="+mn-lt"/>
              </a:rPr>
              <a:t>Internal</a:t>
            </a:r>
            <a:r>
              <a:rPr lang="en-US" sz="2200">
                <a:ea typeface="+mn-lt"/>
                <a:cs typeface="+mn-lt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Library social media (Facebook and Instagram)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Signage posted in the library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Library News Story posted on the library website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Local library monitors </a:t>
            </a:r>
            <a:endParaRPr lang="en-US" sz="2200"/>
          </a:p>
          <a:p>
            <a:r>
              <a:rPr lang="en-US" sz="2200" b="1">
                <a:ea typeface="+mn-lt"/>
                <a:cs typeface="+mn-lt"/>
              </a:rPr>
              <a:t>External</a:t>
            </a:r>
            <a:r>
              <a:rPr lang="en-US" sz="2200">
                <a:ea typeface="+mn-lt"/>
                <a:cs typeface="+mn-lt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Illinois Tech’s twice-weekly newsletter 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Office of campus life newsletter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Posted event on Illinois Tech's new student engagement platform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Cross promoted with Career Services</a:t>
            </a:r>
          </a:p>
          <a:p>
            <a:pPr marL="457200" lvl="1" indent="0">
              <a:buNone/>
            </a:pP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03770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53C8B-7601-EB7C-1026-E13D882E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Execution</a:t>
            </a:r>
            <a:endParaRPr lang="en-US" sz="5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843802-55E4-F64C-84CC-73B818F4E7C1}"/>
              </a:ext>
            </a:extLst>
          </p:cNvPr>
          <p:cNvSpPr txBox="1">
            <a:spLocks/>
          </p:cNvSpPr>
          <p:nvPr/>
        </p:nvSpPr>
        <p:spPr>
          <a:xfrm>
            <a:off x="665598" y="2871174"/>
            <a:ext cx="9421607" cy="3090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Walks through library databases </a:t>
            </a:r>
          </a:p>
          <a:p>
            <a:pPr lvl="1"/>
            <a:r>
              <a:rPr lang="en-US" sz="2200"/>
              <a:t>Business Source Ultimate, </a:t>
            </a:r>
            <a:r>
              <a:rPr lang="en-US" sz="2200" err="1"/>
              <a:t>Mergent</a:t>
            </a:r>
            <a:r>
              <a:rPr lang="en-US" sz="2200"/>
              <a:t> Intellect, </a:t>
            </a:r>
            <a:r>
              <a:rPr lang="en-US" sz="2200" err="1"/>
              <a:t>Privco</a:t>
            </a:r>
            <a:r>
              <a:rPr lang="en-US" sz="2200"/>
              <a:t> </a:t>
            </a:r>
          </a:p>
          <a:p>
            <a:r>
              <a:rPr lang="en-US" sz="2200"/>
              <a:t>Search Strategies </a:t>
            </a:r>
          </a:p>
          <a:p>
            <a:r>
              <a:rPr lang="en-US" sz="2200"/>
              <a:t>Background info on public vs private companies </a:t>
            </a:r>
          </a:p>
          <a:p>
            <a:r>
              <a:rPr lang="en-US" sz="2200"/>
              <a:t>Time for searching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89865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0DDD9-7528-0FCC-60E7-03BD0EF9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Turnout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42FACC-2DF6-DBE3-C9FC-6B6294FA6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26550"/>
              </p:ext>
            </p:extLst>
          </p:nvPr>
        </p:nvGraphicFramePr>
        <p:xfrm>
          <a:off x="838200" y="2304992"/>
          <a:ext cx="10515600" cy="379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71">
                  <a:extLst>
                    <a:ext uri="{9D8B030D-6E8A-4147-A177-3AD203B41FA5}">
                      <a16:colId xmlns:a16="http://schemas.microsoft.com/office/drawing/2014/main" val="3898910233"/>
                    </a:ext>
                  </a:extLst>
                </a:gridCol>
                <a:gridCol w="3788688">
                  <a:extLst>
                    <a:ext uri="{9D8B030D-6E8A-4147-A177-3AD203B41FA5}">
                      <a16:colId xmlns:a16="http://schemas.microsoft.com/office/drawing/2014/main" val="2920083787"/>
                    </a:ext>
                  </a:extLst>
                </a:gridCol>
                <a:gridCol w="3414841">
                  <a:extLst>
                    <a:ext uri="{9D8B030D-6E8A-4147-A177-3AD203B41FA5}">
                      <a16:colId xmlns:a16="http://schemas.microsoft.com/office/drawing/2014/main" val="2385670433"/>
                    </a:ext>
                  </a:extLst>
                </a:gridCol>
              </a:tblGrid>
              <a:tr h="54215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Semester</a:t>
                      </a:r>
                    </a:p>
                  </a:txBody>
                  <a:tcPr marL="100399" marR="100399" marT="50199" marB="50199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# of Sessions</a:t>
                      </a:r>
                    </a:p>
                  </a:txBody>
                  <a:tcPr marL="100399" marR="100399" marT="50199" marB="50199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Attendance</a:t>
                      </a:r>
                    </a:p>
                  </a:txBody>
                  <a:tcPr marL="100399" marR="100399" marT="50199" marB="50199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61219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Fall 2023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2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65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3191224139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Spring 2024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3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108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856163927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Fall 2024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3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46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100718425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Spring 2025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17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1121784347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Fall 2025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2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25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1165987979"/>
                  </a:ext>
                </a:extLst>
              </a:tr>
              <a:tr h="542153">
                <a:tc>
                  <a:txBody>
                    <a:bodyPr/>
                    <a:lstStyle/>
                    <a:p>
                      <a:r>
                        <a:rPr lang="en-US" sz="2200"/>
                        <a:t>Spring 2026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</a:t>
                      </a:r>
                    </a:p>
                  </a:txBody>
                  <a:tcPr marL="100399" marR="100399" marT="50199" marB="50199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10</a:t>
                      </a:r>
                    </a:p>
                  </a:txBody>
                  <a:tcPr marL="100399" marR="100399" marT="50199" marB="50199"/>
                </a:tc>
                <a:extLst>
                  <a:ext uri="{0D108BD9-81ED-4DB2-BD59-A6C34878D82A}">
                    <a16:rowId xmlns:a16="http://schemas.microsoft.com/office/drawing/2014/main" val="179991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83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36F0C-54F3-B474-EC11-BD0EE4E6F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E150EC-5762-1A86-CD0E-5F32E8253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What was the most important takeaway from this </a:t>
            </a:r>
            <a:r>
              <a:rPr lang="en-US" err="1">
                <a:ea typeface="+mn-lt"/>
                <a:cs typeface="+mn-lt"/>
              </a:rPr>
              <a:t>session?How</a:t>
            </a:r>
            <a:r>
              <a:rPr lang="en-US">
                <a:ea typeface="+mn-lt"/>
                <a:cs typeface="+mn-lt"/>
              </a:rPr>
              <a:t> confident do you feel about using the library's resources to do research on companies?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D3785-281E-E65B-3F31-82AC68B5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Assessment &amp; Feedback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09D0E987-0BF6-A1DE-229E-6AEF3D3D6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A4DA-99C0-7409-187F-9A3AD475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>
                <a:ea typeface="+mn-lt"/>
                <a:cs typeface="+mn-lt"/>
              </a:rPr>
              <a:t>How confident do you feel about using the library's resources to do research on companies? (1-5)</a:t>
            </a:r>
            <a:endParaRPr lang="en-US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200"/>
              <a:t>All 4s &amp; 5s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en-US" sz="2200"/>
          </a:p>
          <a:p>
            <a:pPr marL="0" indent="0">
              <a:buNone/>
            </a:pPr>
            <a:r>
              <a:rPr lang="en-US" sz="2200" b="1">
                <a:ea typeface="+mn-lt"/>
                <a:cs typeface="+mn-lt"/>
              </a:rPr>
              <a:t>What was the most important takeaway from this session?</a:t>
            </a:r>
            <a:endParaRPr lang="en-US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200"/>
              <a:t>"</a:t>
            </a:r>
            <a:r>
              <a:rPr lang="en-US" sz="2200">
                <a:ea typeface="+mn-lt"/>
                <a:cs typeface="+mn-lt"/>
              </a:rPr>
              <a:t>Now I can prepare better for the interview"</a:t>
            </a:r>
            <a:endParaRPr lang="en-US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200"/>
              <a:t>"</a:t>
            </a:r>
            <a:r>
              <a:rPr lang="en-US" sz="2200">
                <a:ea typeface="+mn-lt"/>
                <a:cs typeface="+mn-lt"/>
              </a:rPr>
              <a:t>This has really been an eye opener"</a:t>
            </a:r>
            <a:endParaRPr lang="en-US" sz="2200"/>
          </a:p>
          <a:p>
            <a:pPr lvl="1">
              <a:buFont typeface="Courier New" panose="020B0604020202020204" pitchFamily="34" charset="0"/>
              <a:buChar char="o"/>
            </a:pPr>
            <a:endParaRPr lang="en-US" sz="2200"/>
          </a:p>
          <a:p>
            <a:pPr lvl="1">
              <a:buFont typeface="Courier New" panose="020B0604020202020204" pitchFamily="34" charset="0"/>
              <a:buChar char="o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241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1067</Words>
  <Application>Microsoft Office PowerPoint</Application>
  <PresentationFormat>Widescreen</PresentationFormat>
  <Paragraphs>163</Paragraphs>
  <Slides>18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Courier New</vt:lpstr>
      <vt:lpstr>office theme</vt:lpstr>
      <vt:lpstr>Partners in Practice: Asserting Library Expertise Through Campus Collaboration</vt:lpstr>
      <vt:lpstr>Illinois Institute of Technology and Galvin Library</vt:lpstr>
      <vt:lpstr>Building Trust Through Collaboration</vt:lpstr>
      <vt:lpstr>Collaboration with Career Services</vt:lpstr>
      <vt:lpstr>How it started</vt:lpstr>
      <vt:lpstr>Planning &amp; Promotion</vt:lpstr>
      <vt:lpstr>Execution</vt:lpstr>
      <vt:lpstr>Turnout</vt:lpstr>
      <vt:lpstr>Assessment &amp; Feedback</vt:lpstr>
      <vt:lpstr>Overall Impact</vt:lpstr>
      <vt:lpstr>Wellness Initiative </vt:lpstr>
      <vt:lpstr>Wellness Initiative</vt:lpstr>
      <vt:lpstr>Planning</vt:lpstr>
      <vt:lpstr>Marketing</vt:lpstr>
      <vt:lpstr>National Stress Awareness Day Event</vt:lpstr>
      <vt:lpstr>Assessment</vt:lpstr>
      <vt:lpstr>Impact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Kylie Riordan</dc:creator>
  <cp:lastModifiedBy>Kylie Riordan</cp:lastModifiedBy>
  <cp:revision>44</cp:revision>
  <dcterms:created xsi:type="dcterms:W3CDTF">2025-10-13T19:20:19Z</dcterms:created>
  <dcterms:modified xsi:type="dcterms:W3CDTF">2026-05-27T20:31:25Z</dcterms:modified>
</cp:coreProperties>
</file>