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Roboto"/>
      <p:regular r:id="rId17"/>
      <p:bold r:id="rId18"/>
      <p:italic r:id="rId19"/>
      <p:boldItalic r:id="rId2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-boldItalic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Roboto-regular.fnt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Roboto-italic.fntdata"/><Relationship Id="rId6" Type="http://schemas.openxmlformats.org/officeDocument/2006/relationships/slide" Target="slides/slide1.xml"/><Relationship Id="rId18" Type="http://schemas.openxmlformats.org/officeDocument/2006/relationships/font" Target="fonts/Roboto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ecccb8f810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" name="Google Shape;135;g3ecccb8f810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ecccb8f810_0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ecccb8f810_0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3ecccb8f810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3ecccb8f810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ecccb8f810_0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ecccb8f810_0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ecccb8f810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ecccb8f810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ecccb8f810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ecccb8f810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ecccb8f810_0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ecccb8f810_0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ecccb8f810_0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ecccb8f810_0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3ecccb8f810_0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3ecccb8f810_0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ecccb8f810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ecccb8f810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80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5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" name="Google Shape;27;p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28" name="Google Shape;28;p5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" name="Google Shape;29;p5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6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44" name="Google Shape;44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9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9" name="Google Shape;49;p9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sz="18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8.png"/><Relationship Id="rId4" Type="http://schemas.openxmlformats.org/officeDocument/2006/relationships/image" Target="../media/image15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Relationship Id="rId4" Type="http://schemas.openxmlformats.org/officeDocument/2006/relationships/image" Target="../media/image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hyperlink" Target="mailto:gutierrezjones@lakeforest.edu" TargetMode="External"/><Relationship Id="rId4" Type="http://schemas.openxmlformats.org/officeDocument/2006/relationships/hyperlink" Target="mailto:archives@lakeforest.edu" TargetMode="External"/><Relationship Id="rId5" Type="http://schemas.openxmlformats.org/officeDocument/2006/relationships/image" Target="../media/image16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Relationship Id="rId4" Type="http://schemas.openxmlformats.org/officeDocument/2006/relationships/image" Target="../media/image1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>
            <p:ph type="ctrTitle"/>
          </p:nvPr>
        </p:nvSpPr>
        <p:spPr>
          <a:xfrm>
            <a:off x="390525" y="1819275"/>
            <a:ext cx="6699600" cy="93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600"/>
              <a:t>Building Community Trust </a:t>
            </a:r>
            <a:endParaRPr b="1" sz="2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2600"/>
              <a:t>from an Institutional Archive</a:t>
            </a:r>
            <a:endParaRPr b="1" sz="26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000"/>
              <a:t>Transforming Campus Collaborations Panel</a:t>
            </a:r>
            <a:endParaRPr sz="2000"/>
          </a:p>
          <a:p>
            <a:pPr indent="0" lvl="0" marL="0" rtl="0" algn="l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55000"/>
              <a:buFont typeface="Arial"/>
              <a:buNone/>
            </a:pPr>
            <a:r>
              <a:rPr lang="en" sz="2000"/>
              <a:t>CARLI Instruction Showcase </a:t>
            </a:r>
            <a:endParaRPr sz="2000"/>
          </a:p>
        </p:txBody>
      </p:sp>
      <p:sp>
        <p:nvSpPr>
          <p:cNvPr id="68" name="Google Shape;68;p13"/>
          <p:cNvSpPr txBox="1"/>
          <p:nvPr>
            <p:ph idx="1" type="subTitle"/>
          </p:nvPr>
        </p:nvSpPr>
        <p:spPr>
          <a:xfrm>
            <a:off x="390525" y="2789123"/>
            <a:ext cx="8222100" cy="59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55000" lnSpcReduction="2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Natalia </a:t>
            </a:r>
            <a:r>
              <a:rPr lang="en" sz="2000"/>
              <a:t>Gutiérrez-Jones</a:t>
            </a:r>
            <a:endParaRPr sz="2000"/>
          </a:p>
          <a:p>
            <a:pPr indent="0" lvl="0" marL="0" rtl="0" algn="l">
              <a:spcBef>
                <a:spcPts val="1000"/>
              </a:spcBef>
              <a:spcAft>
                <a:spcPts val="1000"/>
              </a:spcAft>
              <a:buNone/>
            </a:pPr>
            <a:r>
              <a:rPr lang="en" sz="2000"/>
              <a:t>Thursday, June 4th, 2026</a:t>
            </a:r>
            <a:endParaRPr sz="2000"/>
          </a:p>
        </p:txBody>
      </p:sp>
      <p:pic>
        <p:nvPicPr>
          <p:cNvPr id="69" name="Google Shape;69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1848" y="2648463"/>
            <a:ext cx="1721224" cy="229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82125" y="2164950"/>
            <a:ext cx="1585600" cy="1842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82120" y="126799"/>
            <a:ext cx="1798926" cy="1968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42025" y="586025"/>
            <a:ext cx="1981050" cy="18426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2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INSTRUCTION in the Archives</a:t>
            </a:r>
            <a:endParaRPr/>
          </a:p>
        </p:txBody>
      </p:sp>
      <p:sp>
        <p:nvSpPr>
          <p:cNvPr id="138" name="Google Shape;138;p22"/>
          <p:cNvSpPr txBox="1"/>
          <p:nvPr>
            <p:ph idx="1" type="body"/>
          </p:nvPr>
        </p:nvSpPr>
        <p:spPr>
          <a:xfrm>
            <a:off x="471900" y="1919075"/>
            <a:ext cx="5783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Institutional growth and achievement can be </a:t>
            </a:r>
            <a:r>
              <a:rPr b="1" lang="en"/>
              <a:t>celebrated without erasing</a:t>
            </a:r>
            <a:r>
              <a:rPr lang="en"/>
              <a:t> historical wrongs, their impact, and the activists who challenged them</a:t>
            </a:r>
            <a:endParaRPr/>
          </a:p>
          <a:p>
            <a:pPr indent="-33432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If necessary, advocate to admin that </a:t>
            </a:r>
            <a:r>
              <a:rPr b="1" lang="en"/>
              <a:t>the institution serves itself best</a:t>
            </a:r>
            <a:r>
              <a:rPr lang="en"/>
              <a:t> by supporting open reflection and critique, in the pursuit of continued progress</a:t>
            </a:r>
            <a:endParaRPr/>
          </a:p>
          <a:p>
            <a:pPr indent="-33432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Using a strictly positive lens delegitimizes the historical work and </a:t>
            </a:r>
            <a:r>
              <a:rPr b="1" lang="en"/>
              <a:t>erodes community trust that could be built up</a:t>
            </a:r>
            <a:r>
              <a:rPr lang="en"/>
              <a:t> by acknowledging harm and engaging in self-critique</a:t>
            </a:r>
            <a:endParaRPr/>
          </a:p>
        </p:txBody>
      </p:sp>
      <p:pic>
        <p:nvPicPr>
          <p:cNvPr id="139" name="Google Shape;13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15625" y="1342525"/>
            <a:ext cx="2554399" cy="1810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15625" y="3186625"/>
            <a:ext cx="2554399" cy="1915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23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 for your time and attention!</a:t>
            </a:r>
            <a:endParaRPr/>
          </a:p>
        </p:txBody>
      </p:sp>
      <p:sp>
        <p:nvSpPr>
          <p:cNvPr id="146" name="Google Shape;146;p23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Feel free to get in touch at: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gutierrezjones@lakeforest.edu</a:t>
            </a:r>
            <a:r>
              <a:rPr lang="en"/>
              <a:t> 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archives@lakeforest.edu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847-735-5064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147" name="Google Shape;14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91105" y="1919075"/>
            <a:ext cx="3475700" cy="2985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4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background</a:t>
            </a:r>
            <a:endParaRPr/>
          </a:p>
        </p:txBody>
      </p:sp>
      <p:sp>
        <p:nvSpPr>
          <p:cNvPr id="78" name="Google Shape;78;p14"/>
          <p:cNvSpPr txBox="1"/>
          <p:nvPr>
            <p:ph idx="1" type="body"/>
          </p:nvPr>
        </p:nvSpPr>
        <p:spPr>
          <a:xfrm>
            <a:off x="471900" y="1919075"/>
            <a:ext cx="5766600" cy="1686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28454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 sz="1700"/>
              <a:t>Full-time </a:t>
            </a:r>
            <a:r>
              <a:rPr b="1" lang="en" sz="1700"/>
              <a:t>academic archivist</a:t>
            </a:r>
            <a:r>
              <a:rPr lang="en" sz="1700"/>
              <a:t> since 2019 (Wellesley College, Northwestern University, Loyola University Chicago, now at Lake Forest College) - always working with </a:t>
            </a:r>
            <a:r>
              <a:rPr b="1" lang="en" sz="1700"/>
              <a:t>students </a:t>
            </a:r>
            <a:r>
              <a:rPr lang="en" sz="1700"/>
              <a:t>and student orgs to some degree.</a:t>
            </a:r>
            <a:endParaRPr sz="1700"/>
          </a:p>
          <a:p>
            <a:pPr indent="-33432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MLIS concentrating in Archives Management, MA in History, BA in Spanish and Comparative Literature</a:t>
            </a:r>
            <a:endParaRPr b="1"/>
          </a:p>
        </p:txBody>
      </p:sp>
      <p:pic>
        <p:nvPicPr>
          <p:cNvPr id="79" name="Google Shape;7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74598" y="460125"/>
            <a:ext cx="2519401" cy="249035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14"/>
          <p:cNvSpPr txBox="1"/>
          <p:nvPr/>
        </p:nvSpPr>
        <p:spPr>
          <a:xfrm>
            <a:off x="471900" y="3408150"/>
            <a:ext cx="8614200" cy="15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I g</a:t>
            </a: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rew up in Santa Barbara, CA, was in Philadelphia area for undergrad (Haverford College) and Boston for grad school (Simmons University) - in Chicago area since 2021.</a:t>
            </a:r>
            <a:endParaRPr sz="1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oboto"/>
              <a:buChar char="●"/>
            </a:pPr>
            <a:r>
              <a:rPr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Two English professor parents and an older sister teaching English as a Second Language.</a:t>
            </a:r>
            <a:endParaRPr sz="1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Roboto"/>
              <a:buChar char="●"/>
            </a:pPr>
            <a:r>
              <a:rPr b="1" lang="en" sz="1600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rPr>
              <a:t>My current job is my first doing instruction solo! </a:t>
            </a:r>
            <a:endParaRPr sz="1600">
              <a:solidFill>
                <a:schemeClr val="lt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5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background</a:t>
            </a:r>
            <a:endParaRPr/>
          </a:p>
        </p:txBody>
      </p:sp>
      <p:sp>
        <p:nvSpPr>
          <p:cNvPr id="86" name="Google Shape;86;p15"/>
          <p:cNvSpPr txBox="1"/>
          <p:nvPr>
            <p:ph idx="1" type="body"/>
          </p:nvPr>
        </p:nvSpPr>
        <p:spPr>
          <a:xfrm>
            <a:off x="471900" y="1919075"/>
            <a:ext cx="8222100" cy="301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In my current role as Archivist and Librarian for Special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Collections, my typical instruction experience is hosting students for 1-2 visits to the Archives Reading room in the Library during their participation in a course (these have included Religion, Environmental Science, African American Studies, Sociology and Anthropology, History…)</a:t>
            </a:r>
            <a:endParaRPr/>
          </a:p>
          <a:p>
            <a:pPr indent="-342900" lvl="0" marL="457200" rtl="0" algn="l">
              <a:spcBef>
                <a:spcPts val="12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These have been for either 50 minutes or 2 hours. Typically I give a ~10-20 minute lecture, get into a Q&amp;A discussion, and then facilitate students interacting with archival materials selected for the class. The structure is dependent on the faculty member’s preference.</a:t>
            </a:r>
            <a:endParaRPr/>
          </a:p>
        </p:txBody>
      </p:sp>
      <p:pic>
        <p:nvPicPr>
          <p:cNvPr id="87" name="Google Shape;8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7850" y="177025"/>
            <a:ext cx="2086151" cy="20861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Institutional Archivist Role</a:t>
            </a:r>
            <a:endParaRPr/>
          </a:p>
        </p:txBody>
      </p:sp>
      <p:sp>
        <p:nvSpPr>
          <p:cNvPr id="93" name="Google Shape;93;p16"/>
          <p:cNvSpPr txBox="1"/>
          <p:nvPr>
            <p:ph idx="1" type="body"/>
          </p:nvPr>
        </p:nvSpPr>
        <p:spPr>
          <a:xfrm>
            <a:off x="471900" y="1919075"/>
            <a:ext cx="6276900" cy="271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Key goal: Identify and fill gaps in the collection (reflective of past bias)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Key goal: Build community partnerships and engage students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Key goal: Make reparative outreach to historically neglected, marginalized groups and rebuild trust, solicit donations 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Key goal: Serve your institution’s needs, align with institutional mission/goals, achieve tasks as assigned by supervisors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There needs to be </a:t>
            </a:r>
            <a:r>
              <a:rPr b="1" lang="en"/>
              <a:t>mutual understanding </a:t>
            </a:r>
            <a:r>
              <a:rPr lang="en"/>
              <a:t>with institutional leadership/ stakeholders about what the goals and responsibilities of archivists are!</a:t>
            </a:r>
            <a:endParaRPr/>
          </a:p>
        </p:txBody>
      </p:sp>
      <p:pic>
        <p:nvPicPr>
          <p:cNvPr id="94" name="Google Shape;9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4225" y="1811075"/>
            <a:ext cx="2445800" cy="3068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7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Institutional Archivist Role</a:t>
            </a:r>
            <a:endParaRPr/>
          </a:p>
        </p:txBody>
      </p:sp>
      <p:sp>
        <p:nvSpPr>
          <p:cNvPr id="100" name="Google Shape;100;p17"/>
          <p:cNvSpPr txBox="1"/>
          <p:nvPr>
            <p:ph idx="1" type="body"/>
          </p:nvPr>
        </p:nvSpPr>
        <p:spPr>
          <a:xfrm>
            <a:off x="471900" y="1919075"/>
            <a:ext cx="8222100" cy="2073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/>
          </a:bodyPr>
          <a:lstStyle/>
          <a:p>
            <a:pPr indent="-317183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Complexity: Frequent Archivists are either fully staff or both faculty and staff - tenure-track positions are rare! Seen more as administrators without full faculty’s Academic Freedom protections</a:t>
            </a:r>
            <a:endParaRPr/>
          </a:p>
          <a:p>
            <a:pPr indent="-317183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Complexity: Expectation to serve </a:t>
            </a:r>
            <a:r>
              <a:rPr b="1" lang="en"/>
              <a:t>promotion, marketing, and development </a:t>
            </a:r>
            <a:r>
              <a:rPr lang="en"/>
              <a:t>purposes, while being a reliable source of </a:t>
            </a:r>
            <a:r>
              <a:rPr b="1" lang="en"/>
              <a:t>accountability and transparency</a:t>
            </a:r>
            <a:r>
              <a:rPr lang="en"/>
              <a:t> about </a:t>
            </a:r>
            <a:r>
              <a:rPr lang="en"/>
              <a:t>institutional</a:t>
            </a:r>
            <a:r>
              <a:rPr lang="en"/>
              <a:t> history, while </a:t>
            </a:r>
            <a:r>
              <a:rPr b="1" lang="en"/>
              <a:t>protecting individuals’ privacy</a:t>
            </a:r>
            <a:r>
              <a:rPr lang="en"/>
              <a:t> and </a:t>
            </a:r>
            <a:r>
              <a:rPr b="1" lang="en"/>
              <a:t>complying </a:t>
            </a:r>
            <a:r>
              <a:rPr b="1" lang="en"/>
              <a:t>with policy</a:t>
            </a:r>
            <a:r>
              <a:rPr lang="en"/>
              <a:t> and law re: restricting or destroying some records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It’s a delicate balance! </a:t>
            </a:r>
            <a:r>
              <a:rPr b="1" lang="en"/>
              <a:t>DOCUMENTATION </a:t>
            </a:r>
            <a:r>
              <a:rPr lang="en"/>
              <a:t>of policy and action is your friend.</a:t>
            </a:r>
            <a:endParaRPr/>
          </a:p>
        </p:txBody>
      </p:sp>
      <p:pic>
        <p:nvPicPr>
          <p:cNvPr id="101" name="Google Shape;10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5000" y="3943075"/>
            <a:ext cx="3418925" cy="11268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8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INSTRUCTION in the Archives</a:t>
            </a:r>
            <a:endParaRPr/>
          </a:p>
        </p:txBody>
      </p:sp>
      <p:sp>
        <p:nvSpPr>
          <p:cNvPr id="107" name="Google Shape;107;p18"/>
          <p:cNvSpPr txBox="1"/>
          <p:nvPr>
            <p:ph idx="1" type="body"/>
          </p:nvPr>
        </p:nvSpPr>
        <p:spPr>
          <a:xfrm>
            <a:off x="471900" y="1919075"/>
            <a:ext cx="5725500" cy="298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85000" lnSpcReduction="20000"/>
          </a:bodyPr>
          <a:lstStyle/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Students are smart and aware of these tensions - address them openly!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en"/>
              <a:t>Acknowledge gaps</a:t>
            </a:r>
            <a:r>
              <a:rPr lang="en"/>
              <a:t> in representation, be prepared to talk collection development, how to donate, donors’ rights and choices</a:t>
            </a:r>
            <a:endParaRPr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Deconstruct the idea of Archives as being final, authoritative representations of history, instead being </a:t>
            </a:r>
            <a:r>
              <a:rPr b="1" lang="en"/>
              <a:t>incomplete and influenced by culture and individuals’ bias</a:t>
            </a:r>
            <a:endParaRPr b="1"/>
          </a:p>
          <a:p>
            <a:pPr indent="-325755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Emphasize that the Archives are in </a:t>
            </a:r>
            <a:r>
              <a:rPr b="1" lang="en"/>
              <a:t>constant evolution</a:t>
            </a:r>
            <a:r>
              <a:rPr lang="en"/>
              <a:t> based not only on the Archivist’s collections-work, but on its donors’ and researchers’ contributions - </a:t>
            </a:r>
            <a:r>
              <a:rPr b="1" lang="en"/>
              <a:t>empower students</a:t>
            </a:r>
            <a:r>
              <a:rPr lang="en"/>
              <a:t> </a:t>
            </a:r>
            <a:r>
              <a:rPr b="1" lang="en"/>
              <a:t>as desired donors and researchers</a:t>
            </a:r>
            <a:endParaRPr b="1"/>
          </a:p>
        </p:txBody>
      </p:sp>
      <p:pic>
        <p:nvPicPr>
          <p:cNvPr id="108" name="Google Shape;108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23125" y="3045323"/>
            <a:ext cx="1970875" cy="18605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01338" y="681100"/>
            <a:ext cx="2614450" cy="222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9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INSTRUCTION in the Archives</a:t>
            </a:r>
            <a:endParaRPr/>
          </a:p>
        </p:txBody>
      </p:sp>
      <p:sp>
        <p:nvSpPr>
          <p:cNvPr id="115" name="Google Shape;115;p19"/>
          <p:cNvSpPr txBox="1"/>
          <p:nvPr>
            <p:ph idx="1" type="body"/>
          </p:nvPr>
        </p:nvSpPr>
        <p:spPr>
          <a:xfrm>
            <a:off x="471900" y="1919075"/>
            <a:ext cx="6564900" cy="309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20000"/>
          </a:bodyPr>
          <a:lstStyle/>
          <a:p>
            <a:pPr indent="-33432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Express expectation of care and respect for material’s preservation and arrangement, but don’t let that detract from </a:t>
            </a:r>
            <a:r>
              <a:rPr b="1" lang="en"/>
              <a:t>encouraging active use</a:t>
            </a:r>
            <a:r>
              <a:rPr lang="en"/>
              <a:t> and perusal, safe handling, photographs, commentary, a sense of </a:t>
            </a:r>
            <a:r>
              <a:rPr b="1" lang="en"/>
              <a:t>student ownership </a:t>
            </a:r>
            <a:r>
              <a:rPr lang="en"/>
              <a:t>of their educational resources</a:t>
            </a:r>
            <a:endParaRPr/>
          </a:p>
          <a:p>
            <a:pPr indent="-33432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b="1" lang="en"/>
              <a:t>Demystify the process </a:t>
            </a:r>
            <a:r>
              <a:rPr lang="en"/>
              <a:t>by which records come into researcher’s hands - summarize the lifecycle of a record from creation, custodial history/provenance, acquisition and accession, description and arrangement, potential restrictions or separations</a:t>
            </a:r>
            <a:r>
              <a:rPr lang="en"/>
              <a:t>...</a:t>
            </a:r>
            <a:endParaRPr/>
          </a:p>
          <a:p>
            <a:pPr indent="-33432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If field-specific jargon is used, </a:t>
            </a:r>
            <a:r>
              <a:rPr b="1" lang="en"/>
              <a:t>always define </a:t>
            </a:r>
            <a:r>
              <a:rPr lang="en"/>
              <a:t>(and provide definitions in handout/online)</a:t>
            </a:r>
            <a:endParaRPr/>
          </a:p>
        </p:txBody>
      </p:sp>
      <p:pic>
        <p:nvPicPr>
          <p:cNvPr id="116" name="Google Shape;116;p19" title="Photo 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85850" y="1696400"/>
            <a:ext cx="2180849" cy="2180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0"/>
          <p:cNvSpPr txBox="1"/>
          <p:nvPr>
            <p:ph idx="1" type="body"/>
          </p:nvPr>
        </p:nvSpPr>
        <p:spPr>
          <a:xfrm>
            <a:off x="471900" y="1919075"/>
            <a:ext cx="8285100" cy="218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/>
          </a:bodyPr>
          <a:lstStyle/>
          <a:p>
            <a:pPr indent="-317183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Collection processing skills are in a way transferable to instruction - in both, you must balance using your experience and expertise with assuming the perspective of a researcher approaching the material without context or background knowledge, maybe using an Archive for the first time. </a:t>
            </a:r>
            <a:r>
              <a:rPr b="1" lang="en"/>
              <a:t>Do not assume prior understanding</a:t>
            </a:r>
            <a:r>
              <a:rPr lang="en"/>
              <a:t> and encourage questions.</a:t>
            </a:r>
            <a:endParaRPr/>
          </a:p>
          <a:p>
            <a:pPr indent="-317183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Make the abstract concrete! </a:t>
            </a:r>
            <a:r>
              <a:rPr b="1" lang="en"/>
              <a:t>Visual aids, examples, narrative anecdotes</a:t>
            </a:r>
            <a:r>
              <a:rPr lang="en"/>
              <a:t> - specificity, visuals, and hands-on engagement will stick with them longer.</a:t>
            </a:r>
            <a:endParaRPr/>
          </a:p>
          <a:p>
            <a:pPr indent="-317183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Rather than framing archival materials as providing final answers, encourage their use as jumping off points for further questions, and nodes of connection to further records, to be interrogated! </a:t>
            </a:r>
            <a:endParaRPr/>
          </a:p>
        </p:txBody>
      </p:sp>
      <p:sp>
        <p:nvSpPr>
          <p:cNvPr id="122" name="Google Shape;122;p20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INSTRUCTION in the Archives</a:t>
            </a:r>
            <a:endParaRPr/>
          </a:p>
        </p:txBody>
      </p:sp>
      <p:pic>
        <p:nvPicPr>
          <p:cNvPr id="123" name="Google Shape;123;p20" title="IMG_806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56525" y="101900"/>
            <a:ext cx="2482601" cy="18619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74313" y="3955438"/>
            <a:ext cx="3000375" cy="113347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1"/>
          <p:cNvSpPr txBox="1"/>
          <p:nvPr>
            <p:ph idx="1" type="body"/>
          </p:nvPr>
        </p:nvSpPr>
        <p:spPr>
          <a:xfrm>
            <a:off x="471900" y="1935050"/>
            <a:ext cx="5742000" cy="311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2500" lnSpcReduction="10000"/>
          </a:bodyPr>
          <a:lstStyle/>
          <a:p>
            <a:pPr indent="-334328" lvl="0" marL="457200" rtl="0" algn="l"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Archival </a:t>
            </a:r>
            <a:r>
              <a:rPr lang="en"/>
              <a:t>instruction</a:t>
            </a:r>
            <a:r>
              <a:rPr lang="en"/>
              <a:t> can tie beautifully into the broader goal of teaching students to </a:t>
            </a:r>
            <a:r>
              <a:rPr b="1" lang="en"/>
              <a:t>critically evaluate sources</a:t>
            </a:r>
            <a:r>
              <a:rPr lang="en"/>
              <a:t> - something emphasized in our library instruction for First Year Studies classes.</a:t>
            </a:r>
            <a:r>
              <a:rPr lang="en"/>
              <a:t> </a:t>
            </a:r>
            <a:endParaRPr/>
          </a:p>
          <a:p>
            <a:pPr indent="-334328" lvl="0" marL="457200" rtl="0" algn="l">
              <a:spcBef>
                <a:spcPts val="1000"/>
              </a:spcBef>
              <a:spcAft>
                <a:spcPts val="0"/>
              </a:spcAft>
              <a:buSzPct val="100000"/>
              <a:buChar char="●"/>
            </a:pPr>
            <a:r>
              <a:rPr lang="en"/>
              <a:t>Acknowledging Archives as incomplete and as fallible as their human creators should not discourage their use, but rather </a:t>
            </a:r>
            <a:r>
              <a:rPr b="1" lang="en"/>
              <a:t>encourage students to question</a:t>
            </a:r>
            <a:r>
              <a:rPr lang="en"/>
              <a:t>, cross-examine, compare with other sources, consider authorship, audience, intent, and bias - and consider their own role as creators of records.</a:t>
            </a:r>
            <a:endParaRPr/>
          </a:p>
        </p:txBody>
      </p:sp>
      <p:sp>
        <p:nvSpPr>
          <p:cNvPr id="130" name="Google Shape;130;p2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INSTRUCTION in the Archives</a:t>
            </a:r>
            <a:endParaRPr/>
          </a:p>
        </p:txBody>
      </p:sp>
      <p:pic>
        <p:nvPicPr>
          <p:cNvPr id="131" name="Google Shape;13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33298" y="1027600"/>
            <a:ext cx="1577925" cy="406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66949" y="2430627"/>
            <a:ext cx="1437750" cy="141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1A237E"/>
      </a:accent5>
      <a:accent6>
        <a:srgbClr val="F4B400"/>
      </a:accent6>
      <a:hlink>
        <a:srgbClr val="1A237E"/>
      </a:hlink>
      <a:folHlink>
        <a:srgbClr val="1A237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