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5"/>
  </p:notes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Icecream Font TH Bold" charset="1" panose="02000503000000000000"/>
      <p:regular r:id="rId18"/>
    </p:embeddedFont>
    <p:embeddedFont>
      <p:font typeface="Icecream Font TH" charset="1" panose="02000503000000000000"/>
      <p:regular r:id="rId20"/>
    </p:embeddedFont>
    <p:embeddedFont>
      <p:font typeface="Icecream Font TH Italics" charset="1" panose="02000503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notesMasters/notesMaster1.xml" Type="http://schemas.openxmlformats.org/officeDocument/2006/relationships/notesMaster"/><Relationship Id="rId16" Target="theme/theme2.xml" Type="http://schemas.openxmlformats.org/officeDocument/2006/relationships/theme"/><Relationship Id="rId17" Target="notesSlides/notesSlide1.xml" Type="http://schemas.openxmlformats.org/officeDocument/2006/relationships/notesSlide"/><Relationship Id="rId18" Target="fonts/font18.fntdata" Type="http://schemas.openxmlformats.org/officeDocument/2006/relationships/font"/><Relationship Id="rId19" Target="notesSlides/notesSlide2.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3.xml" Type="http://schemas.openxmlformats.org/officeDocument/2006/relationships/notesSlide"/><Relationship Id="rId23" Target="notesSlides/notesSlide4.xml" Type="http://schemas.openxmlformats.org/officeDocument/2006/relationships/notesSlide"/><Relationship Id="rId24" Target="notesSlides/notesSlide5.xml" Type="http://schemas.openxmlformats.org/officeDocument/2006/relationships/notesSlide"/><Relationship Id="rId25" Target="notesSlides/notesSlide6.xml" Type="http://schemas.openxmlformats.org/officeDocument/2006/relationships/notesSlide"/><Relationship Id="rId26" Target="notesSlides/notesSlide7.xml" Type="http://schemas.openxmlformats.org/officeDocument/2006/relationships/notesSlide"/><Relationship Id="rId27" Target="notesSlides/notesSlide8.xml" Type="http://schemas.openxmlformats.org/officeDocument/2006/relationships/notesSlide"/><Relationship Id="rId28" Target="notesSlides/notesSlide9.xml" Type="http://schemas.openxmlformats.org/officeDocument/2006/relationships/note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Breaking the Rules to Break the Ice; I am Kaitlyn Goss-Peirce, a Research &amp; Instruction Librarian at Augustana College. Augustana is home to 2500 students, over a quarter of whom are first generation students and a quarter of whom are international students, two communities who often are less comfortable in academic library spaces. In this session, I will introduce you to 2 different short activities I regularly use to help break tension and boost student engagement while simultaneously reinforcing key research skills during library one-shot sessions.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start nearly all my library sessions with the same opening sequence:</a:t>
            </a:r>
          </a:p>
          <a:p>
            <a:r>
              <a:rPr lang="en-US"/>
              <a:t>Introduction to myself &amp; Tredway (silly fact to make approachable)</a:t>
            </a:r>
          </a:p>
          <a:p>
            <a:r>
              <a:rPr lang="en-US"/>
              <a:t/>
            </a:r>
          </a:p>
          <a:p>
            <a:r>
              <a:rPr lang="en-US"/>
              <a:t>Overview of session, which helps reduce anxiety and give a sense of structure to the session</a:t>
            </a:r>
          </a:p>
          <a:p>
            <a:r>
              <a:rPr lang="en-US"/>
              <a:t/>
            </a:r>
          </a:p>
          <a:p>
            <a:r>
              <a:rPr lang="en-US"/>
              <a:t>Transition to the main activity with a short game that practices important search skills; "If it's okay with all of you, I like to start all my classes with a quick game to help us get into the research mindset"</a:t>
            </a:r>
          </a:p>
          <a:p>
            <a:r>
              <a:rPr lang="en-US"/>
              <a:t/>
            </a:r>
          </a:p>
          <a:p>
            <a:r>
              <a:rPr lang="en-US"/>
              <a:t>Quick debrief of the game before we move to the main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Clever name: Amazon Game (this is sarcastic)</a:t>
            </a:r>
          </a:p>
          <a:p>
            <a:r>
              <a:rPr lang="en-US"/>
              <a:t/>
            </a:r>
          </a:p>
          <a:p>
            <a:r>
              <a:rPr lang="en-US"/>
              <a:t>Give each set of students an image of an unusual object. Feel free to add in the chat what you think this is!</a:t>
            </a:r>
          </a:p>
          <a:p>
            <a:r>
              <a:rPr lang="en-US"/>
              <a:t/>
            </a:r>
          </a:p>
          <a:p>
            <a:r>
              <a:rPr lang="en-US"/>
              <a:t> We start with 30 seconds for individual thoughts, 1-2 minutes for group brainstorming, and 3-4 minutes group searching: what is this object &amp; finding it on Amazon</a:t>
            </a:r>
          </a:p>
          <a:p>
            <a:r>
              <a:rPr lang="en-US"/>
              <a:t/>
            </a:r>
          </a:p>
          <a:p>
            <a:r>
              <a:rPr lang="en-US"/>
              <a:t>Try to choose objects that are fun but not impossible to decipher -- using visual cues (avocado, power button, &amp; brand name, so we have the start for a search (Gaiatop avocado)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keep a folder of two levels of items that I refresh every semester: easier objects like the ones on the top, where the items are usually definable -- like chicken leash or baby mop. These are ideal for lower level classes. </a:t>
            </a:r>
          </a:p>
          <a:p>
            <a:r>
              <a:rPr lang="en-US"/>
              <a:t/>
            </a:r>
          </a:p>
          <a:p>
            <a:r>
              <a:rPr lang="en-US"/>
              <a:t>Other objects are more of a challenge -- they may be harder to determine purpose or may require more thinking outside of the box, with fewer contextual clues -- like these gaming chopsticks or transformer pen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we find the objects (and share out the answers), I always ask: Why did I have us start with this activity? Occasionally, students give a sarcastic answer ("to amuse yourself/for fun"), but we usually hit on the main objectives: </a:t>
            </a:r>
          </a:p>
          <a:p>
            <a:r>
              <a:rPr lang="en-US"/>
              <a:t/>
            </a:r>
          </a:p>
          <a:p>
            <a:r>
              <a:rPr lang="en-US"/>
              <a:t>It mirrors the research process by allowing us to practice keywords in a contained setting, putting our patience and persistence to use like in a traditional research process. Creativity and perspective are baked into the activity -- the silly objects require creative thinking and the group aspect encourages multiple perspectives. It also touches upon the importance of database selection -- these are all from Amazon, so you may have difficulty finding them at Target or other stores, mirroring how different databases are helpful for different research needs -- and turning to experts when needed -- it is ALWAYS okay to ask for help from a librarian, professor, or peer tutor (etc). </a:t>
            </a:r>
          </a:p>
          <a:p>
            <a:r>
              <a:rPr lang="en-US"/>
              <a:t/>
            </a:r>
          </a:p>
          <a:p>
            <a:r>
              <a:rPr lang="en-US"/>
              <a:t>What we usually DON'T talk about is how this helps break the tension in the classroom -- this activity subverts expectations because I explicitly tell them to go shopping in class! It gives them opportunities to be silly and "off topic" within a limited scope and demonstrates the real-world application of these skills beyond traditional research. This all allows students to feel more comfortable with me, ease into the library session overall, and start seeing the library as a comfortable place beyond just academia as well.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2nd game is a little more to-the-point; Stump the Database is a game to practice boolean operator use. I start with a short refresher on operators -- lower level classes often take a library tutorial on the topic as an "entry ticket" to the session, so this refresher can take just 2-3 minutes. We review key booleans and remind ourselves AND, OR, and NOT must be in all-caps. </a:t>
            </a:r>
          </a:p>
          <a:p>
            <a:r>
              <a:rPr lang="en-US"/>
              <a:t/>
            </a:r>
          </a:p>
          <a:p>
            <a:r>
              <a:rPr lang="en-US"/>
              <a:t>Then, I have students pull up the library website to put any keywords &amp; booleans into OneSearch catalog to turn up 0 results. 2 minute timer on the screen to help monitor time and add structure.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the 2 minutes are up, I ask for a show of hands: who managed to get single-digit results? Less than 5? 0 total?</a:t>
            </a:r>
          </a:p>
          <a:p>
            <a:r>
              <a:rPr lang="en-US"/>
              <a:t/>
            </a:r>
          </a:p>
          <a:p>
            <a:r>
              <a:rPr lang="en-US"/>
              <a:t>We talk about what techniques worked and what didn't for a few minutes</a:t>
            </a:r>
          </a:p>
          <a:p>
            <a:r>
              <a:rPr lang="en-US"/>
              <a:t/>
            </a:r>
          </a:p>
          <a:p>
            <a:r>
              <a:rPr lang="en-US"/>
              <a:t>I always acknowledge that this feels backwards, because usually we use Booleans to narrow our results to what we need, but in this case, we wanted 0, so in outsmarting the database, we are using Booleans effectively</a:t>
            </a:r>
          </a:p>
          <a:p>
            <a:r>
              <a:rPr lang="en-US"/>
              <a:t/>
            </a:r>
          </a:p>
          <a:p>
            <a:r>
              <a:rPr lang="en-US"/>
              <a:t>I end with a nonverbal check in: Thumbs up if we are comfortable using Booleans on our own; thumbs middle if we want more practice during the work time; thumbs down if we are still totally confused. Usually thumbs up with the occasional middle; never had a thumbs down.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Other games that can be used, depending on overall session goals: </a:t>
            </a:r>
          </a:p>
          <a:p>
            <a:r>
              <a:rPr lang="en-US"/>
              <a:t>6 word story (credit to Megan Lotts)</a:t>
            </a:r>
          </a:p>
          <a:p>
            <a:r>
              <a:rPr lang="en-US"/>
              <a:t/>
            </a:r>
          </a:p>
          <a:p>
            <a:r>
              <a:rPr lang="en-US"/>
              <a:t>Red / Green flags in refresher on source and author credibility (can implement references to "Flag Guy" Dustin Poynter https://linktr.ee/dustinpoynter)</a:t>
            </a:r>
          </a:p>
          <a:p>
            <a:r>
              <a:rPr lang="en-US"/>
              <a:t/>
            </a:r>
          </a:p>
          <a:p>
            <a:r>
              <a:rPr lang="en-US"/>
              <a:t>Variation of Amazon game to practice alt-text use</a:t>
            </a:r>
          </a:p>
          <a:p>
            <a:r>
              <a:rPr lang="en-US"/>
              <a:t/>
            </a:r>
          </a:p>
          <a:p>
            <a:r>
              <a:rPr lang="en-US"/>
              <a:t>Organization game where students are given a set of random objects and are asked to categorize them into themes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jpeg" Type="http://schemas.openxmlformats.org/officeDocument/2006/relationships/image"/><Relationship Id="rId4" Target="../media/image12.png" Type="http://schemas.openxmlformats.org/officeDocument/2006/relationships/image"/><Relationship Id="rId5" Target="https://www.amazon.com/Gaiatop-%F0%9D%90%91%F0%9D%90%9E%F0%9D%90%9C%F0%9D%90%A1%F0%9D%90%9A%F0%9D%90%AB%F0%9D%90%A0%F0%9D%90%9E%F0%9D%90%9A%F0%9D%90%9B%F0%9D%90%A5%F0%9D%90%9E-%F0%9D%90%80%F0%9D%90%AF%F0%9D%90%A8%F0%9D%90%9C%F0%9D%90%9A%F0%9D%90%9D%F0%9D%90%A8%F0%9D%90%AC-%F0%9D%90%92%F0%9D%90%A1%F0%9D%90%9A%F0%9D%90%A9%F0%9D%90%9E%F0%9D%90%9D-Electric-%F0%9D%9F%90%F0%9D%90%8F%F0%9D%90%9C%F0%9D%90%AC/dp/B0CMQPRHDH"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png" Type="http://schemas.openxmlformats.org/officeDocument/2006/relationships/image"/><Relationship Id="rId12" Target="../media/image17.png" Type="http://schemas.openxmlformats.org/officeDocument/2006/relationships/image"/><Relationship Id="rId13" Target="../media/image18.png" Type="http://schemas.openxmlformats.org/officeDocument/2006/relationships/image"/><Relationship Id="rId14" Target="https://www.amazon.com/dp/B09BN8XTF4/ref=sspa_dk_detail_1" TargetMode="External" Type="http://schemas.openxmlformats.org/officeDocument/2006/relationships/hyperlink"/><Relationship Id="rId2" Target="../notesSlides/notesSlide4.xml" Type="http://schemas.openxmlformats.org/officeDocument/2006/relationships/notesSlide"/><Relationship Id="rId3" Target="../media/image1.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9.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0.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1.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6.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https://www.cclibinstruction.org/wp-content/uploads/2024/06/Lotts_Playing-to-Learn-in-Higher-Education_slides.pdf"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7.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313" r="0" b="-9313"/>
            </a:stretch>
          </a:blipFill>
        </p:spPr>
      </p:sp>
      <p:sp>
        <p:nvSpPr>
          <p:cNvPr name="Freeform 3" id="3">
            <a:extLst>
              <a:ext uri="{C183D7F6-B498-43B3-948B-1728B52AA6E4}">
                <adec:decorative xmlns:adec="http://schemas.microsoft.com/office/drawing/2017/decorative" val="1"/>
              </a:ext>
            </a:extLst>
          </p:cNvPr>
          <p:cNvSpPr/>
          <p:nvPr/>
        </p:nvSpPr>
        <p:spPr>
          <a:xfrm flipH="false" flipV="false" rot="-1013587">
            <a:off x="15704657" y="7270792"/>
            <a:ext cx="245107" cy="279609"/>
          </a:xfrm>
          <a:custGeom>
            <a:avLst/>
            <a:gdLst/>
            <a:ahLst/>
            <a:cxnLst/>
            <a:rect r="r" b="b" t="t" l="l"/>
            <a:pathLst>
              <a:path h="279609" w="245107">
                <a:moveTo>
                  <a:pt x="0" y="0"/>
                </a:moveTo>
                <a:lnTo>
                  <a:pt x="245107" y="0"/>
                </a:lnTo>
                <a:lnTo>
                  <a:pt x="245107" y="279609"/>
                </a:lnTo>
                <a:lnTo>
                  <a:pt x="0" y="279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a:extLst>
              <a:ext uri="{C183D7F6-B498-43B3-948B-1728B52AA6E4}">
                <adec:decorative xmlns:adec="http://schemas.microsoft.com/office/drawing/2017/decorative" val="1"/>
              </a:ext>
            </a:extLst>
          </p:cNvPr>
          <p:cNvSpPr/>
          <p:nvPr/>
        </p:nvSpPr>
        <p:spPr>
          <a:xfrm flipH="false" flipV="false" rot="0">
            <a:off x="7748588" y="9717020"/>
            <a:ext cx="208523" cy="232632"/>
          </a:xfrm>
          <a:custGeom>
            <a:avLst/>
            <a:gdLst/>
            <a:ahLst/>
            <a:cxnLst/>
            <a:rect r="r" b="b" t="t" l="l"/>
            <a:pathLst>
              <a:path h="232632" w="208523">
                <a:moveTo>
                  <a:pt x="0" y="0"/>
                </a:moveTo>
                <a:lnTo>
                  <a:pt x="208522" y="0"/>
                </a:lnTo>
                <a:lnTo>
                  <a:pt x="208522" y="232632"/>
                </a:lnTo>
                <a:lnTo>
                  <a:pt x="0" y="232632"/>
                </a:lnTo>
                <a:lnTo>
                  <a:pt x="0" y="0"/>
                </a:lnTo>
                <a:close/>
              </a:path>
            </a:pathLst>
          </a:custGeom>
          <a:blipFill>
            <a:blip r:embed="rId6"/>
            <a:stretch>
              <a:fillRect l="0" t="0" r="0" b="0"/>
            </a:stretch>
          </a:blipFill>
        </p:spPr>
      </p:sp>
      <p:grpSp>
        <p:nvGrpSpPr>
          <p:cNvPr name="Group 5" id="5"/>
          <p:cNvGrpSpPr/>
          <p:nvPr/>
        </p:nvGrpSpPr>
        <p:grpSpPr>
          <a:xfrm rot="0">
            <a:off x="688080" y="1974874"/>
            <a:ext cx="16911840" cy="3905262"/>
            <a:chOff x="0" y="0"/>
            <a:chExt cx="22549120" cy="5207016"/>
          </a:xfrm>
        </p:grpSpPr>
        <p:grpSp>
          <p:nvGrpSpPr>
            <p:cNvPr name="Group 6" id="6"/>
            <p:cNvGrpSpPr/>
            <p:nvPr/>
          </p:nvGrpSpPr>
          <p:grpSpPr>
            <a:xfrm rot="0">
              <a:off x="0" y="127000"/>
              <a:ext cx="22549120" cy="5080016"/>
              <a:chOff x="0" y="0"/>
              <a:chExt cx="5581622" cy="1257549"/>
            </a:xfrm>
          </p:grpSpPr>
          <p:sp>
            <p:nvSpPr>
              <p:cNvPr name="Freeform 7" id="7">
                <a:extLst>
                  <a:ext uri="{C183D7F6-B498-43B3-948B-1728B52AA6E4}">
                    <adec:decorative xmlns:adec="http://schemas.microsoft.com/office/drawing/2017/decorative" val="1"/>
                  </a:ext>
                </a:extLst>
              </p:cNvPr>
              <p:cNvSpPr/>
              <p:nvPr/>
            </p:nvSpPr>
            <p:spPr>
              <a:xfrm flipH="false" flipV="false" rot="0">
                <a:off x="0" y="0"/>
                <a:ext cx="5581622" cy="1257549"/>
              </a:xfrm>
              <a:custGeom>
                <a:avLst/>
                <a:gdLst/>
                <a:ahLst/>
                <a:cxnLst/>
                <a:rect r="r" b="b" t="t" l="l"/>
                <a:pathLst>
                  <a:path h="1257549" w="5581622">
                    <a:moveTo>
                      <a:pt x="5581622" y="23347"/>
                    </a:moveTo>
                    <a:lnTo>
                      <a:pt x="5581622" y="1234202"/>
                    </a:lnTo>
                    <a:cubicBezTo>
                      <a:pt x="5581622" y="1247096"/>
                      <a:pt x="5571169" y="1257549"/>
                      <a:pt x="5558275" y="1257549"/>
                    </a:cubicBezTo>
                    <a:lnTo>
                      <a:pt x="23347" y="1257549"/>
                    </a:lnTo>
                    <a:cubicBezTo>
                      <a:pt x="10453" y="1257549"/>
                      <a:pt x="0" y="1247096"/>
                      <a:pt x="0" y="1234202"/>
                    </a:cubicBezTo>
                    <a:lnTo>
                      <a:pt x="0" y="23347"/>
                    </a:lnTo>
                    <a:cubicBezTo>
                      <a:pt x="0" y="10453"/>
                      <a:pt x="10453" y="0"/>
                      <a:pt x="23347" y="0"/>
                    </a:cubicBezTo>
                    <a:lnTo>
                      <a:pt x="5558275" y="0"/>
                    </a:lnTo>
                    <a:cubicBezTo>
                      <a:pt x="5571169" y="0"/>
                      <a:pt x="5581622" y="10453"/>
                      <a:pt x="5581622" y="23347"/>
                    </a:cubicBezTo>
                    <a:close/>
                  </a:path>
                </a:pathLst>
              </a:custGeom>
              <a:solidFill>
                <a:srgbClr val="82A3BD">
                  <a:alpha val="30980"/>
                </a:srgbClr>
              </a:solidFill>
            </p:spPr>
          </p:sp>
          <p:sp>
            <p:nvSpPr>
              <p:cNvPr name="TextBox 8" id="8"/>
              <p:cNvSpPr txBox="true"/>
              <p:nvPr/>
            </p:nvSpPr>
            <p:spPr>
              <a:xfrm>
                <a:off x="0" y="-38100"/>
                <a:ext cx="5581622" cy="1295649"/>
              </a:xfrm>
              <a:prstGeom prst="rect">
                <a:avLst/>
              </a:prstGeom>
            </p:spPr>
            <p:txBody>
              <a:bodyPr anchor="ctr" rtlCol="false" tIns="40539" lIns="40539" bIns="40539" rIns="40539"/>
              <a:lstStyle/>
              <a:p>
                <a:pPr algn="ctr">
                  <a:lnSpc>
                    <a:spcPts val="2659"/>
                  </a:lnSpc>
                  <a:spcBef>
                    <a:spcPct val="0"/>
                  </a:spcBef>
                </a:pPr>
              </a:p>
            </p:txBody>
          </p:sp>
        </p:grpSp>
        <p:sp>
          <p:nvSpPr>
            <p:cNvPr name="TextBox 9" id="9"/>
            <p:cNvSpPr txBox="true"/>
            <p:nvPr/>
          </p:nvSpPr>
          <p:spPr>
            <a:xfrm rot="0">
              <a:off x="0" y="-133350"/>
              <a:ext cx="22549120" cy="4994910"/>
            </a:xfrm>
            <a:prstGeom prst="rect">
              <a:avLst/>
            </a:prstGeom>
          </p:spPr>
          <p:txBody>
            <a:bodyPr anchor="t" rtlCol="false" tIns="0" lIns="0" bIns="0" rIns="0">
              <a:spAutoFit/>
            </a:bodyPr>
            <a:lstStyle/>
            <a:p>
              <a:pPr algn="ctr">
                <a:lnSpc>
                  <a:spcPts val="10080"/>
                </a:lnSpc>
              </a:pPr>
              <a:r>
                <a:rPr lang="en-US" b="true" sz="7200">
                  <a:solidFill>
                    <a:srgbClr val="324452"/>
                  </a:solidFill>
                  <a:latin typeface="Icecream Font TH Bold"/>
                  <a:ea typeface="Icecream Font TH Bold"/>
                  <a:cs typeface="Icecream Font TH Bold"/>
                  <a:sym typeface="Icecream Font TH Bold"/>
                </a:rPr>
                <a:t>Breaking the “Rules” to Break the Ice:</a:t>
              </a:r>
            </a:p>
            <a:p>
              <a:pPr algn="ctr" marL="0" indent="0" lvl="0">
                <a:lnSpc>
                  <a:spcPts val="10080"/>
                </a:lnSpc>
                <a:spcBef>
                  <a:spcPct val="0"/>
                </a:spcBef>
              </a:pPr>
              <a:r>
                <a:rPr lang="en-US" b="true" sz="7200">
                  <a:solidFill>
                    <a:srgbClr val="324452"/>
                  </a:solidFill>
                  <a:latin typeface="Icecream Font TH Bold"/>
                  <a:ea typeface="Icecream Font TH Bold"/>
                  <a:cs typeface="Icecream Font TH Bold"/>
                  <a:sym typeface="Icecream Font TH Bold"/>
                </a:rPr>
                <a:t>Short Research Activities to Encourage Student Engagement</a:t>
              </a:r>
            </a:p>
          </p:txBody>
        </p:sp>
      </p:grpSp>
      <p:sp>
        <p:nvSpPr>
          <p:cNvPr name="Freeform 10" id="10">
            <a:extLst>
              <a:ext uri="{C183D7F6-B498-43B3-948B-1728B52AA6E4}">
                <adec:decorative xmlns:adec="http://schemas.microsoft.com/office/drawing/2017/decorative" val="1"/>
              </a:ext>
            </a:extLst>
          </p:cNvPr>
          <p:cNvSpPr/>
          <p:nvPr/>
        </p:nvSpPr>
        <p:spPr>
          <a:xfrm flipH="false" flipV="false" rot="1267188">
            <a:off x="13542304" y="1321016"/>
            <a:ext cx="260722" cy="309714"/>
          </a:xfrm>
          <a:custGeom>
            <a:avLst/>
            <a:gdLst/>
            <a:ahLst/>
            <a:cxnLst/>
            <a:rect r="r" b="b" t="t" l="l"/>
            <a:pathLst>
              <a:path h="309714" w="260722">
                <a:moveTo>
                  <a:pt x="0" y="0"/>
                </a:moveTo>
                <a:lnTo>
                  <a:pt x="260723" y="0"/>
                </a:lnTo>
                <a:lnTo>
                  <a:pt x="260723" y="309713"/>
                </a:lnTo>
                <a:lnTo>
                  <a:pt x="0" y="3097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descr="Blue and yellow logo featuring a stylized building with a tower and the text &quot;Thomas Tredway Library&quot;."/>
          <p:cNvSpPr/>
          <p:nvPr/>
        </p:nvSpPr>
        <p:spPr>
          <a:xfrm flipH="false" flipV="false" rot="0">
            <a:off x="7050008" y="8393535"/>
            <a:ext cx="4187983" cy="1729531"/>
          </a:xfrm>
          <a:custGeom>
            <a:avLst/>
            <a:gdLst/>
            <a:ahLst/>
            <a:cxnLst/>
            <a:rect r="r" b="b" t="t" l="l"/>
            <a:pathLst>
              <a:path h="1729531" w="4187983">
                <a:moveTo>
                  <a:pt x="0" y="0"/>
                </a:moveTo>
                <a:lnTo>
                  <a:pt x="4187984" y="0"/>
                </a:lnTo>
                <a:lnTo>
                  <a:pt x="4187984" y="1729530"/>
                </a:lnTo>
                <a:lnTo>
                  <a:pt x="0" y="1729530"/>
                </a:lnTo>
                <a:lnTo>
                  <a:pt x="0" y="0"/>
                </a:lnTo>
                <a:close/>
              </a:path>
            </a:pathLst>
          </a:custGeom>
          <a:blipFill>
            <a:blip r:embed="rId9"/>
            <a:stretch>
              <a:fillRect l="0" t="0" r="0" b="0"/>
            </a:stretch>
          </a:blipFill>
        </p:spPr>
      </p:sp>
      <p:sp>
        <p:nvSpPr>
          <p:cNvPr name="TextBox 12" id="12"/>
          <p:cNvSpPr txBox="true"/>
          <p:nvPr/>
        </p:nvSpPr>
        <p:spPr>
          <a:xfrm rot="0">
            <a:off x="4760145" y="6099212"/>
            <a:ext cx="8767709" cy="1477993"/>
          </a:xfrm>
          <a:prstGeom prst="rect">
            <a:avLst/>
          </a:prstGeom>
        </p:spPr>
        <p:txBody>
          <a:bodyPr anchor="t" rtlCol="false" tIns="0" lIns="0" bIns="0" rIns="0">
            <a:spAutoFit/>
          </a:bodyPr>
          <a:lstStyle/>
          <a:p>
            <a:pPr algn="ctr">
              <a:lnSpc>
                <a:spcPts val="5921"/>
              </a:lnSpc>
            </a:pPr>
            <a:r>
              <a:rPr lang="en-US" sz="4229" b="true">
                <a:solidFill>
                  <a:srgbClr val="324452"/>
                </a:solidFill>
                <a:latin typeface="Icecream Font TH Bold"/>
                <a:ea typeface="Icecream Font TH Bold"/>
                <a:cs typeface="Icecream Font TH Bold"/>
                <a:sym typeface="Icecream Font TH Bold"/>
              </a:rPr>
              <a:t>Kaitlyn Goss-Peirce</a:t>
            </a:r>
          </a:p>
          <a:p>
            <a:pPr algn="ctr">
              <a:lnSpc>
                <a:spcPts val="5921"/>
              </a:lnSpc>
              <a:spcBef>
                <a:spcPct val="0"/>
              </a:spcBef>
            </a:pPr>
            <a:r>
              <a:rPr lang="en-US" b="true" sz="4229">
                <a:solidFill>
                  <a:srgbClr val="324452"/>
                </a:solidFill>
                <a:latin typeface="Icecream Font TH Bold"/>
                <a:ea typeface="Icecream Font TH Bold"/>
                <a:cs typeface="Icecream Font TH Bold"/>
                <a:sym typeface="Icecream Font TH Bold"/>
              </a:rPr>
              <a:t>Tredway Library, Augustana College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313" r="0" b="-9313"/>
            </a:stretch>
          </a:blipFill>
        </p:spPr>
      </p:sp>
      <p:sp>
        <p:nvSpPr>
          <p:cNvPr name="TextBox 3" id="3"/>
          <p:cNvSpPr txBox="true"/>
          <p:nvPr/>
        </p:nvSpPr>
        <p:spPr>
          <a:xfrm rot="0">
            <a:off x="4098116" y="72136"/>
            <a:ext cx="10091769" cy="1251001"/>
          </a:xfrm>
          <a:prstGeom prst="rect">
            <a:avLst/>
          </a:prstGeom>
        </p:spPr>
        <p:txBody>
          <a:bodyPr anchor="t" rtlCol="false" tIns="0" lIns="0" bIns="0" rIns="0">
            <a:spAutoFit/>
          </a:bodyPr>
          <a:lstStyle/>
          <a:p>
            <a:pPr algn="ctr" marL="0" indent="0" lvl="0">
              <a:lnSpc>
                <a:spcPts val="10187"/>
              </a:lnSpc>
              <a:spcBef>
                <a:spcPct val="0"/>
              </a:spcBef>
            </a:pPr>
            <a:r>
              <a:rPr lang="en-US" b="true" sz="7276">
                <a:solidFill>
                  <a:srgbClr val="324452"/>
                </a:solidFill>
                <a:latin typeface="Icecream Font TH Bold"/>
                <a:ea typeface="Icecream Font TH Bold"/>
                <a:cs typeface="Icecream Font TH Bold"/>
                <a:sym typeface="Icecream Font TH Bold"/>
              </a:rPr>
              <a:t>Library Session Opening</a:t>
            </a:r>
          </a:p>
        </p:txBody>
      </p:sp>
      <p:grpSp>
        <p:nvGrpSpPr>
          <p:cNvPr name="Group 4" id="4"/>
          <p:cNvGrpSpPr/>
          <p:nvPr/>
        </p:nvGrpSpPr>
        <p:grpSpPr>
          <a:xfrm rot="0">
            <a:off x="2440725" y="1752918"/>
            <a:ext cx="13406550" cy="6781164"/>
            <a:chOff x="0" y="0"/>
            <a:chExt cx="17875400" cy="9041552"/>
          </a:xfrm>
        </p:grpSpPr>
        <p:grpSp>
          <p:nvGrpSpPr>
            <p:cNvPr name="Group 5" id="5"/>
            <p:cNvGrpSpPr/>
            <p:nvPr/>
          </p:nvGrpSpPr>
          <p:grpSpPr>
            <a:xfrm rot="0">
              <a:off x="0" y="20981"/>
              <a:ext cx="17875400" cy="9020572"/>
              <a:chOff x="0" y="0"/>
              <a:chExt cx="4274726" cy="2157181"/>
            </a:xfrm>
          </p:grpSpPr>
          <p:sp>
            <p:nvSpPr>
              <p:cNvPr name="Freeform 6" id="6">
                <a:extLst>
                  <a:ext uri="{C183D7F6-B498-43B3-948B-1728B52AA6E4}">
                    <adec:decorative xmlns:adec="http://schemas.microsoft.com/office/drawing/2017/decorative" val="1"/>
                  </a:ext>
                </a:extLst>
              </p:cNvPr>
              <p:cNvSpPr/>
              <p:nvPr/>
            </p:nvSpPr>
            <p:spPr>
              <a:xfrm flipH="false" flipV="false" rot="0">
                <a:off x="0" y="0"/>
                <a:ext cx="4274726" cy="2157181"/>
              </a:xfrm>
              <a:custGeom>
                <a:avLst/>
                <a:gdLst/>
                <a:ahLst/>
                <a:cxnLst/>
                <a:rect r="r" b="b" t="t" l="l"/>
                <a:pathLst>
                  <a:path h="2157181" w="4274726">
                    <a:moveTo>
                      <a:pt x="0" y="0"/>
                    </a:moveTo>
                    <a:lnTo>
                      <a:pt x="4274726" y="0"/>
                    </a:lnTo>
                    <a:lnTo>
                      <a:pt x="4274726" y="2157181"/>
                    </a:lnTo>
                    <a:lnTo>
                      <a:pt x="0" y="2157181"/>
                    </a:lnTo>
                    <a:close/>
                  </a:path>
                </a:pathLst>
              </a:custGeom>
              <a:solidFill>
                <a:srgbClr val="FFFFFF">
                  <a:alpha val="76863"/>
                </a:srgbClr>
              </a:solidFill>
            </p:spPr>
          </p:sp>
          <p:sp>
            <p:nvSpPr>
              <p:cNvPr name="TextBox 7" id="7"/>
              <p:cNvSpPr txBox="true"/>
              <p:nvPr/>
            </p:nvSpPr>
            <p:spPr>
              <a:xfrm>
                <a:off x="0" y="-38100"/>
                <a:ext cx="4274726" cy="2195281"/>
              </a:xfrm>
              <a:prstGeom prst="rect">
                <a:avLst/>
              </a:prstGeom>
            </p:spPr>
            <p:txBody>
              <a:bodyPr anchor="ctr" rtlCol="false" tIns="50800" lIns="50800" bIns="50800" rIns="50800"/>
              <a:lstStyle/>
              <a:p>
                <a:pPr algn="ctr">
                  <a:lnSpc>
                    <a:spcPts val="2660"/>
                  </a:lnSpc>
                  <a:spcBef>
                    <a:spcPct val="0"/>
                  </a:spcBef>
                </a:pPr>
              </a:p>
            </p:txBody>
          </p:sp>
        </p:grpSp>
        <p:sp>
          <p:nvSpPr>
            <p:cNvPr name="AutoShape 8" id="8">
              <a:extLst>
                <a:ext uri="{C183D7F6-B498-43B3-948B-1728B52AA6E4}">
                  <adec:decorative xmlns:adec="http://schemas.microsoft.com/office/drawing/2017/decorative" val="1"/>
                </a:ext>
              </a:extLst>
            </p:cNvPr>
            <p:cNvSpPr/>
            <p:nvPr/>
          </p:nvSpPr>
          <p:spPr>
            <a:xfrm>
              <a:off x="17463077" y="0"/>
              <a:ext cx="0" cy="9041552"/>
            </a:xfrm>
            <a:prstGeom prst="line">
              <a:avLst/>
            </a:prstGeom>
            <a:ln cap="flat" w="10490">
              <a:solidFill>
                <a:srgbClr val="82A3BD">
                  <a:alpha val="76863"/>
                </a:srgbClr>
              </a:solidFill>
              <a:prstDash val="solid"/>
              <a:headEnd type="none" len="sm" w="sm"/>
              <a:tailEnd type="none" len="sm" w="sm"/>
            </a:ln>
          </p:spPr>
        </p:sp>
        <p:sp>
          <p:nvSpPr>
            <p:cNvPr name="AutoShape 9" id="9">
              <a:extLst>
                <a:ext uri="{C183D7F6-B498-43B3-948B-1728B52AA6E4}">
                  <adec:decorative xmlns:adec="http://schemas.microsoft.com/office/drawing/2017/decorative" val="1"/>
                </a:ext>
              </a:extLst>
            </p:cNvPr>
            <p:cNvSpPr/>
            <p:nvPr/>
          </p:nvSpPr>
          <p:spPr>
            <a:xfrm flipH="true">
              <a:off x="0" y="437073"/>
              <a:ext cx="17875400" cy="0"/>
            </a:xfrm>
            <a:prstGeom prst="line">
              <a:avLst/>
            </a:prstGeom>
            <a:ln cap="flat" w="10490">
              <a:solidFill>
                <a:srgbClr val="82A3BD">
                  <a:alpha val="76863"/>
                </a:srgbClr>
              </a:solidFill>
              <a:prstDash val="solid"/>
              <a:headEnd type="none" len="sm" w="sm"/>
              <a:tailEnd type="none" len="sm" w="sm"/>
            </a:ln>
          </p:spPr>
        </p:sp>
        <p:sp>
          <p:nvSpPr>
            <p:cNvPr name="Freeform 10" id="10">
              <a:extLst>
                <a:ext uri="{C183D7F6-B498-43B3-948B-1728B52AA6E4}">
                  <adec:decorative xmlns:adec="http://schemas.microsoft.com/office/drawing/2017/decorative" val="1"/>
                </a:ext>
              </a:extLst>
            </p:cNvPr>
            <p:cNvSpPr/>
            <p:nvPr/>
          </p:nvSpPr>
          <p:spPr>
            <a:xfrm flipH="false" flipV="false" rot="0">
              <a:off x="17232417" y="206413"/>
              <a:ext cx="461320" cy="461320"/>
            </a:xfrm>
            <a:custGeom>
              <a:avLst/>
              <a:gdLst/>
              <a:ahLst/>
              <a:cxnLst/>
              <a:rect r="r" b="b" t="t" l="l"/>
              <a:pathLst>
                <a:path h="461320" w="461320">
                  <a:moveTo>
                    <a:pt x="0" y="0"/>
                  </a:moveTo>
                  <a:lnTo>
                    <a:pt x="461320" y="0"/>
                  </a:lnTo>
                  <a:lnTo>
                    <a:pt x="461320" y="461320"/>
                  </a:lnTo>
                  <a:lnTo>
                    <a:pt x="0" y="461320"/>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Freeform 11" id="11">
              <a:extLst>
                <a:ext uri="{C183D7F6-B498-43B3-948B-1728B52AA6E4}">
                  <adec:decorative xmlns:adec="http://schemas.microsoft.com/office/drawing/2017/decorative" val="1"/>
                </a:ext>
              </a:extLst>
            </p:cNvPr>
            <p:cNvSpPr/>
            <p:nvPr/>
          </p:nvSpPr>
          <p:spPr>
            <a:xfrm flipH="false" flipV="false" rot="0">
              <a:off x="16562310" y="7772969"/>
              <a:ext cx="728028" cy="1184662"/>
            </a:xfrm>
            <a:custGeom>
              <a:avLst/>
              <a:gdLst/>
              <a:ahLst/>
              <a:cxnLst/>
              <a:rect r="r" b="b" t="t" l="l"/>
              <a:pathLst>
                <a:path h="1184662" w="728028">
                  <a:moveTo>
                    <a:pt x="0" y="0"/>
                  </a:moveTo>
                  <a:lnTo>
                    <a:pt x="728028" y="0"/>
                  </a:lnTo>
                  <a:lnTo>
                    <a:pt x="728028" y="1184661"/>
                  </a:lnTo>
                  <a:lnTo>
                    <a:pt x="0" y="1184661"/>
                  </a:lnTo>
                  <a:lnTo>
                    <a:pt x="0"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grpSp>
      <p:sp>
        <p:nvSpPr>
          <p:cNvPr name="TextBox 12" id="12"/>
          <p:cNvSpPr txBox="true"/>
          <p:nvPr/>
        </p:nvSpPr>
        <p:spPr>
          <a:xfrm rot="0">
            <a:off x="4369466" y="2345754"/>
            <a:ext cx="8972916" cy="5443091"/>
          </a:xfrm>
          <a:prstGeom prst="rect">
            <a:avLst/>
          </a:prstGeom>
        </p:spPr>
        <p:txBody>
          <a:bodyPr anchor="t" rtlCol="false" tIns="0" lIns="0" bIns="0" rIns="0">
            <a:spAutoFit/>
          </a:bodyPr>
          <a:lstStyle/>
          <a:p>
            <a:pPr algn="l" marL="1666774" indent="-833387" lvl="1">
              <a:lnSpc>
                <a:spcPts val="10808"/>
              </a:lnSpc>
              <a:buFont typeface="Arial"/>
              <a:buChar char="•"/>
            </a:pPr>
            <a:r>
              <a:rPr lang="en-US" sz="7720">
                <a:solidFill>
                  <a:srgbClr val="324452"/>
                </a:solidFill>
                <a:latin typeface="Icecream Font TH"/>
                <a:ea typeface="Icecream Font TH"/>
                <a:cs typeface="Icecream Font TH"/>
                <a:sym typeface="Icecream Font TH"/>
              </a:rPr>
              <a:t>Introductions</a:t>
            </a:r>
          </a:p>
          <a:p>
            <a:pPr algn="l" marL="1666774" indent="-833387" lvl="1">
              <a:lnSpc>
                <a:spcPts val="10808"/>
              </a:lnSpc>
              <a:buFont typeface="Arial"/>
              <a:buChar char="•"/>
            </a:pPr>
            <a:r>
              <a:rPr lang="en-US" sz="7720">
                <a:solidFill>
                  <a:srgbClr val="324452"/>
                </a:solidFill>
                <a:latin typeface="Icecream Font TH"/>
                <a:ea typeface="Icecream Font TH"/>
                <a:cs typeface="Icecream Font TH"/>
                <a:sym typeface="Icecream Font TH"/>
              </a:rPr>
              <a:t>Session Overview</a:t>
            </a:r>
          </a:p>
          <a:p>
            <a:pPr algn="l" marL="1666774" indent="-833387" lvl="1">
              <a:lnSpc>
                <a:spcPts val="10808"/>
              </a:lnSpc>
              <a:buFont typeface="Arial"/>
              <a:buChar char="•"/>
            </a:pPr>
            <a:r>
              <a:rPr lang="en-US" sz="7720">
                <a:solidFill>
                  <a:srgbClr val="324452"/>
                </a:solidFill>
                <a:latin typeface="Icecream Font TH"/>
                <a:ea typeface="Icecream Font TH"/>
                <a:cs typeface="Icecream Font TH"/>
                <a:sym typeface="Icecream Font TH"/>
              </a:rPr>
              <a:t>IL Game</a:t>
            </a:r>
          </a:p>
          <a:p>
            <a:pPr algn="l" marL="1666774" indent="-833387" lvl="1">
              <a:lnSpc>
                <a:spcPts val="10808"/>
              </a:lnSpc>
              <a:buFont typeface="Arial"/>
              <a:buChar char="•"/>
            </a:pPr>
            <a:r>
              <a:rPr lang="en-US" sz="7720" i="true">
                <a:solidFill>
                  <a:srgbClr val="324452"/>
                </a:solidFill>
                <a:latin typeface="Icecream Font TH Italics"/>
                <a:ea typeface="Icecream Font TH Italics"/>
                <a:cs typeface="Icecream Font TH Italics"/>
                <a:sym typeface="Icecream Font TH Italics"/>
              </a:rPr>
              <a:t>Debrief</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313" r="0" b="-9313"/>
            </a:stretch>
          </a:blipFill>
        </p:spPr>
      </p:sp>
      <p:sp>
        <p:nvSpPr>
          <p:cNvPr name="Freeform 3" id="3" descr="Image of an object shaped like an avocado; the &quot;seed&quot; is a power button and the brand name Gaiatop is printed on the back side">
            <a:hlinkClick r:id="rId5" tooltip="https://www.amazon.com/Gaiatop-%F0%9D%90%91%F0%9D%90%9E%F0%9D%90%9C%F0%9D%90%A1%F0%9D%90%9A%F0%9D%90%AB%F0%9D%90%A0%F0%9D%90%9E%F0%9D%90%9A%F0%9D%90%9B%F0%9D%90%A5%F0%9D%90%9E-%F0%9D%90%80%F0%9D%90%AF%F0%9D%90%A8%F0%9D%90%9C%F0%9D%90%9A%F0%9D%90%9D%F0%9D%90%A8%F0%9D%90%AC-%F0%9D%90%92%F0%9D%90%A1%F0%9D%90%9A%F0%9D%90%A9%F0%9D%90%9E%F0%9D%90%9D-Electric-%F0%9D%9F%90%F0%9D%90%8F%F0%9D%90%9C%F0%9D%90%AC/dp/B0CMQPRHDH"/>
          </p:cNvPr>
          <p:cNvSpPr/>
          <p:nvPr/>
        </p:nvSpPr>
        <p:spPr>
          <a:xfrm flipH="false" flipV="false" rot="0">
            <a:off x="1902452" y="1247138"/>
            <a:ext cx="6822493" cy="8541462"/>
          </a:xfrm>
          <a:custGeom>
            <a:avLst/>
            <a:gdLst/>
            <a:ahLst/>
            <a:cxnLst/>
            <a:rect r="r" b="b" t="t" l="l"/>
            <a:pathLst>
              <a:path h="8541462" w="6822493">
                <a:moveTo>
                  <a:pt x="0" y="0"/>
                </a:moveTo>
                <a:lnTo>
                  <a:pt x="6822493" y="0"/>
                </a:lnTo>
                <a:lnTo>
                  <a:pt x="6822493" y="8541462"/>
                </a:lnTo>
                <a:lnTo>
                  <a:pt x="0" y="8541462"/>
                </a:lnTo>
                <a:lnTo>
                  <a:pt x="0" y="0"/>
                </a:lnTo>
                <a:close/>
              </a:path>
            </a:pathLst>
          </a:custGeom>
          <a:blipFill>
            <a:blip r:embed="rId4"/>
            <a:stretch>
              <a:fillRect l="0" t="0" r="0" b="0"/>
            </a:stretch>
          </a:blipFill>
        </p:spPr>
      </p:sp>
      <p:sp>
        <p:nvSpPr>
          <p:cNvPr name="TextBox 4" id="4"/>
          <p:cNvSpPr txBox="true"/>
          <p:nvPr/>
        </p:nvSpPr>
        <p:spPr>
          <a:xfrm rot="0">
            <a:off x="9678848" y="1710631"/>
            <a:ext cx="6684911" cy="7519225"/>
          </a:xfrm>
          <a:prstGeom prst="rect">
            <a:avLst/>
          </a:prstGeom>
        </p:spPr>
        <p:txBody>
          <a:bodyPr anchor="t" rtlCol="false" tIns="0" lIns="0" bIns="0" rIns="0">
            <a:spAutoFit/>
          </a:bodyPr>
          <a:lstStyle/>
          <a:p>
            <a:pPr algn="l" marL="1018513" indent="-509257" lvl="1">
              <a:lnSpc>
                <a:spcPts val="6604"/>
              </a:lnSpc>
              <a:buFont typeface="Arial"/>
              <a:buChar char="•"/>
            </a:pPr>
            <a:r>
              <a:rPr lang="en-US" b="true" sz="4717">
                <a:solidFill>
                  <a:srgbClr val="324452"/>
                </a:solidFill>
                <a:latin typeface="Icecream Font TH Bold"/>
                <a:ea typeface="Icecream Font TH Bold"/>
                <a:cs typeface="Icecream Font TH Bold"/>
                <a:sym typeface="Icecream Font TH Bold"/>
              </a:rPr>
              <a:t>30 seconds thinking to themselves</a:t>
            </a:r>
          </a:p>
          <a:p>
            <a:pPr algn="l">
              <a:lnSpc>
                <a:spcPts val="6604"/>
              </a:lnSpc>
            </a:pPr>
          </a:p>
          <a:p>
            <a:pPr algn="l" marL="1018513" indent="-509257" lvl="1">
              <a:lnSpc>
                <a:spcPts val="6604"/>
              </a:lnSpc>
              <a:buFont typeface="Arial"/>
              <a:buChar char="•"/>
            </a:pPr>
            <a:r>
              <a:rPr lang="en-US" b="true" sz="4717">
                <a:solidFill>
                  <a:srgbClr val="324452"/>
                </a:solidFill>
                <a:latin typeface="Icecream Font TH Bold"/>
                <a:ea typeface="Icecream Font TH Bold"/>
                <a:cs typeface="Icecream Font TH Bold"/>
                <a:sym typeface="Icecream Font TH Bold"/>
              </a:rPr>
              <a:t>1-2 minutes discussing as group</a:t>
            </a:r>
          </a:p>
          <a:p>
            <a:pPr algn="l">
              <a:lnSpc>
                <a:spcPts val="6604"/>
              </a:lnSpc>
            </a:pPr>
          </a:p>
          <a:p>
            <a:pPr algn="l" marL="1018513" indent="-509257" lvl="1">
              <a:lnSpc>
                <a:spcPts val="6604"/>
              </a:lnSpc>
              <a:buFont typeface="Arial"/>
              <a:buChar char="•"/>
            </a:pPr>
            <a:r>
              <a:rPr lang="en-US" b="true" sz="4717">
                <a:solidFill>
                  <a:srgbClr val="324452"/>
                </a:solidFill>
                <a:latin typeface="Icecream Font TH Bold"/>
                <a:ea typeface="Icecream Font TH Bold"/>
                <a:cs typeface="Icecream Font TH Bold"/>
                <a:sym typeface="Icecream Font TH Bold"/>
              </a:rPr>
              <a:t>3-4 minutes looking on Amazon as a group</a:t>
            </a:r>
          </a:p>
        </p:txBody>
      </p:sp>
      <p:sp>
        <p:nvSpPr>
          <p:cNvPr name="TextBox 5" id="5"/>
          <p:cNvSpPr txBox="true"/>
          <p:nvPr/>
        </p:nvSpPr>
        <p:spPr>
          <a:xfrm rot="0">
            <a:off x="7108349" y="141605"/>
            <a:ext cx="4071303"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324452"/>
                </a:solidFill>
                <a:latin typeface="Icecream Font TH Bold"/>
                <a:ea typeface="Icecream Font TH Bold"/>
                <a:cs typeface="Icecream Font TH Bold"/>
                <a:sym typeface="Icecream Font TH Bold"/>
              </a:rPr>
              <a:t>Amazon Game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313" r="0" b="-9313"/>
            </a:stretch>
          </a:blipFill>
        </p:spPr>
      </p:sp>
      <p:grpSp>
        <p:nvGrpSpPr>
          <p:cNvPr name="Group 3" id="3"/>
          <p:cNvGrpSpPr/>
          <p:nvPr/>
        </p:nvGrpSpPr>
        <p:grpSpPr>
          <a:xfrm rot="0">
            <a:off x="1028700" y="1028700"/>
            <a:ext cx="16230600" cy="8209597"/>
            <a:chOff x="0" y="0"/>
            <a:chExt cx="21640800" cy="10946129"/>
          </a:xfrm>
        </p:grpSpPr>
        <p:grpSp>
          <p:nvGrpSpPr>
            <p:cNvPr name="Group 4" id="4"/>
            <p:cNvGrpSpPr/>
            <p:nvPr/>
          </p:nvGrpSpPr>
          <p:grpSpPr>
            <a:xfrm rot="0">
              <a:off x="0" y="25400"/>
              <a:ext cx="21640800" cy="10920729"/>
              <a:chOff x="0" y="0"/>
              <a:chExt cx="4274726" cy="2157181"/>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4274726" cy="2157181"/>
              </a:xfrm>
              <a:custGeom>
                <a:avLst/>
                <a:gdLst/>
                <a:ahLst/>
                <a:cxnLst/>
                <a:rect r="r" b="b" t="t" l="l"/>
                <a:pathLst>
                  <a:path h="2157181" w="4274726">
                    <a:moveTo>
                      <a:pt x="0" y="0"/>
                    </a:moveTo>
                    <a:lnTo>
                      <a:pt x="4274726" y="0"/>
                    </a:lnTo>
                    <a:lnTo>
                      <a:pt x="4274726" y="2157181"/>
                    </a:lnTo>
                    <a:lnTo>
                      <a:pt x="0" y="2157181"/>
                    </a:lnTo>
                    <a:close/>
                  </a:path>
                </a:pathLst>
              </a:custGeom>
              <a:solidFill>
                <a:srgbClr val="FFFFFF"/>
              </a:solidFill>
            </p:spPr>
          </p:sp>
          <p:sp>
            <p:nvSpPr>
              <p:cNvPr name="TextBox 6" id="6"/>
              <p:cNvSpPr txBox="true"/>
              <p:nvPr/>
            </p:nvSpPr>
            <p:spPr>
              <a:xfrm>
                <a:off x="0" y="-38100"/>
                <a:ext cx="4274726" cy="2195281"/>
              </a:xfrm>
              <a:prstGeom prst="rect">
                <a:avLst/>
              </a:prstGeom>
            </p:spPr>
            <p:txBody>
              <a:bodyPr anchor="ctr" rtlCol="false" tIns="50800" lIns="50800" bIns="50800" rIns="50800"/>
              <a:lstStyle/>
              <a:p>
                <a:pPr algn="ctr">
                  <a:lnSpc>
                    <a:spcPts val="2659"/>
                  </a:lnSpc>
                  <a:spcBef>
                    <a:spcPct val="0"/>
                  </a:spcBef>
                </a:pPr>
              </a:p>
            </p:txBody>
          </p:sp>
        </p:grpSp>
        <p:sp>
          <p:nvSpPr>
            <p:cNvPr name="AutoShape 7" id="7">
              <a:extLst>
                <a:ext uri="{C183D7F6-B498-43B3-948B-1728B52AA6E4}">
                  <adec:decorative xmlns:adec="http://schemas.microsoft.com/office/drawing/2017/decorative" val="1"/>
                </a:ext>
              </a:extLst>
            </p:cNvPr>
            <p:cNvSpPr/>
            <p:nvPr/>
          </p:nvSpPr>
          <p:spPr>
            <a:xfrm>
              <a:off x="21141622" y="0"/>
              <a:ext cx="0" cy="10946129"/>
            </a:xfrm>
            <a:prstGeom prst="line">
              <a:avLst/>
            </a:prstGeom>
            <a:ln cap="flat" w="12700">
              <a:solidFill>
                <a:srgbClr val="82A3BD"/>
              </a:solidFill>
              <a:prstDash val="solid"/>
              <a:headEnd type="none" len="sm" w="sm"/>
              <a:tailEnd type="none" len="sm" w="sm"/>
            </a:ln>
          </p:spPr>
        </p:sp>
        <p:sp>
          <p:nvSpPr>
            <p:cNvPr name="AutoShape 8" id="8">
              <a:extLst>
                <a:ext uri="{C183D7F6-B498-43B3-948B-1728B52AA6E4}">
                  <adec:decorative xmlns:adec="http://schemas.microsoft.com/office/drawing/2017/decorative" val="1"/>
                </a:ext>
              </a:extLst>
            </p:cNvPr>
            <p:cNvSpPr/>
            <p:nvPr/>
          </p:nvSpPr>
          <p:spPr>
            <a:xfrm flipH="true">
              <a:off x="0" y="529141"/>
              <a:ext cx="21640800" cy="0"/>
            </a:xfrm>
            <a:prstGeom prst="line">
              <a:avLst/>
            </a:prstGeom>
            <a:ln cap="flat" w="12700">
              <a:solidFill>
                <a:srgbClr val="82A3BD"/>
              </a:solidFill>
              <a:prstDash val="solid"/>
              <a:headEnd type="none" len="sm" w="sm"/>
              <a:tailEnd type="none" len="sm" w="sm"/>
            </a:ln>
          </p:spPr>
        </p:sp>
        <p:sp>
          <p:nvSpPr>
            <p:cNvPr name="Freeform 9" id="9">
              <a:extLst>
                <a:ext uri="{C183D7F6-B498-43B3-948B-1728B52AA6E4}">
                  <adec:decorative xmlns:adec="http://schemas.microsoft.com/office/drawing/2017/decorative" val="1"/>
                </a:ext>
              </a:extLst>
            </p:cNvPr>
            <p:cNvSpPr/>
            <p:nvPr/>
          </p:nvSpPr>
          <p:spPr>
            <a:xfrm flipH="false" flipV="false" rot="0">
              <a:off x="20862374" y="249893"/>
              <a:ext cx="558496" cy="558496"/>
            </a:xfrm>
            <a:custGeom>
              <a:avLst/>
              <a:gdLst/>
              <a:ahLst/>
              <a:cxnLst/>
              <a:rect r="r" b="b" t="t" l="l"/>
              <a:pathLst>
                <a:path h="558496" w="558496">
                  <a:moveTo>
                    <a:pt x="0" y="0"/>
                  </a:moveTo>
                  <a:lnTo>
                    <a:pt x="558496" y="0"/>
                  </a:lnTo>
                  <a:lnTo>
                    <a:pt x="558496" y="558496"/>
                  </a:lnTo>
                  <a:lnTo>
                    <a:pt x="0" y="5584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20051111" y="9410322"/>
              <a:ext cx="881385" cy="1434207"/>
            </a:xfrm>
            <a:custGeom>
              <a:avLst/>
              <a:gdLst/>
              <a:ahLst/>
              <a:cxnLst/>
              <a:rect r="r" b="b" t="t" l="l"/>
              <a:pathLst>
                <a:path h="1434207" w="881385">
                  <a:moveTo>
                    <a:pt x="0" y="0"/>
                  </a:moveTo>
                  <a:lnTo>
                    <a:pt x="881386" y="0"/>
                  </a:lnTo>
                  <a:lnTo>
                    <a:pt x="881386" y="1434207"/>
                  </a:lnTo>
                  <a:lnTo>
                    <a:pt x="0" y="14342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11" id="11"/>
          <p:cNvGrpSpPr/>
          <p:nvPr/>
        </p:nvGrpSpPr>
        <p:grpSpPr>
          <a:xfrm rot="0">
            <a:off x="1460113" y="1694826"/>
            <a:ext cx="8669215" cy="3263946"/>
            <a:chOff x="0" y="0"/>
            <a:chExt cx="11558953" cy="4351929"/>
          </a:xfrm>
        </p:grpSpPr>
        <p:sp>
          <p:nvSpPr>
            <p:cNvPr name="Freeform 12" id="12" descr="Image of a chicken wearing a pink harness with a leash"/>
            <p:cNvSpPr/>
            <p:nvPr/>
          </p:nvSpPr>
          <p:spPr>
            <a:xfrm flipH="false" flipV="false" rot="0">
              <a:off x="0" y="0"/>
              <a:ext cx="2404441" cy="4351929"/>
            </a:xfrm>
            <a:custGeom>
              <a:avLst/>
              <a:gdLst/>
              <a:ahLst/>
              <a:cxnLst/>
              <a:rect r="r" b="b" t="t" l="l"/>
              <a:pathLst>
                <a:path h="4351929" w="2404441">
                  <a:moveTo>
                    <a:pt x="0" y="0"/>
                  </a:moveTo>
                  <a:lnTo>
                    <a:pt x="2404441" y="0"/>
                  </a:lnTo>
                  <a:lnTo>
                    <a:pt x="2404441" y="4351929"/>
                  </a:lnTo>
                  <a:lnTo>
                    <a:pt x="0" y="4351929"/>
                  </a:lnTo>
                  <a:lnTo>
                    <a:pt x="0" y="0"/>
                  </a:lnTo>
                  <a:close/>
                </a:path>
              </a:pathLst>
            </a:custGeom>
            <a:blipFill>
              <a:blip r:embed="rId8"/>
              <a:stretch>
                <a:fillRect l="0" t="0" r="0" b="0"/>
              </a:stretch>
            </a:blipFill>
          </p:spPr>
        </p:sp>
        <p:sp>
          <p:nvSpPr>
            <p:cNvPr name="Freeform 13" id="13" descr="Picture of a sky-blue baby onesie with textured fringe on the arms and legs"/>
            <p:cNvSpPr/>
            <p:nvPr/>
          </p:nvSpPr>
          <p:spPr>
            <a:xfrm flipH="false" flipV="false" rot="0">
              <a:off x="3344241" y="113299"/>
              <a:ext cx="3094600" cy="4238629"/>
            </a:xfrm>
            <a:custGeom>
              <a:avLst/>
              <a:gdLst/>
              <a:ahLst/>
              <a:cxnLst/>
              <a:rect r="r" b="b" t="t" l="l"/>
              <a:pathLst>
                <a:path h="4238629" w="3094600">
                  <a:moveTo>
                    <a:pt x="0" y="0"/>
                  </a:moveTo>
                  <a:lnTo>
                    <a:pt x="3094599" y="0"/>
                  </a:lnTo>
                  <a:lnTo>
                    <a:pt x="3094599" y="4238630"/>
                  </a:lnTo>
                  <a:lnTo>
                    <a:pt x="0" y="4238630"/>
                  </a:lnTo>
                  <a:lnTo>
                    <a:pt x="0" y="0"/>
                  </a:lnTo>
                  <a:close/>
                </a:path>
              </a:pathLst>
            </a:custGeom>
            <a:blipFill>
              <a:blip r:embed="rId9"/>
              <a:stretch>
                <a:fillRect l="0" t="0" r="0" b="0"/>
              </a:stretch>
            </a:blipFill>
          </p:spPr>
        </p:sp>
        <p:sp>
          <p:nvSpPr>
            <p:cNvPr name="Freeform 14" id="14" descr="A gray bear-shaped gadget stands in front of an orange colander overflowing with shredded carrots. The brand name Ototo is printed in the corner"/>
            <p:cNvSpPr/>
            <p:nvPr/>
          </p:nvSpPr>
          <p:spPr>
            <a:xfrm flipH="false" flipV="false" rot="0">
              <a:off x="7335784" y="128760"/>
              <a:ext cx="4223169" cy="4223169"/>
            </a:xfrm>
            <a:custGeom>
              <a:avLst/>
              <a:gdLst/>
              <a:ahLst/>
              <a:cxnLst/>
              <a:rect r="r" b="b" t="t" l="l"/>
              <a:pathLst>
                <a:path h="4223169" w="4223169">
                  <a:moveTo>
                    <a:pt x="0" y="0"/>
                  </a:moveTo>
                  <a:lnTo>
                    <a:pt x="4223169" y="0"/>
                  </a:lnTo>
                  <a:lnTo>
                    <a:pt x="4223169" y="4223169"/>
                  </a:lnTo>
                  <a:lnTo>
                    <a:pt x="0" y="4223169"/>
                  </a:lnTo>
                  <a:lnTo>
                    <a:pt x="0" y="0"/>
                  </a:lnTo>
                  <a:close/>
                </a:path>
              </a:pathLst>
            </a:custGeom>
            <a:blipFill>
              <a:blip r:embed="rId10"/>
              <a:stretch>
                <a:fillRect l="0" t="0" r="0" b="0"/>
              </a:stretch>
            </a:blipFill>
          </p:spPr>
        </p:sp>
      </p:grpSp>
      <p:grpSp>
        <p:nvGrpSpPr>
          <p:cNvPr name="Group 15" id="15"/>
          <p:cNvGrpSpPr/>
          <p:nvPr/>
        </p:nvGrpSpPr>
        <p:grpSpPr>
          <a:xfrm rot="0">
            <a:off x="7051868" y="5501327"/>
            <a:ext cx="8866069" cy="3455214"/>
            <a:chOff x="0" y="0"/>
            <a:chExt cx="11821425" cy="4606952"/>
          </a:xfrm>
        </p:grpSpPr>
        <p:sp>
          <p:nvSpPr>
            <p:cNvPr name="Freeform 16" id="16" descr="A teal rechargeable device with a white light on top, shown against a dark background with a large &quot;80&quot; graphic and text indicating &quot;Rechargeable &amp; Long-lasting Runtime&quot; up to 80 hours."/>
            <p:cNvSpPr/>
            <p:nvPr/>
          </p:nvSpPr>
          <p:spPr>
            <a:xfrm flipH="false" flipV="false" rot="0">
              <a:off x="4443064" y="90456"/>
              <a:ext cx="4516496" cy="4516496"/>
            </a:xfrm>
            <a:custGeom>
              <a:avLst/>
              <a:gdLst/>
              <a:ahLst/>
              <a:cxnLst/>
              <a:rect r="r" b="b" t="t" l="l"/>
              <a:pathLst>
                <a:path h="4516496" w="4516496">
                  <a:moveTo>
                    <a:pt x="0" y="0"/>
                  </a:moveTo>
                  <a:lnTo>
                    <a:pt x="4516496" y="0"/>
                  </a:lnTo>
                  <a:lnTo>
                    <a:pt x="4516496" y="4516496"/>
                  </a:lnTo>
                  <a:lnTo>
                    <a:pt x="0" y="4516496"/>
                  </a:lnTo>
                  <a:lnTo>
                    <a:pt x="0" y="0"/>
                  </a:lnTo>
                  <a:close/>
                </a:path>
              </a:pathLst>
            </a:custGeom>
            <a:blipFill>
              <a:blip r:embed="rId11"/>
              <a:stretch>
                <a:fillRect l="0" t="0" r="0" b="0"/>
              </a:stretch>
            </a:blipFill>
          </p:spPr>
        </p:sp>
        <p:sp>
          <p:nvSpPr>
            <p:cNvPr name="Freeform 17" id="17" descr="Photo of a blue and silver robot-shaped object with labelled dimensions of 17.7cm in height and 5cm in width indicated by arrows."/>
            <p:cNvSpPr/>
            <p:nvPr/>
          </p:nvSpPr>
          <p:spPr>
            <a:xfrm flipH="false" flipV="false" rot="0">
              <a:off x="9551886" y="90456"/>
              <a:ext cx="2269539" cy="4516496"/>
            </a:xfrm>
            <a:custGeom>
              <a:avLst/>
              <a:gdLst/>
              <a:ahLst/>
              <a:cxnLst/>
              <a:rect r="r" b="b" t="t" l="l"/>
              <a:pathLst>
                <a:path h="4516496" w="2269539">
                  <a:moveTo>
                    <a:pt x="0" y="0"/>
                  </a:moveTo>
                  <a:lnTo>
                    <a:pt x="2269539" y="0"/>
                  </a:lnTo>
                  <a:lnTo>
                    <a:pt x="2269539" y="4516496"/>
                  </a:lnTo>
                  <a:lnTo>
                    <a:pt x="0" y="4516496"/>
                  </a:lnTo>
                  <a:lnTo>
                    <a:pt x="0" y="0"/>
                  </a:lnTo>
                  <a:close/>
                </a:path>
              </a:pathLst>
            </a:custGeom>
            <a:blipFill>
              <a:blip r:embed="rId12"/>
              <a:stretch>
                <a:fillRect l="0" t="0" r="0" b="0"/>
              </a:stretch>
            </a:blipFill>
          </p:spPr>
        </p:sp>
        <p:sp>
          <p:nvSpPr>
            <p:cNvPr name="Freeform 18" id="18" descr="Photo of a white plastic v-shaped object with dimensions labeled in inches and centimeters.">
              <a:hlinkClick r:id="rId14" tooltip="https://www.amazon.com/dp/B09BN8XTF4/ref=sspa_dk_detail_1"/>
            </p:cNvPr>
            <p:cNvSpPr/>
            <p:nvPr/>
          </p:nvSpPr>
          <p:spPr>
            <a:xfrm flipH="false" flipV="false" rot="0">
              <a:off x="0" y="0"/>
              <a:ext cx="4112864" cy="4567157"/>
            </a:xfrm>
            <a:custGeom>
              <a:avLst/>
              <a:gdLst/>
              <a:ahLst/>
              <a:cxnLst/>
              <a:rect r="r" b="b" t="t" l="l"/>
              <a:pathLst>
                <a:path h="4567157" w="4112864">
                  <a:moveTo>
                    <a:pt x="0" y="0"/>
                  </a:moveTo>
                  <a:lnTo>
                    <a:pt x="4112864" y="0"/>
                  </a:lnTo>
                  <a:lnTo>
                    <a:pt x="4112864" y="4567157"/>
                  </a:lnTo>
                  <a:lnTo>
                    <a:pt x="0" y="4567157"/>
                  </a:lnTo>
                  <a:lnTo>
                    <a:pt x="0" y="0"/>
                  </a:lnTo>
                  <a:close/>
                </a:path>
              </a:pathLst>
            </a:custGeom>
            <a:blipFill>
              <a:blip r:embed="rId13"/>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3" id="3"/>
          <p:cNvGrpSpPr/>
          <p:nvPr/>
        </p:nvGrpSpPr>
        <p:grpSpPr>
          <a:xfrm rot="0">
            <a:off x="1028700" y="1028700"/>
            <a:ext cx="16230600" cy="8209597"/>
            <a:chOff x="0" y="0"/>
            <a:chExt cx="21640800" cy="10946129"/>
          </a:xfrm>
        </p:grpSpPr>
        <p:grpSp>
          <p:nvGrpSpPr>
            <p:cNvPr name="Group 4" id="4"/>
            <p:cNvGrpSpPr/>
            <p:nvPr/>
          </p:nvGrpSpPr>
          <p:grpSpPr>
            <a:xfrm rot="0">
              <a:off x="0" y="25400"/>
              <a:ext cx="21640800" cy="10920729"/>
              <a:chOff x="0" y="0"/>
              <a:chExt cx="4274726" cy="2157181"/>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4274726" cy="2157181"/>
              </a:xfrm>
              <a:custGeom>
                <a:avLst/>
                <a:gdLst/>
                <a:ahLst/>
                <a:cxnLst/>
                <a:rect r="r" b="b" t="t" l="l"/>
                <a:pathLst>
                  <a:path h="2157181" w="4274726">
                    <a:moveTo>
                      <a:pt x="0" y="0"/>
                    </a:moveTo>
                    <a:lnTo>
                      <a:pt x="4274726" y="0"/>
                    </a:lnTo>
                    <a:lnTo>
                      <a:pt x="4274726" y="2157181"/>
                    </a:lnTo>
                    <a:lnTo>
                      <a:pt x="0" y="2157181"/>
                    </a:lnTo>
                    <a:close/>
                  </a:path>
                </a:pathLst>
              </a:custGeom>
              <a:solidFill>
                <a:srgbClr val="FFFFFF">
                  <a:alpha val="76863"/>
                </a:srgbClr>
              </a:solidFill>
            </p:spPr>
          </p:sp>
          <p:sp>
            <p:nvSpPr>
              <p:cNvPr name="TextBox 6" id="6"/>
              <p:cNvSpPr txBox="true"/>
              <p:nvPr/>
            </p:nvSpPr>
            <p:spPr>
              <a:xfrm>
                <a:off x="0" y="-38100"/>
                <a:ext cx="4274726" cy="2195281"/>
              </a:xfrm>
              <a:prstGeom prst="rect">
                <a:avLst/>
              </a:prstGeom>
            </p:spPr>
            <p:txBody>
              <a:bodyPr anchor="ctr" rtlCol="false" tIns="50800" lIns="50800" bIns="50800" rIns="50800"/>
              <a:lstStyle/>
              <a:p>
                <a:pPr algn="ctr">
                  <a:lnSpc>
                    <a:spcPts val="2659"/>
                  </a:lnSpc>
                  <a:spcBef>
                    <a:spcPct val="0"/>
                  </a:spcBef>
                </a:pPr>
              </a:p>
            </p:txBody>
          </p:sp>
        </p:grpSp>
        <p:sp>
          <p:nvSpPr>
            <p:cNvPr name="AutoShape 7" id="7">
              <a:extLst>
                <a:ext uri="{C183D7F6-B498-43B3-948B-1728B52AA6E4}">
                  <adec:decorative xmlns:adec="http://schemas.microsoft.com/office/drawing/2017/decorative" val="1"/>
                </a:ext>
              </a:extLst>
            </p:cNvPr>
            <p:cNvSpPr/>
            <p:nvPr/>
          </p:nvSpPr>
          <p:spPr>
            <a:xfrm>
              <a:off x="21141622" y="0"/>
              <a:ext cx="0" cy="10946129"/>
            </a:xfrm>
            <a:prstGeom prst="line">
              <a:avLst/>
            </a:prstGeom>
            <a:ln cap="flat" w="12700">
              <a:solidFill>
                <a:srgbClr val="82A3BD">
                  <a:alpha val="76863"/>
                </a:srgbClr>
              </a:solidFill>
              <a:prstDash val="solid"/>
              <a:headEnd type="none" len="sm" w="sm"/>
              <a:tailEnd type="none" len="sm" w="sm"/>
            </a:ln>
          </p:spPr>
        </p:sp>
        <p:sp>
          <p:nvSpPr>
            <p:cNvPr name="AutoShape 8" id="8">
              <a:extLst>
                <a:ext uri="{C183D7F6-B498-43B3-948B-1728B52AA6E4}">
                  <adec:decorative xmlns:adec="http://schemas.microsoft.com/office/drawing/2017/decorative" val="1"/>
                </a:ext>
              </a:extLst>
            </p:cNvPr>
            <p:cNvSpPr/>
            <p:nvPr/>
          </p:nvSpPr>
          <p:spPr>
            <a:xfrm flipH="true">
              <a:off x="0" y="529141"/>
              <a:ext cx="21640800" cy="0"/>
            </a:xfrm>
            <a:prstGeom prst="line">
              <a:avLst/>
            </a:prstGeom>
            <a:ln cap="flat" w="12700">
              <a:solidFill>
                <a:srgbClr val="82A3BD">
                  <a:alpha val="76863"/>
                </a:srgbClr>
              </a:solidFill>
              <a:prstDash val="solid"/>
              <a:headEnd type="none" len="sm" w="sm"/>
              <a:tailEnd type="none" len="sm" w="sm"/>
            </a:ln>
          </p:spPr>
        </p:sp>
        <p:sp>
          <p:nvSpPr>
            <p:cNvPr name="Freeform 9" id="9">
              <a:extLst>
                <a:ext uri="{C183D7F6-B498-43B3-948B-1728B52AA6E4}">
                  <adec:decorative xmlns:adec="http://schemas.microsoft.com/office/drawing/2017/decorative" val="1"/>
                </a:ext>
              </a:extLst>
            </p:cNvPr>
            <p:cNvSpPr/>
            <p:nvPr/>
          </p:nvSpPr>
          <p:spPr>
            <a:xfrm flipH="false" flipV="false" rot="0">
              <a:off x="20862374" y="249893"/>
              <a:ext cx="558496" cy="558496"/>
            </a:xfrm>
            <a:custGeom>
              <a:avLst/>
              <a:gdLst/>
              <a:ahLst/>
              <a:cxnLst/>
              <a:rect r="r" b="b" t="t" l="l"/>
              <a:pathLst>
                <a:path h="558496" w="558496">
                  <a:moveTo>
                    <a:pt x="0" y="0"/>
                  </a:moveTo>
                  <a:lnTo>
                    <a:pt x="558496" y="0"/>
                  </a:lnTo>
                  <a:lnTo>
                    <a:pt x="558496" y="558496"/>
                  </a:lnTo>
                  <a:lnTo>
                    <a:pt x="0" y="558496"/>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20051111" y="9410322"/>
              <a:ext cx="881385" cy="1434207"/>
            </a:xfrm>
            <a:custGeom>
              <a:avLst/>
              <a:gdLst/>
              <a:ahLst/>
              <a:cxnLst/>
              <a:rect r="r" b="b" t="t" l="l"/>
              <a:pathLst>
                <a:path h="1434207" w="881385">
                  <a:moveTo>
                    <a:pt x="0" y="0"/>
                  </a:moveTo>
                  <a:lnTo>
                    <a:pt x="881386" y="0"/>
                  </a:lnTo>
                  <a:lnTo>
                    <a:pt x="881386" y="1434207"/>
                  </a:lnTo>
                  <a:lnTo>
                    <a:pt x="0" y="1434207"/>
                  </a:lnTo>
                  <a:lnTo>
                    <a:pt x="0"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grpSp>
      <p:sp>
        <p:nvSpPr>
          <p:cNvPr name="TextBox 11" id="11"/>
          <p:cNvSpPr txBox="true"/>
          <p:nvPr/>
        </p:nvSpPr>
        <p:spPr>
          <a:xfrm rot="0">
            <a:off x="1589004" y="1526983"/>
            <a:ext cx="8752566" cy="1156508"/>
          </a:xfrm>
          <a:prstGeom prst="rect">
            <a:avLst/>
          </a:prstGeom>
        </p:spPr>
        <p:txBody>
          <a:bodyPr anchor="t" rtlCol="false" tIns="0" lIns="0" bIns="0" rIns="0">
            <a:spAutoFit/>
          </a:bodyPr>
          <a:lstStyle/>
          <a:p>
            <a:pPr algn="ctr" marL="0" indent="0" lvl="0">
              <a:lnSpc>
                <a:spcPts val="9406"/>
              </a:lnSpc>
              <a:spcBef>
                <a:spcPct val="0"/>
              </a:spcBef>
            </a:pPr>
            <a:r>
              <a:rPr lang="en-US" b="true" sz="6719" u="sng">
                <a:solidFill>
                  <a:srgbClr val="324452"/>
                </a:solidFill>
                <a:latin typeface="Icecream Font TH Bold"/>
                <a:ea typeface="Icecream Font TH Bold"/>
                <a:cs typeface="Icecream Font TH Bold"/>
                <a:sym typeface="Icecream Font TH Bold"/>
              </a:rPr>
              <a:t>Why did we do this?</a:t>
            </a:r>
          </a:p>
        </p:txBody>
      </p:sp>
      <p:sp>
        <p:nvSpPr>
          <p:cNvPr name="TextBox 12" id="12"/>
          <p:cNvSpPr txBox="true"/>
          <p:nvPr/>
        </p:nvSpPr>
        <p:spPr>
          <a:xfrm rot="0">
            <a:off x="1589004" y="2986454"/>
            <a:ext cx="6555208" cy="5048885"/>
          </a:xfrm>
          <a:prstGeom prst="rect">
            <a:avLst/>
          </a:prstGeom>
        </p:spPr>
        <p:txBody>
          <a:bodyPr anchor="t" rtlCol="false" tIns="0" lIns="0" bIns="0" rIns="0">
            <a:spAutoFit/>
          </a:bodyPr>
          <a:lstStyle/>
          <a:p>
            <a:pPr algn="l">
              <a:lnSpc>
                <a:spcPts val="5740"/>
              </a:lnSpc>
            </a:pPr>
            <a:r>
              <a:rPr lang="en-US" sz="4100" i="true">
                <a:solidFill>
                  <a:srgbClr val="324452"/>
                </a:solidFill>
                <a:latin typeface="Icecream Font TH Italics"/>
                <a:ea typeface="Icecream Font TH Italics"/>
                <a:cs typeface="Icecream Font TH Italics"/>
                <a:sym typeface="Icecream Font TH Italics"/>
              </a:rPr>
              <a:t>Mirrors Research:</a:t>
            </a:r>
          </a:p>
          <a:p>
            <a:pPr algn="l" marL="885191" indent="-442595" lvl="1">
              <a:lnSpc>
                <a:spcPts val="5740"/>
              </a:lnSpc>
              <a:buFont typeface="Arial"/>
              <a:buChar char="•"/>
            </a:pPr>
            <a:r>
              <a:rPr lang="en-US" sz="4100" i="true">
                <a:solidFill>
                  <a:srgbClr val="324452"/>
                </a:solidFill>
                <a:latin typeface="Icecream Font TH Italics"/>
                <a:ea typeface="Icecream Font TH Italics"/>
                <a:cs typeface="Icecream Font TH Italics"/>
                <a:sym typeface="Icecream Font TH Italics"/>
              </a:rPr>
              <a:t>Keyword practice</a:t>
            </a:r>
          </a:p>
          <a:p>
            <a:pPr algn="l" marL="885191" indent="-442595" lvl="1">
              <a:lnSpc>
                <a:spcPts val="5740"/>
              </a:lnSpc>
              <a:buFont typeface="Arial"/>
              <a:buChar char="•"/>
            </a:pPr>
            <a:r>
              <a:rPr lang="en-US" sz="4100" i="true">
                <a:solidFill>
                  <a:srgbClr val="324452"/>
                </a:solidFill>
                <a:latin typeface="Icecream Font TH Italics"/>
                <a:ea typeface="Icecream Font TH Italics"/>
                <a:cs typeface="Icecream Font TH Italics"/>
                <a:sym typeface="Icecream Font TH Italics"/>
              </a:rPr>
              <a:t>Patience &amp; persistence</a:t>
            </a:r>
          </a:p>
          <a:p>
            <a:pPr algn="l" marL="885191" indent="-442595" lvl="1">
              <a:lnSpc>
                <a:spcPts val="5740"/>
              </a:lnSpc>
              <a:buFont typeface="Arial"/>
              <a:buChar char="•"/>
            </a:pPr>
            <a:r>
              <a:rPr lang="en-US" sz="4100" i="true">
                <a:solidFill>
                  <a:srgbClr val="324452"/>
                </a:solidFill>
                <a:latin typeface="Icecream Font TH Italics"/>
                <a:ea typeface="Icecream Font TH Italics"/>
                <a:cs typeface="Icecream Font TH Italics"/>
                <a:sym typeface="Icecream Font TH Italics"/>
              </a:rPr>
              <a:t>Creativity &amp; perspective</a:t>
            </a:r>
          </a:p>
          <a:p>
            <a:pPr algn="l" marL="885191" indent="-442595" lvl="1">
              <a:lnSpc>
                <a:spcPts val="5740"/>
              </a:lnSpc>
              <a:buFont typeface="Arial"/>
              <a:buChar char="•"/>
            </a:pPr>
            <a:r>
              <a:rPr lang="en-US" sz="4100" i="true">
                <a:solidFill>
                  <a:srgbClr val="324452"/>
                </a:solidFill>
                <a:latin typeface="Icecream Font TH Italics"/>
                <a:ea typeface="Icecream Font TH Italics"/>
                <a:cs typeface="Icecream Font TH Italics"/>
                <a:sym typeface="Icecream Font TH Italics"/>
              </a:rPr>
              <a:t>Database selection</a:t>
            </a:r>
          </a:p>
          <a:p>
            <a:pPr algn="l" marL="885191" indent="-442595" lvl="1">
              <a:lnSpc>
                <a:spcPts val="5740"/>
              </a:lnSpc>
              <a:buFont typeface="Arial"/>
              <a:buChar char="•"/>
            </a:pPr>
            <a:r>
              <a:rPr lang="en-US" sz="4100" i="true">
                <a:solidFill>
                  <a:srgbClr val="324452"/>
                </a:solidFill>
                <a:latin typeface="Icecream Font TH Italics"/>
                <a:ea typeface="Icecream Font TH Italics"/>
                <a:cs typeface="Icecream Font TH Italics"/>
                <a:sym typeface="Icecream Font TH Italics"/>
              </a:rPr>
              <a:t>Expert advice when needed</a:t>
            </a:r>
          </a:p>
        </p:txBody>
      </p:sp>
      <p:sp>
        <p:nvSpPr>
          <p:cNvPr name="TextBox 13" id="13"/>
          <p:cNvSpPr txBox="true"/>
          <p:nvPr/>
        </p:nvSpPr>
        <p:spPr>
          <a:xfrm rot="0">
            <a:off x="8637753" y="2995979"/>
            <a:ext cx="8033805" cy="5613400"/>
          </a:xfrm>
          <a:prstGeom prst="rect">
            <a:avLst/>
          </a:prstGeom>
        </p:spPr>
        <p:txBody>
          <a:bodyPr anchor="t" rtlCol="false" tIns="0" lIns="0" bIns="0" rIns="0">
            <a:spAutoFit/>
          </a:bodyPr>
          <a:lstStyle/>
          <a:p>
            <a:pPr algn="l">
              <a:lnSpc>
                <a:spcPts val="5600"/>
              </a:lnSpc>
            </a:pPr>
            <a:r>
              <a:rPr lang="en-US" sz="4000" i="true">
                <a:solidFill>
                  <a:srgbClr val="324452"/>
                </a:solidFill>
                <a:latin typeface="Icecream Font TH Italics"/>
                <a:ea typeface="Icecream Font TH Italics"/>
                <a:cs typeface="Icecream Font TH Italics"/>
                <a:sym typeface="Icecream Font TH Italics"/>
              </a:rPr>
              <a:t>Breaks Tension:</a:t>
            </a:r>
          </a:p>
          <a:p>
            <a:pPr algn="l" marL="863601" indent="-431801" lvl="1">
              <a:lnSpc>
                <a:spcPts val="5600"/>
              </a:lnSpc>
              <a:buFont typeface="Arial"/>
              <a:buChar char="•"/>
            </a:pPr>
            <a:r>
              <a:rPr lang="en-US" sz="4000" i="true">
                <a:solidFill>
                  <a:srgbClr val="324452"/>
                </a:solidFill>
                <a:latin typeface="Icecream Font TH Italics"/>
                <a:ea typeface="Icecream Font TH Italics"/>
                <a:cs typeface="Icecream Font TH Italics"/>
                <a:sym typeface="Icecream Font TH Italics"/>
              </a:rPr>
              <a:t>Subverts students’ expectations: telling students to go shopping in class!</a:t>
            </a:r>
          </a:p>
          <a:p>
            <a:pPr algn="l" marL="863601" indent="-431801" lvl="1">
              <a:lnSpc>
                <a:spcPts val="5600"/>
              </a:lnSpc>
              <a:buFont typeface="Arial"/>
              <a:buChar char="•"/>
            </a:pPr>
            <a:r>
              <a:rPr lang="en-US" sz="4000" i="true">
                <a:solidFill>
                  <a:srgbClr val="324452"/>
                </a:solidFill>
                <a:latin typeface="Icecream Font TH Italics"/>
                <a:ea typeface="Icecream Font TH Italics"/>
                <a:cs typeface="Icecream Font TH Italics"/>
                <a:sym typeface="Icecream Font TH Italics"/>
              </a:rPr>
              <a:t>Gives them permission to be silly and “off-topic”</a:t>
            </a:r>
          </a:p>
          <a:p>
            <a:pPr algn="l" marL="863601" indent="-431801" lvl="1">
              <a:lnSpc>
                <a:spcPts val="5600"/>
              </a:lnSpc>
              <a:buFont typeface="Arial"/>
              <a:buChar char="•"/>
            </a:pPr>
            <a:r>
              <a:rPr lang="en-US" sz="4000" i="true">
                <a:solidFill>
                  <a:srgbClr val="324452"/>
                </a:solidFill>
                <a:latin typeface="Icecream Font TH Italics"/>
                <a:ea typeface="Icecream Font TH Italics"/>
                <a:cs typeface="Icecream Font TH Italics"/>
                <a:sym typeface="Icecream Font TH Italics"/>
              </a:rPr>
              <a:t>Shows real-world application beyond academic research</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3" id="3"/>
          <p:cNvGrpSpPr/>
          <p:nvPr/>
        </p:nvGrpSpPr>
        <p:grpSpPr>
          <a:xfrm rot="0">
            <a:off x="2460398" y="1485645"/>
            <a:ext cx="6184349" cy="8145774"/>
            <a:chOff x="0" y="0"/>
            <a:chExt cx="8245798" cy="10861032"/>
          </a:xfrm>
        </p:grpSpPr>
        <p:grpSp>
          <p:nvGrpSpPr>
            <p:cNvPr name="Group 4" id="4"/>
            <p:cNvGrpSpPr/>
            <p:nvPr/>
          </p:nvGrpSpPr>
          <p:grpSpPr>
            <a:xfrm rot="0">
              <a:off x="0" y="0"/>
              <a:ext cx="8245798" cy="10861032"/>
              <a:chOff x="0" y="0"/>
              <a:chExt cx="1588027" cy="2091686"/>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1588027" cy="2091686"/>
              </a:xfrm>
              <a:custGeom>
                <a:avLst/>
                <a:gdLst/>
                <a:ahLst/>
                <a:cxnLst/>
                <a:rect r="r" b="b" t="t" l="l"/>
                <a:pathLst>
                  <a:path h="2091686" w="1588027">
                    <a:moveTo>
                      <a:pt x="0" y="0"/>
                    </a:moveTo>
                    <a:lnTo>
                      <a:pt x="1588027" y="0"/>
                    </a:lnTo>
                    <a:lnTo>
                      <a:pt x="1588027" y="2091686"/>
                    </a:lnTo>
                    <a:lnTo>
                      <a:pt x="0" y="2091686"/>
                    </a:lnTo>
                    <a:close/>
                  </a:path>
                </a:pathLst>
              </a:custGeom>
              <a:solidFill>
                <a:srgbClr val="FFFFFF"/>
              </a:solidFill>
            </p:spPr>
          </p:sp>
          <p:sp>
            <p:nvSpPr>
              <p:cNvPr name="TextBox 6" id="6"/>
              <p:cNvSpPr txBox="true"/>
              <p:nvPr/>
            </p:nvSpPr>
            <p:spPr>
              <a:xfrm>
                <a:off x="0" y="-38100"/>
                <a:ext cx="1588027" cy="2129786"/>
              </a:xfrm>
              <a:prstGeom prst="rect">
                <a:avLst/>
              </a:prstGeom>
            </p:spPr>
            <p:txBody>
              <a:bodyPr anchor="ctr" rtlCol="false" tIns="52104" lIns="52104" bIns="52104" rIns="52104"/>
              <a:lstStyle/>
              <a:p>
                <a:pPr algn="ctr">
                  <a:lnSpc>
                    <a:spcPts val="2660"/>
                  </a:lnSpc>
                  <a:spcBef>
                    <a:spcPct val="0"/>
                  </a:spcBef>
                </a:pPr>
              </a:p>
            </p:txBody>
          </p:sp>
        </p:grpSp>
        <p:sp>
          <p:nvSpPr>
            <p:cNvPr name="AutoShape 7" id="7">
              <a:extLst>
                <a:ext uri="{C183D7F6-B498-43B3-948B-1728B52AA6E4}">
                  <adec:decorative xmlns:adec="http://schemas.microsoft.com/office/drawing/2017/decorative" val="1"/>
                </a:ext>
              </a:extLst>
            </p:cNvPr>
            <p:cNvSpPr/>
            <p:nvPr/>
          </p:nvSpPr>
          <p:spPr>
            <a:xfrm>
              <a:off x="7750501" y="0"/>
              <a:ext cx="0" cy="10861032"/>
            </a:xfrm>
            <a:prstGeom prst="line">
              <a:avLst/>
            </a:prstGeom>
            <a:ln cap="flat" w="12700">
              <a:solidFill>
                <a:srgbClr val="82A3BD"/>
              </a:solidFill>
              <a:prstDash val="solid"/>
              <a:headEnd type="none" len="sm" w="sm"/>
              <a:tailEnd type="none" len="sm" w="sm"/>
            </a:ln>
          </p:spPr>
        </p:sp>
        <p:sp>
          <p:nvSpPr>
            <p:cNvPr name="AutoShape 8" id="8">
              <a:extLst>
                <a:ext uri="{C183D7F6-B498-43B3-948B-1728B52AA6E4}">
                  <adec:decorative xmlns:adec="http://schemas.microsoft.com/office/drawing/2017/decorative" val="1"/>
                </a:ext>
              </a:extLst>
            </p:cNvPr>
            <p:cNvSpPr/>
            <p:nvPr/>
          </p:nvSpPr>
          <p:spPr>
            <a:xfrm flipH="true">
              <a:off x="96038" y="525027"/>
              <a:ext cx="8149760" cy="0"/>
            </a:xfrm>
            <a:prstGeom prst="line">
              <a:avLst/>
            </a:prstGeom>
            <a:ln cap="flat" w="12700">
              <a:solidFill>
                <a:srgbClr val="82A3BD"/>
              </a:solidFill>
              <a:prstDash val="solid"/>
              <a:headEnd type="none" len="sm" w="sm"/>
              <a:tailEnd type="none" len="sm" w="sm"/>
            </a:ln>
          </p:spPr>
        </p:sp>
        <p:sp>
          <p:nvSpPr>
            <p:cNvPr name="Freeform 9" id="9">
              <a:extLst>
                <a:ext uri="{C183D7F6-B498-43B3-948B-1728B52AA6E4}">
                  <adec:decorative xmlns:adec="http://schemas.microsoft.com/office/drawing/2017/decorative" val="1"/>
                </a:ext>
              </a:extLst>
            </p:cNvPr>
            <p:cNvSpPr/>
            <p:nvPr/>
          </p:nvSpPr>
          <p:spPr>
            <a:xfrm flipH="false" flipV="false" rot="0">
              <a:off x="7473424" y="247951"/>
              <a:ext cx="554154" cy="554154"/>
            </a:xfrm>
            <a:custGeom>
              <a:avLst/>
              <a:gdLst/>
              <a:ahLst/>
              <a:cxnLst/>
              <a:rect r="r" b="b" t="t" l="l"/>
              <a:pathLst>
                <a:path h="554154" w="554154">
                  <a:moveTo>
                    <a:pt x="0" y="0"/>
                  </a:moveTo>
                  <a:lnTo>
                    <a:pt x="554154" y="0"/>
                  </a:lnTo>
                  <a:lnTo>
                    <a:pt x="554154" y="554153"/>
                  </a:lnTo>
                  <a:lnTo>
                    <a:pt x="0" y="5541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6668468" y="9337165"/>
              <a:ext cx="874533" cy="1423057"/>
            </a:xfrm>
            <a:custGeom>
              <a:avLst/>
              <a:gdLst/>
              <a:ahLst/>
              <a:cxnLst/>
              <a:rect r="r" b="b" t="t" l="l"/>
              <a:pathLst>
                <a:path h="1423057" w="874533">
                  <a:moveTo>
                    <a:pt x="0" y="0"/>
                  </a:moveTo>
                  <a:lnTo>
                    <a:pt x="874533" y="0"/>
                  </a:lnTo>
                  <a:lnTo>
                    <a:pt x="874533" y="1423057"/>
                  </a:lnTo>
                  <a:lnTo>
                    <a:pt x="0" y="14230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329196" y="1362495"/>
              <a:ext cx="7144229" cy="8059841"/>
            </a:xfrm>
            <a:prstGeom prst="rect">
              <a:avLst/>
            </a:prstGeom>
          </p:spPr>
          <p:txBody>
            <a:bodyPr anchor="t" rtlCol="false" tIns="0" lIns="0" bIns="0" rIns="0">
              <a:spAutoFit/>
            </a:bodyPr>
            <a:lstStyle/>
            <a:p>
              <a:pPr algn="l">
                <a:lnSpc>
                  <a:spcPts val="6045"/>
                </a:lnSpc>
              </a:pPr>
              <a:r>
                <a:rPr lang="en-US" sz="4318">
                  <a:solidFill>
                    <a:srgbClr val="324452"/>
                  </a:solidFill>
                  <a:latin typeface="Icecream Font TH"/>
                  <a:ea typeface="Icecream Font TH"/>
                  <a:cs typeface="Icecream Font TH"/>
                  <a:sym typeface="Icecream Font TH"/>
                </a:rPr>
                <a:t>Class refresher on 5 Boolean Operators:</a:t>
              </a:r>
            </a:p>
            <a:p>
              <a:pPr algn="l">
                <a:lnSpc>
                  <a:spcPts val="6045"/>
                </a:lnSpc>
              </a:pPr>
            </a:p>
            <a:p>
              <a:pPr algn="l" marL="932356" indent="-466178" lvl="1">
                <a:lnSpc>
                  <a:spcPts val="6045"/>
                </a:lnSpc>
                <a:buFont typeface="Arial"/>
                <a:buChar char="•"/>
              </a:pPr>
              <a:r>
                <a:rPr lang="en-US" sz="4318">
                  <a:solidFill>
                    <a:srgbClr val="324452"/>
                  </a:solidFill>
                  <a:latin typeface="Icecream Font TH"/>
                  <a:ea typeface="Icecream Font TH"/>
                  <a:cs typeface="Icecream Font TH"/>
                  <a:sym typeface="Icecream Font TH"/>
                </a:rPr>
                <a:t>AND</a:t>
              </a:r>
            </a:p>
            <a:p>
              <a:pPr algn="l" marL="932356" indent="-466178" lvl="1">
                <a:lnSpc>
                  <a:spcPts val="6045"/>
                </a:lnSpc>
                <a:buFont typeface="Arial"/>
                <a:buChar char="•"/>
              </a:pPr>
              <a:r>
                <a:rPr lang="en-US" sz="4318">
                  <a:solidFill>
                    <a:srgbClr val="324452"/>
                  </a:solidFill>
                  <a:latin typeface="Icecream Font TH"/>
                  <a:ea typeface="Icecream Font TH"/>
                  <a:cs typeface="Icecream Font TH"/>
                  <a:sym typeface="Icecream Font TH"/>
                </a:rPr>
                <a:t>OR </a:t>
              </a:r>
            </a:p>
            <a:p>
              <a:pPr algn="l" marL="932356" indent="-466178" lvl="1">
                <a:lnSpc>
                  <a:spcPts val="6045"/>
                </a:lnSpc>
                <a:buFont typeface="Arial"/>
                <a:buChar char="•"/>
              </a:pPr>
              <a:r>
                <a:rPr lang="en-US" sz="4318">
                  <a:solidFill>
                    <a:srgbClr val="324452"/>
                  </a:solidFill>
                  <a:latin typeface="Icecream Font TH"/>
                  <a:ea typeface="Icecream Font TH"/>
                  <a:cs typeface="Icecream Font TH"/>
                  <a:sym typeface="Icecream Font TH"/>
                </a:rPr>
                <a:t>NOT</a:t>
              </a:r>
            </a:p>
            <a:p>
              <a:pPr algn="l" marL="932356" indent="-466178" lvl="1">
                <a:lnSpc>
                  <a:spcPts val="6045"/>
                </a:lnSpc>
                <a:buFont typeface="Arial"/>
                <a:buChar char="•"/>
              </a:pPr>
              <a:r>
                <a:rPr lang="en-US" sz="4318">
                  <a:solidFill>
                    <a:srgbClr val="324452"/>
                  </a:solidFill>
                  <a:latin typeface="Icecream Font TH"/>
                  <a:ea typeface="Icecream Font TH"/>
                  <a:cs typeface="Icecream Font TH"/>
                  <a:sym typeface="Icecream Font TH"/>
                </a:rPr>
                <a:t>“quotation marks”</a:t>
              </a:r>
            </a:p>
            <a:p>
              <a:pPr algn="l" marL="932356" indent="-466178" lvl="1">
                <a:lnSpc>
                  <a:spcPts val="6045"/>
                </a:lnSpc>
                <a:buFont typeface="Arial"/>
                <a:buChar char="•"/>
              </a:pPr>
              <a:r>
                <a:rPr lang="en-US" sz="4318">
                  <a:solidFill>
                    <a:srgbClr val="324452"/>
                  </a:solidFill>
                  <a:latin typeface="Icecream Font TH"/>
                  <a:ea typeface="Icecream Font TH"/>
                  <a:cs typeface="Icecream Font TH"/>
                  <a:sym typeface="Icecream Font TH"/>
                </a:rPr>
                <a:t>asterix*</a:t>
              </a:r>
            </a:p>
          </p:txBody>
        </p:sp>
      </p:grpSp>
      <p:grpSp>
        <p:nvGrpSpPr>
          <p:cNvPr name="Group 12" id="12"/>
          <p:cNvGrpSpPr/>
          <p:nvPr/>
        </p:nvGrpSpPr>
        <p:grpSpPr>
          <a:xfrm rot="0">
            <a:off x="9643254" y="1485645"/>
            <a:ext cx="6184349" cy="8145774"/>
            <a:chOff x="0" y="0"/>
            <a:chExt cx="8245798" cy="10861032"/>
          </a:xfrm>
        </p:grpSpPr>
        <p:grpSp>
          <p:nvGrpSpPr>
            <p:cNvPr name="Group 13" id="13"/>
            <p:cNvGrpSpPr/>
            <p:nvPr/>
          </p:nvGrpSpPr>
          <p:grpSpPr>
            <a:xfrm rot="0">
              <a:off x="0" y="0"/>
              <a:ext cx="8245798" cy="10861032"/>
              <a:chOff x="0" y="0"/>
              <a:chExt cx="1588027" cy="2091686"/>
            </a:xfrm>
          </p:grpSpPr>
          <p:sp>
            <p:nvSpPr>
              <p:cNvPr name="Freeform 14" id="14">
                <a:extLst>
                  <a:ext uri="{C183D7F6-B498-43B3-948B-1728B52AA6E4}">
                    <adec:decorative xmlns:adec="http://schemas.microsoft.com/office/drawing/2017/decorative" val="1"/>
                  </a:ext>
                </a:extLst>
              </p:cNvPr>
              <p:cNvSpPr/>
              <p:nvPr/>
            </p:nvSpPr>
            <p:spPr>
              <a:xfrm flipH="false" flipV="false" rot="0">
                <a:off x="0" y="0"/>
                <a:ext cx="1588027" cy="2091686"/>
              </a:xfrm>
              <a:custGeom>
                <a:avLst/>
                <a:gdLst/>
                <a:ahLst/>
                <a:cxnLst/>
                <a:rect r="r" b="b" t="t" l="l"/>
                <a:pathLst>
                  <a:path h="2091686" w="1588027">
                    <a:moveTo>
                      <a:pt x="0" y="0"/>
                    </a:moveTo>
                    <a:lnTo>
                      <a:pt x="1588027" y="0"/>
                    </a:lnTo>
                    <a:lnTo>
                      <a:pt x="1588027" y="2091686"/>
                    </a:lnTo>
                    <a:lnTo>
                      <a:pt x="0" y="2091686"/>
                    </a:lnTo>
                    <a:close/>
                  </a:path>
                </a:pathLst>
              </a:custGeom>
              <a:solidFill>
                <a:srgbClr val="FFFFFF"/>
              </a:solidFill>
            </p:spPr>
          </p:sp>
          <p:sp>
            <p:nvSpPr>
              <p:cNvPr name="TextBox 15" id="15"/>
              <p:cNvSpPr txBox="true"/>
              <p:nvPr/>
            </p:nvSpPr>
            <p:spPr>
              <a:xfrm>
                <a:off x="0" y="-38100"/>
                <a:ext cx="1588027" cy="2129786"/>
              </a:xfrm>
              <a:prstGeom prst="rect">
                <a:avLst/>
              </a:prstGeom>
            </p:spPr>
            <p:txBody>
              <a:bodyPr anchor="ctr" rtlCol="false" tIns="52104" lIns="52104" bIns="52104" rIns="52104"/>
              <a:lstStyle/>
              <a:p>
                <a:pPr algn="ctr">
                  <a:lnSpc>
                    <a:spcPts val="2659"/>
                  </a:lnSpc>
                  <a:spcBef>
                    <a:spcPct val="0"/>
                  </a:spcBef>
                </a:pPr>
              </a:p>
            </p:txBody>
          </p:sp>
        </p:grpSp>
        <p:sp>
          <p:nvSpPr>
            <p:cNvPr name="AutoShape 16" id="16">
              <a:extLst>
                <a:ext uri="{C183D7F6-B498-43B3-948B-1728B52AA6E4}">
                  <adec:decorative xmlns:adec="http://schemas.microsoft.com/office/drawing/2017/decorative" val="1"/>
                </a:ext>
              </a:extLst>
            </p:cNvPr>
            <p:cNvSpPr/>
            <p:nvPr/>
          </p:nvSpPr>
          <p:spPr>
            <a:xfrm>
              <a:off x="465052" y="0"/>
              <a:ext cx="0" cy="10861032"/>
            </a:xfrm>
            <a:prstGeom prst="line">
              <a:avLst/>
            </a:prstGeom>
            <a:ln cap="flat" w="12700">
              <a:solidFill>
                <a:srgbClr val="82A3BD"/>
              </a:solidFill>
              <a:prstDash val="solid"/>
              <a:headEnd type="none" len="sm" w="sm"/>
              <a:tailEnd type="none" len="sm" w="sm"/>
            </a:ln>
          </p:spPr>
        </p:sp>
        <p:sp>
          <p:nvSpPr>
            <p:cNvPr name="AutoShape 17" id="17">
              <a:extLst>
                <a:ext uri="{C183D7F6-B498-43B3-948B-1728B52AA6E4}">
                  <adec:decorative xmlns:adec="http://schemas.microsoft.com/office/drawing/2017/decorative" val="1"/>
                </a:ext>
              </a:extLst>
            </p:cNvPr>
            <p:cNvSpPr/>
            <p:nvPr/>
          </p:nvSpPr>
          <p:spPr>
            <a:xfrm flipH="true">
              <a:off x="48019" y="518677"/>
              <a:ext cx="8149760" cy="0"/>
            </a:xfrm>
            <a:prstGeom prst="line">
              <a:avLst/>
            </a:prstGeom>
            <a:ln cap="flat" w="12700">
              <a:solidFill>
                <a:srgbClr val="82A3BD"/>
              </a:solidFill>
              <a:prstDash val="solid"/>
              <a:headEnd type="none" len="sm" w="sm"/>
              <a:tailEnd type="none" len="sm" w="sm"/>
            </a:ln>
          </p:spPr>
        </p:sp>
        <p:sp>
          <p:nvSpPr>
            <p:cNvPr name="Freeform 18" id="18">
              <a:extLst>
                <a:ext uri="{C183D7F6-B498-43B3-948B-1728B52AA6E4}">
                  <adec:decorative xmlns:adec="http://schemas.microsoft.com/office/drawing/2017/decorative" val="1"/>
                </a:ext>
              </a:extLst>
            </p:cNvPr>
            <p:cNvSpPr/>
            <p:nvPr/>
          </p:nvSpPr>
          <p:spPr>
            <a:xfrm flipH="false" flipV="false" rot="0">
              <a:off x="181625" y="247951"/>
              <a:ext cx="554154" cy="554154"/>
            </a:xfrm>
            <a:custGeom>
              <a:avLst/>
              <a:gdLst/>
              <a:ahLst/>
              <a:cxnLst/>
              <a:rect r="r" b="b" t="t" l="l"/>
              <a:pathLst>
                <a:path h="554154" w="554154">
                  <a:moveTo>
                    <a:pt x="0" y="0"/>
                  </a:moveTo>
                  <a:lnTo>
                    <a:pt x="554154" y="0"/>
                  </a:lnTo>
                  <a:lnTo>
                    <a:pt x="554154" y="554153"/>
                  </a:lnTo>
                  <a:lnTo>
                    <a:pt x="0" y="5541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a:extLst>
                <a:ext uri="{C183D7F6-B498-43B3-948B-1728B52AA6E4}">
                  <adec:decorative xmlns:adec="http://schemas.microsoft.com/office/drawing/2017/decorative" val="1"/>
                </a:ext>
              </a:extLst>
            </p:cNvPr>
            <p:cNvSpPr/>
            <p:nvPr/>
          </p:nvSpPr>
          <p:spPr>
            <a:xfrm flipH="false" flipV="false" rot="0">
              <a:off x="735779" y="9337165"/>
              <a:ext cx="874533" cy="1423057"/>
            </a:xfrm>
            <a:custGeom>
              <a:avLst/>
              <a:gdLst/>
              <a:ahLst/>
              <a:cxnLst/>
              <a:rect r="r" b="b" t="t" l="l"/>
              <a:pathLst>
                <a:path h="1423057" w="874533">
                  <a:moveTo>
                    <a:pt x="0" y="0"/>
                  </a:moveTo>
                  <a:lnTo>
                    <a:pt x="874533" y="0"/>
                  </a:lnTo>
                  <a:lnTo>
                    <a:pt x="874533" y="1423057"/>
                  </a:lnTo>
                  <a:lnTo>
                    <a:pt x="0" y="14230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623802" y="1436481"/>
              <a:ext cx="7000229" cy="7043605"/>
            </a:xfrm>
            <a:prstGeom prst="rect">
              <a:avLst/>
            </a:prstGeom>
          </p:spPr>
          <p:txBody>
            <a:bodyPr anchor="t" rtlCol="false" tIns="0" lIns="0" bIns="0" rIns="0">
              <a:spAutoFit/>
            </a:bodyPr>
            <a:lstStyle/>
            <a:p>
              <a:pPr algn="ctr">
                <a:lnSpc>
                  <a:spcPts val="6045"/>
                </a:lnSpc>
              </a:pPr>
              <a:r>
                <a:rPr lang="en-US" sz="4318">
                  <a:solidFill>
                    <a:srgbClr val="324452"/>
                  </a:solidFill>
                  <a:latin typeface="Icecream Font TH"/>
                  <a:ea typeface="Icecream Font TH"/>
                  <a:cs typeface="Icecream Font TH"/>
                  <a:sym typeface="Icecream Font TH"/>
                </a:rPr>
                <a:t>Using ANY keywords and ANY booleans, use OneSearch to get 0 search results!</a:t>
              </a:r>
            </a:p>
            <a:p>
              <a:pPr algn="ctr">
                <a:lnSpc>
                  <a:spcPts val="6045"/>
                </a:lnSpc>
              </a:pPr>
            </a:p>
            <a:p>
              <a:pPr algn="ctr">
                <a:lnSpc>
                  <a:spcPts val="6045"/>
                </a:lnSpc>
              </a:pPr>
              <a:r>
                <a:rPr lang="en-US" sz="4318">
                  <a:solidFill>
                    <a:srgbClr val="324452"/>
                  </a:solidFill>
                  <a:latin typeface="Icecream Font TH"/>
                  <a:ea typeface="Icecream Font TH"/>
                  <a:cs typeface="Icecream Font TH"/>
                  <a:sym typeface="Icecream Font TH"/>
                </a:rPr>
                <a:t>2 minute timer on screen</a:t>
              </a:r>
            </a:p>
          </p:txBody>
        </p:sp>
      </p:grpSp>
      <p:sp>
        <p:nvSpPr>
          <p:cNvPr name="TextBox 21" id="21"/>
          <p:cNvSpPr txBox="true"/>
          <p:nvPr/>
        </p:nvSpPr>
        <p:spPr>
          <a:xfrm rot="0">
            <a:off x="5814071" y="141605"/>
            <a:ext cx="6040914"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324452"/>
                </a:solidFill>
                <a:latin typeface="Icecream Font TH Bold"/>
                <a:ea typeface="Icecream Font TH Bold"/>
                <a:cs typeface="Icecream Font TH Bold"/>
                <a:sym typeface="Icecream Font TH Bold"/>
              </a:rPr>
              <a:t>Stump the Database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83212" r="0" b="-83212"/>
            </a:stretch>
          </a:blipFill>
        </p:spPr>
      </p:sp>
      <p:grpSp>
        <p:nvGrpSpPr>
          <p:cNvPr name="Group 3" id="3"/>
          <p:cNvGrpSpPr/>
          <p:nvPr/>
        </p:nvGrpSpPr>
        <p:grpSpPr>
          <a:xfrm rot="0">
            <a:off x="1028700" y="1028700"/>
            <a:ext cx="16230600" cy="8209597"/>
            <a:chOff x="0" y="0"/>
            <a:chExt cx="21640800" cy="10946129"/>
          </a:xfrm>
        </p:grpSpPr>
        <p:grpSp>
          <p:nvGrpSpPr>
            <p:cNvPr name="Group 4" id="4"/>
            <p:cNvGrpSpPr/>
            <p:nvPr/>
          </p:nvGrpSpPr>
          <p:grpSpPr>
            <a:xfrm rot="0">
              <a:off x="0" y="25400"/>
              <a:ext cx="21640800" cy="10920729"/>
              <a:chOff x="0" y="0"/>
              <a:chExt cx="4274726" cy="2157181"/>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4274726" cy="2157181"/>
              </a:xfrm>
              <a:custGeom>
                <a:avLst/>
                <a:gdLst/>
                <a:ahLst/>
                <a:cxnLst/>
                <a:rect r="r" b="b" t="t" l="l"/>
                <a:pathLst>
                  <a:path h="2157181" w="4274726">
                    <a:moveTo>
                      <a:pt x="0" y="0"/>
                    </a:moveTo>
                    <a:lnTo>
                      <a:pt x="4274726" y="0"/>
                    </a:lnTo>
                    <a:lnTo>
                      <a:pt x="4274726" y="2157181"/>
                    </a:lnTo>
                    <a:lnTo>
                      <a:pt x="0" y="2157181"/>
                    </a:lnTo>
                    <a:close/>
                  </a:path>
                </a:pathLst>
              </a:custGeom>
              <a:solidFill>
                <a:srgbClr val="FFFFFF">
                  <a:alpha val="81961"/>
                </a:srgbClr>
              </a:solidFill>
            </p:spPr>
          </p:sp>
          <p:sp>
            <p:nvSpPr>
              <p:cNvPr name="TextBox 6" id="6"/>
              <p:cNvSpPr txBox="true"/>
              <p:nvPr/>
            </p:nvSpPr>
            <p:spPr>
              <a:xfrm>
                <a:off x="0" y="-38100"/>
                <a:ext cx="4274726" cy="2195281"/>
              </a:xfrm>
              <a:prstGeom prst="rect">
                <a:avLst/>
              </a:prstGeom>
            </p:spPr>
            <p:txBody>
              <a:bodyPr anchor="ctr" rtlCol="false" tIns="50800" lIns="50800" bIns="50800" rIns="50800"/>
              <a:lstStyle/>
              <a:p>
                <a:pPr algn="ctr">
                  <a:lnSpc>
                    <a:spcPts val="2659"/>
                  </a:lnSpc>
                  <a:spcBef>
                    <a:spcPct val="0"/>
                  </a:spcBef>
                </a:pPr>
              </a:p>
            </p:txBody>
          </p:sp>
        </p:grpSp>
        <p:sp>
          <p:nvSpPr>
            <p:cNvPr name="AutoShape 7" id="7">
              <a:extLst>
                <a:ext uri="{C183D7F6-B498-43B3-948B-1728B52AA6E4}">
                  <adec:decorative xmlns:adec="http://schemas.microsoft.com/office/drawing/2017/decorative" val="1"/>
                </a:ext>
              </a:extLst>
            </p:cNvPr>
            <p:cNvSpPr/>
            <p:nvPr/>
          </p:nvSpPr>
          <p:spPr>
            <a:xfrm>
              <a:off x="21141622" y="0"/>
              <a:ext cx="0" cy="10946129"/>
            </a:xfrm>
            <a:prstGeom prst="line">
              <a:avLst/>
            </a:prstGeom>
            <a:ln cap="flat" w="12700">
              <a:solidFill>
                <a:srgbClr val="87BD82">
                  <a:alpha val="81961"/>
                </a:srgbClr>
              </a:solidFill>
              <a:prstDash val="solid"/>
              <a:headEnd type="none" len="sm" w="sm"/>
              <a:tailEnd type="none" len="sm" w="sm"/>
            </a:ln>
          </p:spPr>
        </p:sp>
        <p:sp>
          <p:nvSpPr>
            <p:cNvPr name="AutoShape 8" id="8">
              <a:extLst>
                <a:ext uri="{C183D7F6-B498-43B3-948B-1728B52AA6E4}">
                  <adec:decorative xmlns:adec="http://schemas.microsoft.com/office/drawing/2017/decorative" val="1"/>
                </a:ext>
              </a:extLst>
            </p:cNvPr>
            <p:cNvSpPr/>
            <p:nvPr/>
          </p:nvSpPr>
          <p:spPr>
            <a:xfrm flipH="true">
              <a:off x="0" y="529141"/>
              <a:ext cx="21640800" cy="0"/>
            </a:xfrm>
            <a:prstGeom prst="line">
              <a:avLst/>
            </a:prstGeom>
            <a:ln cap="flat" w="12700">
              <a:solidFill>
                <a:srgbClr val="87BD82">
                  <a:alpha val="81961"/>
                </a:srgbClr>
              </a:solidFill>
              <a:prstDash val="solid"/>
              <a:headEnd type="none" len="sm" w="sm"/>
              <a:tailEnd type="none" len="sm" w="sm"/>
            </a:ln>
          </p:spPr>
        </p:sp>
        <p:sp>
          <p:nvSpPr>
            <p:cNvPr name="Freeform 9" id="9">
              <a:extLst>
                <a:ext uri="{C183D7F6-B498-43B3-948B-1728B52AA6E4}">
                  <adec:decorative xmlns:adec="http://schemas.microsoft.com/office/drawing/2017/decorative" val="1"/>
                </a:ext>
              </a:extLst>
            </p:cNvPr>
            <p:cNvSpPr/>
            <p:nvPr/>
          </p:nvSpPr>
          <p:spPr>
            <a:xfrm flipH="false" flipV="false" rot="0">
              <a:off x="20862374" y="249893"/>
              <a:ext cx="558496" cy="558496"/>
            </a:xfrm>
            <a:custGeom>
              <a:avLst/>
              <a:gdLst/>
              <a:ahLst/>
              <a:cxnLst/>
              <a:rect r="r" b="b" t="t" l="l"/>
              <a:pathLst>
                <a:path h="558496" w="558496">
                  <a:moveTo>
                    <a:pt x="0" y="0"/>
                  </a:moveTo>
                  <a:lnTo>
                    <a:pt x="558496" y="0"/>
                  </a:lnTo>
                  <a:lnTo>
                    <a:pt x="558496" y="558496"/>
                  </a:lnTo>
                  <a:lnTo>
                    <a:pt x="0" y="558496"/>
                  </a:lnTo>
                  <a:lnTo>
                    <a:pt x="0" y="0"/>
                  </a:lnTo>
                  <a:close/>
                </a:path>
              </a:pathLst>
            </a:custGeom>
            <a:blipFill>
              <a:blip r:embed="rId4">
                <a:alphaModFix amt="82000"/>
                <a:extLst>
                  <a:ext uri="{96DAC541-7B7A-43D3-8B79-37D633B846F1}">
                    <asvg:svgBlip xmlns:asvg="http://schemas.microsoft.com/office/drawing/2016/SVG/main" r:embed="rId5"/>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20051111" y="9410322"/>
              <a:ext cx="881385" cy="1434207"/>
            </a:xfrm>
            <a:custGeom>
              <a:avLst/>
              <a:gdLst/>
              <a:ahLst/>
              <a:cxnLst/>
              <a:rect r="r" b="b" t="t" l="l"/>
              <a:pathLst>
                <a:path h="1434207" w="881385">
                  <a:moveTo>
                    <a:pt x="0" y="0"/>
                  </a:moveTo>
                  <a:lnTo>
                    <a:pt x="881386" y="0"/>
                  </a:lnTo>
                  <a:lnTo>
                    <a:pt x="881386" y="1434207"/>
                  </a:lnTo>
                  <a:lnTo>
                    <a:pt x="0" y="1434207"/>
                  </a:lnTo>
                  <a:lnTo>
                    <a:pt x="0" y="0"/>
                  </a:lnTo>
                  <a:close/>
                </a:path>
              </a:pathLst>
            </a:custGeom>
            <a:blipFill>
              <a:blip r:embed="rId6">
                <a:alphaModFix amt="82000"/>
                <a:extLst>
                  <a:ext uri="{96DAC541-7B7A-43D3-8B79-37D633B846F1}">
                    <asvg:svgBlip xmlns:asvg="http://schemas.microsoft.com/office/drawing/2016/SVG/main" r:embed="rId7"/>
                  </a:ext>
                </a:extLst>
              </a:blip>
              <a:stretch>
                <a:fillRect l="0" t="0" r="0" b="0"/>
              </a:stretch>
            </a:blipFill>
          </p:spPr>
        </p:sp>
      </p:grpSp>
      <p:sp>
        <p:nvSpPr>
          <p:cNvPr name="TextBox 11" id="11"/>
          <p:cNvSpPr txBox="true"/>
          <p:nvPr/>
        </p:nvSpPr>
        <p:spPr>
          <a:xfrm rot="0">
            <a:off x="1775188" y="2700655"/>
            <a:ext cx="14149886" cy="5847020"/>
          </a:xfrm>
          <a:prstGeom prst="rect">
            <a:avLst/>
          </a:prstGeom>
        </p:spPr>
        <p:txBody>
          <a:bodyPr anchor="t" rtlCol="false" tIns="0" lIns="0" bIns="0" rIns="0">
            <a:spAutoFit/>
          </a:bodyPr>
          <a:lstStyle/>
          <a:p>
            <a:pPr algn="l">
              <a:lnSpc>
                <a:spcPts val="5848"/>
              </a:lnSpc>
            </a:pPr>
            <a:r>
              <a:rPr lang="en-US" sz="4177">
                <a:solidFill>
                  <a:srgbClr val="04420C"/>
                </a:solidFill>
                <a:latin typeface="Icecream Font TH"/>
                <a:ea typeface="Icecream Font TH"/>
                <a:cs typeface="Icecream Font TH"/>
                <a:sym typeface="Icecream Font TH"/>
              </a:rPr>
              <a:t>Show of hands: who managed &lt;10; &lt;5; 0</a:t>
            </a:r>
          </a:p>
          <a:p>
            <a:pPr algn="l">
              <a:lnSpc>
                <a:spcPts val="5848"/>
              </a:lnSpc>
            </a:pPr>
          </a:p>
          <a:p>
            <a:pPr algn="l">
              <a:lnSpc>
                <a:spcPts val="5848"/>
              </a:lnSpc>
            </a:pPr>
            <a:r>
              <a:rPr lang="en-US" sz="4177">
                <a:solidFill>
                  <a:srgbClr val="04420C"/>
                </a:solidFill>
                <a:latin typeface="Icecream Font TH"/>
                <a:ea typeface="Icecream Font TH"/>
                <a:cs typeface="Icecream Font TH"/>
                <a:sym typeface="Icecream Font TH"/>
              </a:rPr>
              <a:t>What worked? // What DIDN’T work?</a:t>
            </a:r>
          </a:p>
          <a:p>
            <a:pPr algn="l">
              <a:lnSpc>
                <a:spcPts val="5848"/>
              </a:lnSpc>
            </a:pPr>
          </a:p>
          <a:p>
            <a:pPr algn="l">
              <a:lnSpc>
                <a:spcPts val="5848"/>
              </a:lnSpc>
            </a:pPr>
            <a:r>
              <a:rPr lang="en-US" sz="4177" i="true">
                <a:solidFill>
                  <a:srgbClr val="04420C"/>
                </a:solidFill>
                <a:latin typeface="Icecream Font TH Italics"/>
                <a:ea typeface="Icecream Font TH Italics"/>
                <a:cs typeface="Icecream Font TH Italics"/>
                <a:sym typeface="Icecream Font TH Italics"/>
              </a:rPr>
              <a:t>Acknowledgement of opposite intentions</a:t>
            </a:r>
          </a:p>
          <a:p>
            <a:pPr algn="l">
              <a:lnSpc>
                <a:spcPts val="5848"/>
              </a:lnSpc>
            </a:pPr>
          </a:p>
          <a:p>
            <a:pPr algn="l">
              <a:lnSpc>
                <a:spcPts val="5848"/>
              </a:lnSpc>
            </a:pPr>
            <a:r>
              <a:rPr lang="en-US" sz="4177">
                <a:solidFill>
                  <a:srgbClr val="04420C"/>
                </a:solidFill>
                <a:latin typeface="Icecream Font TH"/>
                <a:ea typeface="Icecream Font TH"/>
                <a:cs typeface="Icecream Font TH"/>
                <a:sym typeface="Icecream Font TH"/>
              </a:rPr>
              <a:t>Do we feel comfortable using Booleans on our own to enhance our searches?</a:t>
            </a:r>
          </a:p>
        </p:txBody>
      </p:sp>
      <p:sp>
        <p:nvSpPr>
          <p:cNvPr name="TextBox 12" id="12"/>
          <p:cNvSpPr txBox="true"/>
          <p:nvPr/>
        </p:nvSpPr>
        <p:spPr>
          <a:xfrm rot="0">
            <a:off x="1194776" y="1571628"/>
            <a:ext cx="8682672"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4420C"/>
                </a:solidFill>
                <a:latin typeface="Icecream Font TH Bold"/>
                <a:ea typeface="Icecream Font TH Bold"/>
                <a:cs typeface="Icecream Font TH Bold"/>
                <a:sym typeface="Icecream Font TH Bold"/>
              </a:rPr>
              <a:t>Stump the Database: Debrief</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3" id="3"/>
          <p:cNvGrpSpPr/>
          <p:nvPr/>
        </p:nvGrpSpPr>
        <p:grpSpPr>
          <a:xfrm rot="0">
            <a:off x="1028700" y="1028700"/>
            <a:ext cx="16230600" cy="8209597"/>
            <a:chOff x="0" y="0"/>
            <a:chExt cx="21640800" cy="10946129"/>
          </a:xfrm>
        </p:grpSpPr>
        <p:grpSp>
          <p:nvGrpSpPr>
            <p:cNvPr name="Group 4" id="4"/>
            <p:cNvGrpSpPr/>
            <p:nvPr/>
          </p:nvGrpSpPr>
          <p:grpSpPr>
            <a:xfrm rot="0">
              <a:off x="0" y="25400"/>
              <a:ext cx="21640800" cy="10920729"/>
              <a:chOff x="0" y="0"/>
              <a:chExt cx="4274726" cy="2157181"/>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4274726" cy="2157181"/>
              </a:xfrm>
              <a:custGeom>
                <a:avLst/>
                <a:gdLst/>
                <a:ahLst/>
                <a:cxnLst/>
                <a:rect r="r" b="b" t="t" l="l"/>
                <a:pathLst>
                  <a:path h="2157181" w="4274726">
                    <a:moveTo>
                      <a:pt x="0" y="0"/>
                    </a:moveTo>
                    <a:lnTo>
                      <a:pt x="4274726" y="0"/>
                    </a:lnTo>
                    <a:lnTo>
                      <a:pt x="4274726" y="2157181"/>
                    </a:lnTo>
                    <a:lnTo>
                      <a:pt x="0" y="2157181"/>
                    </a:lnTo>
                    <a:close/>
                  </a:path>
                </a:pathLst>
              </a:custGeom>
              <a:solidFill>
                <a:srgbClr val="FFFFFF"/>
              </a:solidFill>
            </p:spPr>
          </p:sp>
          <p:sp>
            <p:nvSpPr>
              <p:cNvPr name="TextBox 6" id="6"/>
              <p:cNvSpPr txBox="true"/>
              <p:nvPr/>
            </p:nvSpPr>
            <p:spPr>
              <a:xfrm>
                <a:off x="0" y="-38100"/>
                <a:ext cx="4274726" cy="2195281"/>
              </a:xfrm>
              <a:prstGeom prst="rect">
                <a:avLst/>
              </a:prstGeom>
            </p:spPr>
            <p:txBody>
              <a:bodyPr anchor="ctr" rtlCol="false" tIns="50800" lIns="50800" bIns="50800" rIns="50800"/>
              <a:lstStyle/>
              <a:p>
                <a:pPr algn="ctr">
                  <a:lnSpc>
                    <a:spcPts val="2659"/>
                  </a:lnSpc>
                  <a:spcBef>
                    <a:spcPct val="0"/>
                  </a:spcBef>
                </a:pPr>
              </a:p>
            </p:txBody>
          </p:sp>
        </p:grpSp>
        <p:sp>
          <p:nvSpPr>
            <p:cNvPr name="AutoShape 7" id="7">
              <a:extLst>
                <a:ext uri="{C183D7F6-B498-43B3-948B-1728B52AA6E4}">
                  <adec:decorative xmlns:adec="http://schemas.microsoft.com/office/drawing/2017/decorative" val="1"/>
                </a:ext>
              </a:extLst>
            </p:cNvPr>
            <p:cNvSpPr/>
            <p:nvPr/>
          </p:nvSpPr>
          <p:spPr>
            <a:xfrm>
              <a:off x="21141622" y="0"/>
              <a:ext cx="0" cy="10946129"/>
            </a:xfrm>
            <a:prstGeom prst="line">
              <a:avLst/>
            </a:prstGeom>
            <a:ln cap="flat" w="12700">
              <a:solidFill>
                <a:srgbClr val="82A3BD"/>
              </a:solidFill>
              <a:prstDash val="solid"/>
              <a:headEnd type="none" len="sm" w="sm"/>
              <a:tailEnd type="none" len="sm" w="sm"/>
            </a:ln>
          </p:spPr>
        </p:sp>
        <p:sp>
          <p:nvSpPr>
            <p:cNvPr name="AutoShape 8" id="8">
              <a:extLst>
                <a:ext uri="{C183D7F6-B498-43B3-948B-1728B52AA6E4}">
                  <adec:decorative xmlns:adec="http://schemas.microsoft.com/office/drawing/2017/decorative" val="1"/>
                </a:ext>
              </a:extLst>
            </p:cNvPr>
            <p:cNvSpPr/>
            <p:nvPr/>
          </p:nvSpPr>
          <p:spPr>
            <a:xfrm flipH="true">
              <a:off x="0" y="529141"/>
              <a:ext cx="21640800" cy="0"/>
            </a:xfrm>
            <a:prstGeom prst="line">
              <a:avLst/>
            </a:prstGeom>
            <a:ln cap="flat" w="12700">
              <a:solidFill>
                <a:srgbClr val="82A3BD"/>
              </a:solidFill>
              <a:prstDash val="solid"/>
              <a:headEnd type="none" len="sm" w="sm"/>
              <a:tailEnd type="none" len="sm" w="sm"/>
            </a:ln>
          </p:spPr>
        </p:sp>
        <p:sp>
          <p:nvSpPr>
            <p:cNvPr name="Freeform 9" id="9">
              <a:extLst>
                <a:ext uri="{C183D7F6-B498-43B3-948B-1728B52AA6E4}">
                  <adec:decorative xmlns:adec="http://schemas.microsoft.com/office/drawing/2017/decorative" val="1"/>
                </a:ext>
              </a:extLst>
            </p:cNvPr>
            <p:cNvSpPr/>
            <p:nvPr/>
          </p:nvSpPr>
          <p:spPr>
            <a:xfrm flipH="false" flipV="false" rot="0">
              <a:off x="20862374" y="249893"/>
              <a:ext cx="558496" cy="558496"/>
            </a:xfrm>
            <a:custGeom>
              <a:avLst/>
              <a:gdLst/>
              <a:ahLst/>
              <a:cxnLst/>
              <a:rect r="r" b="b" t="t" l="l"/>
              <a:pathLst>
                <a:path h="558496" w="558496">
                  <a:moveTo>
                    <a:pt x="0" y="0"/>
                  </a:moveTo>
                  <a:lnTo>
                    <a:pt x="558496" y="0"/>
                  </a:lnTo>
                  <a:lnTo>
                    <a:pt x="558496" y="558496"/>
                  </a:lnTo>
                  <a:lnTo>
                    <a:pt x="0" y="5584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20051111" y="9410322"/>
              <a:ext cx="881385" cy="1434207"/>
            </a:xfrm>
            <a:custGeom>
              <a:avLst/>
              <a:gdLst/>
              <a:ahLst/>
              <a:cxnLst/>
              <a:rect r="r" b="b" t="t" l="l"/>
              <a:pathLst>
                <a:path h="1434207" w="881385">
                  <a:moveTo>
                    <a:pt x="0" y="0"/>
                  </a:moveTo>
                  <a:lnTo>
                    <a:pt x="881386" y="0"/>
                  </a:lnTo>
                  <a:lnTo>
                    <a:pt x="881386" y="1434207"/>
                  </a:lnTo>
                  <a:lnTo>
                    <a:pt x="0" y="14342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11" id="11"/>
          <p:cNvSpPr txBox="true"/>
          <p:nvPr/>
        </p:nvSpPr>
        <p:spPr>
          <a:xfrm rot="0">
            <a:off x="4926737" y="141605"/>
            <a:ext cx="7815580"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324452"/>
                </a:solidFill>
                <a:latin typeface="Icecream Font TH Bold"/>
                <a:ea typeface="Icecream Font TH Bold"/>
                <a:cs typeface="Icecream Font TH Bold"/>
                <a:sym typeface="Icecream Font TH Bold"/>
              </a:rPr>
              <a:t>Other Icebreakers to Try</a:t>
            </a:r>
          </a:p>
        </p:txBody>
      </p:sp>
      <p:sp>
        <p:nvSpPr>
          <p:cNvPr name="TextBox 12" id="12"/>
          <p:cNvSpPr txBox="true"/>
          <p:nvPr/>
        </p:nvSpPr>
        <p:spPr>
          <a:xfrm rot="0">
            <a:off x="1521301" y="1877326"/>
            <a:ext cx="15244921" cy="5228884"/>
          </a:xfrm>
          <a:prstGeom prst="rect">
            <a:avLst/>
          </a:prstGeom>
        </p:spPr>
        <p:txBody>
          <a:bodyPr anchor="t" rtlCol="false" tIns="0" lIns="0" bIns="0" rIns="0">
            <a:spAutoFit/>
          </a:bodyPr>
          <a:lstStyle/>
          <a:p>
            <a:pPr algn="l" marL="1140188" indent="-570094" lvl="1">
              <a:lnSpc>
                <a:spcPts val="10615"/>
              </a:lnSpc>
              <a:buFont typeface="Arial"/>
              <a:buChar char="•"/>
            </a:pPr>
            <a:r>
              <a:rPr lang="en-US" sz="5281">
                <a:solidFill>
                  <a:srgbClr val="324452"/>
                </a:solidFill>
                <a:latin typeface="Icecream Font TH"/>
                <a:ea typeface="Icecream Font TH"/>
                <a:cs typeface="Icecream Font TH"/>
                <a:sym typeface="Icecream Font TH"/>
              </a:rPr>
              <a:t>6-word story of their topic </a:t>
            </a:r>
            <a:r>
              <a:rPr lang="en-US" sz="5281" i="true">
                <a:solidFill>
                  <a:srgbClr val="962D8F"/>
                </a:solidFill>
                <a:latin typeface="Icecream Font TH Italics"/>
                <a:ea typeface="Icecream Font TH Italics"/>
                <a:cs typeface="Icecream Font TH Italics"/>
                <a:sym typeface="Icecream Font TH Italics"/>
              </a:rPr>
              <a:t>(</a:t>
            </a:r>
            <a:r>
              <a:rPr lang="en-US" sz="5281" i="true" u="sng">
                <a:solidFill>
                  <a:srgbClr val="962D8F"/>
                </a:solidFill>
                <a:latin typeface="Icecream Font TH Italics"/>
                <a:ea typeface="Icecream Font TH Italics"/>
                <a:cs typeface="Icecream Font TH Italics"/>
                <a:sym typeface="Icecream Font TH Italics"/>
                <a:hlinkClick r:id="rId8" tooltip="https://www.cclibinstruction.org/wp-content/uploads/2024/06/Lotts_Playing-to-Learn-in-Higher-Education_slides.pdf"/>
              </a:rPr>
              <a:t>Megan Lotts</a:t>
            </a:r>
            <a:r>
              <a:rPr lang="en-US" sz="5281" i="true">
                <a:solidFill>
                  <a:srgbClr val="962D8F"/>
                </a:solidFill>
                <a:latin typeface="Icecream Font TH Italics"/>
                <a:ea typeface="Icecream Font TH Italics"/>
                <a:cs typeface="Icecream Font TH Italics"/>
                <a:sym typeface="Icecream Font TH Italics"/>
              </a:rPr>
              <a:t>)</a:t>
            </a:r>
          </a:p>
          <a:p>
            <a:pPr algn="l" marL="1140188" indent="-570094" lvl="1">
              <a:lnSpc>
                <a:spcPts val="10615"/>
              </a:lnSpc>
              <a:buFont typeface="Arial"/>
              <a:buChar char="•"/>
            </a:pPr>
            <a:r>
              <a:rPr lang="en-US" sz="5281">
                <a:solidFill>
                  <a:srgbClr val="324452"/>
                </a:solidFill>
                <a:latin typeface="Icecream Font TH"/>
                <a:ea typeface="Icecream Font TH"/>
                <a:cs typeface="Icecream Font TH"/>
                <a:sym typeface="Icecream Font TH"/>
              </a:rPr>
              <a:t>Red Flag / Green Flag ⟶ Credibility Refresher</a:t>
            </a:r>
          </a:p>
          <a:p>
            <a:pPr algn="l" marL="1140188" indent="-570094" lvl="1">
              <a:lnSpc>
                <a:spcPts val="10615"/>
              </a:lnSpc>
              <a:buFont typeface="Arial"/>
              <a:buChar char="•"/>
            </a:pPr>
            <a:r>
              <a:rPr lang="en-US" sz="5281">
                <a:solidFill>
                  <a:srgbClr val="324452"/>
                </a:solidFill>
                <a:latin typeface="Icecream Font TH"/>
                <a:ea typeface="Icecream Font TH"/>
                <a:cs typeface="Icecream Font TH"/>
                <a:sym typeface="Icecream Font TH"/>
              </a:rPr>
              <a:t>Alt-text game / variation of Amazon game</a:t>
            </a:r>
          </a:p>
          <a:p>
            <a:pPr algn="l" marL="1140188" indent="-570094" lvl="1">
              <a:lnSpc>
                <a:spcPts val="10615"/>
              </a:lnSpc>
              <a:buFont typeface="Arial"/>
              <a:buChar char="•"/>
            </a:pPr>
            <a:r>
              <a:rPr lang="en-US" sz="5281">
                <a:solidFill>
                  <a:srgbClr val="324452"/>
                </a:solidFill>
                <a:latin typeface="Icecream Font TH"/>
                <a:ea typeface="Icecream Font TH"/>
                <a:cs typeface="Icecream Font TH"/>
                <a:sym typeface="Icecream Font TH"/>
              </a:rPr>
              <a:t>Organization game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313" r="0" b="-9313"/>
            </a:stretch>
          </a:blipFill>
        </p:spPr>
      </p:sp>
      <p:grpSp>
        <p:nvGrpSpPr>
          <p:cNvPr name="Group 3" id="3"/>
          <p:cNvGrpSpPr/>
          <p:nvPr/>
        </p:nvGrpSpPr>
        <p:grpSpPr>
          <a:xfrm rot="0">
            <a:off x="1028700" y="1028700"/>
            <a:ext cx="16230600" cy="8209597"/>
            <a:chOff x="0" y="0"/>
            <a:chExt cx="21640800" cy="10946129"/>
          </a:xfrm>
        </p:grpSpPr>
        <p:grpSp>
          <p:nvGrpSpPr>
            <p:cNvPr name="Group 4" id="4"/>
            <p:cNvGrpSpPr/>
            <p:nvPr/>
          </p:nvGrpSpPr>
          <p:grpSpPr>
            <a:xfrm rot="0">
              <a:off x="0" y="25400"/>
              <a:ext cx="21640800" cy="10920729"/>
              <a:chOff x="0" y="0"/>
              <a:chExt cx="4274726" cy="2157181"/>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4274726" cy="2157181"/>
              </a:xfrm>
              <a:custGeom>
                <a:avLst/>
                <a:gdLst/>
                <a:ahLst/>
                <a:cxnLst/>
                <a:rect r="r" b="b" t="t" l="l"/>
                <a:pathLst>
                  <a:path h="2157181" w="4274726">
                    <a:moveTo>
                      <a:pt x="0" y="0"/>
                    </a:moveTo>
                    <a:lnTo>
                      <a:pt x="4274726" y="0"/>
                    </a:lnTo>
                    <a:lnTo>
                      <a:pt x="4274726" y="2157181"/>
                    </a:lnTo>
                    <a:lnTo>
                      <a:pt x="0" y="2157181"/>
                    </a:lnTo>
                    <a:close/>
                  </a:path>
                </a:pathLst>
              </a:custGeom>
              <a:solidFill>
                <a:srgbClr val="FFFFFF">
                  <a:alpha val="76863"/>
                </a:srgbClr>
              </a:solidFill>
            </p:spPr>
          </p:sp>
          <p:sp>
            <p:nvSpPr>
              <p:cNvPr name="TextBox 6" id="6"/>
              <p:cNvSpPr txBox="true"/>
              <p:nvPr/>
            </p:nvSpPr>
            <p:spPr>
              <a:xfrm>
                <a:off x="0" y="-38100"/>
                <a:ext cx="4274726" cy="2195281"/>
              </a:xfrm>
              <a:prstGeom prst="rect">
                <a:avLst/>
              </a:prstGeom>
            </p:spPr>
            <p:txBody>
              <a:bodyPr anchor="ctr" rtlCol="false" tIns="50800" lIns="50800" bIns="50800" rIns="50800"/>
              <a:lstStyle/>
              <a:p>
                <a:pPr algn="ctr">
                  <a:lnSpc>
                    <a:spcPts val="2659"/>
                  </a:lnSpc>
                  <a:spcBef>
                    <a:spcPct val="0"/>
                  </a:spcBef>
                </a:pPr>
              </a:p>
            </p:txBody>
          </p:sp>
        </p:grpSp>
        <p:sp>
          <p:nvSpPr>
            <p:cNvPr name="AutoShape 7" id="7">
              <a:extLst>
                <a:ext uri="{C183D7F6-B498-43B3-948B-1728B52AA6E4}">
                  <adec:decorative xmlns:adec="http://schemas.microsoft.com/office/drawing/2017/decorative" val="1"/>
                </a:ext>
              </a:extLst>
            </p:cNvPr>
            <p:cNvSpPr/>
            <p:nvPr/>
          </p:nvSpPr>
          <p:spPr>
            <a:xfrm>
              <a:off x="21141622" y="0"/>
              <a:ext cx="0" cy="10946129"/>
            </a:xfrm>
            <a:prstGeom prst="line">
              <a:avLst/>
            </a:prstGeom>
            <a:ln cap="flat" w="12700">
              <a:solidFill>
                <a:srgbClr val="87BD82">
                  <a:alpha val="76863"/>
                </a:srgbClr>
              </a:solidFill>
              <a:prstDash val="solid"/>
              <a:headEnd type="none" len="sm" w="sm"/>
              <a:tailEnd type="none" len="sm" w="sm"/>
            </a:ln>
          </p:spPr>
        </p:sp>
        <p:sp>
          <p:nvSpPr>
            <p:cNvPr name="AutoShape 8" id="8">
              <a:extLst>
                <a:ext uri="{C183D7F6-B498-43B3-948B-1728B52AA6E4}">
                  <adec:decorative xmlns:adec="http://schemas.microsoft.com/office/drawing/2017/decorative" val="1"/>
                </a:ext>
              </a:extLst>
            </p:cNvPr>
            <p:cNvSpPr/>
            <p:nvPr/>
          </p:nvSpPr>
          <p:spPr>
            <a:xfrm flipH="true">
              <a:off x="0" y="529141"/>
              <a:ext cx="21640800" cy="0"/>
            </a:xfrm>
            <a:prstGeom prst="line">
              <a:avLst/>
            </a:prstGeom>
            <a:ln cap="flat" w="12700">
              <a:solidFill>
                <a:srgbClr val="87BD82">
                  <a:alpha val="76863"/>
                </a:srgbClr>
              </a:solidFill>
              <a:prstDash val="solid"/>
              <a:headEnd type="none" len="sm" w="sm"/>
              <a:tailEnd type="none" len="sm" w="sm"/>
            </a:ln>
          </p:spPr>
        </p:sp>
        <p:sp>
          <p:nvSpPr>
            <p:cNvPr name="Freeform 9" id="9">
              <a:extLst>
                <a:ext uri="{C183D7F6-B498-43B3-948B-1728B52AA6E4}">
                  <adec:decorative xmlns:adec="http://schemas.microsoft.com/office/drawing/2017/decorative" val="1"/>
                </a:ext>
              </a:extLst>
            </p:cNvPr>
            <p:cNvSpPr/>
            <p:nvPr/>
          </p:nvSpPr>
          <p:spPr>
            <a:xfrm flipH="false" flipV="false" rot="0">
              <a:off x="20862374" y="249893"/>
              <a:ext cx="558496" cy="558496"/>
            </a:xfrm>
            <a:custGeom>
              <a:avLst/>
              <a:gdLst/>
              <a:ahLst/>
              <a:cxnLst/>
              <a:rect r="r" b="b" t="t" l="l"/>
              <a:pathLst>
                <a:path h="558496" w="558496">
                  <a:moveTo>
                    <a:pt x="0" y="0"/>
                  </a:moveTo>
                  <a:lnTo>
                    <a:pt x="558496" y="0"/>
                  </a:lnTo>
                  <a:lnTo>
                    <a:pt x="558496" y="558496"/>
                  </a:lnTo>
                  <a:lnTo>
                    <a:pt x="0" y="558496"/>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20051111" y="9410322"/>
              <a:ext cx="881385" cy="1434207"/>
            </a:xfrm>
            <a:custGeom>
              <a:avLst/>
              <a:gdLst/>
              <a:ahLst/>
              <a:cxnLst/>
              <a:rect r="r" b="b" t="t" l="l"/>
              <a:pathLst>
                <a:path h="1434207" w="881385">
                  <a:moveTo>
                    <a:pt x="0" y="0"/>
                  </a:moveTo>
                  <a:lnTo>
                    <a:pt x="881386" y="0"/>
                  </a:lnTo>
                  <a:lnTo>
                    <a:pt x="881386" y="1434207"/>
                  </a:lnTo>
                  <a:lnTo>
                    <a:pt x="0" y="1434207"/>
                  </a:lnTo>
                  <a:lnTo>
                    <a:pt x="0"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grpSp>
      <p:sp>
        <p:nvSpPr>
          <p:cNvPr name="TextBox 11" id="11"/>
          <p:cNvSpPr txBox="true"/>
          <p:nvPr/>
        </p:nvSpPr>
        <p:spPr>
          <a:xfrm rot="0">
            <a:off x="1428863" y="2865041"/>
            <a:ext cx="15337292" cy="4765570"/>
          </a:xfrm>
          <a:prstGeom prst="rect">
            <a:avLst/>
          </a:prstGeom>
        </p:spPr>
        <p:txBody>
          <a:bodyPr anchor="t" rtlCol="false" tIns="0" lIns="0" bIns="0" rIns="0">
            <a:spAutoFit/>
          </a:bodyPr>
          <a:lstStyle/>
          <a:p>
            <a:pPr algn="l">
              <a:lnSpc>
                <a:spcPts val="6339"/>
              </a:lnSpc>
            </a:pPr>
            <a:r>
              <a:rPr lang="en-US" sz="4527">
                <a:solidFill>
                  <a:srgbClr val="04420C"/>
                </a:solidFill>
                <a:latin typeface="Icecream Font TH"/>
                <a:ea typeface="Icecream Font TH"/>
                <a:cs typeface="Icecream Font TH"/>
                <a:sym typeface="Icecream Font TH"/>
              </a:rPr>
              <a:t>In creating icebreakers that break research or classroom “rules,” librarians invert presumptions of research and/or the library as boring, stern, and serious, allowing students to feel more comfortable within the session and the library as a whole. These activities often lead to higher energy and engagement in the session to follow. </a:t>
            </a:r>
          </a:p>
        </p:txBody>
      </p:sp>
      <p:sp>
        <p:nvSpPr>
          <p:cNvPr name="TextBox 12" id="12"/>
          <p:cNvSpPr txBox="true"/>
          <p:nvPr/>
        </p:nvSpPr>
        <p:spPr>
          <a:xfrm rot="0">
            <a:off x="1775188" y="1571628"/>
            <a:ext cx="3079591"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4420C"/>
                </a:solidFill>
                <a:latin typeface="Icecream Font TH Bold"/>
                <a:ea typeface="Icecream Font TH Bold"/>
                <a:cs typeface="Icecream Font TH Bold"/>
                <a:sym typeface="Icecream Font TH Bold"/>
              </a:rPr>
              <a:t>Conclusion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DAHKyNPPRZg</dc:identifier>
  <dcterms:modified xsi:type="dcterms:W3CDTF">2011-08-01T06:04:30Z</dcterms:modified>
  <cp:revision>1</cp:revision>
  <dc:title>Breaking the “Rules” to Break the Ice: Short Research Activities to Encourage Student Engagement</dc:title>
</cp:coreProperties>
</file>