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5143500" cx="9144000"/>
  <p:notesSz cx="6858000" cy="9144000"/>
  <p:embeddedFontLst>
    <p:embeddedFont>
      <p:font typeface="Roboto Slab Light"/>
      <p:regular r:id="rId16"/>
      <p:bold r:id="rId17"/>
    </p:embeddedFont>
    <p:embeddedFont>
      <p:font typeface="Lato"/>
      <p:regular r:id="rId18"/>
      <p:bold r:id="rId19"/>
      <p:italic r:id="rId20"/>
      <p:boldItalic r:id="rId21"/>
    </p:embeddedFont>
    <p:embeddedFont>
      <p:font typeface="Lato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22" Type="http://schemas.openxmlformats.org/officeDocument/2006/relationships/font" Target="fonts/LatoLight-regular.fntdata"/><Relationship Id="rId21" Type="http://schemas.openxmlformats.org/officeDocument/2006/relationships/font" Target="fonts/Lato-boldItalic.fntdata"/><Relationship Id="rId24" Type="http://schemas.openxmlformats.org/officeDocument/2006/relationships/font" Target="fonts/LatoLight-italic.fntdata"/><Relationship Id="rId23" Type="http://schemas.openxmlformats.org/officeDocument/2006/relationships/font" Target="fonts/LatoLigh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font" Target="fonts/LatoLight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RobotoSlabLight-bold.fntdata"/><Relationship Id="rId16" Type="http://schemas.openxmlformats.org/officeDocument/2006/relationships/font" Target="fonts/RobotoSlabLight-regular.fntdata"/><Relationship Id="rId19" Type="http://schemas.openxmlformats.org/officeDocument/2006/relationships/font" Target="fonts/Lato-bold.fntdata"/><Relationship Id="rId18" Type="http://schemas.openxmlformats.org/officeDocument/2006/relationships/font" Target="fonts/La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e9b5b73b42_0_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e9b5b73b4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e9b5b73b42_0_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e9b5b73b4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e9b5b73b42_0_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e9b5b73b42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e9b5b73b42_0_3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e9b5b73b4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2300611" y="99019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" name="Google Shape;21;p2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22" name="Google Shape;22;p2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25" name="Google Shape;25;p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" name="Google Shape;33;p2"/>
          <p:cNvSpPr txBox="1"/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4" name="Google Shape;34;p2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background">
  <p:cSld name="BLANK_2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fmla="val 7929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1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1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1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1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1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1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1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1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1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8" name="Google Shape;288;p11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89" name="Google Shape;289;p11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1" name="Google Shape;291;p11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92" name="Google Shape;292;p11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0" name="Google Shape;300;p11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Aqua">
  <p:cSld name="BLANK_1"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2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2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2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2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2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2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2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2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12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2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6" name="Google Shape;316;p12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17" name="Google Shape;317;p12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2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9" name="Google Shape;319;p12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20" name="Google Shape;320;p12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2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2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2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2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2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2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8" name="Google Shape;328;p12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Yellow">
  <p:cSld name="BLANK_1_1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3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3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3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3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3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3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3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3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3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3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3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13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3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4" name="Google Shape;344;p13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45" name="Google Shape;345;p13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7" name="Google Shape;347;p13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48" name="Google Shape;348;p13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3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6" name="Google Shape;356;p13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Magenta">
  <p:cSld name="BLANK_1_1_1"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4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14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4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4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4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4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4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4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4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4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C406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1" name="Google Shape;371;p1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372" name="Google Shape;372;p1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4" name="Google Shape;374;p14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75" name="Google Shape;375;p1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3" name="Google Shape;383;p14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2300611" y="99019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" name="Google Shape;50;p3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51" name="Google Shape;51;p3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" name="Google Shape;53;p3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54" name="Google Shape;54;p3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 txBox="1"/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66" name="Google Shape;66;p3"/>
          <p:cNvSpPr txBox="1"/>
          <p:nvPr>
            <p:ph idx="1" type="subTitle"/>
          </p:nvPr>
        </p:nvSpPr>
        <p:spPr>
          <a:xfrm>
            <a:off x="2886100" y="2916252"/>
            <a:ext cx="3371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3469949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-140400" y="3784204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4"/>
          <p:cNvSpPr/>
          <p:nvPr/>
        </p:nvSpPr>
        <p:spPr>
          <a:xfrm>
            <a:off x="8079301" y="44162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407150" y="4701449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8896576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7800547" y="46533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8471997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528659" y="350927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4"/>
          <p:cNvSpPr/>
          <p:nvPr/>
        </p:nvSpPr>
        <p:spPr>
          <a:xfrm>
            <a:off x="8327788" y="4664713"/>
            <a:ext cx="382244" cy="382244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" name="Google Shape;82;p4"/>
          <p:cNvGrpSpPr/>
          <p:nvPr/>
        </p:nvGrpSpPr>
        <p:grpSpPr>
          <a:xfrm>
            <a:off x="154025" y="4093698"/>
            <a:ext cx="508851" cy="478711"/>
            <a:chOff x="5972700" y="2330200"/>
            <a:chExt cx="411625" cy="387275"/>
          </a:xfrm>
        </p:grpSpPr>
        <p:sp>
          <p:nvSpPr>
            <p:cNvPr id="83" name="Google Shape;83;p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" name="Google Shape;85;p4"/>
          <p:cNvGrpSpPr/>
          <p:nvPr/>
        </p:nvGrpSpPr>
        <p:grpSpPr>
          <a:xfrm>
            <a:off x="5222963" y="889722"/>
            <a:ext cx="292923" cy="464285"/>
            <a:chOff x="6718575" y="2318625"/>
            <a:chExt cx="256950" cy="407375"/>
          </a:xfrm>
        </p:grpSpPr>
        <p:sp>
          <p:nvSpPr>
            <p:cNvPr id="86" name="Google Shape;86;p4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" name="Google Shape;94;p4"/>
          <p:cNvSpPr txBox="1"/>
          <p:nvPr>
            <p:ph idx="1" type="body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○"/>
              <a:defRPr i="1" sz="3000"/>
            </a:lvl1pPr>
            <a:lvl2pPr indent="-419100" lvl="1" marL="914400" rt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◦"/>
              <a:defRPr i="1" sz="3000"/>
            </a:lvl2pPr>
            <a:lvl3pPr indent="-419100" lvl="2" marL="1371600" rt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◦"/>
              <a:defRPr i="1" sz="3000"/>
            </a:lvl3pPr>
            <a:lvl4pPr indent="-419100" lvl="3" marL="1828800" rtl="0" algn="ctr">
              <a:spcBef>
                <a:spcPts val="1000"/>
              </a:spcBef>
              <a:spcAft>
                <a:spcPts val="0"/>
              </a:spcAft>
              <a:buSzPts val="3000"/>
              <a:buChar char="◦"/>
              <a:defRPr i="1" sz="3000"/>
            </a:lvl4pPr>
            <a:lvl5pPr indent="-419100" lvl="4" marL="2286000" rtl="0" algn="ctr">
              <a:spcBef>
                <a:spcPts val="1000"/>
              </a:spcBef>
              <a:spcAft>
                <a:spcPts val="0"/>
              </a:spcAft>
              <a:buSzPts val="3000"/>
              <a:buChar char="◦"/>
              <a:defRPr i="1" sz="3000"/>
            </a:lvl5pPr>
            <a:lvl6pPr indent="-419100" lvl="5" marL="2743200" rtl="0" algn="ctr">
              <a:spcBef>
                <a:spcPts val="1000"/>
              </a:spcBef>
              <a:spcAft>
                <a:spcPts val="0"/>
              </a:spcAft>
              <a:buSzPts val="3000"/>
              <a:buChar char="◦"/>
              <a:defRPr i="1" sz="3000"/>
            </a:lvl6pPr>
            <a:lvl7pPr indent="-419100" lvl="6" marL="3200400" rtl="0" algn="ctr">
              <a:spcBef>
                <a:spcPts val="1000"/>
              </a:spcBef>
              <a:spcAft>
                <a:spcPts val="0"/>
              </a:spcAft>
              <a:buSzPts val="3000"/>
              <a:buChar char="◦"/>
              <a:defRPr i="1" sz="3000"/>
            </a:lvl7pPr>
            <a:lvl8pPr indent="-419100" lvl="7" marL="3657600" rtl="0" algn="ctr">
              <a:spcBef>
                <a:spcPts val="1000"/>
              </a:spcBef>
              <a:spcAft>
                <a:spcPts val="0"/>
              </a:spcAft>
              <a:buSzPts val="3000"/>
              <a:buChar char="◦"/>
              <a:defRPr i="1" sz="3000"/>
            </a:lvl8pPr>
            <a:lvl9pPr indent="-419100" lvl="8" marL="4114800" algn="ctr">
              <a:spcBef>
                <a:spcPts val="1000"/>
              </a:spcBef>
              <a:spcAft>
                <a:spcPts val="1000"/>
              </a:spcAft>
              <a:buSzPts val="3000"/>
              <a:buChar char="◦"/>
              <a:defRPr i="1" sz="3000"/>
            </a:lvl9pPr>
          </a:lstStyle>
          <a:p/>
        </p:txBody>
      </p:sp>
      <p:sp>
        <p:nvSpPr>
          <p:cNvPr id="95" name="Google Shape;95;p4"/>
          <p:cNvSpPr txBox="1"/>
          <p:nvPr/>
        </p:nvSpPr>
        <p:spPr>
          <a:xfrm>
            <a:off x="3593400" y="8930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FFFFFF"/>
                </a:solidFill>
              </a:rPr>
              <a:t>“</a:t>
            </a:r>
            <a:endParaRPr b="1" sz="9600">
              <a:solidFill>
                <a:srgbClr val="FFFFFF"/>
              </a:solidFill>
            </a:endParaRPr>
          </a:p>
        </p:txBody>
      </p:sp>
      <p:sp>
        <p:nvSpPr>
          <p:cNvPr id="96" name="Google Shape;96;p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5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5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2" name="Google Shape;112;p5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13" name="Google Shape;113;p5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5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16" name="Google Shape;116;p5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4" name="Google Shape;124;p5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5" name="Google Shape;125;p5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Char char="◦"/>
              <a:defRPr/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Char char="◦"/>
              <a:defRPr/>
            </a:lvl9pPr>
          </a:lstStyle>
          <a:p/>
        </p:txBody>
      </p:sp>
      <p:sp>
        <p:nvSpPr>
          <p:cNvPr id="126" name="Google Shape;126;p5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6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6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2" name="Google Shape;142;p6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43" name="Google Shape;143;p6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" name="Google Shape;145;p6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46" name="Google Shape;146;p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4" name="Google Shape;154;p6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55" name="Google Shape;155;p6"/>
          <p:cNvSpPr txBox="1"/>
          <p:nvPr>
            <p:ph idx="1" type="body"/>
          </p:nvPr>
        </p:nvSpPr>
        <p:spPr>
          <a:xfrm>
            <a:off x="2830925" y="1200150"/>
            <a:ext cx="25164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56" name="Google Shape;156;p6"/>
          <p:cNvSpPr txBox="1"/>
          <p:nvPr>
            <p:ph idx="2" type="body"/>
          </p:nvPr>
        </p:nvSpPr>
        <p:spPr>
          <a:xfrm>
            <a:off x="5651044" y="1200150"/>
            <a:ext cx="2671500" cy="312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57" name="Google Shape;157;p6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7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3" name="Google Shape;173;p7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174" name="Google Shape;174;p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" name="Google Shape;176;p7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177" name="Google Shape;177;p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" name="Google Shape;185;p7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86" name="Google Shape;186;p7"/>
          <p:cNvSpPr txBox="1"/>
          <p:nvPr>
            <p:ph idx="1" type="body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187" name="Google Shape;187;p7"/>
          <p:cNvSpPr txBox="1"/>
          <p:nvPr>
            <p:ph idx="2" type="body"/>
          </p:nvPr>
        </p:nvSpPr>
        <p:spPr>
          <a:xfrm>
            <a:off x="4637114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188" name="Google Shape;188;p7"/>
          <p:cNvSpPr txBox="1"/>
          <p:nvPr>
            <p:ph idx="3" type="body"/>
          </p:nvPr>
        </p:nvSpPr>
        <p:spPr>
          <a:xfrm>
            <a:off x="6591228" y="1428750"/>
            <a:ext cx="1858800" cy="27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rtl="0">
              <a:spcBef>
                <a:spcPts val="600"/>
              </a:spcBef>
              <a:spcAft>
                <a:spcPts val="0"/>
              </a:spcAft>
              <a:buSzPts val="1300"/>
              <a:buChar char="○"/>
              <a:defRPr sz="1300"/>
            </a:lvl1pPr>
            <a:lvl2pPr indent="-311150" lvl="1" marL="914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2pPr>
            <a:lvl3pPr indent="-311150" lvl="2" marL="1371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3pPr>
            <a:lvl4pPr indent="-311150" lvl="3" marL="18288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4pPr>
            <a:lvl5pPr indent="-311150" lvl="4" marL="22860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5pPr>
            <a:lvl6pPr indent="-311150" lvl="5" marL="27432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6pPr>
            <a:lvl7pPr indent="-311150" lvl="6" marL="32004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7pPr>
            <a:lvl8pPr indent="-311150" lvl="7" marL="3657600" rtl="0">
              <a:spcBef>
                <a:spcPts val="1000"/>
              </a:spcBef>
              <a:spcAft>
                <a:spcPts val="0"/>
              </a:spcAft>
              <a:buSzPts val="1300"/>
              <a:buChar char="◦"/>
              <a:defRPr sz="1300"/>
            </a:lvl8pPr>
            <a:lvl9pPr indent="-311150" lvl="8" marL="4114800" rtl="0">
              <a:spcBef>
                <a:spcPts val="1000"/>
              </a:spcBef>
              <a:spcAft>
                <a:spcPts val="1000"/>
              </a:spcAft>
              <a:buSzPts val="1300"/>
              <a:buChar char="◦"/>
              <a:defRPr sz="1300"/>
            </a:lvl9pPr>
          </a:lstStyle>
          <a:p/>
        </p:txBody>
      </p:sp>
      <p:sp>
        <p:nvSpPr>
          <p:cNvPr id="189" name="Google Shape;189;p7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1704597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1522903" y="3162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8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02BDC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5" name="Google Shape;205;p8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06" name="Google Shape;206;p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8" name="Google Shape;208;p8"/>
          <p:cNvGrpSpPr/>
          <p:nvPr/>
        </p:nvGrpSpPr>
        <p:grpSpPr>
          <a:xfrm>
            <a:off x="2139871" y="482540"/>
            <a:ext cx="398658" cy="631920"/>
            <a:chOff x="6718575" y="2318625"/>
            <a:chExt cx="256950" cy="407375"/>
          </a:xfrm>
        </p:grpSpPr>
        <p:sp>
          <p:nvSpPr>
            <p:cNvPr id="209" name="Google Shape;209;p8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8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7" name="Google Shape;217;p8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18" name="Google Shape;218;p8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794200" y="78224"/>
            <a:ext cx="141600" cy="14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-140400" y="150205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9"/>
          <p:cNvSpPr/>
          <p:nvPr/>
        </p:nvSpPr>
        <p:spPr>
          <a:xfrm>
            <a:off x="8079301" y="377626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696550" y="917625"/>
            <a:ext cx="336900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8924303" y="11938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9"/>
          <p:cNvSpPr/>
          <p:nvPr/>
        </p:nvSpPr>
        <p:spPr>
          <a:xfrm>
            <a:off x="7724347" y="76710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8923937" y="451941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9"/>
          <p:cNvSpPr/>
          <p:nvPr/>
        </p:nvSpPr>
        <p:spPr>
          <a:xfrm>
            <a:off x="528659" y="-124724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8327788" y="626113"/>
            <a:ext cx="382244" cy="382244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0" name="Google Shape;230;p9"/>
          <p:cNvGrpSpPr/>
          <p:nvPr/>
        </p:nvGrpSpPr>
        <p:grpSpPr>
          <a:xfrm>
            <a:off x="154025" y="438904"/>
            <a:ext cx="508851" cy="478711"/>
            <a:chOff x="5972700" y="2330200"/>
            <a:chExt cx="411625" cy="387275"/>
          </a:xfrm>
        </p:grpSpPr>
        <p:sp>
          <p:nvSpPr>
            <p:cNvPr id="231" name="Google Shape;231;p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3" name="Google Shape;233;p9"/>
          <p:cNvSpPr txBox="1"/>
          <p:nvPr>
            <p:ph idx="1" type="body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100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234" name="Google Shape;234;p9"/>
          <p:cNvSpPr/>
          <p:nvPr/>
        </p:nvSpPr>
        <p:spPr>
          <a:xfrm>
            <a:off x="7720375" y="103875"/>
            <a:ext cx="626400" cy="6264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5" name="Google Shape;235;p9"/>
          <p:cNvGrpSpPr/>
          <p:nvPr/>
        </p:nvGrpSpPr>
        <p:grpSpPr>
          <a:xfrm>
            <a:off x="7915421" y="229147"/>
            <a:ext cx="236882" cy="375437"/>
            <a:chOff x="6718575" y="2318625"/>
            <a:chExt cx="256950" cy="407375"/>
          </a:xfrm>
        </p:grpSpPr>
        <p:sp>
          <p:nvSpPr>
            <p:cNvPr id="236" name="Google Shape;236;p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4" name="Google Shape;244;p9"/>
          <p:cNvSpPr txBox="1"/>
          <p:nvPr>
            <p:ph idx="12" type="sldNum"/>
          </p:nvPr>
        </p:nvSpPr>
        <p:spPr>
          <a:xfrm>
            <a:off x="8117984" y="430368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0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0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1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10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0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0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0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0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0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0"/>
          <p:cNvSpPr/>
          <p:nvPr/>
        </p:nvSpPr>
        <p:spPr>
          <a:xfrm>
            <a:off x="8726411" y="320006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B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0" name="Google Shape;260;p10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61" name="Google Shape;261;p10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0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3" name="Google Shape;263;p10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264" name="Google Shape;264;p10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02BDC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2" name="Google Shape;272;p10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○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Lato Light"/>
              <a:buChar char="◦"/>
              <a:defRPr sz="20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Slab Light"/>
              <a:buNone/>
              <a:defRPr sz="2000">
                <a:solidFill>
                  <a:schemeClr val="lt1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5"/>
          <p:cNvSpPr txBox="1"/>
          <p:nvPr>
            <p:ph type="ctrTitle"/>
          </p:nvPr>
        </p:nvSpPr>
        <p:spPr>
          <a:xfrm>
            <a:off x="2757300" y="961350"/>
            <a:ext cx="3629400" cy="150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Sharing the Research Process</a:t>
            </a:r>
            <a:endParaRPr sz="3300"/>
          </a:p>
        </p:txBody>
      </p:sp>
      <p:sp>
        <p:nvSpPr>
          <p:cNvPr id="390" name="Google Shape;390;p15"/>
          <p:cNvSpPr txBox="1"/>
          <p:nvPr>
            <p:ph type="ctrTitle"/>
          </p:nvPr>
        </p:nvSpPr>
        <p:spPr>
          <a:xfrm>
            <a:off x="2757300" y="2523075"/>
            <a:ext cx="3629400" cy="150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Building student trust in the age of AI</a:t>
            </a:r>
            <a:endParaRPr sz="2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4"/>
          <p:cNvSpPr txBox="1"/>
          <p:nvPr>
            <p:ph idx="4294967295" type="subTitle"/>
          </p:nvPr>
        </p:nvSpPr>
        <p:spPr>
          <a:xfrm>
            <a:off x="2205450" y="3054180"/>
            <a:ext cx="47331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100">
                <a:latin typeface="Lato"/>
                <a:ea typeface="Lato"/>
                <a:cs typeface="Lato"/>
                <a:sym typeface="Lato"/>
              </a:rPr>
              <a:t>When students trust themselves, </a:t>
            </a:r>
            <a:endParaRPr b="1" sz="2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2100">
                <a:latin typeface="Lato"/>
                <a:ea typeface="Lato"/>
                <a:cs typeface="Lato"/>
                <a:sym typeface="Lato"/>
              </a:rPr>
              <a:t>they don’t need AI to speak for them.</a:t>
            </a:r>
            <a:endParaRPr b="1" sz="2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48" name="Google Shape;448;p24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9" name="Google Shape;449;p24"/>
          <p:cNvSpPr txBox="1"/>
          <p:nvPr>
            <p:ph idx="4294967295" type="ctrTitle"/>
          </p:nvPr>
        </p:nvSpPr>
        <p:spPr>
          <a:xfrm>
            <a:off x="2205450" y="1686200"/>
            <a:ext cx="47331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600"/>
              <a:t>Trust</a:t>
            </a:r>
            <a:endParaRPr sz="5600"/>
          </a:p>
        </p:txBody>
      </p:sp>
      <p:sp>
        <p:nvSpPr>
          <p:cNvPr id="450" name="Google Shape;450;p24"/>
          <p:cNvSpPr/>
          <p:nvPr/>
        </p:nvSpPr>
        <p:spPr>
          <a:xfrm>
            <a:off x="6996127" y="799378"/>
            <a:ext cx="1026339" cy="78479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highlight>
                <a:schemeClr val="accent2"/>
              </a:highlight>
            </a:endParaRPr>
          </a:p>
        </p:txBody>
      </p:sp>
      <p:grpSp>
        <p:nvGrpSpPr>
          <p:cNvPr id="451" name="Google Shape;451;p24"/>
          <p:cNvGrpSpPr/>
          <p:nvPr/>
        </p:nvGrpSpPr>
        <p:grpSpPr>
          <a:xfrm>
            <a:off x="832649" y="3838970"/>
            <a:ext cx="677977" cy="580517"/>
            <a:chOff x="1934025" y="1001650"/>
            <a:chExt cx="415300" cy="355600"/>
          </a:xfrm>
        </p:grpSpPr>
        <p:sp>
          <p:nvSpPr>
            <p:cNvPr id="452" name="Google Shape;452;p24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284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13525" lIns="213525" spcFirstLastPara="1" rIns="213525" wrap="square" tIns="213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284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13525" lIns="213525" spcFirstLastPara="1" rIns="213525" wrap="square" tIns="213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284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13525" lIns="213525" spcFirstLastPara="1" rIns="213525" wrap="square" tIns="213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284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213525" lIns="213525" spcFirstLastPara="1" rIns="213525" wrap="square" tIns="2135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5"/>
          <p:cNvSpPr txBox="1"/>
          <p:nvPr>
            <p:ph idx="4294967295" type="ctrTitle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FFFF"/>
                </a:solidFill>
              </a:rPr>
              <a:t>Thanks!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461" name="Google Shape;461;p25"/>
          <p:cNvSpPr txBox="1"/>
          <p:nvPr>
            <p:ph idx="4294967295" type="subTitle"/>
          </p:nvPr>
        </p:nvSpPr>
        <p:spPr>
          <a:xfrm>
            <a:off x="685800" y="2401970"/>
            <a:ext cx="6593700" cy="17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A5C65"/>
                </a:solidFill>
              </a:rPr>
              <a:t>Any questions?</a:t>
            </a:r>
            <a:endParaRPr sz="3600">
              <a:solidFill>
                <a:srgbClr val="4A5C65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4A5C65"/>
                </a:solidFill>
              </a:rPr>
              <a:t>You can find me at fbrady1@nl.edu</a:t>
            </a:r>
            <a:endParaRPr>
              <a:solidFill>
                <a:srgbClr val="4A5C65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A5C65"/>
              </a:solidFill>
            </a:endParaRPr>
          </a:p>
        </p:txBody>
      </p:sp>
      <p:sp>
        <p:nvSpPr>
          <p:cNvPr id="462" name="Google Shape;462;p25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6"/>
          <p:cNvSpPr txBox="1"/>
          <p:nvPr>
            <p:ph idx="4294967295" type="ctrTitle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FFB600"/>
                </a:solidFill>
              </a:rPr>
              <a:t>Hello!</a:t>
            </a:r>
            <a:endParaRPr sz="6000">
              <a:solidFill>
                <a:srgbClr val="FFB600"/>
              </a:solidFill>
            </a:endParaRPr>
          </a:p>
        </p:txBody>
      </p:sp>
      <p:pic>
        <p:nvPicPr>
          <p:cNvPr descr="photo-1434030216411-0b793f4b4173.jpg" id="396" name="Google Shape;39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5150" y="1981150"/>
            <a:ext cx="2071500" cy="207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97" name="Google Shape;397;p16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8" name="Google Shape;398;p16"/>
          <p:cNvSpPr txBox="1"/>
          <p:nvPr>
            <p:ph idx="4294967295" type="subTitle"/>
          </p:nvPr>
        </p:nvSpPr>
        <p:spPr>
          <a:xfrm>
            <a:off x="685800" y="2401970"/>
            <a:ext cx="6593700" cy="17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I am Frances Brady</a:t>
            </a:r>
            <a:endParaRPr sz="3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Teaching &amp; Collections Librarian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National Louis University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fbrady1@nl.edu</a:t>
            </a:r>
            <a:endParaRPr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7"/>
          <p:cNvSpPr txBox="1"/>
          <p:nvPr>
            <p:ph idx="1" type="body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/>
              <a:t>Should students use library databases more than generative AI?</a:t>
            </a:r>
            <a:endParaRPr/>
          </a:p>
        </p:txBody>
      </p:sp>
      <p:sp>
        <p:nvSpPr>
          <p:cNvPr id="404" name="Google Shape;404;p17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8"/>
          <p:cNvSpPr txBox="1"/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</a:rPr>
              <a:t>1.</a:t>
            </a:r>
            <a:endParaRPr>
              <a:solidFill>
                <a:srgbClr val="4A5C6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9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Concept of Research</a:t>
            </a:r>
            <a:endParaRPr/>
          </a:p>
        </p:txBody>
      </p:sp>
      <p:sp>
        <p:nvSpPr>
          <p:cNvPr id="415" name="Google Shape;415;p19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6" name="Google Shape;416;p19"/>
          <p:cNvSpPr txBox="1"/>
          <p:nvPr>
            <p:ph idx="1" type="body"/>
          </p:nvPr>
        </p:nvSpPr>
        <p:spPr>
          <a:xfrm>
            <a:off x="2901875" y="1033400"/>
            <a:ext cx="57648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= Find source → Read →  Summarize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0"/>
          <p:cNvSpPr txBox="1"/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5C65"/>
                </a:solidFill>
              </a:rPr>
              <a:t>2</a:t>
            </a:r>
            <a:r>
              <a:rPr lang="en">
                <a:solidFill>
                  <a:srgbClr val="4A5C65"/>
                </a:solidFill>
              </a:rPr>
              <a:t>.</a:t>
            </a:r>
            <a:endParaRPr>
              <a:solidFill>
                <a:srgbClr val="4A5C6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is Relational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1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Relational: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Self</a:t>
            </a:r>
            <a:endParaRPr/>
          </a:p>
        </p:txBody>
      </p:sp>
      <p:sp>
        <p:nvSpPr>
          <p:cNvPr id="427" name="Google Shape;427;p21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8" name="Google Shape;428;p21"/>
          <p:cNvSpPr txBox="1"/>
          <p:nvPr>
            <p:ph idx="1" type="body"/>
          </p:nvPr>
        </p:nvSpPr>
        <p:spPr>
          <a:xfrm>
            <a:off x="2901875" y="1033400"/>
            <a:ext cx="56460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Helping students trust themselves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Recognizing their positionality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Seeing their voice matters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2"/>
          <p:cNvSpPr txBox="1"/>
          <p:nvPr>
            <p:ph idx="1" type="body"/>
          </p:nvPr>
        </p:nvSpPr>
        <p:spPr>
          <a:xfrm>
            <a:off x="2901875" y="1033400"/>
            <a:ext cx="56460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Sharing my experience with </a:t>
            </a:r>
            <a:r>
              <a:rPr lang="en"/>
              <a:t>research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Being transparent about my use of AI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2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Relational: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Librarian</a:t>
            </a:r>
            <a:endParaRPr/>
          </a:p>
        </p:txBody>
      </p:sp>
      <p:sp>
        <p:nvSpPr>
          <p:cNvPr id="435" name="Google Shape;435;p22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3"/>
          <p:cNvSpPr txBox="1"/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Relational: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Sources</a:t>
            </a:r>
            <a:endParaRPr/>
          </a:p>
        </p:txBody>
      </p:sp>
      <p:sp>
        <p:nvSpPr>
          <p:cNvPr id="441" name="Google Shape;441;p23"/>
          <p:cNvSpPr txBox="1"/>
          <p:nvPr>
            <p:ph idx="12" type="sldNum"/>
          </p:nvPr>
        </p:nvSpPr>
        <p:spPr>
          <a:xfrm>
            <a:off x="8117984" y="41806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2" name="Google Shape;442;p23"/>
          <p:cNvSpPr txBox="1"/>
          <p:nvPr>
            <p:ph idx="1" type="body"/>
          </p:nvPr>
        </p:nvSpPr>
        <p:spPr>
          <a:xfrm>
            <a:off x="2901875" y="1033400"/>
            <a:ext cx="5646000" cy="326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Synthesis, not summary</a:t>
            </a:r>
            <a:endParaRPr/>
          </a:p>
          <a:p>
            <a:pPr indent="-355600" lvl="0" marL="457200" rtl="0" algn="l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Find the conversation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Situate your question within the landscape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ent template">
  <a:themeElements>
    <a:clrScheme name="Custom 347">
      <a:dk1>
        <a:srgbClr val="4A5C65"/>
      </a:dk1>
      <a:lt1>
        <a:srgbClr val="FFFFFF"/>
      </a:lt1>
      <a:dk2>
        <a:srgbClr val="A6BCC9"/>
      </a:dk2>
      <a:lt2>
        <a:srgbClr val="DEE9F2"/>
      </a:lt2>
      <a:accent1>
        <a:srgbClr val="02BDC7"/>
      </a:accent1>
      <a:accent2>
        <a:srgbClr val="FFB600"/>
      </a:accent2>
      <a:accent3>
        <a:srgbClr val="FF9755"/>
      </a:accent3>
      <a:accent4>
        <a:srgbClr val="FD6C68"/>
      </a:accent4>
      <a:accent5>
        <a:srgbClr val="FC4067"/>
      </a:accent5>
      <a:accent6>
        <a:srgbClr val="A6BCC9"/>
      </a:accent6>
      <a:hlink>
        <a:srgbClr val="02BDC7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