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35"/>
  </p:notesMasterIdLst>
  <p:sldIdLst>
    <p:sldId id="256" r:id="rId4"/>
    <p:sldId id="258" r:id="rId5"/>
    <p:sldId id="279" r:id="rId6"/>
    <p:sldId id="272" r:id="rId7"/>
    <p:sldId id="295" r:id="rId8"/>
    <p:sldId id="294" r:id="rId9"/>
    <p:sldId id="269" r:id="rId10"/>
    <p:sldId id="297" r:id="rId11"/>
    <p:sldId id="259" r:id="rId12"/>
    <p:sldId id="275" r:id="rId13"/>
    <p:sldId id="263" r:id="rId14"/>
    <p:sldId id="265" r:id="rId15"/>
    <p:sldId id="266" r:id="rId16"/>
    <p:sldId id="257" r:id="rId17"/>
    <p:sldId id="289" r:id="rId18"/>
    <p:sldId id="290" r:id="rId19"/>
    <p:sldId id="273" r:id="rId20"/>
    <p:sldId id="274" r:id="rId21"/>
    <p:sldId id="270" r:id="rId22"/>
    <p:sldId id="271" r:id="rId23"/>
    <p:sldId id="291" r:id="rId24"/>
    <p:sldId id="282" r:id="rId25"/>
    <p:sldId id="283" r:id="rId26"/>
    <p:sldId id="287" r:id="rId27"/>
    <p:sldId id="288" r:id="rId28"/>
    <p:sldId id="284" r:id="rId29"/>
    <p:sldId id="281" r:id="rId30"/>
    <p:sldId id="285" r:id="rId31"/>
    <p:sldId id="298" r:id="rId32"/>
    <p:sldId id="286" r:id="rId33"/>
    <p:sldId id="267"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B6210-3AFB-48CC-8477-E0EC1120A9B9}" v="181" dt="2024-06-10T14:19:56.777"/>
    <p1510:client id="{68BC5FD0-4A80-4A57-8FD5-C994CED2B995}" v="134" dt="2024-06-10T14:06:17.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3"/>
    <p:restoredTop sz="72235" autoAdjust="0"/>
  </p:normalViewPr>
  <p:slideViewPr>
    <p:cSldViewPr snapToGrid="0">
      <p:cViewPr varScale="1">
        <p:scale>
          <a:sx n="109" d="100"/>
          <a:sy n="109" d="100"/>
        </p:scale>
        <p:origin x="1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e Carl Schwitzner" clId="Web-{1BFB6210-3AFB-48CC-8477-E0EC1120A9B9}"/>
    <pc:docChg chg="addSld modSld">
      <pc:chgData name="Theodore Carl Schwitzner" userId="" providerId="" clId="Web-{1BFB6210-3AFB-48CC-8477-E0EC1120A9B9}" dt="2024-06-10T14:19:56.386" v="179" actId="20577"/>
      <pc:docMkLst>
        <pc:docMk/>
      </pc:docMkLst>
      <pc:sldChg chg="modSp new">
        <pc:chgData name="Theodore Carl Schwitzner" userId="" providerId="" clId="Web-{1BFB6210-3AFB-48CC-8477-E0EC1120A9B9}" dt="2024-06-10T14:19:56.386" v="179" actId="20577"/>
        <pc:sldMkLst>
          <pc:docMk/>
          <pc:sldMk cId="1345042896" sldId="298"/>
        </pc:sldMkLst>
        <pc:spChg chg="mod">
          <ac:chgData name="Theodore Carl Schwitzner" userId="" providerId="" clId="Web-{1BFB6210-3AFB-48CC-8477-E0EC1120A9B9}" dt="2024-06-10T14:16:44.223" v="13" actId="20577"/>
          <ac:spMkLst>
            <pc:docMk/>
            <pc:sldMk cId="1345042896" sldId="298"/>
            <ac:spMk id="2" creationId="{19C65C90-2766-508D-DF98-5F85C8944BF0}"/>
          </ac:spMkLst>
        </pc:spChg>
        <pc:spChg chg="mod">
          <ac:chgData name="Theodore Carl Schwitzner" userId="" providerId="" clId="Web-{1BFB6210-3AFB-48CC-8477-E0EC1120A9B9}" dt="2024-06-10T14:19:56.386" v="179" actId="20577"/>
          <ac:spMkLst>
            <pc:docMk/>
            <pc:sldMk cId="1345042896" sldId="298"/>
            <ac:spMk id="3" creationId="{D673330C-8CFF-B9D1-FD1C-B59C1F30D82C}"/>
          </ac:spMkLst>
        </pc:spChg>
      </pc:sldChg>
    </pc:docChg>
  </pc:docChgLst>
  <pc:docChgLst>
    <pc:chgData name="Theodore Carl Schwitzner" clId="Web-{68BC5FD0-4A80-4A57-8FD5-C994CED2B995}"/>
    <pc:docChg chg="modSld">
      <pc:chgData name="Theodore Carl Schwitzner" userId="" providerId="" clId="Web-{68BC5FD0-4A80-4A57-8FD5-C994CED2B995}" dt="2024-06-10T14:12:02.527" v="417"/>
      <pc:docMkLst>
        <pc:docMk/>
      </pc:docMkLst>
      <pc:sldChg chg="modSp modNotes">
        <pc:chgData name="Theodore Carl Schwitzner" userId="" providerId="" clId="Web-{68BC5FD0-4A80-4A57-8FD5-C994CED2B995}" dt="2024-06-10T14:12:02.527" v="417"/>
        <pc:sldMkLst>
          <pc:docMk/>
          <pc:sldMk cId="2030471240" sldId="282"/>
        </pc:sldMkLst>
        <pc:spChg chg="mod">
          <ac:chgData name="Theodore Carl Schwitzner" userId="" providerId="" clId="Web-{68BC5FD0-4A80-4A57-8FD5-C994CED2B995}" dt="2024-06-10T14:03:17.419" v="239" actId="20577"/>
          <ac:spMkLst>
            <pc:docMk/>
            <pc:sldMk cId="2030471240" sldId="282"/>
            <ac:spMk id="3" creationId="{5EF703AB-6A99-E77D-948D-34C7606EB9CA}"/>
          </ac:spMkLst>
        </pc:spChg>
      </pc:sldChg>
      <pc:sldChg chg="modSp modNotes">
        <pc:chgData name="Theodore Carl Schwitzner" userId="" providerId="" clId="Web-{68BC5FD0-4A80-4A57-8FD5-C994CED2B995}" dt="2024-06-10T14:03:26.982" v="240" actId="20577"/>
        <pc:sldMkLst>
          <pc:docMk/>
          <pc:sldMk cId="4228406326" sldId="283"/>
        </pc:sldMkLst>
        <pc:spChg chg="mod">
          <ac:chgData name="Theodore Carl Schwitzner" userId="" providerId="" clId="Web-{68BC5FD0-4A80-4A57-8FD5-C994CED2B995}" dt="2024-06-10T14:03:26.982" v="240" actId="20577"/>
          <ac:spMkLst>
            <pc:docMk/>
            <pc:sldMk cId="4228406326" sldId="283"/>
            <ac:spMk id="2" creationId="{96AE7039-4E1A-1578-972D-599D20C87078}"/>
          </ac:spMkLst>
        </pc:spChg>
        <pc:spChg chg="mod">
          <ac:chgData name="Theodore Carl Schwitzner" userId="" providerId="" clId="Web-{68BC5FD0-4A80-4A57-8FD5-C994CED2B995}" dt="2024-06-10T13:54:42.655" v="132" actId="20577"/>
          <ac:spMkLst>
            <pc:docMk/>
            <pc:sldMk cId="4228406326" sldId="283"/>
            <ac:spMk id="3" creationId="{5EF703AB-6A99-E77D-948D-34C7606EB9CA}"/>
          </ac:spMkLst>
        </pc:spChg>
      </pc:sldChg>
      <pc:sldChg chg="modSp">
        <pc:chgData name="Theodore Carl Schwitzner" userId="" providerId="" clId="Web-{68BC5FD0-4A80-4A57-8FD5-C994CED2B995}" dt="2024-06-10T14:06:17.903" v="265"/>
        <pc:sldMkLst>
          <pc:docMk/>
          <pc:sldMk cId="567613794" sldId="287"/>
        </pc:sldMkLst>
        <pc:spChg chg="mod">
          <ac:chgData name="Theodore Carl Schwitzner" userId="" providerId="" clId="Web-{68BC5FD0-4A80-4A57-8FD5-C994CED2B995}" dt="2024-06-10T14:03:46.544" v="252" actId="20577"/>
          <ac:spMkLst>
            <pc:docMk/>
            <pc:sldMk cId="567613794" sldId="287"/>
            <ac:spMk id="2" creationId="{96AE7039-4E1A-1578-972D-599D20C87078}"/>
          </ac:spMkLst>
        </pc:spChg>
        <pc:spChg chg="mod">
          <ac:chgData name="Theodore Carl Schwitzner" userId="" providerId="" clId="Web-{68BC5FD0-4A80-4A57-8FD5-C994CED2B995}" dt="2024-06-10T14:03:39.701" v="250" actId="20577"/>
          <ac:spMkLst>
            <pc:docMk/>
            <pc:sldMk cId="567613794" sldId="287"/>
            <ac:spMk id="3" creationId="{5EF703AB-6A99-E77D-948D-34C7606EB9CA}"/>
          </ac:spMkLst>
        </pc:spChg>
        <pc:picChg chg="mod">
          <ac:chgData name="Theodore Carl Schwitzner" userId="" providerId="" clId="Web-{68BC5FD0-4A80-4A57-8FD5-C994CED2B995}" dt="2024-06-10T14:06:17.903" v="265"/>
          <ac:picMkLst>
            <pc:docMk/>
            <pc:sldMk cId="567613794" sldId="287"/>
            <ac:picMk id="9" creationId="{0D55E822-DB22-9F11-F63B-00D6CA444F22}"/>
          </ac:picMkLst>
        </pc:picChg>
      </pc:sldChg>
      <pc:sldChg chg="modSp">
        <pc:chgData name="Theodore Carl Schwitzner" userId="" providerId="" clId="Web-{68BC5FD0-4A80-4A57-8FD5-C994CED2B995}" dt="2024-06-10T13:56:47.733" v="229" actId="20577"/>
        <pc:sldMkLst>
          <pc:docMk/>
          <pc:sldMk cId="4286718121" sldId="288"/>
        </pc:sldMkLst>
        <pc:spChg chg="mod">
          <ac:chgData name="Theodore Carl Schwitzner" userId="" providerId="" clId="Web-{68BC5FD0-4A80-4A57-8FD5-C994CED2B995}" dt="2024-06-10T13:56:37.983" v="224" actId="20577"/>
          <ac:spMkLst>
            <pc:docMk/>
            <pc:sldMk cId="4286718121" sldId="288"/>
            <ac:spMk id="2" creationId="{96AE7039-4E1A-1578-972D-599D20C87078}"/>
          </ac:spMkLst>
        </pc:spChg>
        <pc:spChg chg="mod">
          <ac:chgData name="Theodore Carl Schwitzner" userId="" providerId="" clId="Web-{68BC5FD0-4A80-4A57-8FD5-C994CED2B995}" dt="2024-06-10T13:56:47.733" v="229" actId="20577"/>
          <ac:spMkLst>
            <pc:docMk/>
            <pc:sldMk cId="4286718121" sldId="288"/>
            <ac:spMk id="3" creationId="{5EF703AB-6A99-E77D-948D-34C7606EB9CA}"/>
          </ac:spMkLst>
        </pc:spChg>
      </pc:sldChg>
    </pc:docChg>
  </pc:docChgLst>
  <pc:docChgLst>
    <pc:chgData name="Theodore Carl Schwitzner" clId="Web-{3FF7116C-7EA1-4D8F-9B7F-85BAEF7D187E}"/>
    <pc:docChg chg="modSld">
      <pc:chgData name="Theodore Carl Schwitzner" userId="" providerId="" clId="Web-{3FF7116C-7EA1-4D8F-9B7F-85BAEF7D187E}" dt="2024-06-05T19:37:47.630" v="1" actId="20577"/>
      <pc:docMkLst>
        <pc:docMk/>
      </pc:docMkLst>
      <pc:sldChg chg="modSp">
        <pc:chgData name="Theodore Carl Schwitzner" userId="" providerId="" clId="Web-{3FF7116C-7EA1-4D8F-9B7F-85BAEF7D187E}" dt="2024-06-05T19:37:47.630" v="1" actId="20577"/>
        <pc:sldMkLst>
          <pc:docMk/>
          <pc:sldMk cId="2764950708" sldId="269"/>
        </pc:sldMkLst>
        <pc:spChg chg="mod">
          <ac:chgData name="Theodore Carl Schwitzner" userId="" providerId="" clId="Web-{3FF7116C-7EA1-4D8F-9B7F-85BAEF7D187E}" dt="2024-06-05T19:37:47.630" v="1" actId="20577"/>
          <ac:spMkLst>
            <pc:docMk/>
            <pc:sldMk cId="2764950708" sldId="269"/>
            <ac:spMk id="3" creationId="{23E24B1F-EC4D-3917-C250-5F032F2953AA}"/>
          </ac:spMkLst>
        </pc:spChg>
      </pc:sldChg>
    </pc:docChg>
  </pc:docChgLst>
  <pc:docChgLst>
    <pc:chgData name="Theodore Carl Schwitzner" clId="Web-{FEDB8148-5259-4F33-860B-7510A1ACFCCF}"/>
    <pc:docChg chg="addSld modSld sldOrd">
      <pc:chgData name="Theodore Carl Schwitzner" userId="" providerId="" clId="Web-{FEDB8148-5259-4F33-860B-7510A1ACFCCF}" dt="2024-06-05T20:46:56.627" v="370" actId="20577"/>
      <pc:docMkLst>
        <pc:docMk/>
      </pc:docMkLst>
      <pc:sldChg chg="addSp delSp modSp">
        <pc:chgData name="Theodore Carl Schwitzner" userId="" providerId="" clId="Web-{FEDB8148-5259-4F33-860B-7510A1ACFCCF}" dt="2024-06-05T20:44:24.499" v="297" actId="20577"/>
        <pc:sldMkLst>
          <pc:docMk/>
          <pc:sldMk cId="1143845308" sldId="281"/>
        </pc:sldMkLst>
        <pc:spChg chg="del mod">
          <ac:chgData name="Theodore Carl Schwitzner" userId="" providerId="" clId="Web-{FEDB8148-5259-4F33-860B-7510A1ACFCCF}" dt="2024-06-05T20:36:15.286" v="140"/>
          <ac:spMkLst>
            <pc:docMk/>
            <pc:sldMk cId="1143845308" sldId="281"/>
            <ac:spMk id="3" creationId="{5EF703AB-6A99-E77D-948D-34C7606EB9CA}"/>
          </ac:spMkLst>
        </pc:spChg>
        <pc:spChg chg="add mod">
          <ac:chgData name="Theodore Carl Schwitzner" userId="" providerId="" clId="Web-{FEDB8148-5259-4F33-860B-7510A1ACFCCF}" dt="2024-06-05T20:44:24.499" v="297" actId="20577"/>
          <ac:spMkLst>
            <pc:docMk/>
            <pc:sldMk cId="1143845308" sldId="281"/>
            <ac:spMk id="6" creationId="{78FFB625-6D75-6045-F731-8DD8CC68DF34}"/>
          </ac:spMkLst>
        </pc:spChg>
        <pc:picChg chg="add mod">
          <ac:chgData name="Theodore Carl Schwitzner" userId="" providerId="" clId="Web-{FEDB8148-5259-4F33-860B-7510A1ACFCCF}" dt="2024-06-05T20:40:55.370" v="228"/>
          <ac:picMkLst>
            <pc:docMk/>
            <pc:sldMk cId="1143845308" sldId="281"/>
            <ac:picMk id="4" creationId="{4E5EF67E-1CD2-94E0-73AF-6D7F243A08B1}"/>
          </ac:picMkLst>
        </pc:picChg>
      </pc:sldChg>
      <pc:sldChg chg="modSp">
        <pc:chgData name="Theodore Carl Schwitzner" userId="" providerId="" clId="Web-{FEDB8148-5259-4F33-860B-7510A1ACFCCF}" dt="2024-06-05T20:44:24.046" v="296" actId="20577"/>
        <pc:sldMkLst>
          <pc:docMk/>
          <pc:sldMk cId="2030471240" sldId="282"/>
        </pc:sldMkLst>
        <pc:spChg chg="mod">
          <ac:chgData name="Theodore Carl Schwitzner" userId="" providerId="" clId="Web-{FEDB8148-5259-4F33-860B-7510A1ACFCCF}" dt="2024-06-05T20:44:24.046" v="296" actId="20577"/>
          <ac:spMkLst>
            <pc:docMk/>
            <pc:sldMk cId="2030471240" sldId="282"/>
            <ac:spMk id="3" creationId="{5EF703AB-6A99-E77D-948D-34C7606EB9CA}"/>
          </ac:spMkLst>
        </pc:spChg>
      </pc:sldChg>
      <pc:sldChg chg="delSp modSp add ord replId">
        <pc:chgData name="Theodore Carl Schwitzner" userId="" providerId="" clId="Web-{FEDB8148-5259-4F33-860B-7510A1ACFCCF}" dt="2024-06-05T20:43:54.686" v="275" actId="20577"/>
        <pc:sldMkLst>
          <pc:docMk/>
          <pc:sldMk cId="3138282405" sldId="284"/>
        </pc:sldMkLst>
        <pc:spChg chg="mod">
          <ac:chgData name="Theodore Carl Schwitzner" userId="" providerId="" clId="Web-{FEDB8148-5259-4F33-860B-7510A1ACFCCF}" dt="2024-06-05T20:43:54.686" v="275" actId="20577"/>
          <ac:spMkLst>
            <pc:docMk/>
            <pc:sldMk cId="3138282405" sldId="284"/>
            <ac:spMk id="2" creationId="{96AE7039-4E1A-1578-972D-599D20C87078}"/>
          </ac:spMkLst>
        </pc:spChg>
        <pc:picChg chg="del">
          <ac:chgData name="Theodore Carl Schwitzner" userId="" providerId="" clId="Web-{FEDB8148-5259-4F33-860B-7510A1ACFCCF}" dt="2024-06-05T20:38:45.430" v="188"/>
          <ac:picMkLst>
            <pc:docMk/>
            <pc:sldMk cId="3138282405" sldId="284"/>
            <ac:picMk id="4" creationId="{4E5EF67E-1CD2-94E0-73AF-6D7F243A08B1}"/>
          </ac:picMkLst>
        </pc:picChg>
      </pc:sldChg>
      <pc:sldChg chg="addSp delSp modSp add replId">
        <pc:chgData name="Theodore Carl Schwitzner" userId="" providerId="" clId="Web-{FEDB8148-5259-4F33-860B-7510A1ACFCCF}" dt="2024-06-05T20:46:56.627" v="370" actId="20577"/>
        <pc:sldMkLst>
          <pc:docMk/>
          <pc:sldMk cId="3982000276" sldId="285"/>
        </pc:sldMkLst>
        <pc:spChg chg="mod">
          <ac:chgData name="Theodore Carl Schwitzner" userId="" providerId="" clId="Web-{FEDB8148-5259-4F33-860B-7510A1ACFCCF}" dt="2024-06-05T20:43:49.295" v="274" actId="20577"/>
          <ac:spMkLst>
            <pc:docMk/>
            <pc:sldMk cId="3982000276" sldId="285"/>
            <ac:spMk id="2" creationId="{96AE7039-4E1A-1578-972D-599D20C87078}"/>
          </ac:spMkLst>
        </pc:spChg>
        <pc:spChg chg="mod">
          <ac:chgData name="Theodore Carl Schwitzner" userId="" providerId="" clId="Web-{FEDB8148-5259-4F33-860B-7510A1ACFCCF}" dt="2024-06-05T20:46:56.627" v="370" actId="20577"/>
          <ac:spMkLst>
            <pc:docMk/>
            <pc:sldMk cId="3982000276" sldId="285"/>
            <ac:spMk id="6" creationId="{78FFB625-6D75-6045-F731-8DD8CC68DF34}"/>
          </ac:spMkLst>
        </pc:spChg>
        <pc:picChg chg="add mod">
          <ac:chgData name="Theodore Carl Schwitzner" userId="" providerId="" clId="Web-{FEDB8148-5259-4F33-860B-7510A1ACFCCF}" dt="2024-06-05T20:46:43.002" v="368" actId="14100"/>
          <ac:picMkLst>
            <pc:docMk/>
            <pc:sldMk cId="3982000276" sldId="285"/>
            <ac:picMk id="3" creationId="{060E9507-79BC-CF50-8224-DB01668DCF73}"/>
          </ac:picMkLst>
        </pc:picChg>
        <pc:picChg chg="del">
          <ac:chgData name="Theodore Carl Schwitzner" userId="" providerId="" clId="Web-{FEDB8148-5259-4F33-860B-7510A1ACFCCF}" dt="2024-06-05T20:41:03.214" v="229"/>
          <ac:picMkLst>
            <pc:docMk/>
            <pc:sldMk cId="3982000276" sldId="285"/>
            <ac:picMk id="4" creationId="{4E5EF67E-1CD2-94E0-73AF-6D7F243A08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rli.illinois.edu/products-services/i-share/alma-fulfillment/anonymiz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arli.illinois.edu/products-services/i-share/alma-fulfillment/anonymization#analyt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lga.gov/legislation/ilcs/ilcs3.asp?ActID=1004&amp;ChapterID=1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vpaa.uillinois.edu/resources/web_privacy" TargetMode="External"/><Relationship Id="rId4" Type="http://schemas.openxmlformats.org/officeDocument/2006/relationships/hyperlink" Target="https://www2.ed.gov/policy/gen/guid/fpco/ferpa/index.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la.org/tools/ethi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I-Share webinar about Alma Anonymization, Reporting, and Personally-Identifiable Information (PII). My name is Jessica Gibson, and I’ll be joined today by Dennis </a:t>
            </a:r>
            <a:r>
              <a:rPr lang="en-US" dirty="0" err="1"/>
              <a:t>Krieb</a:t>
            </a:r>
            <a:r>
              <a:rPr lang="en-US" dirty="0"/>
              <a:t> from Lewis &amp; Clark Community College, and my CARLI colleagues, including Ted </a:t>
            </a:r>
            <a:r>
              <a:rPr lang="en-US" dirty="0" err="1"/>
              <a:t>Schwitzner</a:t>
            </a:r>
            <a:r>
              <a:rPr lang="en-US" dirty="0"/>
              <a:t>.</a:t>
            </a:r>
          </a:p>
        </p:txBody>
      </p:sp>
      <p:sp>
        <p:nvSpPr>
          <p:cNvPr id="4" name="Slide Number Placeholder 3"/>
          <p:cNvSpPr>
            <a:spLocks noGrp="1"/>
          </p:cNvSpPr>
          <p:nvPr>
            <p:ph type="sldNum" sz="quarter" idx="5"/>
          </p:nvPr>
        </p:nvSpPr>
        <p:spPr/>
        <p:txBody>
          <a:bodyPr/>
          <a:lstStyle/>
          <a:p>
            <a:fld id="{A58473E4-DEFA-4081-9A15-DF7352AEBC3E}" type="slidenum">
              <a:rPr lang="en-US" smtClean="0"/>
              <a:t>1</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16287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136643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Thanks Dennis. That’s an excellent example of a partnership with administrative computing staff and using the data sources already available to capture student interactions with library resources.</a:t>
            </a:r>
          </a:p>
          <a:p>
            <a:endParaRPr lang="en-US" dirty="0"/>
          </a:p>
          <a:p>
            <a:r>
              <a:rPr lang="en-US" dirty="0"/>
              <a:t>We wanted to follow that up with some tips and examples of how you might use PII in analytics responsibly with minimum exposure. As a reminder, CARLI’s anonymization schedule will apply to transactions that have been complete for 7 days. We believe this provides sufficient opportunity to review data on transactions that contain personal information, and that if you are collecting data, you should do so promptly rather than saving it all for later. </a:t>
            </a:r>
          </a:p>
          <a:p>
            <a:endParaRPr lang="en-US" dirty="0"/>
          </a:p>
          <a:p>
            <a:r>
              <a:rPr lang="en-US" dirty="0"/>
              <a:t>With the thought of collecting data actively, we wanted to provide a couple example reports that demonstrate ways to minimize exposure of PII data and take anonymization into account in the process. These reports may be found in the CARLI Community Shared folder: The path to these reports is Shared Folders &gt; Community &gt; Reports &gt; Consortia &gt; CARLI &gt; Shared Reports. </a:t>
            </a:r>
          </a:p>
          <a:p>
            <a:endParaRPr lang="en-US" dirty="0"/>
          </a:p>
          <a:p>
            <a:r>
              <a:rPr lang="en-US" dirty="0"/>
              <a:t>By the way, remember to always save local copies of community reports, either to your private folder or your institution's shared reports before beginning to work with the analysis design. This keeps the shared report sharable for others.</a:t>
            </a:r>
            <a:endParaRPr lang="en-US" dirty="0" err="1">
              <a:ea typeface="Calibri"/>
              <a:cs typeface="Calibri"/>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22</a:t>
            </a:fld>
            <a:endParaRPr lang="en-US"/>
          </a:p>
        </p:txBody>
      </p:sp>
    </p:spTree>
    <p:extLst>
      <p:ext uri="{BB962C8B-B14F-4D97-AF65-F5344CB8AC3E}">
        <p14:creationId xmlns:p14="http://schemas.microsoft.com/office/powerpoint/2010/main" val="154004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The first example report I have pulls from loan transactions that were started the three day ago. This is inspired by Dennis’ approach to collecting activity by user, as well as by Martin Kong's report demonstrated at our June 6 webinar. Some differences from both include that it captures counts rather than just a yes or no and rather than actual titles and items loaned.</a:t>
            </a:r>
            <a:endParaRPr lang="en-US" dirty="0">
              <a:ea typeface="Calibri"/>
              <a:cs typeface="Calibri"/>
            </a:endParaRPr>
          </a:p>
          <a:p>
            <a:endParaRPr lang="en-US" dirty="0"/>
          </a:p>
          <a:p>
            <a:r>
              <a:rPr lang="en-US" dirty="0"/>
              <a:t>This takes advantage of the existing Loans counters to aggregate transaction counts rather than look at each specific loan, and also uses the Patron Details at Time of Loan dimension to capture what was true of a patron at the time, rather than the current information on a user, which may change as patrons move from undergraduate to alumni or to employee.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23</a:t>
            </a:fld>
            <a:endParaRPr lang="en-US"/>
          </a:p>
        </p:txBody>
      </p:sp>
    </p:spTree>
    <p:extLst>
      <p:ext uri="{BB962C8B-B14F-4D97-AF65-F5344CB8AC3E}">
        <p14:creationId xmlns:p14="http://schemas.microsoft.com/office/powerpoint/2010/main" val="142153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A look at the filters for this report shows that we’re using some of what we know about how Alma anonymizes transactions. Specifically, the Patron Id field, which is Alma’s internal user identifier and is part of the Patron Details at time of loan dimension, is minus one whenever the transaction has been anonymized. If I select something other than minus one, the results include an identifier related to an active user. </a:t>
            </a:r>
          </a:p>
          <a:p>
            <a:endParaRPr lang="en-US" dirty="0"/>
          </a:p>
          <a:p>
            <a:r>
              <a:rPr lang="en-US" dirty="0"/>
              <a:t>Also, we have selected to run this report by selecting transactions that happened the day before. The TIMESTAMPADD function calculates a new date relative to another date by a certain value. In this case, the current date minus one day. It’s fair to note that we don’t have to use Loan Date. We could choose any other transaction date here. For instance, selecting Return Date as the filter would let us find patron loans completed yesterday.</a:t>
            </a:r>
          </a:p>
        </p:txBody>
      </p:sp>
      <p:sp>
        <p:nvSpPr>
          <p:cNvPr id="4" name="Slide Number Placeholder 3"/>
          <p:cNvSpPr>
            <a:spLocks noGrp="1"/>
          </p:cNvSpPr>
          <p:nvPr>
            <p:ph type="sldNum" sz="quarter" idx="5"/>
          </p:nvPr>
        </p:nvSpPr>
        <p:spPr/>
        <p:txBody>
          <a:bodyPr/>
          <a:lstStyle/>
          <a:p>
            <a:fld id="{A58473E4-DEFA-4081-9A15-DF7352AEBC3E}" type="slidenum">
              <a:rPr lang="en-US" smtClean="0"/>
              <a:t>24</a:t>
            </a:fld>
            <a:endParaRPr lang="en-US"/>
          </a:p>
        </p:txBody>
      </p:sp>
    </p:spTree>
    <p:extLst>
      <p:ext uri="{BB962C8B-B14F-4D97-AF65-F5344CB8AC3E}">
        <p14:creationId xmlns:p14="http://schemas.microsoft.com/office/powerpoint/2010/main" val="141086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Here is a sample set of results for this analysis. I mentioned that I used the Patron Id field from Patron Details at Time of Loan. An advantage of using Patron Id is that it is only an internal ID number to Alma. The patron ID field requires reference back to the Users subject area to get personal information; I could also have chosen the User Primary Identifier field if I need to match this data to patrons actual ID in the student information system.</a:t>
            </a:r>
          </a:p>
          <a:p>
            <a:endParaRPr lang="en-US" dirty="0"/>
          </a:p>
          <a:p>
            <a:r>
              <a:rPr lang="en-US" dirty="0"/>
              <a:t>I have used some analytics functional sleight of hand to mask the patron ID for this display. In practice, you would see the actual identifier values rather than asterisks.</a:t>
            </a:r>
          </a:p>
          <a:p>
            <a:endParaRPr lang="en-US" dirty="0"/>
          </a:p>
          <a:p>
            <a:r>
              <a:rPr lang="en-US" dirty="0"/>
              <a:t>An additional thought worth considering is included here, which is the use of statistical categories for patrons. If these are present on a user record at the time of a transaction, Alma records them with the Patron Details at Time of Loan. When present, they offer a way to aggregate and slice data on values other than user group. Some planning is required to use these, as is cooperation from your administrative computing folks to provide those details.</a:t>
            </a:r>
          </a:p>
        </p:txBody>
      </p:sp>
      <p:sp>
        <p:nvSpPr>
          <p:cNvPr id="4" name="Slide Number Placeholder 3"/>
          <p:cNvSpPr>
            <a:spLocks noGrp="1"/>
          </p:cNvSpPr>
          <p:nvPr>
            <p:ph type="sldNum" sz="quarter" idx="5"/>
          </p:nvPr>
        </p:nvSpPr>
        <p:spPr/>
        <p:txBody>
          <a:bodyPr/>
          <a:lstStyle/>
          <a:p>
            <a:fld id="{A58473E4-DEFA-4081-9A15-DF7352AEBC3E}" type="slidenum">
              <a:rPr lang="en-US" smtClean="0"/>
              <a:t>25</a:t>
            </a:fld>
            <a:endParaRPr lang="en-US"/>
          </a:p>
        </p:txBody>
      </p:sp>
    </p:spTree>
    <p:extLst>
      <p:ext uri="{BB962C8B-B14F-4D97-AF65-F5344CB8AC3E}">
        <p14:creationId xmlns:p14="http://schemas.microsoft.com/office/powerpoint/2010/main" val="209252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My next report is based on a sample I found shared by Cal State Fullerton. It identifies the Patron’s Last Activity Date. This is a field in the Users subject area that gets updated any time a patron makes a request, a loan, or a return. In some ways, that makes this a bit of an improvement over my previous analysis, because this doesn’t require me to view any of the patron’s transactions. By showing just an activity date, I’m not touching any records of what resources a patron actually used. </a:t>
            </a:r>
          </a:p>
          <a:p>
            <a:endParaRPr lang="en-US" dirty="0"/>
          </a:p>
          <a:p>
            <a:r>
              <a:rPr lang="en-US" dirty="0"/>
              <a:t>This report could be used to add more context to circulation activity reports, in that you could see unique users who have requested or borrowed at least one item. This also could be used to do something like Dennis’ program, in that a last activity date in a specific time frame could provide the count. </a:t>
            </a:r>
          </a:p>
          <a:p>
            <a:endParaRPr lang="en-US" dirty="0"/>
          </a:p>
          <a:p>
            <a:r>
              <a:rPr lang="en-US" dirty="0"/>
              <a:t>Finally, since this is the Users subject area, it’s not affected by anonymization of transaction details. The Users area is anonymized when user records are purged.</a:t>
            </a:r>
          </a:p>
        </p:txBody>
      </p:sp>
      <p:sp>
        <p:nvSpPr>
          <p:cNvPr id="4" name="Slide Number Placeholder 3"/>
          <p:cNvSpPr>
            <a:spLocks noGrp="1"/>
          </p:cNvSpPr>
          <p:nvPr>
            <p:ph type="sldNum" sz="quarter" idx="5"/>
          </p:nvPr>
        </p:nvSpPr>
        <p:spPr/>
        <p:txBody>
          <a:bodyPr/>
          <a:lstStyle/>
          <a:p>
            <a:fld id="{A58473E4-DEFA-4081-9A15-DF7352AEBC3E}" type="slidenum">
              <a:rPr lang="en-US" smtClean="0"/>
              <a:t>26</a:t>
            </a:fld>
            <a:endParaRPr lang="en-US"/>
          </a:p>
        </p:txBody>
      </p:sp>
    </p:spTree>
    <p:extLst>
      <p:ext uri="{BB962C8B-B14F-4D97-AF65-F5344CB8AC3E}">
        <p14:creationId xmlns:p14="http://schemas.microsoft.com/office/powerpoint/2010/main" val="394687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Because this report relies on the users area, showing all active users reveals more information than may be necessary. So, we would likely want to filter the set down by user group, here I’ve chosen undergraduates, and by the last activity date being last July 1</a:t>
            </a:r>
            <a:r>
              <a:rPr lang="en-US" baseline="30000" dirty="0"/>
              <a:t>st</a:t>
            </a:r>
            <a:r>
              <a:rPr lang="en-US" dirty="0"/>
              <a:t> or later. You’ll see I also exclude User Record Types of Contact, as any user created as a Contact will not have any activity, and would just produce noise in report output.</a:t>
            </a:r>
          </a:p>
        </p:txBody>
      </p:sp>
      <p:sp>
        <p:nvSpPr>
          <p:cNvPr id="4" name="Slide Number Placeholder 3"/>
          <p:cNvSpPr>
            <a:spLocks noGrp="1"/>
          </p:cNvSpPr>
          <p:nvPr>
            <p:ph type="sldNum" sz="quarter" idx="5"/>
          </p:nvPr>
        </p:nvSpPr>
        <p:spPr/>
        <p:txBody>
          <a:bodyPr/>
          <a:lstStyle/>
          <a:p>
            <a:fld id="{A58473E4-DEFA-4081-9A15-DF7352AEBC3E}" type="slidenum">
              <a:rPr lang="en-US" smtClean="0"/>
              <a:t>27</a:t>
            </a:fld>
            <a:endParaRPr lang="en-US"/>
          </a:p>
        </p:txBody>
      </p:sp>
    </p:spTree>
    <p:extLst>
      <p:ext uri="{BB962C8B-B14F-4D97-AF65-F5344CB8AC3E}">
        <p14:creationId xmlns:p14="http://schemas.microsoft.com/office/powerpoint/2010/main" val="269401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Here, we see a sample report listing that shows the Primary Identifier, the user group, expiry date, and the last activity date. The primary identifier has been masked for privacy in this demonstration, but in actual use, you would see the primary identifier in the clear.  </a:t>
            </a:r>
          </a:p>
        </p:txBody>
      </p:sp>
      <p:sp>
        <p:nvSpPr>
          <p:cNvPr id="4" name="Slide Number Placeholder 3"/>
          <p:cNvSpPr>
            <a:spLocks noGrp="1"/>
          </p:cNvSpPr>
          <p:nvPr>
            <p:ph type="sldNum" sz="quarter" idx="5"/>
          </p:nvPr>
        </p:nvSpPr>
        <p:spPr/>
        <p:txBody>
          <a:bodyPr/>
          <a:lstStyle/>
          <a:p>
            <a:fld id="{A58473E4-DEFA-4081-9A15-DF7352AEBC3E}" type="slidenum">
              <a:rPr lang="en-US" smtClean="0"/>
              <a:t>28</a:t>
            </a:fld>
            <a:endParaRPr lang="en-US"/>
          </a:p>
        </p:txBody>
      </p:sp>
    </p:spTree>
    <p:extLst>
      <p:ext uri="{BB962C8B-B14F-4D97-AF65-F5344CB8AC3E}">
        <p14:creationId xmlns:p14="http://schemas.microsoft.com/office/powerpoint/2010/main" val="154189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Finally, we want to remind you that there are other ways to reduce risks related to access to PII. As Jessica mentioned, one of the best ways of managing exposure is by limiting which staff members have access to that data in the first place. Alma staff user roles may be, and should be, assigned only according to a user’s day-to-day operational needs. If a staff member isn’t responsible for lending materials or updating patron records, then a staff member should probably not have any circulation desk roles.</a:t>
            </a:r>
          </a:p>
          <a:p>
            <a:r>
              <a:rPr lang="en-US" dirty="0"/>
              <a:t>In May, Ex Libris added new roles that extend the same concepts to data in Analytics. There are now three distinct Design Analytics roles to cover separate access to acquisitions, fulfillment, and resource management data. This allows more granular access to the data in these areas, and staff who are qualified and capable to create reports may work with fulfillment data or not based on their authorized responsibilities. You could assign the Designs Analytics – Fulfillment role to only authorized staff. These roles are documented on Ex Libris’ page on Managing User Roles, and there is some configuration work required to enable the granular roles.</a:t>
            </a:r>
          </a:p>
          <a:p>
            <a:r>
              <a:rPr lang="en-US" dirty="0"/>
              <a:t>&lt;https://knowledge.exlibrisgroup.com/Alma/Product_Documentation/010Alma_Online_Help_(English)/050Administration/030User_Management/060Managing_User_Roles#User_Roles_.E2.80.93_Descriptions_and_Accessible_Components&gt;</a:t>
            </a:r>
          </a:p>
          <a:p>
            <a:endParaRPr lang="en-US" dirty="0"/>
          </a:p>
          <a:p>
            <a:r>
              <a:rPr lang="en-US" dirty="0"/>
              <a:t>Finally, some staff members may not need design roles if they only run reports periodically. For users who are only report consumers, consider creating analytics objects that can be accessed by specific staff or staff roles. These objects may be accessed from the Alma Analytics menu, and they may also be delivered to staff. Martin Kong demonstrated some of this functionality in our Anonymization and Analytics webinar on June 6. You may refer to the recording of that for more information.</a:t>
            </a:r>
          </a:p>
          <a:p>
            <a:endParaRPr lang="en-US" dirty="0"/>
          </a:p>
          <a:p>
            <a:r>
              <a:rPr lang="en-US" dirty="0"/>
              <a:t>With all that said, we’re ready to take your questions and comments.</a:t>
            </a:r>
          </a:p>
          <a:p>
            <a:r>
              <a:rPr lang="en-US" dirty="0"/>
              <a:t> </a:t>
            </a:r>
          </a:p>
        </p:txBody>
      </p:sp>
      <p:sp>
        <p:nvSpPr>
          <p:cNvPr id="4" name="Slide Number Placeholder 3"/>
          <p:cNvSpPr>
            <a:spLocks noGrp="1"/>
          </p:cNvSpPr>
          <p:nvPr>
            <p:ph type="sldNum" sz="quarter" idx="5"/>
          </p:nvPr>
        </p:nvSpPr>
        <p:spPr/>
        <p:txBody>
          <a:bodyPr/>
          <a:lstStyle/>
          <a:p>
            <a:fld id="{A58473E4-DEFA-4081-9A15-DF7352AEBC3E}" type="slidenum">
              <a:rPr lang="en-US" smtClean="0"/>
              <a:t>30</a:t>
            </a:fld>
            <a:endParaRPr lang="en-US"/>
          </a:p>
        </p:txBody>
      </p:sp>
    </p:spTree>
    <p:extLst>
      <p:ext uri="{BB962C8B-B14F-4D97-AF65-F5344CB8AC3E}">
        <p14:creationId xmlns:p14="http://schemas.microsoft.com/office/powerpoint/2010/main" val="240724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r>
              <a:rPr lang="en-US" dirty="0"/>
              <a:t>Today’s agenda will include:</a:t>
            </a:r>
          </a:p>
          <a:p>
            <a:pPr marL="171450" indent="-171450">
              <a:buFont typeface="Arial" panose="020B0604020202020204" pitchFamily="34" charset="0"/>
              <a:buChar char="•"/>
            </a:pPr>
            <a:r>
              <a:rPr lang="en-US" dirty="0"/>
              <a:t>a quick overview of I-Share’s implementation of Alma Anonymization</a:t>
            </a:r>
          </a:p>
          <a:p>
            <a:pPr marL="171450" indent="-171450">
              <a:buFont typeface="Arial" panose="020B0604020202020204" pitchFamily="34" charset="0"/>
              <a:buChar char="•"/>
            </a:pPr>
            <a:r>
              <a:rPr lang="en-US" dirty="0"/>
              <a:t>A brief discussion of resources and best practices for handling personally identifiable information</a:t>
            </a:r>
          </a:p>
          <a:p>
            <a:pPr marL="171450" indent="-171450">
              <a:buFont typeface="Arial" panose="020B0604020202020204" pitchFamily="34" charset="0"/>
              <a:buChar char="•"/>
            </a:pPr>
            <a:r>
              <a:rPr lang="en-US" dirty="0"/>
              <a:t>A Case Study from I-Share member library Lewis &amp; Clark Community College</a:t>
            </a:r>
          </a:p>
          <a:p>
            <a:pPr marL="171450" indent="-171450">
              <a:buFont typeface="Arial" panose="020B0604020202020204" pitchFamily="34" charset="0"/>
              <a:buChar char="•"/>
            </a:pPr>
            <a:r>
              <a:rPr lang="en-US" dirty="0"/>
              <a:t>And finally, some discussion and examples of how your library might use PII in analytics responsibly.</a:t>
            </a:r>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31</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dirty="0">
                <a:effectLst/>
                <a:latin typeface="+mj-lt"/>
                <a:ea typeface="Times New Roman" panose="02020603050405020304" pitchFamily="18" charset="0"/>
                <a:cs typeface="Aptos" panose="020B0004020202020204" pitchFamily="34" charset="0"/>
              </a:rPr>
              <a:t>(Jessica)</a:t>
            </a:r>
          </a:p>
          <a:p>
            <a:r>
              <a:rPr lang="en-US" dirty="0"/>
              <a:t>CARLI staff and the CARLI Resource Sharing Committee have tested and decided upon several </a:t>
            </a:r>
            <a:r>
              <a:rPr lang="en-US" dirty="0">
                <a:hlinkClick r:id="rId3"/>
              </a:rPr>
              <a:t>consortial policies for I-Share</a:t>
            </a:r>
            <a:r>
              <a:rPr lang="en-US" dirty="0"/>
              <a:t> that optimize the privacy of patron data while balancing the needs of library staff to access these data for different purposes. These configurations have been approved by the CARLI Governance Board.</a:t>
            </a:r>
          </a:p>
          <a:p>
            <a:endParaRPr lang="en-US" dirty="0"/>
          </a:p>
          <a:p>
            <a:r>
              <a:rPr lang="en-US" dirty="0"/>
              <a:t>CARLI will enable Alma’s anonymization of user data feature for all I-Share libraries on July 29, 2024.  CARLI staff will set and maintain these configurations in all I-Share Institution Zones. There is no action required on the part of I-Share libraries to configure Anonymization.</a:t>
            </a:r>
            <a:endParaRPr lang="en-US" dirty="0">
              <a:ea typeface="Calibri"/>
              <a:cs typeface="Calibri"/>
            </a:endParaRPr>
          </a:p>
          <a:p>
            <a:endParaRPr lang="en-US" dirty="0"/>
          </a:p>
          <a:p>
            <a:r>
              <a:rPr lang="en-US" sz="1200" dirty="0">
                <a:effectLst/>
                <a:latin typeface="Aptos"/>
                <a:ea typeface="Times New Roman" panose="02020603050405020304" pitchFamily="18" charset="0"/>
                <a:cs typeface="Aptos" panose="020B0004020202020204" pitchFamily="34" charset="0"/>
              </a:rPr>
              <a:t>There will be no changes to the day-to-day tasks within Alma such as loaning materials or returning materials, </a:t>
            </a:r>
            <a:r>
              <a:rPr lang="en-US" dirty="0">
                <a:latin typeface="Aptos"/>
                <a:ea typeface="Times New Roman" panose="02020603050405020304" pitchFamily="18" charset="0"/>
                <a:cs typeface="Aptos" panose="020B0004020202020204" pitchFamily="34" charset="0"/>
              </a:rPr>
              <a:t>either</a:t>
            </a:r>
            <a:r>
              <a:rPr lang="en-US" sz="1200" dirty="0">
                <a:effectLst/>
                <a:latin typeface="Aptos"/>
                <a:ea typeface="Times New Roman" panose="02020603050405020304" pitchFamily="18" charset="0"/>
                <a:cs typeface="Aptos" panose="020B0004020202020204" pitchFamily="34" charset="0"/>
              </a:rPr>
              <a:t> from a local or I-Share perspective.</a:t>
            </a:r>
            <a:r>
              <a:rPr lang="en-US" dirty="0">
                <a:latin typeface="Aptos"/>
                <a:ea typeface="Times New Roman" panose="02020603050405020304" pitchFamily="18" charset="0"/>
                <a:cs typeface="Aptos" panose="020B0004020202020204" pitchFamily="34" charset="0"/>
              </a:rPr>
              <a:t> However, as we'll discuss today, anonymization will affect the storage of personally-identifiable information in</a:t>
            </a:r>
            <a:r>
              <a:rPr lang="en-US" dirty="0">
                <a:solidFill>
                  <a:srgbClr val="000000"/>
                </a:solidFill>
                <a:latin typeface="Aptos"/>
                <a:ea typeface="Times New Roman" panose="02020603050405020304" pitchFamily="18" charset="0"/>
                <a:cs typeface="Aptos" panose="020B0004020202020204" pitchFamily="34" charset="0"/>
              </a:rPr>
              <a:t> </a:t>
            </a:r>
            <a:r>
              <a:rPr lang="en-US" sz="1200" u="sng" dirty="0">
                <a:solidFill>
                  <a:srgbClr val="467886"/>
                </a:solidFill>
                <a:effectLst/>
                <a:latin typeface="Aptos"/>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Alma Analytics</a:t>
            </a:r>
            <a:r>
              <a:rPr lang="en-US" u="sng" dirty="0">
                <a:solidFill>
                  <a:srgbClr val="467886"/>
                </a:solidFill>
                <a:latin typeface="Aptos"/>
                <a:ea typeface="Times New Roman" panose="02020603050405020304" pitchFamily="18" charset="0"/>
                <a:cs typeface="Aptos" panose="020B0004020202020204" pitchFamily="34" charset="0"/>
              </a:rPr>
              <a:t>.</a:t>
            </a:r>
            <a:endParaRPr lang="en-US" dirty="0">
              <a:latin typeface="Aptos"/>
              <a:ea typeface="Calibri"/>
              <a:cs typeface="Calibri"/>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7836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Times New Roman" panose="02020603050405020304" pitchFamily="18" charset="0"/>
                <a:cs typeface="Aptos" panose="020B0004020202020204" pitchFamily="34" charset="0"/>
              </a:rPr>
              <a:t>(Jessica)</a:t>
            </a:r>
          </a:p>
          <a:p>
            <a:pPr>
              <a:defRPr/>
            </a:pPr>
            <a:r>
              <a:rPr lang="en-US" sz="1200" dirty="0">
                <a:effectLst/>
                <a:latin typeface="+mj-lt"/>
                <a:ea typeface="Times New Roman" panose="02020603050405020304" pitchFamily="18" charset="0"/>
                <a:cs typeface="Calibri Light"/>
              </a:rPr>
              <a:t>Anonymization in Alma removes </a:t>
            </a:r>
            <a:r>
              <a:rPr lang="en-US" dirty="0">
                <a:latin typeface="+mj-lt"/>
                <a:ea typeface="Times New Roman" panose="02020603050405020304" pitchFamily="18" charset="0"/>
                <a:cs typeface="Calibri Light"/>
              </a:rPr>
              <a:t>data about a patron's identity </a:t>
            </a:r>
            <a:r>
              <a:rPr lang="en-US" sz="1200" dirty="0">
                <a:effectLst/>
                <a:latin typeface="+mj-lt"/>
                <a:ea typeface="Times New Roman" panose="02020603050405020304" pitchFamily="18" charset="0"/>
                <a:cs typeface="Calibri Light"/>
              </a:rPr>
              <a:t>from fulfillment transactions--specifically loans, fines/fees, and requests--after that information is no longer required for a current transaction and is considered “complete” in the system.</a:t>
            </a:r>
            <a:r>
              <a:rPr lang="en-US" dirty="0">
                <a:latin typeface="+mj-lt"/>
                <a:ea typeface="Times New Roman" panose="02020603050405020304" pitchFamily="18" charset="0"/>
                <a:cs typeface="Calibri Light"/>
              </a:rPr>
              <a:t> </a:t>
            </a:r>
            <a:endParaRPr lang="en-US" sz="1800" dirty="0">
              <a:effectLst/>
              <a:latin typeface="Times New Roman"/>
              <a:ea typeface="Calibri"/>
              <a:cs typeface="Calibri"/>
            </a:endParaRPr>
          </a:p>
          <a:p>
            <a:pPr>
              <a:defRPr/>
            </a:pPr>
            <a:endParaRPr lang="en-US" dirty="0">
              <a:latin typeface="Calibri Light"/>
              <a:ea typeface="Times New Roman" panose="02020603050405020304" pitchFamily="18" charset="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Times New Roman" panose="02020603050405020304" pitchFamily="18" charset="0"/>
                <a:cs typeface="Aptos" panose="020B0004020202020204" pitchFamily="34" charset="0"/>
              </a:rPr>
              <a:t>Once anonymization is enabled on July 29, </a:t>
            </a:r>
            <a:r>
              <a:rPr lang="en-US" sz="1200" b="1" dirty="0">
                <a:effectLst/>
                <a:latin typeface="Aptos" panose="020B0004020202020204" pitchFamily="34" charset="0"/>
                <a:ea typeface="Times New Roman" panose="02020603050405020304" pitchFamily="18" charset="0"/>
                <a:cs typeface="Aptos" panose="020B0004020202020204" pitchFamily="34" charset="0"/>
              </a:rPr>
              <a:t>completed</a:t>
            </a:r>
            <a:r>
              <a:rPr lang="en-US" sz="1200" dirty="0">
                <a:effectLst/>
                <a:latin typeface="Aptos" panose="020B0004020202020204" pitchFamily="34" charset="0"/>
                <a:ea typeface="Times New Roman" panose="02020603050405020304" pitchFamily="18" charset="0"/>
                <a:cs typeface="Aptos" panose="020B0004020202020204" pitchFamily="34" charset="0"/>
              </a:rPr>
              <a:t> user loan and request data in Alma will be anonymized after a retention period of seven days; and fine and fee data will be retained for seven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ea typeface="Times New Roman" panose="02020603050405020304" pitchFamily="18" charset="0"/>
                <a:cs typeface="Calibri Light"/>
              </a:rPr>
              <a:t>Data that do not identify a patron, </a:t>
            </a:r>
            <a:r>
              <a:rPr lang="en-US" sz="1200" dirty="0">
                <a:effectLst/>
                <a:latin typeface="+mj-lt"/>
                <a:ea typeface="Times New Roman" panose="02020603050405020304" pitchFamily="18" charset="0"/>
                <a:cs typeface="Calibri Light"/>
              </a:rPr>
              <a:t>such as user group and affiliated I-Share institution, </a:t>
            </a:r>
            <a:r>
              <a:rPr lang="en-US" dirty="0">
                <a:latin typeface="+mj-lt"/>
                <a:ea typeface="Times New Roman" panose="02020603050405020304" pitchFamily="18" charset="0"/>
                <a:cs typeface="Calibri Light"/>
              </a:rPr>
              <a:t>remain available in</a:t>
            </a:r>
            <a:r>
              <a:rPr lang="en-US" sz="1200" dirty="0">
                <a:effectLst/>
                <a:latin typeface="+mj-lt"/>
                <a:ea typeface="Times New Roman" panose="02020603050405020304" pitchFamily="18" charset="0"/>
                <a:cs typeface="Calibri Light"/>
              </a:rPr>
              <a:t> Alma Analytics for generating </a:t>
            </a:r>
            <a:r>
              <a:rPr lang="en-US" dirty="0">
                <a:latin typeface="+mj-lt"/>
                <a:ea typeface="Times New Roman" panose="02020603050405020304" pitchFamily="18" charset="0"/>
                <a:cs typeface="Calibri Light"/>
              </a:rPr>
              <a:t>statistics. </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4</a:t>
            </a:fld>
            <a:endParaRPr lang="en-US"/>
          </a:p>
        </p:txBody>
      </p:sp>
    </p:spTree>
    <p:extLst>
      <p:ext uri="{BB962C8B-B14F-4D97-AF65-F5344CB8AC3E}">
        <p14:creationId xmlns:p14="http://schemas.microsoft.com/office/powerpoint/2010/main" val="345367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before we get started, an Important Disclaimer: I’m not a lawyer or a security expert or privacy professional! But in my work at CARLI, I have access to PII, and I’m also a patron of libraries and and customer of business who have </a:t>
            </a:r>
            <a:r>
              <a:rPr lang="en-US" b="1" dirty="0"/>
              <a:t>my</a:t>
            </a:r>
            <a:r>
              <a:rPr lang="en-US" dirty="0"/>
              <a:t> PII, so I embarked on an adventure to learn more about this issue to increase my understanding.</a:t>
            </a:r>
          </a:p>
          <a:p>
            <a:endParaRPr lang="en-US" dirty="0"/>
          </a:p>
          <a:p>
            <a:r>
              <a:rPr lang="en-US" dirty="0"/>
              <a:t>Let’s take a moment to think about: What IS Personally Identifiable Information, or, PII?</a:t>
            </a:r>
          </a:p>
          <a:p>
            <a:endParaRPr lang="en-US" dirty="0"/>
          </a:p>
          <a:p>
            <a:r>
              <a:rPr lang="en-US" dirty="0"/>
              <a:t>If you google “What is personally Identifiable Information?” you will get more results than you know what to do with! I chose this definition from the National Institute of Standards and Technology’s Computer Security Resource Center, part of the US Department of Commerce. </a:t>
            </a:r>
          </a:p>
          <a:p>
            <a:endParaRPr lang="en-US" dirty="0"/>
          </a:p>
          <a:p>
            <a:pPr marL="342900" indent="-342900">
              <a:buFont typeface="Arial" panose="020B0604020202020204" pitchFamily="34" charset="0"/>
              <a:buChar char="•"/>
            </a:pPr>
            <a:r>
              <a:rPr lang="en-US" dirty="0"/>
              <a:t>Any representation of information that permits the identity of an individual to whom the information applies to be reasonably inferred by either direct or indirect means.</a:t>
            </a:r>
          </a:p>
          <a:p>
            <a:pPr marL="342900" indent="-342900">
              <a:buFont typeface="Arial" panose="020B0604020202020204" pitchFamily="34" charset="0"/>
              <a:buChar char="•"/>
            </a:pPr>
            <a:r>
              <a:rPr lang="en-US" dirty="0"/>
              <a:t>Any information about an individual maintained by an agency, including (1) any information that can be used to distinguish or trace an individual’s identity, such as name, social security number, date and place of birth, mother’s maiden name, or biometric records; and (2) any other information that is linked or linkable to an individual, such as medical, educational, financial, and employment information.</a:t>
            </a:r>
          </a:p>
          <a:p>
            <a:pPr marL="342900" indent="-342900">
              <a:buFont typeface="Arial" panose="020B0604020202020204" pitchFamily="34" charset="0"/>
              <a:buChar char="•"/>
            </a:pPr>
            <a:r>
              <a:rPr lang="en-US" dirty="0"/>
              <a:t>Information that can be used to distinguish or trace an individual’s identity, either alone or when combined with other information that is linked or linkable to a specific individual.</a:t>
            </a:r>
          </a:p>
          <a:p>
            <a:endParaRPr lang="en-US" dirty="0"/>
          </a:p>
          <a:p>
            <a:r>
              <a:rPr lang="en-US" dirty="0"/>
              <a:t>This is both broad and specific!</a:t>
            </a:r>
          </a:p>
        </p:txBody>
      </p:sp>
      <p:sp>
        <p:nvSpPr>
          <p:cNvPr id="4" name="Slide Number Placeholder 3"/>
          <p:cNvSpPr>
            <a:spLocks noGrp="1"/>
          </p:cNvSpPr>
          <p:nvPr>
            <p:ph type="sldNum" sz="quarter" idx="5"/>
          </p:nvPr>
        </p:nvSpPr>
        <p:spPr/>
        <p:txBody>
          <a:bodyPr/>
          <a:lstStyle/>
          <a:p>
            <a:fld id="{A58473E4-DEFA-4081-9A15-DF7352AEBC3E}" type="slidenum">
              <a:rPr lang="en-US" smtClean="0"/>
              <a:t>5</a:t>
            </a:fld>
            <a:endParaRPr lang="en-US"/>
          </a:p>
        </p:txBody>
      </p:sp>
    </p:spTree>
    <p:extLst>
      <p:ext uri="{BB962C8B-B14F-4D97-AF65-F5344CB8AC3E}">
        <p14:creationId xmlns:p14="http://schemas.microsoft.com/office/powerpoint/2010/main" val="389575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r>
              <a:rPr lang="en-US" dirty="0"/>
              <a:t>During my reading of several sources that wanted to answer the question “What is PII?” for me, I picked up on several considerations.  These are my own personal simplifications.</a:t>
            </a:r>
          </a:p>
          <a:p>
            <a:pPr marL="342900" indent="-342900">
              <a:buFont typeface="Arial" panose="020B0604020202020204" pitchFamily="34" charset="0"/>
              <a:buChar char="•"/>
            </a:pPr>
            <a:r>
              <a:rPr lang="en-US" dirty="0"/>
              <a:t>PII is not any single category of information or part of a specific technology.</a:t>
            </a:r>
          </a:p>
          <a:p>
            <a:pPr marL="342900" indent="-342900">
              <a:buFont typeface="Arial" panose="020B0604020202020204" pitchFamily="34" charset="0"/>
              <a:buChar char="•"/>
            </a:pPr>
            <a:r>
              <a:rPr lang="en-US" dirty="0"/>
              <a:t>Information that may be considered PII in some contexts is also available in public sources like directories.</a:t>
            </a:r>
          </a:p>
          <a:p>
            <a:pPr marL="342900" indent="-342900">
              <a:buFont typeface="Arial" panose="020B0604020202020204" pitchFamily="34" charset="0"/>
              <a:buChar char="•"/>
            </a:pPr>
            <a:r>
              <a:rPr lang="en-US" dirty="0"/>
              <a:t>Non-PII data may become PII when combined with other data.</a:t>
            </a:r>
          </a:p>
          <a:p>
            <a:pPr marL="342900" indent="-342900">
              <a:buFont typeface="Arial" panose="020B0604020202020204" pitchFamily="34" charset="0"/>
              <a:buChar char="•"/>
            </a:pPr>
            <a:r>
              <a:rPr lang="en-US" dirty="0"/>
              <a:t>Some PII data are more sensitive than others.</a:t>
            </a:r>
          </a:p>
          <a:p>
            <a:pPr marL="342900" indent="-342900">
              <a:buFont typeface="Arial" panose="020B0604020202020204" pitchFamily="34" charset="0"/>
              <a:buChar char="•"/>
            </a:pPr>
            <a:r>
              <a:rPr lang="en-US" dirty="0"/>
              <a:t>Handling (which includes receiving, storing and using) PII requires a context-specific assessment of risk.</a:t>
            </a:r>
          </a:p>
          <a:p>
            <a:pPr marL="342900" indent="-342900">
              <a:buFont typeface="Arial" panose="020B0604020202020204" pitchFamily="34" charset="0"/>
              <a:buChar char="•"/>
            </a:pPr>
            <a:r>
              <a:rPr lang="en-US" dirty="0"/>
              <a:t>Consider carefully if you really need to collect PII. </a:t>
            </a:r>
          </a:p>
          <a:p>
            <a:pPr marL="1085850" lvl="1" indent="-342900">
              <a:buFont typeface="Arial" panose="020B0604020202020204" pitchFamily="34" charset="0"/>
              <a:buChar char="•"/>
            </a:pPr>
            <a:r>
              <a:rPr lang="en-US" dirty="0"/>
              <a:t>If you do, minimize access to it and regularly dispose of it when no longer needed.</a:t>
            </a:r>
          </a:p>
          <a:p>
            <a:pPr marL="342900" indent="-342900">
              <a:buFont typeface="Arial" panose="020B0604020202020204" pitchFamily="34" charset="0"/>
              <a:buChar char="•"/>
            </a:pPr>
            <a:r>
              <a:rPr lang="en-US" dirty="0"/>
              <a:t>There are international, national, state, and local privacy regulations that govern the collection, retention, and use of PII.</a:t>
            </a:r>
          </a:p>
          <a:p>
            <a:endParaRPr lang="en-US" dirty="0"/>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47990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r>
              <a:rPr lang="en-US" dirty="0"/>
              <a:t>Again, keeping in mind that I am NOT an expert on this topic, what I can do is share with you the CARLI Privacy Policy and other resources, and ask your library to carefully consider its handling of PII in general.</a:t>
            </a:r>
          </a:p>
          <a:p>
            <a:endParaRPr lang="en-US" dirty="0"/>
          </a:p>
          <a:p>
            <a:r>
              <a:rPr lang="en-US" sz="1200" dirty="0"/>
              <a:t>CARLI takes the collection of personally identifiable information required to provide library services very seriously. It is our policy to store personal information in our systems for the shortest amount of time necessary to complete transactions or provide service. Access to personal information is restricted to the library and consortium staff needing such access to conduct library business. Personal information is never made available for commercial purposes and will not be revealed to any third party except by such process, order, or subpoena as authorized by law.</a:t>
            </a:r>
          </a:p>
          <a:p>
            <a:endParaRPr lang="en-US" sz="1200" dirty="0"/>
          </a:p>
          <a:p>
            <a:r>
              <a:rPr lang="en-US" sz="1200" dirty="0"/>
              <a:t>This policy was approved by the CARLI Board of Directors on March 10, 2017.</a:t>
            </a:r>
            <a:endParaRPr lang="en-US" dirty="0"/>
          </a:p>
          <a:p>
            <a:endParaRPr lang="en-US" dirty="0"/>
          </a:p>
          <a:p>
            <a:r>
              <a:rPr lang="en-US" dirty="0"/>
              <a:t>CARLI Policies and Practices are informed by statute, specifically the </a:t>
            </a:r>
            <a:r>
              <a:rPr lang="en-US" dirty="0">
                <a:hlinkClick r:id="rId3"/>
              </a:rPr>
              <a:t>Illinois Library Records Confidentiality Act (Illinois Compiled Statutes 75 ILCS 70/1) </a:t>
            </a:r>
            <a:r>
              <a:rPr lang="en-US" dirty="0"/>
              <a:t>and the U.S. Dept. of Education </a:t>
            </a:r>
            <a:r>
              <a:rPr lang="en-US" dirty="0">
                <a:hlinkClick r:id="rId4"/>
              </a:rPr>
              <a:t>Family Educational Rights and Privacy Act (FERPA</a:t>
            </a:r>
            <a:r>
              <a:rPr lang="en-US" dirty="0"/>
              <a:t>); as well as by the </a:t>
            </a:r>
            <a:r>
              <a:rPr lang="en-US" dirty="0">
                <a:hlinkClick r:id="rId5"/>
              </a:rPr>
              <a:t>University of Illinois System Web Privacy Statement</a:t>
            </a:r>
            <a:r>
              <a:rPr lang="en-US" dirty="0"/>
              <a:t>. </a:t>
            </a:r>
          </a:p>
          <a:p>
            <a:endParaRPr lang="en-US" dirty="0"/>
          </a:p>
          <a:p>
            <a:r>
              <a:rPr lang="en-US" dirty="0"/>
              <a:t>By extension, CARLI expects that its member institutions will handle personally identifiably information with the same care. Your institutions likely have their own privacy policies, some of which may be more stringent than CARLI’s. If so, you should follow the stronger requirements, and consult your institution’s local experts with any questions about how you collect, retain, and use PII from Alma.</a:t>
            </a:r>
          </a:p>
          <a:p>
            <a:endParaRPr lang="en-US" dirty="0"/>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240279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r>
              <a:rPr lang="en-US" dirty="0"/>
              <a:t>There are also some best practices for the library profession that you might want to consult. For example, the </a:t>
            </a:r>
            <a:r>
              <a:rPr lang="en-US" i="1" dirty="0"/>
              <a:t>Data Lifecycles </a:t>
            </a:r>
            <a:r>
              <a:rPr lang="en-US" dirty="0"/>
              <a:t>section of the </a:t>
            </a:r>
            <a:r>
              <a:rPr lang="en-US" i="1" dirty="0"/>
              <a:t>Privacy Field Guides for Libraries </a:t>
            </a:r>
            <a:r>
              <a:rPr lang="en-US" dirty="0"/>
              <a:t>enumerates several actions that individuals and organizations should take regarding personally identifiable information, such as:</a:t>
            </a:r>
          </a:p>
          <a:p>
            <a:pPr>
              <a:buFont typeface="Arial" panose="020B0604020202020204" pitchFamily="34" charset="0"/>
              <a:buChar char="•"/>
            </a:pPr>
            <a:r>
              <a:rPr lang="en-US" dirty="0"/>
              <a:t> Only collect data that has a specific operational need.</a:t>
            </a:r>
          </a:p>
          <a:p>
            <a:pPr>
              <a:buFont typeface="Arial" panose="020B0604020202020204" pitchFamily="34" charset="0"/>
              <a:buChar char="•"/>
            </a:pPr>
            <a:r>
              <a:rPr lang="en-US" dirty="0"/>
              <a:t> Keep user data secure and limit staff access to only the data they need to perform specific tasks.</a:t>
            </a:r>
          </a:p>
          <a:p>
            <a:pPr>
              <a:buFont typeface="Arial" panose="020B0604020202020204" pitchFamily="34" charset="0"/>
              <a:buChar char="•"/>
            </a:pPr>
            <a:r>
              <a:rPr lang="en-US" dirty="0"/>
              <a:t> Retain records in compliance with legal and operational considerations, and dispose of data in a timely manner when data are no longer required.</a:t>
            </a:r>
          </a:p>
          <a:p>
            <a:pPr>
              <a:buFont typeface="Arial" panose="020B0604020202020204" pitchFamily="34" charset="0"/>
              <a:buChar char="•"/>
            </a:pPr>
            <a:r>
              <a:rPr lang="en-US" dirty="0"/>
              <a:t> Library consortia "should have retention policies and procedures for its member libraries to ensure the same level of user privacy throughout the consortium.”</a:t>
            </a:r>
          </a:p>
          <a:p>
            <a:pPr>
              <a:buFont typeface="Arial" panose="020B0604020202020204" pitchFamily="34" charset="0"/>
              <a:buChar char="•"/>
            </a:pPr>
            <a:endParaRPr lang="en-US" dirty="0"/>
          </a:p>
          <a:p>
            <a:r>
              <a:rPr lang="en-US" dirty="0"/>
              <a:t>In addition, the </a:t>
            </a:r>
            <a:r>
              <a:rPr lang="en-US" dirty="0">
                <a:hlinkClick r:id="rId3"/>
              </a:rPr>
              <a:t>ALA Code of Ethics</a:t>
            </a:r>
            <a:r>
              <a:rPr lang="en-US" dirty="0"/>
              <a:t> states:</a:t>
            </a:r>
            <a:br>
              <a:rPr lang="en-US" dirty="0"/>
            </a:br>
            <a:r>
              <a:rPr lang="en-US" dirty="0"/>
              <a:t>"3. We protect each library user's right to privacy and confidentiality with respect to information sought or received and resources consulted, borrowed, acquired or transmitted.”</a:t>
            </a:r>
          </a:p>
          <a:p>
            <a:endParaRPr lang="en-US" dirty="0"/>
          </a:p>
          <a:p>
            <a:r>
              <a:rPr lang="en-US" dirty="0"/>
              <a:t>None of this information is meant to discourage you from utilizing data from Alma to provide necessary statistics or to tie patron activities to assessment goals and outcomes for your institutions; we simply want to encourage you to think about how maintain and protect patron privacy as you do so!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now turn things over to </a:t>
            </a:r>
            <a:r>
              <a:rPr lang="en-US" dirty="0">
                <a:effectLst/>
                <a:latin typeface="Verdana" panose="020B0604030504040204" pitchFamily="34" charset="0"/>
              </a:rPr>
              <a:t>Dennis </a:t>
            </a:r>
            <a:r>
              <a:rPr lang="en-US" dirty="0" err="1"/>
              <a:t>Krieb</a:t>
            </a:r>
            <a:r>
              <a:rPr lang="en-US" dirty="0">
                <a:effectLst/>
                <a:latin typeface="Verdana" panose="020B0604030504040204" pitchFamily="34" charset="0"/>
              </a:rPr>
              <a:t>, Director of Library Services at Lewis and Clark Community College in Godfrey, Illinois, and current member of the </a:t>
            </a:r>
            <a:r>
              <a:rPr lang="en-US" dirty="0"/>
              <a:t>CARLI</a:t>
            </a:r>
            <a:r>
              <a:rPr lang="en-US" dirty="0">
                <a:effectLst/>
                <a:latin typeface="Verdana" panose="020B0604030504040204" pitchFamily="34" charset="0"/>
              </a:rPr>
              <a:t> Governance Board, to discuss his library as a Case Study for using student library usage data.</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285386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10</a:t>
            </a:fld>
            <a:endParaRPr lang="en-US"/>
          </a:p>
        </p:txBody>
      </p:sp>
    </p:spTree>
    <p:extLst>
      <p:ext uri="{BB962C8B-B14F-4D97-AF65-F5344CB8AC3E}">
        <p14:creationId xmlns:p14="http://schemas.microsoft.com/office/powerpoint/2010/main" val="2964543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8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6/10/24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14098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02"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hyperlink" Target="https://www.carli.illinois.edu/products-services/i-share/external-system/FilesInFTP"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products-services/i-share/alma-fulfillment/anonymization"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csrc.nist.gov/glossary/term/PII"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privacyguides.org/data-lifecycles/"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hyperlink" Target="https://www.ala.org/tools/ethics" TargetMode="External"/><Relationship Id="rId4" Type="http://schemas.openxmlformats.org/officeDocument/2006/relationships/hyperlink" Target="https://libraryprivacyguide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38100" y="4547791"/>
            <a:ext cx="12192000" cy="1079293"/>
          </a:xfrm>
        </p:spPr>
        <p:txBody>
          <a:bodyPr>
            <a:noAutofit/>
          </a:bodyPr>
          <a:lstStyle/>
          <a:p>
            <a:pPr algn="ctr"/>
            <a:r>
              <a:rPr lang="en-US" sz="4000" dirty="0"/>
              <a:t>Alma How-to: Alma Anonymization, Reporting, and PII</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76200" y="5769429"/>
            <a:ext cx="12115800" cy="752812"/>
          </a:xfrm>
        </p:spPr>
        <p:txBody>
          <a:bodyPr/>
          <a:lstStyle/>
          <a:p>
            <a:r>
              <a:rPr lang="en-US" dirty="0">
                <a:latin typeface="+mj-lt"/>
              </a:rPr>
              <a:t>June 10, 2024</a:t>
            </a:r>
          </a:p>
        </p:txBody>
      </p:sp>
    </p:spTree>
    <p:extLst>
      <p:ext uri="{BB962C8B-B14F-4D97-AF65-F5344CB8AC3E}">
        <p14:creationId xmlns:p14="http://schemas.microsoft.com/office/powerpoint/2010/main" val="245625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6849-79E9-4EDC-8E70-261DCBAFD794}"/>
              </a:ext>
            </a:extLst>
          </p:cNvPr>
          <p:cNvSpPr>
            <a:spLocks noGrp="1"/>
          </p:cNvSpPr>
          <p:nvPr>
            <p:ph type="ctrTitle"/>
          </p:nvPr>
        </p:nvSpPr>
        <p:spPr>
          <a:xfrm>
            <a:off x="1524000" y="57010"/>
            <a:ext cx="9144000" cy="942107"/>
          </a:xfrm>
        </p:spPr>
        <p:txBody>
          <a:bodyPr>
            <a:normAutofit fontScale="90000"/>
          </a:bodyPr>
          <a:lstStyle/>
          <a:p>
            <a:r>
              <a:rPr lang="en-US" sz="4400" b="1" dirty="0">
                <a:latin typeface="Arial" panose="020B0604020202020204" pitchFamily="34" charset="0"/>
                <a:cs typeface="Arial" panose="020B0604020202020204" pitchFamily="34" charset="0"/>
              </a:rPr>
              <a:t>Data Sources for Reid Library</a:t>
            </a:r>
          </a:p>
        </p:txBody>
      </p:sp>
      <p:sp>
        <p:nvSpPr>
          <p:cNvPr id="7" name="Cloud 6">
            <a:extLst>
              <a:ext uri="{FF2B5EF4-FFF2-40B4-BE49-F238E27FC236}">
                <a16:creationId xmlns:a16="http://schemas.microsoft.com/office/drawing/2014/main" id="{B4461319-20D5-4325-9224-CDCD8947F399}"/>
              </a:ext>
            </a:extLst>
          </p:cNvPr>
          <p:cNvSpPr/>
          <p:nvPr/>
        </p:nvSpPr>
        <p:spPr>
          <a:xfrm>
            <a:off x="450718" y="1360242"/>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B4B1EB-BE6B-4C60-B2DF-A5A97DFDD7D1}"/>
              </a:ext>
            </a:extLst>
          </p:cNvPr>
          <p:cNvSpPr txBox="1"/>
          <p:nvPr/>
        </p:nvSpPr>
        <p:spPr>
          <a:xfrm>
            <a:off x="7309702" y="3248204"/>
            <a:ext cx="2243580" cy="830997"/>
          </a:xfrm>
          <a:prstGeom prst="rect">
            <a:avLst/>
          </a:prstGeom>
          <a:noFill/>
        </p:spPr>
        <p:txBody>
          <a:bodyPr wrap="square" rtlCol="0">
            <a:spAutoFit/>
          </a:bodyPr>
          <a:lstStyle/>
          <a:p>
            <a:pPr algn="r"/>
            <a:r>
              <a:rPr lang="en-US" sz="4800" dirty="0"/>
              <a:t>	</a:t>
            </a:r>
          </a:p>
        </p:txBody>
      </p:sp>
      <p:sp>
        <p:nvSpPr>
          <p:cNvPr id="10" name="TextBox 9">
            <a:extLst>
              <a:ext uri="{FF2B5EF4-FFF2-40B4-BE49-F238E27FC236}">
                <a16:creationId xmlns:a16="http://schemas.microsoft.com/office/drawing/2014/main" id="{7B4E001E-B80F-496E-A745-00542AF96225}"/>
              </a:ext>
            </a:extLst>
          </p:cNvPr>
          <p:cNvSpPr txBox="1"/>
          <p:nvPr/>
        </p:nvSpPr>
        <p:spPr>
          <a:xfrm>
            <a:off x="674013" y="1783677"/>
            <a:ext cx="2763626" cy="2062103"/>
          </a:xfrm>
          <a:prstGeom prst="rect">
            <a:avLst/>
          </a:prstGeom>
          <a:noFill/>
        </p:spPr>
        <p:txBody>
          <a:bodyPr wrap="square" rtlCol="0">
            <a:spAutoFit/>
          </a:bodyPr>
          <a:lstStyle/>
          <a:p>
            <a:pPr algn="ctr"/>
            <a:r>
              <a:rPr lang="en-US" sz="4000" dirty="0">
                <a:solidFill>
                  <a:schemeClr val="bg1"/>
                </a:solidFill>
              </a:rPr>
              <a:t>Digital Collections</a:t>
            </a:r>
            <a:r>
              <a:rPr lang="en-US" sz="4800" dirty="0"/>
              <a:t>	</a:t>
            </a:r>
          </a:p>
        </p:txBody>
      </p:sp>
      <p:sp>
        <p:nvSpPr>
          <p:cNvPr id="11" name="Cloud 10">
            <a:extLst>
              <a:ext uri="{FF2B5EF4-FFF2-40B4-BE49-F238E27FC236}">
                <a16:creationId xmlns:a16="http://schemas.microsoft.com/office/drawing/2014/main" id="{32CD4453-16A4-486B-AB7B-8DCFA3A7B6F1}"/>
              </a:ext>
            </a:extLst>
          </p:cNvPr>
          <p:cNvSpPr/>
          <p:nvPr/>
        </p:nvSpPr>
        <p:spPr>
          <a:xfrm>
            <a:off x="4104981" y="1333859"/>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14">
            <a:extLst>
              <a:ext uri="{FF2B5EF4-FFF2-40B4-BE49-F238E27FC236}">
                <a16:creationId xmlns:a16="http://schemas.microsoft.com/office/drawing/2014/main" id="{4774B623-B5BB-410B-9C7C-6D81952B9DF9}"/>
              </a:ext>
            </a:extLst>
          </p:cNvPr>
          <p:cNvSpPr/>
          <p:nvPr/>
        </p:nvSpPr>
        <p:spPr>
          <a:xfrm>
            <a:off x="7891218" y="1210835"/>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EFEB1D6-1715-452B-B392-81343447B90C}"/>
              </a:ext>
            </a:extLst>
          </p:cNvPr>
          <p:cNvSpPr txBox="1"/>
          <p:nvPr/>
        </p:nvSpPr>
        <p:spPr>
          <a:xfrm>
            <a:off x="4678839" y="1787293"/>
            <a:ext cx="3080405" cy="646331"/>
          </a:xfrm>
          <a:prstGeom prst="rect">
            <a:avLst/>
          </a:prstGeom>
          <a:noFill/>
        </p:spPr>
        <p:txBody>
          <a:bodyPr wrap="square" rtlCol="0">
            <a:spAutoFit/>
          </a:bodyPr>
          <a:lstStyle/>
          <a:p>
            <a:pPr algn="ctr"/>
            <a:r>
              <a:rPr lang="en-US" sz="3600" dirty="0"/>
              <a:t>	</a:t>
            </a:r>
          </a:p>
        </p:txBody>
      </p:sp>
      <p:sp>
        <p:nvSpPr>
          <p:cNvPr id="19" name="TextBox 18">
            <a:extLst>
              <a:ext uri="{FF2B5EF4-FFF2-40B4-BE49-F238E27FC236}">
                <a16:creationId xmlns:a16="http://schemas.microsoft.com/office/drawing/2014/main" id="{96F617F7-1680-4548-83D2-F64DB232CBE6}"/>
              </a:ext>
            </a:extLst>
          </p:cNvPr>
          <p:cNvSpPr txBox="1"/>
          <p:nvPr/>
        </p:nvSpPr>
        <p:spPr>
          <a:xfrm>
            <a:off x="4466832" y="1771904"/>
            <a:ext cx="2600424" cy="1323439"/>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Physical Collections</a:t>
            </a:r>
            <a:endParaRPr lang="en-US" dirty="0"/>
          </a:p>
        </p:txBody>
      </p:sp>
      <p:sp>
        <p:nvSpPr>
          <p:cNvPr id="20" name="TextBox 19">
            <a:extLst>
              <a:ext uri="{FF2B5EF4-FFF2-40B4-BE49-F238E27FC236}">
                <a16:creationId xmlns:a16="http://schemas.microsoft.com/office/drawing/2014/main" id="{7E87F646-98A6-4879-B8CF-D685DA8F3B74}"/>
              </a:ext>
            </a:extLst>
          </p:cNvPr>
          <p:cNvSpPr txBox="1"/>
          <p:nvPr/>
        </p:nvSpPr>
        <p:spPr>
          <a:xfrm>
            <a:off x="8221354" y="1725738"/>
            <a:ext cx="2600424" cy="1323439"/>
          </a:xfrm>
          <a:prstGeom prst="rect">
            <a:avLst/>
          </a:prstGeom>
          <a:noFill/>
        </p:spPr>
        <p:txBody>
          <a:bodyPr wrap="square">
            <a:spAutoFit/>
          </a:bodyPr>
          <a:lstStyle/>
          <a:p>
            <a:pPr algn="ct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Library Services</a:t>
            </a:r>
            <a:endParaRPr lang="en-US" dirty="0"/>
          </a:p>
        </p:txBody>
      </p:sp>
      <p:sp>
        <p:nvSpPr>
          <p:cNvPr id="21" name="Cloud 20">
            <a:extLst>
              <a:ext uri="{FF2B5EF4-FFF2-40B4-BE49-F238E27FC236}">
                <a16:creationId xmlns:a16="http://schemas.microsoft.com/office/drawing/2014/main" id="{E3B7A8C7-F736-46B7-986E-90625EE50201}"/>
              </a:ext>
            </a:extLst>
          </p:cNvPr>
          <p:cNvSpPr/>
          <p:nvPr/>
        </p:nvSpPr>
        <p:spPr>
          <a:xfrm>
            <a:off x="1178727" y="3845780"/>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C4478A4-DB62-47DD-84C6-E53FD77D44BA}"/>
              </a:ext>
            </a:extLst>
          </p:cNvPr>
          <p:cNvSpPr txBox="1"/>
          <p:nvPr/>
        </p:nvSpPr>
        <p:spPr>
          <a:xfrm>
            <a:off x="1086241" y="4285463"/>
            <a:ext cx="1998483" cy="369332"/>
          </a:xfrm>
          <a:prstGeom prst="rect">
            <a:avLst/>
          </a:prstGeom>
          <a:noFill/>
        </p:spPr>
        <p:txBody>
          <a:bodyPr wrap="square" rtlCol="0">
            <a:spAutoFit/>
          </a:bodyPr>
          <a:lstStyle/>
          <a:p>
            <a:pPr algn="ctr"/>
            <a:r>
              <a:rPr lang="en-US" dirty="0"/>
              <a:t>ALMA Analytics </a:t>
            </a:r>
          </a:p>
        </p:txBody>
      </p:sp>
      <p:sp>
        <p:nvSpPr>
          <p:cNvPr id="23" name="Cloud 22">
            <a:extLst>
              <a:ext uri="{FF2B5EF4-FFF2-40B4-BE49-F238E27FC236}">
                <a16:creationId xmlns:a16="http://schemas.microsoft.com/office/drawing/2014/main" id="{BFB52BA9-400C-4C99-A909-63627AAB26B3}"/>
              </a:ext>
            </a:extLst>
          </p:cNvPr>
          <p:cNvSpPr/>
          <p:nvPr/>
        </p:nvSpPr>
        <p:spPr>
          <a:xfrm>
            <a:off x="1142994" y="5272751"/>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7BB05B9-F1E0-4B6C-8736-5E5A47805A94}"/>
              </a:ext>
            </a:extLst>
          </p:cNvPr>
          <p:cNvSpPr txBox="1"/>
          <p:nvPr/>
        </p:nvSpPr>
        <p:spPr>
          <a:xfrm>
            <a:off x="1077805" y="5643279"/>
            <a:ext cx="1998483" cy="369332"/>
          </a:xfrm>
          <a:prstGeom prst="rect">
            <a:avLst/>
          </a:prstGeom>
          <a:noFill/>
        </p:spPr>
        <p:txBody>
          <a:bodyPr wrap="square" rtlCol="0">
            <a:spAutoFit/>
          </a:bodyPr>
          <a:lstStyle/>
          <a:p>
            <a:pPr algn="ctr"/>
            <a:r>
              <a:rPr lang="en-US" dirty="0"/>
              <a:t>OpenAthens</a:t>
            </a:r>
          </a:p>
        </p:txBody>
      </p:sp>
      <p:sp>
        <p:nvSpPr>
          <p:cNvPr id="25" name="Cloud 24">
            <a:extLst>
              <a:ext uri="{FF2B5EF4-FFF2-40B4-BE49-F238E27FC236}">
                <a16:creationId xmlns:a16="http://schemas.microsoft.com/office/drawing/2014/main" id="{106A517F-98EC-4356-A93D-D242A47FB5E9}"/>
              </a:ext>
            </a:extLst>
          </p:cNvPr>
          <p:cNvSpPr/>
          <p:nvPr/>
        </p:nvSpPr>
        <p:spPr>
          <a:xfrm>
            <a:off x="4832990" y="3845780"/>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BFFB730-F913-4468-81B1-2CEF3FAA67E5}"/>
              </a:ext>
            </a:extLst>
          </p:cNvPr>
          <p:cNvSpPr txBox="1"/>
          <p:nvPr/>
        </p:nvSpPr>
        <p:spPr>
          <a:xfrm>
            <a:off x="4805693" y="4283230"/>
            <a:ext cx="1998483" cy="369332"/>
          </a:xfrm>
          <a:prstGeom prst="rect">
            <a:avLst/>
          </a:prstGeom>
          <a:noFill/>
        </p:spPr>
        <p:txBody>
          <a:bodyPr wrap="square" rtlCol="0">
            <a:spAutoFit/>
          </a:bodyPr>
          <a:lstStyle/>
          <a:p>
            <a:pPr algn="ctr"/>
            <a:r>
              <a:rPr lang="en-US" dirty="0"/>
              <a:t>ALMA Analytics </a:t>
            </a:r>
          </a:p>
        </p:txBody>
      </p:sp>
      <p:sp>
        <p:nvSpPr>
          <p:cNvPr id="27" name="Cloud 26">
            <a:extLst>
              <a:ext uri="{FF2B5EF4-FFF2-40B4-BE49-F238E27FC236}">
                <a16:creationId xmlns:a16="http://schemas.microsoft.com/office/drawing/2014/main" id="{200B089B-E2CC-4BFE-95F7-EBCDF6CBE881}"/>
              </a:ext>
            </a:extLst>
          </p:cNvPr>
          <p:cNvSpPr/>
          <p:nvPr/>
        </p:nvSpPr>
        <p:spPr>
          <a:xfrm>
            <a:off x="4805693" y="5272751"/>
            <a:ext cx="1998483"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TextBox 27">
            <a:extLst>
              <a:ext uri="{FF2B5EF4-FFF2-40B4-BE49-F238E27FC236}">
                <a16:creationId xmlns:a16="http://schemas.microsoft.com/office/drawing/2014/main" id="{B6D7651F-B5CE-4D29-827E-7CD5048F8F11}"/>
              </a:ext>
            </a:extLst>
          </p:cNvPr>
          <p:cNvSpPr txBox="1"/>
          <p:nvPr/>
        </p:nvSpPr>
        <p:spPr>
          <a:xfrm>
            <a:off x="4835503" y="5597762"/>
            <a:ext cx="1998483" cy="646331"/>
          </a:xfrm>
          <a:prstGeom prst="rect">
            <a:avLst/>
          </a:prstGeom>
          <a:noFill/>
        </p:spPr>
        <p:txBody>
          <a:bodyPr wrap="square" rtlCol="0">
            <a:spAutoFit/>
          </a:bodyPr>
          <a:lstStyle/>
          <a:p>
            <a:pPr algn="ctr"/>
            <a:r>
              <a:rPr lang="en-US" sz="1800" dirty="0">
                <a:solidFill>
                  <a:schemeClr val="tx1"/>
                </a:solidFill>
              </a:rPr>
              <a:t>SARS/Blackboard Analytics</a:t>
            </a:r>
          </a:p>
        </p:txBody>
      </p:sp>
      <p:sp>
        <p:nvSpPr>
          <p:cNvPr id="29" name="Thought Bubble: Cloud 28">
            <a:extLst>
              <a:ext uri="{FF2B5EF4-FFF2-40B4-BE49-F238E27FC236}">
                <a16:creationId xmlns:a16="http://schemas.microsoft.com/office/drawing/2014/main" id="{CDBCEBE5-16FC-4359-A2A7-FC14E55B0BC5}"/>
              </a:ext>
            </a:extLst>
          </p:cNvPr>
          <p:cNvSpPr/>
          <p:nvPr/>
        </p:nvSpPr>
        <p:spPr>
          <a:xfrm>
            <a:off x="6631413" y="4849531"/>
            <a:ext cx="1356577" cy="777286"/>
          </a:xfrm>
          <a:prstGeom prst="cloudCallout">
            <a:avLst>
              <a:gd name="adj1" fmla="val -34036"/>
              <a:gd name="adj2" fmla="val 62500"/>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E97B526-049A-4626-82C5-A63099430D0D}"/>
              </a:ext>
            </a:extLst>
          </p:cNvPr>
          <p:cNvSpPr txBox="1"/>
          <p:nvPr/>
        </p:nvSpPr>
        <p:spPr>
          <a:xfrm>
            <a:off x="6656169" y="5016820"/>
            <a:ext cx="1356577" cy="369332"/>
          </a:xfrm>
          <a:prstGeom prst="rect">
            <a:avLst/>
          </a:prstGeom>
          <a:noFill/>
        </p:spPr>
        <p:txBody>
          <a:bodyPr wrap="square" rtlCol="0">
            <a:spAutoFit/>
          </a:bodyPr>
          <a:lstStyle/>
          <a:p>
            <a:r>
              <a:rPr lang="en-US" dirty="0"/>
              <a:t>Homegrown</a:t>
            </a:r>
          </a:p>
        </p:txBody>
      </p:sp>
      <p:sp>
        <p:nvSpPr>
          <p:cNvPr id="31" name="Cloud 30">
            <a:extLst>
              <a:ext uri="{FF2B5EF4-FFF2-40B4-BE49-F238E27FC236}">
                <a16:creationId xmlns:a16="http://schemas.microsoft.com/office/drawing/2014/main" id="{46C639E1-8C2B-4FBE-96A4-8564A0FD490B}"/>
              </a:ext>
            </a:extLst>
          </p:cNvPr>
          <p:cNvSpPr/>
          <p:nvPr/>
        </p:nvSpPr>
        <p:spPr>
          <a:xfrm>
            <a:off x="8525145" y="3798346"/>
            <a:ext cx="1998483"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2" name="TextBox 31">
            <a:extLst>
              <a:ext uri="{FF2B5EF4-FFF2-40B4-BE49-F238E27FC236}">
                <a16:creationId xmlns:a16="http://schemas.microsoft.com/office/drawing/2014/main" id="{8BE1A834-E00F-4F75-B4D3-018652F20DF9}"/>
              </a:ext>
            </a:extLst>
          </p:cNvPr>
          <p:cNvSpPr txBox="1"/>
          <p:nvPr/>
        </p:nvSpPr>
        <p:spPr>
          <a:xfrm>
            <a:off x="8554039" y="4141200"/>
            <a:ext cx="1998483" cy="646331"/>
          </a:xfrm>
          <a:prstGeom prst="rect">
            <a:avLst/>
          </a:prstGeom>
          <a:noFill/>
        </p:spPr>
        <p:txBody>
          <a:bodyPr wrap="square" rtlCol="0">
            <a:spAutoFit/>
          </a:bodyPr>
          <a:lstStyle/>
          <a:p>
            <a:pPr algn="ctr"/>
            <a:r>
              <a:rPr lang="en-US" sz="1800" dirty="0">
                <a:solidFill>
                  <a:schemeClr val="tx1"/>
                </a:solidFill>
              </a:rPr>
              <a:t>SARS/Blackboard Analytics</a:t>
            </a:r>
          </a:p>
        </p:txBody>
      </p:sp>
      <p:sp>
        <p:nvSpPr>
          <p:cNvPr id="33" name="Thought Bubble: Cloud 32">
            <a:extLst>
              <a:ext uri="{FF2B5EF4-FFF2-40B4-BE49-F238E27FC236}">
                <a16:creationId xmlns:a16="http://schemas.microsoft.com/office/drawing/2014/main" id="{DD771893-C9D2-47BF-BC58-4F7C72B57853}"/>
              </a:ext>
            </a:extLst>
          </p:cNvPr>
          <p:cNvSpPr/>
          <p:nvPr/>
        </p:nvSpPr>
        <p:spPr>
          <a:xfrm>
            <a:off x="10365720" y="3237438"/>
            <a:ext cx="1356577" cy="777286"/>
          </a:xfrm>
          <a:prstGeom prst="cloudCallout">
            <a:avLst>
              <a:gd name="adj1" fmla="val -34036"/>
              <a:gd name="adj2" fmla="val 62500"/>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C481E45-BE7E-4B59-9CD8-0EE48545E06D}"/>
              </a:ext>
            </a:extLst>
          </p:cNvPr>
          <p:cNvSpPr txBox="1"/>
          <p:nvPr/>
        </p:nvSpPr>
        <p:spPr>
          <a:xfrm>
            <a:off x="10384705" y="3387135"/>
            <a:ext cx="1356577" cy="369332"/>
          </a:xfrm>
          <a:prstGeom prst="rect">
            <a:avLst/>
          </a:prstGeom>
          <a:noFill/>
        </p:spPr>
        <p:txBody>
          <a:bodyPr wrap="square" rtlCol="0">
            <a:spAutoFit/>
          </a:bodyPr>
          <a:lstStyle/>
          <a:p>
            <a:r>
              <a:rPr lang="en-US" dirty="0"/>
              <a:t>Homegrown</a:t>
            </a:r>
          </a:p>
        </p:txBody>
      </p:sp>
      <p:sp>
        <p:nvSpPr>
          <p:cNvPr id="3" name="Title 1">
            <a:extLst>
              <a:ext uri="{FF2B5EF4-FFF2-40B4-BE49-F238E27FC236}">
                <a16:creationId xmlns:a16="http://schemas.microsoft.com/office/drawing/2014/main" id="{565B9B8A-1669-4ECA-CDD4-6A7603AA10F0}"/>
              </a:ext>
            </a:extLst>
          </p:cNvPr>
          <p:cNvSpPr txBox="1">
            <a:spLocks/>
          </p:cNvSpPr>
          <p:nvPr/>
        </p:nvSpPr>
        <p:spPr bwMode="auto">
          <a:xfrm>
            <a:off x="2055826" y="183925"/>
            <a:ext cx="8958470" cy="846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85000" lnSpcReduction="10000"/>
          </a:bodyPr>
          <a:lstStyle>
            <a:lvl1pPr algn="l" defTabSz="457200" rtl="0" eaLnBrk="1" fontAlgn="base" hangingPunct="1">
              <a:spcBef>
                <a:spcPct val="0"/>
              </a:spcBef>
              <a:spcAft>
                <a:spcPct val="0"/>
              </a:spcAft>
              <a:defRPr sz="32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sz="4400" b="1" dirty="0">
                <a:solidFill>
                  <a:schemeClr val="tx2">
                    <a:lumMod val="50000"/>
                  </a:schemeClr>
                </a:solidFill>
                <a:latin typeface="Arial" panose="020B0604020202020204" pitchFamily="34" charset="0"/>
                <a:cs typeface="Arial" panose="020B0604020202020204" pitchFamily="34" charset="0"/>
              </a:rPr>
              <a:t>DATA SOURCES FOR REID LIBRARY</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10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763B26-F249-4A89-ACEA-E650F15E9144}"/>
              </a:ext>
            </a:extLst>
          </p:cNvPr>
          <p:cNvPicPr>
            <a:picLocks noChangeAspect="1"/>
          </p:cNvPicPr>
          <p:nvPr/>
        </p:nvPicPr>
        <p:blipFill>
          <a:blip r:embed="rId3"/>
          <a:stretch>
            <a:fillRect/>
          </a:stretch>
        </p:blipFill>
        <p:spPr>
          <a:xfrm>
            <a:off x="226243" y="198012"/>
            <a:ext cx="3886200" cy="5934075"/>
          </a:xfrm>
          <a:prstGeom prst="rect">
            <a:avLst/>
          </a:prstGeom>
        </p:spPr>
      </p:pic>
      <p:pic>
        <p:nvPicPr>
          <p:cNvPr id="18" name="Picture 17">
            <a:extLst>
              <a:ext uri="{FF2B5EF4-FFF2-40B4-BE49-F238E27FC236}">
                <a16:creationId xmlns:a16="http://schemas.microsoft.com/office/drawing/2014/main" id="{8AC5B70C-3EBC-42B3-8583-1C9C11EEE80B}"/>
              </a:ext>
            </a:extLst>
          </p:cNvPr>
          <p:cNvPicPr>
            <a:picLocks noChangeAspect="1"/>
          </p:cNvPicPr>
          <p:nvPr/>
        </p:nvPicPr>
        <p:blipFill>
          <a:blip r:embed="rId4"/>
          <a:stretch>
            <a:fillRect/>
          </a:stretch>
        </p:blipFill>
        <p:spPr>
          <a:xfrm>
            <a:off x="4939646" y="268117"/>
            <a:ext cx="4962688" cy="6321765"/>
          </a:xfrm>
          <a:prstGeom prst="rect">
            <a:avLst/>
          </a:prstGeom>
          <a:ln>
            <a:solidFill>
              <a:schemeClr val="accent1">
                <a:shade val="50000"/>
              </a:schemeClr>
            </a:solidFill>
          </a:ln>
        </p:spPr>
      </p:pic>
      <p:sp>
        <p:nvSpPr>
          <p:cNvPr id="19" name="TextBox 18">
            <a:extLst>
              <a:ext uri="{FF2B5EF4-FFF2-40B4-BE49-F238E27FC236}">
                <a16:creationId xmlns:a16="http://schemas.microsoft.com/office/drawing/2014/main" id="{5E469463-AB8C-4E47-A4CE-47862AC4284F}"/>
              </a:ext>
            </a:extLst>
          </p:cNvPr>
          <p:cNvSpPr txBox="1"/>
          <p:nvPr/>
        </p:nvSpPr>
        <p:spPr>
          <a:xfrm>
            <a:off x="10096107" y="2309567"/>
            <a:ext cx="1743959" cy="2031325"/>
          </a:xfrm>
          <a:prstGeom prst="rect">
            <a:avLst/>
          </a:prstGeom>
          <a:noFill/>
        </p:spPr>
        <p:txBody>
          <a:bodyPr wrap="square" rtlCol="0">
            <a:spAutoFit/>
          </a:bodyPr>
          <a:lstStyle/>
          <a:p>
            <a:r>
              <a:rPr lang="en-US" dirty="0"/>
              <a:t>User attributes are not available with SUSHI harvesting of electronic resources in ALMA Analytics .</a:t>
            </a:r>
          </a:p>
        </p:txBody>
      </p:sp>
      <p:sp>
        <p:nvSpPr>
          <p:cNvPr id="20" name="Arrow: Right 19">
            <a:extLst>
              <a:ext uri="{FF2B5EF4-FFF2-40B4-BE49-F238E27FC236}">
                <a16:creationId xmlns:a16="http://schemas.microsoft.com/office/drawing/2014/main" id="{E14726AC-ECA9-404F-8067-CA664D271522}"/>
              </a:ext>
            </a:extLst>
          </p:cNvPr>
          <p:cNvSpPr/>
          <p:nvPr/>
        </p:nvSpPr>
        <p:spPr>
          <a:xfrm>
            <a:off x="3386580" y="3560975"/>
            <a:ext cx="1150070" cy="398282"/>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A7A92EB-DECD-42F6-80FC-626003B2F17D}"/>
              </a:ext>
            </a:extLst>
          </p:cNvPr>
          <p:cNvSpPr/>
          <p:nvPr/>
        </p:nvSpPr>
        <p:spPr>
          <a:xfrm>
            <a:off x="1534212" y="5015059"/>
            <a:ext cx="1358442" cy="3299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64EC656-A823-4551-AB55-BA903E4714DC}"/>
              </a:ext>
            </a:extLst>
          </p:cNvPr>
          <p:cNvSpPr txBox="1"/>
          <p:nvPr/>
        </p:nvSpPr>
        <p:spPr>
          <a:xfrm>
            <a:off x="1534212" y="4975666"/>
            <a:ext cx="1404594" cy="369332"/>
          </a:xfrm>
          <a:prstGeom prst="rect">
            <a:avLst/>
          </a:prstGeom>
          <a:solidFill>
            <a:srgbClr val="FFE699"/>
          </a:solidFill>
        </p:spPr>
        <p:txBody>
          <a:bodyPr wrap="square" rtlCol="0">
            <a:spAutoFit/>
          </a:bodyPr>
          <a:lstStyle/>
          <a:p>
            <a:r>
              <a:rPr lang="en-US" dirty="0"/>
              <a:t>OpenAthens</a:t>
            </a:r>
          </a:p>
        </p:txBody>
      </p:sp>
    </p:spTree>
    <p:extLst>
      <p:ext uri="{BB962C8B-B14F-4D97-AF65-F5344CB8AC3E}">
        <p14:creationId xmlns:p14="http://schemas.microsoft.com/office/powerpoint/2010/main" val="294024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DB35E-F762-4F57-A19C-AD2F1BD78F8E}"/>
              </a:ext>
            </a:extLst>
          </p:cNvPr>
          <p:cNvPicPr>
            <a:picLocks noChangeAspect="1"/>
          </p:cNvPicPr>
          <p:nvPr/>
        </p:nvPicPr>
        <p:blipFill>
          <a:blip r:embed="rId2"/>
          <a:stretch>
            <a:fillRect/>
          </a:stretch>
        </p:blipFill>
        <p:spPr>
          <a:xfrm>
            <a:off x="350117" y="268117"/>
            <a:ext cx="3705225" cy="5924550"/>
          </a:xfrm>
          <a:prstGeom prst="rect">
            <a:avLst/>
          </a:prstGeom>
        </p:spPr>
      </p:pic>
      <p:pic>
        <p:nvPicPr>
          <p:cNvPr id="5" name="Picture 4">
            <a:extLst>
              <a:ext uri="{FF2B5EF4-FFF2-40B4-BE49-F238E27FC236}">
                <a16:creationId xmlns:a16="http://schemas.microsoft.com/office/drawing/2014/main" id="{BD3DC3B5-7F23-4F99-BDC3-4262DE4BD43D}"/>
              </a:ext>
            </a:extLst>
          </p:cNvPr>
          <p:cNvPicPr>
            <a:picLocks noChangeAspect="1"/>
          </p:cNvPicPr>
          <p:nvPr/>
        </p:nvPicPr>
        <p:blipFill>
          <a:blip r:embed="rId3"/>
          <a:stretch>
            <a:fillRect/>
          </a:stretch>
        </p:blipFill>
        <p:spPr>
          <a:xfrm>
            <a:off x="4317477" y="2114748"/>
            <a:ext cx="7805394" cy="4386602"/>
          </a:xfrm>
          <a:prstGeom prst="rect">
            <a:avLst/>
          </a:prstGeom>
        </p:spPr>
      </p:pic>
      <p:sp>
        <p:nvSpPr>
          <p:cNvPr id="9" name="TextBox 8">
            <a:extLst>
              <a:ext uri="{FF2B5EF4-FFF2-40B4-BE49-F238E27FC236}">
                <a16:creationId xmlns:a16="http://schemas.microsoft.com/office/drawing/2014/main" id="{93B23985-19FF-4E27-861A-A00B2509204B}"/>
              </a:ext>
            </a:extLst>
          </p:cNvPr>
          <p:cNvSpPr txBox="1"/>
          <p:nvPr/>
        </p:nvSpPr>
        <p:spPr>
          <a:xfrm>
            <a:off x="5536676" y="537326"/>
            <a:ext cx="4132572" cy="1477328"/>
          </a:xfrm>
          <a:prstGeom prst="rect">
            <a:avLst/>
          </a:prstGeom>
          <a:noFill/>
        </p:spPr>
        <p:txBody>
          <a:bodyPr wrap="square" rtlCol="0">
            <a:spAutoFit/>
          </a:bodyPr>
          <a:lstStyle/>
          <a:p>
            <a:r>
              <a:rPr lang="en-US" dirty="0"/>
              <a:t>User attributes can be included with OpenAthens.  We have added two attributes:  </a:t>
            </a:r>
          </a:p>
          <a:p>
            <a:pPr marL="285750" indent="-285750">
              <a:buFont typeface="Arial" panose="020B0604020202020204" pitchFamily="34" charset="0"/>
              <a:buChar char="•"/>
            </a:pPr>
            <a:r>
              <a:rPr lang="en-US" dirty="0"/>
              <a:t>Student</a:t>
            </a:r>
          </a:p>
          <a:p>
            <a:pPr marL="285750" indent="-285750">
              <a:buFont typeface="Arial" panose="020B0604020202020204" pitchFamily="34" charset="0"/>
              <a:buChar char="•"/>
            </a:pPr>
            <a:r>
              <a:rPr lang="en-US" dirty="0"/>
              <a:t>Fac/Staff</a:t>
            </a:r>
          </a:p>
        </p:txBody>
      </p:sp>
      <p:sp>
        <p:nvSpPr>
          <p:cNvPr id="10" name="Arrow: Right 9">
            <a:extLst>
              <a:ext uri="{FF2B5EF4-FFF2-40B4-BE49-F238E27FC236}">
                <a16:creationId xmlns:a16="http://schemas.microsoft.com/office/drawing/2014/main" id="{7718EA74-69BA-4438-B6DB-9E6C7004CA86}"/>
              </a:ext>
            </a:extLst>
          </p:cNvPr>
          <p:cNvSpPr/>
          <p:nvPr/>
        </p:nvSpPr>
        <p:spPr>
          <a:xfrm>
            <a:off x="3160336" y="4988766"/>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29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6849-79E9-4EDC-8E70-261DCBAFD794}"/>
              </a:ext>
            </a:extLst>
          </p:cNvPr>
          <p:cNvSpPr>
            <a:spLocks noGrp="1"/>
          </p:cNvSpPr>
          <p:nvPr>
            <p:ph type="ctrTitle"/>
          </p:nvPr>
        </p:nvSpPr>
        <p:spPr>
          <a:xfrm>
            <a:off x="1524000" y="57010"/>
            <a:ext cx="9144000" cy="942107"/>
          </a:xfrm>
        </p:spPr>
        <p:txBody>
          <a:bodyPr>
            <a:normAutofit fontScale="90000"/>
          </a:bodyPr>
          <a:lstStyle/>
          <a:p>
            <a:r>
              <a:rPr lang="en-US" sz="4400" b="1" dirty="0">
                <a:latin typeface="Arial" panose="020B0604020202020204" pitchFamily="34" charset="0"/>
                <a:cs typeface="Arial" panose="020B0604020202020204" pitchFamily="34" charset="0"/>
              </a:rPr>
              <a:t>Data Sources for Reid Library</a:t>
            </a:r>
          </a:p>
        </p:txBody>
      </p:sp>
      <p:sp>
        <p:nvSpPr>
          <p:cNvPr id="7" name="Cloud 6">
            <a:extLst>
              <a:ext uri="{FF2B5EF4-FFF2-40B4-BE49-F238E27FC236}">
                <a16:creationId xmlns:a16="http://schemas.microsoft.com/office/drawing/2014/main" id="{B4461319-20D5-4325-9224-CDCD8947F399}"/>
              </a:ext>
            </a:extLst>
          </p:cNvPr>
          <p:cNvSpPr/>
          <p:nvPr/>
        </p:nvSpPr>
        <p:spPr>
          <a:xfrm>
            <a:off x="450718" y="1360242"/>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B4B1EB-BE6B-4C60-B2DF-A5A97DFDD7D1}"/>
              </a:ext>
            </a:extLst>
          </p:cNvPr>
          <p:cNvSpPr txBox="1"/>
          <p:nvPr/>
        </p:nvSpPr>
        <p:spPr>
          <a:xfrm>
            <a:off x="7309702" y="3248204"/>
            <a:ext cx="2243580" cy="830997"/>
          </a:xfrm>
          <a:prstGeom prst="rect">
            <a:avLst/>
          </a:prstGeom>
          <a:noFill/>
        </p:spPr>
        <p:txBody>
          <a:bodyPr wrap="square" rtlCol="0">
            <a:spAutoFit/>
          </a:bodyPr>
          <a:lstStyle/>
          <a:p>
            <a:pPr algn="r"/>
            <a:r>
              <a:rPr lang="en-US" sz="4800" dirty="0"/>
              <a:t>	</a:t>
            </a:r>
          </a:p>
        </p:txBody>
      </p:sp>
      <p:sp>
        <p:nvSpPr>
          <p:cNvPr id="10" name="TextBox 9">
            <a:extLst>
              <a:ext uri="{FF2B5EF4-FFF2-40B4-BE49-F238E27FC236}">
                <a16:creationId xmlns:a16="http://schemas.microsoft.com/office/drawing/2014/main" id="{7B4E001E-B80F-496E-A745-00542AF96225}"/>
              </a:ext>
            </a:extLst>
          </p:cNvPr>
          <p:cNvSpPr txBox="1"/>
          <p:nvPr/>
        </p:nvSpPr>
        <p:spPr>
          <a:xfrm>
            <a:off x="674013" y="1783677"/>
            <a:ext cx="2763626" cy="2062103"/>
          </a:xfrm>
          <a:prstGeom prst="rect">
            <a:avLst/>
          </a:prstGeom>
          <a:noFill/>
        </p:spPr>
        <p:txBody>
          <a:bodyPr wrap="square" rtlCol="0">
            <a:spAutoFit/>
          </a:bodyPr>
          <a:lstStyle/>
          <a:p>
            <a:pPr algn="ctr"/>
            <a:r>
              <a:rPr lang="en-US" sz="4000" dirty="0">
                <a:solidFill>
                  <a:schemeClr val="bg1"/>
                </a:solidFill>
              </a:rPr>
              <a:t>Digital Collections</a:t>
            </a:r>
            <a:r>
              <a:rPr lang="en-US" sz="4800" dirty="0"/>
              <a:t>	</a:t>
            </a:r>
          </a:p>
        </p:txBody>
      </p:sp>
      <p:sp>
        <p:nvSpPr>
          <p:cNvPr id="11" name="Cloud 10">
            <a:extLst>
              <a:ext uri="{FF2B5EF4-FFF2-40B4-BE49-F238E27FC236}">
                <a16:creationId xmlns:a16="http://schemas.microsoft.com/office/drawing/2014/main" id="{32CD4453-16A4-486B-AB7B-8DCFA3A7B6F1}"/>
              </a:ext>
            </a:extLst>
          </p:cNvPr>
          <p:cNvSpPr/>
          <p:nvPr/>
        </p:nvSpPr>
        <p:spPr>
          <a:xfrm>
            <a:off x="4104981" y="1333859"/>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14">
            <a:extLst>
              <a:ext uri="{FF2B5EF4-FFF2-40B4-BE49-F238E27FC236}">
                <a16:creationId xmlns:a16="http://schemas.microsoft.com/office/drawing/2014/main" id="{4774B623-B5BB-410B-9C7C-6D81952B9DF9}"/>
              </a:ext>
            </a:extLst>
          </p:cNvPr>
          <p:cNvSpPr/>
          <p:nvPr/>
        </p:nvSpPr>
        <p:spPr>
          <a:xfrm>
            <a:off x="8012746" y="1206740"/>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EFEB1D6-1715-452B-B392-81343447B90C}"/>
              </a:ext>
            </a:extLst>
          </p:cNvPr>
          <p:cNvSpPr txBox="1"/>
          <p:nvPr/>
        </p:nvSpPr>
        <p:spPr>
          <a:xfrm>
            <a:off x="4678839" y="1787293"/>
            <a:ext cx="3080405" cy="646331"/>
          </a:xfrm>
          <a:prstGeom prst="rect">
            <a:avLst/>
          </a:prstGeom>
          <a:noFill/>
        </p:spPr>
        <p:txBody>
          <a:bodyPr wrap="square" rtlCol="0">
            <a:spAutoFit/>
          </a:bodyPr>
          <a:lstStyle/>
          <a:p>
            <a:pPr algn="ctr"/>
            <a:r>
              <a:rPr lang="en-US" sz="3600" dirty="0"/>
              <a:t>	</a:t>
            </a:r>
          </a:p>
        </p:txBody>
      </p:sp>
      <p:sp>
        <p:nvSpPr>
          <p:cNvPr id="19" name="TextBox 18">
            <a:extLst>
              <a:ext uri="{FF2B5EF4-FFF2-40B4-BE49-F238E27FC236}">
                <a16:creationId xmlns:a16="http://schemas.microsoft.com/office/drawing/2014/main" id="{96F617F7-1680-4548-83D2-F64DB232CBE6}"/>
              </a:ext>
            </a:extLst>
          </p:cNvPr>
          <p:cNvSpPr txBox="1"/>
          <p:nvPr/>
        </p:nvSpPr>
        <p:spPr>
          <a:xfrm>
            <a:off x="4466832" y="1771904"/>
            <a:ext cx="2600424" cy="1323439"/>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Physical Collections</a:t>
            </a:r>
            <a:endParaRPr lang="en-US" dirty="0"/>
          </a:p>
        </p:txBody>
      </p:sp>
      <p:sp>
        <p:nvSpPr>
          <p:cNvPr id="20" name="TextBox 19">
            <a:extLst>
              <a:ext uri="{FF2B5EF4-FFF2-40B4-BE49-F238E27FC236}">
                <a16:creationId xmlns:a16="http://schemas.microsoft.com/office/drawing/2014/main" id="{7E87F646-98A6-4879-B8CF-D685DA8F3B74}"/>
              </a:ext>
            </a:extLst>
          </p:cNvPr>
          <p:cNvSpPr txBox="1"/>
          <p:nvPr/>
        </p:nvSpPr>
        <p:spPr>
          <a:xfrm>
            <a:off x="8374597" y="1717142"/>
            <a:ext cx="2600424" cy="1323439"/>
          </a:xfrm>
          <a:prstGeom prst="rect">
            <a:avLst/>
          </a:prstGeom>
          <a:noFill/>
        </p:spPr>
        <p:txBody>
          <a:bodyPr wrap="square">
            <a:spAutoFit/>
          </a:bodyPr>
          <a:lstStyle/>
          <a:p>
            <a:pPr algn="ct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Library Services</a:t>
            </a:r>
            <a:endParaRPr lang="en-US" dirty="0"/>
          </a:p>
        </p:txBody>
      </p:sp>
      <p:sp>
        <p:nvSpPr>
          <p:cNvPr id="21" name="Cloud 20">
            <a:extLst>
              <a:ext uri="{FF2B5EF4-FFF2-40B4-BE49-F238E27FC236}">
                <a16:creationId xmlns:a16="http://schemas.microsoft.com/office/drawing/2014/main" id="{E3B7A8C7-F736-46B7-986E-90625EE50201}"/>
              </a:ext>
            </a:extLst>
          </p:cNvPr>
          <p:cNvSpPr/>
          <p:nvPr/>
        </p:nvSpPr>
        <p:spPr>
          <a:xfrm>
            <a:off x="1178727" y="3845780"/>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C4478A4-DB62-47DD-84C6-E53FD77D44BA}"/>
              </a:ext>
            </a:extLst>
          </p:cNvPr>
          <p:cNvSpPr txBox="1"/>
          <p:nvPr/>
        </p:nvSpPr>
        <p:spPr>
          <a:xfrm>
            <a:off x="1086241" y="4285463"/>
            <a:ext cx="1998483" cy="369332"/>
          </a:xfrm>
          <a:prstGeom prst="rect">
            <a:avLst/>
          </a:prstGeom>
          <a:noFill/>
        </p:spPr>
        <p:txBody>
          <a:bodyPr wrap="square" rtlCol="0">
            <a:spAutoFit/>
          </a:bodyPr>
          <a:lstStyle/>
          <a:p>
            <a:pPr algn="ctr"/>
            <a:r>
              <a:rPr lang="en-US" dirty="0"/>
              <a:t>ALMA Analytics </a:t>
            </a:r>
          </a:p>
        </p:txBody>
      </p:sp>
      <p:sp>
        <p:nvSpPr>
          <p:cNvPr id="23" name="Cloud 22">
            <a:extLst>
              <a:ext uri="{FF2B5EF4-FFF2-40B4-BE49-F238E27FC236}">
                <a16:creationId xmlns:a16="http://schemas.microsoft.com/office/drawing/2014/main" id="{BFB52BA9-400C-4C99-A909-63627AAB26B3}"/>
              </a:ext>
            </a:extLst>
          </p:cNvPr>
          <p:cNvSpPr/>
          <p:nvPr/>
        </p:nvSpPr>
        <p:spPr>
          <a:xfrm>
            <a:off x="1142994" y="5272751"/>
            <a:ext cx="1868107" cy="1357816"/>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7BB05B9-F1E0-4B6C-8736-5E5A47805A94}"/>
              </a:ext>
            </a:extLst>
          </p:cNvPr>
          <p:cNvSpPr txBox="1"/>
          <p:nvPr/>
        </p:nvSpPr>
        <p:spPr>
          <a:xfrm>
            <a:off x="1077805" y="5643279"/>
            <a:ext cx="1998483" cy="369332"/>
          </a:xfrm>
          <a:prstGeom prst="rect">
            <a:avLst/>
          </a:prstGeom>
          <a:noFill/>
        </p:spPr>
        <p:txBody>
          <a:bodyPr wrap="square" rtlCol="0">
            <a:spAutoFit/>
          </a:bodyPr>
          <a:lstStyle/>
          <a:p>
            <a:pPr algn="ctr"/>
            <a:r>
              <a:rPr lang="en-US" dirty="0"/>
              <a:t>OpenAthens</a:t>
            </a:r>
          </a:p>
        </p:txBody>
      </p:sp>
      <p:sp>
        <p:nvSpPr>
          <p:cNvPr id="25" name="Cloud 24">
            <a:extLst>
              <a:ext uri="{FF2B5EF4-FFF2-40B4-BE49-F238E27FC236}">
                <a16:creationId xmlns:a16="http://schemas.microsoft.com/office/drawing/2014/main" id="{106A517F-98EC-4356-A93D-D242A47FB5E9}"/>
              </a:ext>
            </a:extLst>
          </p:cNvPr>
          <p:cNvSpPr/>
          <p:nvPr/>
        </p:nvSpPr>
        <p:spPr>
          <a:xfrm>
            <a:off x="4832990" y="3845780"/>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BFFB730-F913-4468-81B1-2CEF3FAA67E5}"/>
              </a:ext>
            </a:extLst>
          </p:cNvPr>
          <p:cNvSpPr txBox="1"/>
          <p:nvPr/>
        </p:nvSpPr>
        <p:spPr>
          <a:xfrm>
            <a:off x="4805693" y="4283230"/>
            <a:ext cx="1998483" cy="369332"/>
          </a:xfrm>
          <a:prstGeom prst="rect">
            <a:avLst/>
          </a:prstGeom>
          <a:noFill/>
        </p:spPr>
        <p:txBody>
          <a:bodyPr wrap="square" rtlCol="0">
            <a:spAutoFit/>
          </a:bodyPr>
          <a:lstStyle/>
          <a:p>
            <a:pPr algn="ctr"/>
            <a:r>
              <a:rPr lang="en-US" dirty="0"/>
              <a:t>ALMA Analytics </a:t>
            </a:r>
          </a:p>
        </p:txBody>
      </p:sp>
      <p:sp>
        <p:nvSpPr>
          <p:cNvPr id="27" name="Cloud 26">
            <a:extLst>
              <a:ext uri="{FF2B5EF4-FFF2-40B4-BE49-F238E27FC236}">
                <a16:creationId xmlns:a16="http://schemas.microsoft.com/office/drawing/2014/main" id="{200B089B-E2CC-4BFE-95F7-EBCDF6CBE881}"/>
              </a:ext>
            </a:extLst>
          </p:cNvPr>
          <p:cNvSpPr/>
          <p:nvPr/>
        </p:nvSpPr>
        <p:spPr>
          <a:xfrm>
            <a:off x="4805693" y="5272751"/>
            <a:ext cx="1998483"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TextBox 27">
            <a:extLst>
              <a:ext uri="{FF2B5EF4-FFF2-40B4-BE49-F238E27FC236}">
                <a16:creationId xmlns:a16="http://schemas.microsoft.com/office/drawing/2014/main" id="{B6D7651F-B5CE-4D29-827E-7CD5048F8F11}"/>
              </a:ext>
            </a:extLst>
          </p:cNvPr>
          <p:cNvSpPr txBox="1"/>
          <p:nvPr/>
        </p:nvSpPr>
        <p:spPr>
          <a:xfrm>
            <a:off x="4835503" y="5597762"/>
            <a:ext cx="1998483" cy="646331"/>
          </a:xfrm>
          <a:prstGeom prst="rect">
            <a:avLst/>
          </a:prstGeom>
          <a:noFill/>
        </p:spPr>
        <p:txBody>
          <a:bodyPr wrap="square" rtlCol="0">
            <a:spAutoFit/>
          </a:bodyPr>
          <a:lstStyle/>
          <a:p>
            <a:pPr algn="ctr"/>
            <a:r>
              <a:rPr lang="en-US" sz="1800" dirty="0">
                <a:solidFill>
                  <a:schemeClr val="tx1"/>
                </a:solidFill>
              </a:rPr>
              <a:t>SARS/Blackboard Analytics</a:t>
            </a:r>
          </a:p>
        </p:txBody>
      </p:sp>
      <p:sp>
        <p:nvSpPr>
          <p:cNvPr id="29" name="Thought Bubble: Cloud 28">
            <a:extLst>
              <a:ext uri="{FF2B5EF4-FFF2-40B4-BE49-F238E27FC236}">
                <a16:creationId xmlns:a16="http://schemas.microsoft.com/office/drawing/2014/main" id="{CDBCEBE5-16FC-4359-A2A7-FC14E55B0BC5}"/>
              </a:ext>
            </a:extLst>
          </p:cNvPr>
          <p:cNvSpPr/>
          <p:nvPr/>
        </p:nvSpPr>
        <p:spPr>
          <a:xfrm>
            <a:off x="6631413" y="4849531"/>
            <a:ext cx="1356577" cy="777286"/>
          </a:xfrm>
          <a:prstGeom prst="cloudCallout">
            <a:avLst>
              <a:gd name="adj1" fmla="val -34036"/>
              <a:gd name="adj2" fmla="val 62500"/>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E97B526-049A-4626-82C5-A63099430D0D}"/>
              </a:ext>
            </a:extLst>
          </p:cNvPr>
          <p:cNvSpPr txBox="1"/>
          <p:nvPr/>
        </p:nvSpPr>
        <p:spPr>
          <a:xfrm>
            <a:off x="6656169" y="5016820"/>
            <a:ext cx="1356577" cy="369332"/>
          </a:xfrm>
          <a:prstGeom prst="rect">
            <a:avLst/>
          </a:prstGeom>
          <a:noFill/>
        </p:spPr>
        <p:txBody>
          <a:bodyPr wrap="square" rtlCol="0">
            <a:spAutoFit/>
          </a:bodyPr>
          <a:lstStyle/>
          <a:p>
            <a:r>
              <a:rPr lang="en-US" dirty="0"/>
              <a:t>Homegrown</a:t>
            </a:r>
          </a:p>
        </p:txBody>
      </p:sp>
      <p:sp>
        <p:nvSpPr>
          <p:cNvPr id="31" name="Cloud 30">
            <a:extLst>
              <a:ext uri="{FF2B5EF4-FFF2-40B4-BE49-F238E27FC236}">
                <a16:creationId xmlns:a16="http://schemas.microsoft.com/office/drawing/2014/main" id="{46C639E1-8C2B-4FBE-96A4-8564A0FD490B}"/>
              </a:ext>
            </a:extLst>
          </p:cNvPr>
          <p:cNvSpPr/>
          <p:nvPr/>
        </p:nvSpPr>
        <p:spPr>
          <a:xfrm>
            <a:off x="8734065" y="3687106"/>
            <a:ext cx="1998483"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2" name="TextBox 31">
            <a:extLst>
              <a:ext uri="{FF2B5EF4-FFF2-40B4-BE49-F238E27FC236}">
                <a16:creationId xmlns:a16="http://schemas.microsoft.com/office/drawing/2014/main" id="{8BE1A834-E00F-4F75-B4D3-018652F20DF9}"/>
              </a:ext>
            </a:extLst>
          </p:cNvPr>
          <p:cNvSpPr txBox="1"/>
          <p:nvPr/>
        </p:nvSpPr>
        <p:spPr>
          <a:xfrm>
            <a:off x="8784107" y="4051401"/>
            <a:ext cx="1998483" cy="646331"/>
          </a:xfrm>
          <a:prstGeom prst="rect">
            <a:avLst/>
          </a:prstGeom>
          <a:noFill/>
        </p:spPr>
        <p:txBody>
          <a:bodyPr wrap="square" rtlCol="0">
            <a:spAutoFit/>
          </a:bodyPr>
          <a:lstStyle/>
          <a:p>
            <a:pPr algn="ctr"/>
            <a:r>
              <a:rPr lang="en-US" sz="1800" dirty="0">
                <a:solidFill>
                  <a:schemeClr val="tx1"/>
                </a:solidFill>
              </a:rPr>
              <a:t>SARS/Blackboard Analytics</a:t>
            </a:r>
          </a:p>
        </p:txBody>
      </p:sp>
      <p:sp>
        <p:nvSpPr>
          <p:cNvPr id="33" name="Thought Bubble: Cloud 32">
            <a:extLst>
              <a:ext uri="{FF2B5EF4-FFF2-40B4-BE49-F238E27FC236}">
                <a16:creationId xmlns:a16="http://schemas.microsoft.com/office/drawing/2014/main" id="{DD771893-C9D2-47BF-BC58-4F7C72B57853}"/>
              </a:ext>
            </a:extLst>
          </p:cNvPr>
          <p:cNvSpPr/>
          <p:nvPr/>
        </p:nvSpPr>
        <p:spPr>
          <a:xfrm>
            <a:off x="10542539" y="3183158"/>
            <a:ext cx="1356577" cy="777286"/>
          </a:xfrm>
          <a:prstGeom prst="cloudCallout">
            <a:avLst>
              <a:gd name="adj1" fmla="val -34036"/>
              <a:gd name="adj2" fmla="val 62500"/>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C481E45-BE7E-4B59-9CD8-0EE48545E06D}"/>
              </a:ext>
            </a:extLst>
          </p:cNvPr>
          <p:cNvSpPr txBox="1"/>
          <p:nvPr/>
        </p:nvSpPr>
        <p:spPr>
          <a:xfrm>
            <a:off x="10563934" y="3353885"/>
            <a:ext cx="1356577" cy="369332"/>
          </a:xfrm>
          <a:prstGeom prst="rect">
            <a:avLst/>
          </a:prstGeom>
          <a:noFill/>
        </p:spPr>
        <p:txBody>
          <a:bodyPr wrap="square" rtlCol="0">
            <a:spAutoFit/>
          </a:bodyPr>
          <a:lstStyle/>
          <a:p>
            <a:r>
              <a:rPr lang="en-US" dirty="0"/>
              <a:t>Homegrown</a:t>
            </a:r>
          </a:p>
        </p:txBody>
      </p:sp>
      <p:sp>
        <p:nvSpPr>
          <p:cNvPr id="35" name="Rectangle 34">
            <a:extLst>
              <a:ext uri="{FF2B5EF4-FFF2-40B4-BE49-F238E27FC236}">
                <a16:creationId xmlns:a16="http://schemas.microsoft.com/office/drawing/2014/main" id="{30C4917A-FF8C-4A86-90E6-1204BAF4477B}"/>
              </a:ext>
            </a:extLst>
          </p:cNvPr>
          <p:cNvSpPr/>
          <p:nvPr/>
        </p:nvSpPr>
        <p:spPr>
          <a:xfrm>
            <a:off x="7971251" y="944843"/>
            <a:ext cx="4092100" cy="5801873"/>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EAE2D368-AAF1-E9A5-E094-917089A7ED24}"/>
              </a:ext>
            </a:extLst>
          </p:cNvPr>
          <p:cNvSpPr txBox="1">
            <a:spLocks/>
          </p:cNvSpPr>
          <p:nvPr/>
        </p:nvSpPr>
        <p:spPr bwMode="auto">
          <a:xfrm>
            <a:off x="1676400" y="209410"/>
            <a:ext cx="8437756" cy="942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85000" lnSpcReduction="10000"/>
          </a:bodyPr>
          <a:lstStyle>
            <a:lvl1pPr algn="l" defTabSz="457200" rtl="0" eaLnBrk="1" fontAlgn="base" hangingPunct="1">
              <a:spcBef>
                <a:spcPct val="0"/>
              </a:spcBef>
              <a:spcAft>
                <a:spcPct val="0"/>
              </a:spcAft>
              <a:defRPr sz="32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sz="4400" b="1" dirty="0">
                <a:solidFill>
                  <a:schemeClr val="tx1">
                    <a:lumMod val="50000"/>
                  </a:schemeClr>
                </a:solidFill>
                <a:latin typeface="Arial" panose="020B0604020202020204" pitchFamily="34" charset="0"/>
                <a:cs typeface="Arial" panose="020B0604020202020204" pitchFamily="34" charset="0"/>
              </a:rPr>
              <a:t>Data Sources for Reid Library</a:t>
            </a:r>
          </a:p>
        </p:txBody>
      </p:sp>
    </p:spTree>
    <p:extLst>
      <p:ext uri="{BB962C8B-B14F-4D97-AF65-F5344CB8AC3E}">
        <p14:creationId xmlns:p14="http://schemas.microsoft.com/office/powerpoint/2010/main" val="55922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5F57A-4A3B-4D9F-B5E8-B25838C1FD09}"/>
              </a:ext>
            </a:extLst>
          </p:cNvPr>
          <p:cNvPicPr>
            <a:picLocks noChangeAspect="1"/>
          </p:cNvPicPr>
          <p:nvPr/>
        </p:nvPicPr>
        <p:blipFill>
          <a:blip r:embed="rId2"/>
          <a:stretch>
            <a:fillRect/>
          </a:stretch>
        </p:blipFill>
        <p:spPr>
          <a:xfrm>
            <a:off x="191875" y="471487"/>
            <a:ext cx="4229100" cy="4086225"/>
          </a:xfrm>
          <a:prstGeom prst="rect">
            <a:avLst/>
          </a:prstGeom>
        </p:spPr>
      </p:pic>
      <p:sp>
        <p:nvSpPr>
          <p:cNvPr id="12" name="TextBox 11">
            <a:extLst>
              <a:ext uri="{FF2B5EF4-FFF2-40B4-BE49-F238E27FC236}">
                <a16:creationId xmlns:a16="http://schemas.microsoft.com/office/drawing/2014/main" id="{FB273842-C004-4DC3-A75B-1C77028DFE23}"/>
              </a:ext>
            </a:extLst>
          </p:cNvPr>
          <p:cNvSpPr txBox="1"/>
          <p:nvPr/>
        </p:nvSpPr>
        <p:spPr>
          <a:xfrm>
            <a:off x="5505254" y="1121789"/>
            <a:ext cx="4132572" cy="646331"/>
          </a:xfrm>
          <a:prstGeom prst="rect">
            <a:avLst/>
          </a:prstGeom>
          <a:noFill/>
        </p:spPr>
        <p:txBody>
          <a:bodyPr wrap="square" rtlCol="0">
            <a:spAutoFit/>
          </a:bodyPr>
          <a:lstStyle/>
          <a:p>
            <a:r>
              <a:rPr lang="en-US" dirty="0"/>
              <a:t>Many attributes can be added – age, gender, degree major, Pell status,…</a:t>
            </a:r>
          </a:p>
        </p:txBody>
      </p:sp>
      <p:sp>
        <p:nvSpPr>
          <p:cNvPr id="13" name="Arrow: Right 12">
            <a:extLst>
              <a:ext uri="{FF2B5EF4-FFF2-40B4-BE49-F238E27FC236}">
                <a16:creationId xmlns:a16="http://schemas.microsoft.com/office/drawing/2014/main" id="{9BC9BAD7-4FC9-4764-AF30-85659FB4AC27}"/>
              </a:ext>
            </a:extLst>
          </p:cNvPr>
          <p:cNvSpPr/>
          <p:nvPr/>
        </p:nvSpPr>
        <p:spPr>
          <a:xfrm>
            <a:off x="3227405" y="3712514"/>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loud 13">
            <a:extLst>
              <a:ext uri="{FF2B5EF4-FFF2-40B4-BE49-F238E27FC236}">
                <a16:creationId xmlns:a16="http://schemas.microsoft.com/office/drawing/2014/main" id="{481F30AD-A4CB-477E-8AA8-F187D27AD065}"/>
              </a:ext>
            </a:extLst>
          </p:cNvPr>
          <p:cNvSpPr/>
          <p:nvPr/>
        </p:nvSpPr>
        <p:spPr>
          <a:xfrm>
            <a:off x="1002556" y="3143334"/>
            <a:ext cx="1998483" cy="1357816"/>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 name="TextBox 15">
            <a:extLst>
              <a:ext uri="{FF2B5EF4-FFF2-40B4-BE49-F238E27FC236}">
                <a16:creationId xmlns:a16="http://schemas.microsoft.com/office/drawing/2014/main" id="{48524561-C163-4D06-A890-98DD7BBB0384}"/>
              </a:ext>
            </a:extLst>
          </p:cNvPr>
          <p:cNvSpPr txBox="1"/>
          <p:nvPr/>
        </p:nvSpPr>
        <p:spPr>
          <a:xfrm>
            <a:off x="746883" y="3499076"/>
            <a:ext cx="2615936" cy="646331"/>
          </a:xfrm>
          <a:prstGeom prst="rect">
            <a:avLst/>
          </a:prstGeom>
          <a:noFill/>
        </p:spPr>
        <p:txBody>
          <a:bodyPr wrap="square">
            <a:spAutoFit/>
          </a:bodyPr>
          <a:lstStyle/>
          <a:p>
            <a:pPr algn="ctr"/>
            <a:r>
              <a:rPr lang="en-US" sz="1800" dirty="0">
                <a:solidFill>
                  <a:schemeClr val="tx1"/>
                </a:solidFill>
              </a:rPr>
              <a:t>SARS/Blackboard Analytics</a:t>
            </a:r>
          </a:p>
        </p:txBody>
      </p:sp>
      <p:pic>
        <p:nvPicPr>
          <p:cNvPr id="20" name="Picture 19">
            <a:extLst>
              <a:ext uri="{FF2B5EF4-FFF2-40B4-BE49-F238E27FC236}">
                <a16:creationId xmlns:a16="http://schemas.microsoft.com/office/drawing/2014/main" id="{A6DE5F01-4E99-4554-AFAF-58BECDA2372C}"/>
              </a:ext>
            </a:extLst>
          </p:cNvPr>
          <p:cNvPicPr>
            <a:picLocks noChangeAspect="1"/>
          </p:cNvPicPr>
          <p:nvPr/>
        </p:nvPicPr>
        <p:blipFill>
          <a:blip r:embed="rId3"/>
          <a:stretch>
            <a:fillRect/>
          </a:stretch>
        </p:blipFill>
        <p:spPr>
          <a:xfrm>
            <a:off x="4434753" y="2000730"/>
            <a:ext cx="7565372" cy="4173739"/>
          </a:xfrm>
          <a:prstGeom prst="rect">
            <a:avLst/>
          </a:prstGeom>
        </p:spPr>
      </p:pic>
    </p:spTree>
    <p:extLst>
      <p:ext uri="{BB962C8B-B14F-4D97-AF65-F5344CB8AC3E}">
        <p14:creationId xmlns:p14="http://schemas.microsoft.com/office/powerpoint/2010/main" val="348375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6849-79E9-4EDC-8E70-261DCBAFD794}"/>
              </a:ext>
            </a:extLst>
          </p:cNvPr>
          <p:cNvSpPr>
            <a:spLocks noGrp="1"/>
          </p:cNvSpPr>
          <p:nvPr>
            <p:ph type="ctrTitle"/>
          </p:nvPr>
        </p:nvSpPr>
        <p:spPr>
          <a:xfrm>
            <a:off x="1524000" y="57010"/>
            <a:ext cx="9144000" cy="942107"/>
          </a:xfrm>
        </p:spPr>
        <p:txBody>
          <a:bodyPr>
            <a:normAutofit fontScale="90000"/>
          </a:bodyPr>
          <a:lstStyle/>
          <a:p>
            <a:r>
              <a:rPr lang="en-US" sz="4400" b="1" dirty="0">
                <a:latin typeface="Arial" panose="020B0604020202020204" pitchFamily="34" charset="0"/>
                <a:cs typeface="Arial" panose="020B0604020202020204" pitchFamily="34" charset="0"/>
              </a:rPr>
              <a:t>Data Sources for Reid Library</a:t>
            </a:r>
          </a:p>
        </p:txBody>
      </p:sp>
      <p:sp>
        <p:nvSpPr>
          <p:cNvPr id="7" name="Cloud 6">
            <a:extLst>
              <a:ext uri="{FF2B5EF4-FFF2-40B4-BE49-F238E27FC236}">
                <a16:creationId xmlns:a16="http://schemas.microsoft.com/office/drawing/2014/main" id="{B4461319-20D5-4325-9224-CDCD8947F399}"/>
              </a:ext>
            </a:extLst>
          </p:cNvPr>
          <p:cNvSpPr/>
          <p:nvPr/>
        </p:nvSpPr>
        <p:spPr>
          <a:xfrm>
            <a:off x="450718" y="1360242"/>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B4B1EB-BE6B-4C60-B2DF-A5A97DFDD7D1}"/>
              </a:ext>
            </a:extLst>
          </p:cNvPr>
          <p:cNvSpPr txBox="1"/>
          <p:nvPr/>
        </p:nvSpPr>
        <p:spPr>
          <a:xfrm>
            <a:off x="7309702" y="3248204"/>
            <a:ext cx="2243580" cy="830997"/>
          </a:xfrm>
          <a:prstGeom prst="rect">
            <a:avLst/>
          </a:prstGeom>
          <a:noFill/>
        </p:spPr>
        <p:txBody>
          <a:bodyPr wrap="square" rtlCol="0">
            <a:spAutoFit/>
          </a:bodyPr>
          <a:lstStyle/>
          <a:p>
            <a:pPr algn="r"/>
            <a:r>
              <a:rPr lang="en-US" sz="4800" dirty="0"/>
              <a:t>	</a:t>
            </a:r>
          </a:p>
        </p:txBody>
      </p:sp>
      <p:sp>
        <p:nvSpPr>
          <p:cNvPr id="10" name="TextBox 9">
            <a:extLst>
              <a:ext uri="{FF2B5EF4-FFF2-40B4-BE49-F238E27FC236}">
                <a16:creationId xmlns:a16="http://schemas.microsoft.com/office/drawing/2014/main" id="{7B4E001E-B80F-496E-A745-00542AF96225}"/>
              </a:ext>
            </a:extLst>
          </p:cNvPr>
          <p:cNvSpPr txBox="1"/>
          <p:nvPr/>
        </p:nvSpPr>
        <p:spPr>
          <a:xfrm>
            <a:off x="674013" y="1783677"/>
            <a:ext cx="2763626" cy="2062103"/>
          </a:xfrm>
          <a:prstGeom prst="rect">
            <a:avLst/>
          </a:prstGeom>
          <a:noFill/>
        </p:spPr>
        <p:txBody>
          <a:bodyPr wrap="square" rtlCol="0">
            <a:spAutoFit/>
          </a:bodyPr>
          <a:lstStyle/>
          <a:p>
            <a:pPr algn="ctr"/>
            <a:r>
              <a:rPr lang="en-US" sz="4000" dirty="0">
                <a:solidFill>
                  <a:schemeClr val="bg1"/>
                </a:solidFill>
              </a:rPr>
              <a:t>Digital Collections</a:t>
            </a:r>
            <a:r>
              <a:rPr lang="en-US" sz="4800" dirty="0"/>
              <a:t>	</a:t>
            </a:r>
          </a:p>
        </p:txBody>
      </p:sp>
      <p:sp>
        <p:nvSpPr>
          <p:cNvPr id="11" name="Cloud 10">
            <a:extLst>
              <a:ext uri="{FF2B5EF4-FFF2-40B4-BE49-F238E27FC236}">
                <a16:creationId xmlns:a16="http://schemas.microsoft.com/office/drawing/2014/main" id="{32CD4453-16A4-486B-AB7B-8DCFA3A7B6F1}"/>
              </a:ext>
            </a:extLst>
          </p:cNvPr>
          <p:cNvSpPr/>
          <p:nvPr/>
        </p:nvSpPr>
        <p:spPr>
          <a:xfrm>
            <a:off x="4104981" y="1333859"/>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14">
            <a:extLst>
              <a:ext uri="{FF2B5EF4-FFF2-40B4-BE49-F238E27FC236}">
                <a16:creationId xmlns:a16="http://schemas.microsoft.com/office/drawing/2014/main" id="{4774B623-B5BB-410B-9C7C-6D81952B9DF9}"/>
              </a:ext>
            </a:extLst>
          </p:cNvPr>
          <p:cNvSpPr/>
          <p:nvPr/>
        </p:nvSpPr>
        <p:spPr>
          <a:xfrm>
            <a:off x="8012746" y="1206740"/>
            <a:ext cx="3324127" cy="2353247"/>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EFEB1D6-1715-452B-B392-81343447B90C}"/>
              </a:ext>
            </a:extLst>
          </p:cNvPr>
          <p:cNvSpPr txBox="1"/>
          <p:nvPr/>
        </p:nvSpPr>
        <p:spPr>
          <a:xfrm>
            <a:off x="4678839" y="1787293"/>
            <a:ext cx="3080405" cy="646331"/>
          </a:xfrm>
          <a:prstGeom prst="rect">
            <a:avLst/>
          </a:prstGeom>
          <a:noFill/>
        </p:spPr>
        <p:txBody>
          <a:bodyPr wrap="square" rtlCol="0">
            <a:spAutoFit/>
          </a:bodyPr>
          <a:lstStyle/>
          <a:p>
            <a:pPr algn="ctr"/>
            <a:r>
              <a:rPr lang="en-US" sz="3600" dirty="0"/>
              <a:t>	</a:t>
            </a:r>
          </a:p>
        </p:txBody>
      </p:sp>
      <p:sp>
        <p:nvSpPr>
          <p:cNvPr id="19" name="TextBox 18">
            <a:extLst>
              <a:ext uri="{FF2B5EF4-FFF2-40B4-BE49-F238E27FC236}">
                <a16:creationId xmlns:a16="http://schemas.microsoft.com/office/drawing/2014/main" id="{96F617F7-1680-4548-83D2-F64DB232CBE6}"/>
              </a:ext>
            </a:extLst>
          </p:cNvPr>
          <p:cNvSpPr txBox="1"/>
          <p:nvPr/>
        </p:nvSpPr>
        <p:spPr>
          <a:xfrm>
            <a:off x="4466832" y="1771904"/>
            <a:ext cx="2600424" cy="1323439"/>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Physical Collections</a:t>
            </a:r>
            <a:endParaRPr lang="en-US" dirty="0"/>
          </a:p>
        </p:txBody>
      </p:sp>
      <p:sp>
        <p:nvSpPr>
          <p:cNvPr id="20" name="TextBox 19">
            <a:extLst>
              <a:ext uri="{FF2B5EF4-FFF2-40B4-BE49-F238E27FC236}">
                <a16:creationId xmlns:a16="http://schemas.microsoft.com/office/drawing/2014/main" id="{7E87F646-98A6-4879-B8CF-D685DA8F3B74}"/>
              </a:ext>
            </a:extLst>
          </p:cNvPr>
          <p:cNvSpPr txBox="1"/>
          <p:nvPr/>
        </p:nvSpPr>
        <p:spPr>
          <a:xfrm>
            <a:off x="8374597" y="1717142"/>
            <a:ext cx="2600424" cy="1323439"/>
          </a:xfrm>
          <a:prstGeom prst="rect">
            <a:avLst/>
          </a:prstGeom>
          <a:noFill/>
        </p:spPr>
        <p:txBody>
          <a:bodyPr wrap="square">
            <a:spAutoFit/>
          </a:bodyPr>
          <a:lstStyle/>
          <a:p>
            <a:pPr algn="ct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Library Services</a:t>
            </a:r>
            <a:endParaRPr lang="en-US" dirty="0"/>
          </a:p>
        </p:txBody>
      </p:sp>
      <p:sp>
        <p:nvSpPr>
          <p:cNvPr id="21" name="Cloud 20">
            <a:extLst>
              <a:ext uri="{FF2B5EF4-FFF2-40B4-BE49-F238E27FC236}">
                <a16:creationId xmlns:a16="http://schemas.microsoft.com/office/drawing/2014/main" id="{E3B7A8C7-F736-46B7-986E-90625EE50201}"/>
              </a:ext>
            </a:extLst>
          </p:cNvPr>
          <p:cNvSpPr/>
          <p:nvPr/>
        </p:nvSpPr>
        <p:spPr>
          <a:xfrm>
            <a:off x="1178727" y="3845780"/>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C4478A4-DB62-47DD-84C6-E53FD77D44BA}"/>
              </a:ext>
            </a:extLst>
          </p:cNvPr>
          <p:cNvSpPr txBox="1"/>
          <p:nvPr/>
        </p:nvSpPr>
        <p:spPr>
          <a:xfrm>
            <a:off x="1086241" y="4285463"/>
            <a:ext cx="1998483" cy="369332"/>
          </a:xfrm>
          <a:prstGeom prst="rect">
            <a:avLst/>
          </a:prstGeom>
          <a:noFill/>
        </p:spPr>
        <p:txBody>
          <a:bodyPr wrap="square" rtlCol="0">
            <a:spAutoFit/>
          </a:bodyPr>
          <a:lstStyle/>
          <a:p>
            <a:pPr algn="ctr"/>
            <a:r>
              <a:rPr lang="en-US" dirty="0"/>
              <a:t>ALMA Analytics </a:t>
            </a:r>
          </a:p>
        </p:txBody>
      </p:sp>
      <p:sp>
        <p:nvSpPr>
          <p:cNvPr id="23" name="Cloud 22">
            <a:extLst>
              <a:ext uri="{FF2B5EF4-FFF2-40B4-BE49-F238E27FC236}">
                <a16:creationId xmlns:a16="http://schemas.microsoft.com/office/drawing/2014/main" id="{BFB52BA9-400C-4C99-A909-63627AAB26B3}"/>
              </a:ext>
            </a:extLst>
          </p:cNvPr>
          <p:cNvSpPr/>
          <p:nvPr/>
        </p:nvSpPr>
        <p:spPr>
          <a:xfrm>
            <a:off x="1142994" y="5272751"/>
            <a:ext cx="1868107" cy="1357816"/>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7BB05B9-F1E0-4B6C-8736-5E5A47805A94}"/>
              </a:ext>
            </a:extLst>
          </p:cNvPr>
          <p:cNvSpPr txBox="1"/>
          <p:nvPr/>
        </p:nvSpPr>
        <p:spPr>
          <a:xfrm>
            <a:off x="1077805" y="5643279"/>
            <a:ext cx="1998483" cy="369332"/>
          </a:xfrm>
          <a:prstGeom prst="rect">
            <a:avLst/>
          </a:prstGeom>
          <a:noFill/>
        </p:spPr>
        <p:txBody>
          <a:bodyPr wrap="square" rtlCol="0">
            <a:spAutoFit/>
          </a:bodyPr>
          <a:lstStyle/>
          <a:p>
            <a:pPr algn="ctr"/>
            <a:r>
              <a:rPr lang="en-US" dirty="0"/>
              <a:t>OpenAthens</a:t>
            </a:r>
          </a:p>
        </p:txBody>
      </p:sp>
      <p:sp>
        <p:nvSpPr>
          <p:cNvPr id="25" name="Cloud 24">
            <a:extLst>
              <a:ext uri="{FF2B5EF4-FFF2-40B4-BE49-F238E27FC236}">
                <a16:creationId xmlns:a16="http://schemas.microsoft.com/office/drawing/2014/main" id="{106A517F-98EC-4356-A93D-D242A47FB5E9}"/>
              </a:ext>
            </a:extLst>
          </p:cNvPr>
          <p:cNvSpPr/>
          <p:nvPr/>
        </p:nvSpPr>
        <p:spPr>
          <a:xfrm>
            <a:off x="4832990" y="3845780"/>
            <a:ext cx="1868107"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BFFB730-F913-4468-81B1-2CEF3FAA67E5}"/>
              </a:ext>
            </a:extLst>
          </p:cNvPr>
          <p:cNvSpPr txBox="1"/>
          <p:nvPr/>
        </p:nvSpPr>
        <p:spPr>
          <a:xfrm>
            <a:off x="4805693" y="4283230"/>
            <a:ext cx="1998483" cy="369332"/>
          </a:xfrm>
          <a:prstGeom prst="rect">
            <a:avLst/>
          </a:prstGeom>
          <a:noFill/>
        </p:spPr>
        <p:txBody>
          <a:bodyPr wrap="square" rtlCol="0">
            <a:spAutoFit/>
          </a:bodyPr>
          <a:lstStyle/>
          <a:p>
            <a:pPr algn="ctr"/>
            <a:r>
              <a:rPr lang="en-US" dirty="0"/>
              <a:t>ALMA Analytics </a:t>
            </a:r>
          </a:p>
        </p:txBody>
      </p:sp>
      <p:sp>
        <p:nvSpPr>
          <p:cNvPr id="27" name="Cloud 26">
            <a:extLst>
              <a:ext uri="{FF2B5EF4-FFF2-40B4-BE49-F238E27FC236}">
                <a16:creationId xmlns:a16="http://schemas.microsoft.com/office/drawing/2014/main" id="{200B089B-E2CC-4BFE-95F7-EBCDF6CBE881}"/>
              </a:ext>
            </a:extLst>
          </p:cNvPr>
          <p:cNvSpPr/>
          <p:nvPr/>
        </p:nvSpPr>
        <p:spPr>
          <a:xfrm>
            <a:off x="4805693" y="5272751"/>
            <a:ext cx="1998483"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TextBox 27">
            <a:extLst>
              <a:ext uri="{FF2B5EF4-FFF2-40B4-BE49-F238E27FC236}">
                <a16:creationId xmlns:a16="http://schemas.microsoft.com/office/drawing/2014/main" id="{B6D7651F-B5CE-4D29-827E-7CD5048F8F11}"/>
              </a:ext>
            </a:extLst>
          </p:cNvPr>
          <p:cNvSpPr txBox="1"/>
          <p:nvPr/>
        </p:nvSpPr>
        <p:spPr>
          <a:xfrm>
            <a:off x="4835503" y="5597762"/>
            <a:ext cx="1998483" cy="646331"/>
          </a:xfrm>
          <a:prstGeom prst="rect">
            <a:avLst/>
          </a:prstGeom>
          <a:noFill/>
        </p:spPr>
        <p:txBody>
          <a:bodyPr wrap="square" rtlCol="0">
            <a:spAutoFit/>
          </a:bodyPr>
          <a:lstStyle/>
          <a:p>
            <a:pPr algn="ctr"/>
            <a:r>
              <a:rPr lang="en-US" sz="1800" dirty="0">
                <a:solidFill>
                  <a:schemeClr val="tx1"/>
                </a:solidFill>
              </a:rPr>
              <a:t>SARS/Blackboard Analytics</a:t>
            </a:r>
          </a:p>
        </p:txBody>
      </p:sp>
      <p:sp>
        <p:nvSpPr>
          <p:cNvPr id="29" name="Thought Bubble: Cloud 28">
            <a:extLst>
              <a:ext uri="{FF2B5EF4-FFF2-40B4-BE49-F238E27FC236}">
                <a16:creationId xmlns:a16="http://schemas.microsoft.com/office/drawing/2014/main" id="{CDBCEBE5-16FC-4359-A2A7-FC14E55B0BC5}"/>
              </a:ext>
            </a:extLst>
          </p:cNvPr>
          <p:cNvSpPr/>
          <p:nvPr/>
        </p:nvSpPr>
        <p:spPr>
          <a:xfrm>
            <a:off x="6631413" y="4849531"/>
            <a:ext cx="1356577" cy="777286"/>
          </a:xfrm>
          <a:prstGeom prst="cloudCallout">
            <a:avLst>
              <a:gd name="adj1" fmla="val -34036"/>
              <a:gd name="adj2" fmla="val 62500"/>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E97B526-049A-4626-82C5-A63099430D0D}"/>
              </a:ext>
            </a:extLst>
          </p:cNvPr>
          <p:cNvSpPr txBox="1"/>
          <p:nvPr/>
        </p:nvSpPr>
        <p:spPr>
          <a:xfrm>
            <a:off x="6656169" y="5016820"/>
            <a:ext cx="1356577" cy="369332"/>
          </a:xfrm>
          <a:prstGeom prst="rect">
            <a:avLst/>
          </a:prstGeom>
          <a:noFill/>
        </p:spPr>
        <p:txBody>
          <a:bodyPr wrap="square" rtlCol="0">
            <a:spAutoFit/>
          </a:bodyPr>
          <a:lstStyle/>
          <a:p>
            <a:r>
              <a:rPr lang="en-US" dirty="0"/>
              <a:t>Homegrown</a:t>
            </a:r>
          </a:p>
        </p:txBody>
      </p:sp>
      <p:sp>
        <p:nvSpPr>
          <p:cNvPr id="31" name="Cloud 30">
            <a:extLst>
              <a:ext uri="{FF2B5EF4-FFF2-40B4-BE49-F238E27FC236}">
                <a16:creationId xmlns:a16="http://schemas.microsoft.com/office/drawing/2014/main" id="{46C639E1-8C2B-4FBE-96A4-8564A0FD490B}"/>
              </a:ext>
            </a:extLst>
          </p:cNvPr>
          <p:cNvSpPr/>
          <p:nvPr/>
        </p:nvSpPr>
        <p:spPr>
          <a:xfrm>
            <a:off x="8734065" y="3687106"/>
            <a:ext cx="1998483" cy="1357816"/>
          </a:xfrm>
          <a:prstGeom prst="cloud">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2" name="TextBox 31">
            <a:extLst>
              <a:ext uri="{FF2B5EF4-FFF2-40B4-BE49-F238E27FC236}">
                <a16:creationId xmlns:a16="http://schemas.microsoft.com/office/drawing/2014/main" id="{8BE1A834-E00F-4F75-B4D3-018652F20DF9}"/>
              </a:ext>
            </a:extLst>
          </p:cNvPr>
          <p:cNvSpPr txBox="1"/>
          <p:nvPr/>
        </p:nvSpPr>
        <p:spPr>
          <a:xfrm>
            <a:off x="8784107" y="4051401"/>
            <a:ext cx="1998483" cy="646331"/>
          </a:xfrm>
          <a:prstGeom prst="rect">
            <a:avLst/>
          </a:prstGeom>
          <a:noFill/>
        </p:spPr>
        <p:txBody>
          <a:bodyPr wrap="square" rtlCol="0">
            <a:spAutoFit/>
          </a:bodyPr>
          <a:lstStyle/>
          <a:p>
            <a:pPr algn="ctr"/>
            <a:r>
              <a:rPr lang="en-US" sz="1800" dirty="0">
                <a:solidFill>
                  <a:schemeClr val="tx1"/>
                </a:solidFill>
              </a:rPr>
              <a:t>SARS/Blackboard Analytics</a:t>
            </a:r>
          </a:p>
        </p:txBody>
      </p:sp>
      <p:sp>
        <p:nvSpPr>
          <p:cNvPr id="33" name="Thought Bubble: Cloud 32">
            <a:extLst>
              <a:ext uri="{FF2B5EF4-FFF2-40B4-BE49-F238E27FC236}">
                <a16:creationId xmlns:a16="http://schemas.microsoft.com/office/drawing/2014/main" id="{DD771893-C9D2-47BF-BC58-4F7C72B57853}"/>
              </a:ext>
            </a:extLst>
          </p:cNvPr>
          <p:cNvSpPr/>
          <p:nvPr/>
        </p:nvSpPr>
        <p:spPr>
          <a:xfrm>
            <a:off x="10542539" y="3183158"/>
            <a:ext cx="1356577" cy="777286"/>
          </a:xfrm>
          <a:prstGeom prst="cloudCallout">
            <a:avLst>
              <a:gd name="adj1" fmla="val -34036"/>
              <a:gd name="adj2" fmla="val 62500"/>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C481E45-BE7E-4B59-9CD8-0EE48545E06D}"/>
              </a:ext>
            </a:extLst>
          </p:cNvPr>
          <p:cNvSpPr txBox="1"/>
          <p:nvPr/>
        </p:nvSpPr>
        <p:spPr>
          <a:xfrm>
            <a:off x="10563934" y="3353885"/>
            <a:ext cx="1356577" cy="369332"/>
          </a:xfrm>
          <a:prstGeom prst="rect">
            <a:avLst/>
          </a:prstGeom>
          <a:noFill/>
        </p:spPr>
        <p:txBody>
          <a:bodyPr wrap="square" rtlCol="0">
            <a:spAutoFit/>
          </a:bodyPr>
          <a:lstStyle/>
          <a:p>
            <a:r>
              <a:rPr lang="en-US" dirty="0"/>
              <a:t>Homegrown</a:t>
            </a:r>
          </a:p>
        </p:txBody>
      </p:sp>
      <p:sp>
        <p:nvSpPr>
          <p:cNvPr id="36" name="Rectangle 35">
            <a:extLst>
              <a:ext uri="{FF2B5EF4-FFF2-40B4-BE49-F238E27FC236}">
                <a16:creationId xmlns:a16="http://schemas.microsoft.com/office/drawing/2014/main" id="{55B6C2D9-80BE-497D-9E1A-2AB639368FD0}"/>
              </a:ext>
            </a:extLst>
          </p:cNvPr>
          <p:cNvSpPr/>
          <p:nvPr/>
        </p:nvSpPr>
        <p:spPr>
          <a:xfrm>
            <a:off x="3998140" y="944843"/>
            <a:ext cx="4032151" cy="5801873"/>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39B28A3C-EB68-3BAB-D257-7DBC94AEE91A}"/>
              </a:ext>
            </a:extLst>
          </p:cNvPr>
          <p:cNvSpPr txBox="1">
            <a:spLocks/>
          </p:cNvSpPr>
          <p:nvPr/>
        </p:nvSpPr>
        <p:spPr bwMode="auto">
          <a:xfrm>
            <a:off x="1676400" y="209410"/>
            <a:ext cx="8437756" cy="942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85000" lnSpcReduction="10000"/>
          </a:bodyPr>
          <a:lstStyle>
            <a:lvl1pPr algn="l" defTabSz="457200" rtl="0" eaLnBrk="1" fontAlgn="base" hangingPunct="1">
              <a:spcBef>
                <a:spcPct val="0"/>
              </a:spcBef>
              <a:spcAft>
                <a:spcPct val="0"/>
              </a:spcAft>
              <a:defRPr sz="32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sz="4400" b="1" dirty="0">
                <a:solidFill>
                  <a:schemeClr val="tx1">
                    <a:lumMod val="50000"/>
                  </a:schemeClr>
                </a:solidFill>
                <a:latin typeface="Arial" panose="020B0604020202020204" pitchFamily="34" charset="0"/>
                <a:cs typeface="Arial" panose="020B0604020202020204" pitchFamily="34" charset="0"/>
              </a:rPr>
              <a:t>Data Sources for Reid Library</a:t>
            </a:r>
          </a:p>
        </p:txBody>
      </p:sp>
    </p:spTree>
    <p:extLst>
      <p:ext uri="{BB962C8B-B14F-4D97-AF65-F5344CB8AC3E}">
        <p14:creationId xmlns:p14="http://schemas.microsoft.com/office/powerpoint/2010/main" val="317070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65FA2-CCE8-4E1C-864A-FEE71F71EEB9}"/>
              </a:ext>
            </a:extLst>
          </p:cNvPr>
          <p:cNvPicPr>
            <a:picLocks noChangeAspect="1"/>
          </p:cNvPicPr>
          <p:nvPr/>
        </p:nvPicPr>
        <p:blipFill>
          <a:blip r:embed="rId3"/>
          <a:stretch>
            <a:fillRect/>
          </a:stretch>
        </p:blipFill>
        <p:spPr>
          <a:xfrm>
            <a:off x="244654" y="392784"/>
            <a:ext cx="4048125" cy="5638800"/>
          </a:xfrm>
          <a:prstGeom prst="rect">
            <a:avLst/>
          </a:prstGeom>
        </p:spPr>
      </p:pic>
      <p:sp>
        <p:nvSpPr>
          <p:cNvPr id="7" name="Cloud 6">
            <a:extLst>
              <a:ext uri="{FF2B5EF4-FFF2-40B4-BE49-F238E27FC236}">
                <a16:creationId xmlns:a16="http://schemas.microsoft.com/office/drawing/2014/main" id="{EA199B29-6949-4F81-BFE0-48CB79630172}"/>
              </a:ext>
            </a:extLst>
          </p:cNvPr>
          <p:cNvSpPr/>
          <p:nvPr/>
        </p:nvSpPr>
        <p:spPr>
          <a:xfrm>
            <a:off x="1086241" y="3186260"/>
            <a:ext cx="1892629" cy="138374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68E70D-1FBB-44E1-ADCA-2B74D7400617}"/>
              </a:ext>
            </a:extLst>
          </p:cNvPr>
          <p:cNvSpPr txBox="1"/>
          <p:nvPr/>
        </p:nvSpPr>
        <p:spPr>
          <a:xfrm>
            <a:off x="1033313" y="3693464"/>
            <a:ext cx="1998483" cy="369332"/>
          </a:xfrm>
          <a:prstGeom prst="rect">
            <a:avLst/>
          </a:prstGeom>
          <a:noFill/>
        </p:spPr>
        <p:txBody>
          <a:bodyPr wrap="square" rtlCol="0">
            <a:spAutoFit/>
          </a:bodyPr>
          <a:lstStyle/>
          <a:p>
            <a:pPr algn="ctr"/>
            <a:r>
              <a:rPr lang="en-US" dirty="0"/>
              <a:t>ALMA Analytics </a:t>
            </a:r>
          </a:p>
        </p:txBody>
      </p:sp>
      <p:pic>
        <p:nvPicPr>
          <p:cNvPr id="12" name="Picture 11">
            <a:extLst>
              <a:ext uri="{FF2B5EF4-FFF2-40B4-BE49-F238E27FC236}">
                <a16:creationId xmlns:a16="http://schemas.microsoft.com/office/drawing/2014/main" id="{AB1BA240-4230-4D59-A172-CEA51AD85E28}"/>
              </a:ext>
            </a:extLst>
          </p:cNvPr>
          <p:cNvPicPr>
            <a:picLocks noChangeAspect="1"/>
          </p:cNvPicPr>
          <p:nvPr/>
        </p:nvPicPr>
        <p:blipFill>
          <a:blip r:embed="rId4"/>
          <a:stretch>
            <a:fillRect/>
          </a:stretch>
        </p:blipFill>
        <p:spPr>
          <a:xfrm>
            <a:off x="4818422" y="1755126"/>
            <a:ext cx="6739440" cy="4721088"/>
          </a:xfrm>
          <a:prstGeom prst="rect">
            <a:avLst/>
          </a:prstGeom>
        </p:spPr>
      </p:pic>
      <p:sp>
        <p:nvSpPr>
          <p:cNvPr id="13" name="Arrow: Right 12">
            <a:extLst>
              <a:ext uri="{FF2B5EF4-FFF2-40B4-BE49-F238E27FC236}">
                <a16:creationId xmlns:a16="http://schemas.microsoft.com/office/drawing/2014/main" id="{E6155EAF-1B50-43EE-A761-44A57008F72C}"/>
              </a:ext>
            </a:extLst>
          </p:cNvPr>
          <p:cNvSpPr/>
          <p:nvPr/>
        </p:nvSpPr>
        <p:spPr>
          <a:xfrm>
            <a:off x="3152601" y="3503044"/>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90981D4-36AC-44B8-899A-DE44E6BD422E}"/>
              </a:ext>
            </a:extLst>
          </p:cNvPr>
          <p:cNvSpPr txBox="1"/>
          <p:nvPr/>
        </p:nvSpPr>
        <p:spPr>
          <a:xfrm>
            <a:off x="5140928" y="1009392"/>
            <a:ext cx="6094428" cy="369332"/>
          </a:xfrm>
          <a:prstGeom prst="rect">
            <a:avLst/>
          </a:prstGeom>
          <a:noFill/>
        </p:spPr>
        <p:txBody>
          <a:bodyPr wrap="square">
            <a:spAutoFit/>
          </a:bodyPr>
          <a:lstStyle/>
          <a:p>
            <a:r>
              <a:rPr lang="en-US" dirty="0"/>
              <a:t>Useful circulation reports that we use in Alma Analytics   </a:t>
            </a:r>
          </a:p>
        </p:txBody>
      </p:sp>
    </p:spTree>
    <p:extLst>
      <p:ext uri="{BB962C8B-B14F-4D97-AF65-F5344CB8AC3E}">
        <p14:creationId xmlns:p14="http://schemas.microsoft.com/office/powerpoint/2010/main" val="125823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65FA2-CCE8-4E1C-864A-FEE71F71EEB9}"/>
              </a:ext>
            </a:extLst>
          </p:cNvPr>
          <p:cNvPicPr>
            <a:picLocks noChangeAspect="1"/>
          </p:cNvPicPr>
          <p:nvPr/>
        </p:nvPicPr>
        <p:blipFill>
          <a:blip r:embed="rId2"/>
          <a:stretch>
            <a:fillRect/>
          </a:stretch>
        </p:blipFill>
        <p:spPr>
          <a:xfrm>
            <a:off x="244654" y="392784"/>
            <a:ext cx="4048125" cy="5638800"/>
          </a:xfrm>
          <a:prstGeom prst="rect">
            <a:avLst/>
          </a:prstGeom>
        </p:spPr>
      </p:pic>
      <p:sp>
        <p:nvSpPr>
          <p:cNvPr id="7" name="Cloud 6">
            <a:extLst>
              <a:ext uri="{FF2B5EF4-FFF2-40B4-BE49-F238E27FC236}">
                <a16:creationId xmlns:a16="http://schemas.microsoft.com/office/drawing/2014/main" id="{EA199B29-6949-4F81-BFE0-48CB79630172}"/>
              </a:ext>
            </a:extLst>
          </p:cNvPr>
          <p:cNvSpPr/>
          <p:nvPr/>
        </p:nvSpPr>
        <p:spPr>
          <a:xfrm>
            <a:off x="1086241" y="3186260"/>
            <a:ext cx="1892629" cy="138374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68E70D-1FBB-44E1-ADCA-2B74D7400617}"/>
              </a:ext>
            </a:extLst>
          </p:cNvPr>
          <p:cNvSpPr txBox="1"/>
          <p:nvPr/>
        </p:nvSpPr>
        <p:spPr>
          <a:xfrm>
            <a:off x="1033313" y="3693464"/>
            <a:ext cx="1998483" cy="369332"/>
          </a:xfrm>
          <a:prstGeom prst="rect">
            <a:avLst/>
          </a:prstGeom>
          <a:noFill/>
        </p:spPr>
        <p:txBody>
          <a:bodyPr wrap="square" rtlCol="0">
            <a:spAutoFit/>
          </a:bodyPr>
          <a:lstStyle/>
          <a:p>
            <a:pPr algn="ctr"/>
            <a:r>
              <a:rPr lang="en-US" dirty="0"/>
              <a:t>ALMA Analytics </a:t>
            </a:r>
          </a:p>
        </p:txBody>
      </p:sp>
      <p:pic>
        <p:nvPicPr>
          <p:cNvPr id="9" name="Picture 8">
            <a:extLst>
              <a:ext uri="{FF2B5EF4-FFF2-40B4-BE49-F238E27FC236}">
                <a16:creationId xmlns:a16="http://schemas.microsoft.com/office/drawing/2014/main" id="{B40D6446-75CF-41EB-93A9-08218A62D942}"/>
              </a:ext>
            </a:extLst>
          </p:cNvPr>
          <p:cNvPicPr>
            <a:picLocks noChangeAspect="1"/>
          </p:cNvPicPr>
          <p:nvPr/>
        </p:nvPicPr>
        <p:blipFill>
          <a:blip r:embed="rId3"/>
          <a:stretch>
            <a:fillRect/>
          </a:stretch>
        </p:blipFill>
        <p:spPr>
          <a:xfrm>
            <a:off x="5134366" y="1192580"/>
            <a:ext cx="5037156" cy="5565479"/>
          </a:xfrm>
          <a:prstGeom prst="rect">
            <a:avLst/>
          </a:prstGeom>
        </p:spPr>
      </p:pic>
      <p:sp>
        <p:nvSpPr>
          <p:cNvPr id="13" name="Arrow: Right 12">
            <a:extLst>
              <a:ext uri="{FF2B5EF4-FFF2-40B4-BE49-F238E27FC236}">
                <a16:creationId xmlns:a16="http://schemas.microsoft.com/office/drawing/2014/main" id="{1A536E85-2690-48A0-A6D9-75EBD5048AFE}"/>
              </a:ext>
            </a:extLst>
          </p:cNvPr>
          <p:cNvSpPr/>
          <p:nvPr/>
        </p:nvSpPr>
        <p:spPr>
          <a:xfrm>
            <a:off x="3220480" y="3503044"/>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EA73503-1DBA-46D1-A9AB-95BDE5FC7BBE}"/>
              </a:ext>
            </a:extLst>
          </p:cNvPr>
          <p:cNvSpPr txBox="1"/>
          <p:nvPr/>
        </p:nvSpPr>
        <p:spPr>
          <a:xfrm>
            <a:off x="5620734" y="745442"/>
            <a:ext cx="6094428" cy="369332"/>
          </a:xfrm>
          <a:prstGeom prst="rect">
            <a:avLst/>
          </a:prstGeom>
          <a:noFill/>
        </p:spPr>
        <p:txBody>
          <a:bodyPr wrap="square">
            <a:spAutoFit/>
          </a:bodyPr>
          <a:lstStyle/>
          <a:p>
            <a:r>
              <a:rPr lang="en-US" dirty="0"/>
              <a:t>Other useful circulation reports that we use. </a:t>
            </a:r>
          </a:p>
        </p:txBody>
      </p:sp>
    </p:spTree>
    <p:extLst>
      <p:ext uri="{BB962C8B-B14F-4D97-AF65-F5344CB8AC3E}">
        <p14:creationId xmlns:p14="http://schemas.microsoft.com/office/powerpoint/2010/main" val="94704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65FA2-CCE8-4E1C-864A-FEE71F71EEB9}"/>
              </a:ext>
            </a:extLst>
          </p:cNvPr>
          <p:cNvPicPr>
            <a:picLocks noChangeAspect="1"/>
          </p:cNvPicPr>
          <p:nvPr/>
        </p:nvPicPr>
        <p:blipFill>
          <a:blip r:embed="rId2"/>
          <a:stretch>
            <a:fillRect/>
          </a:stretch>
        </p:blipFill>
        <p:spPr>
          <a:xfrm>
            <a:off x="244654" y="392784"/>
            <a:ext cx="4048125" cy="5638800"/>
          </a:xfrm>
          <a:prstGeom prst="rect">
            <a:avLst/>
          </a:prstGeom>
        </p:spPr>
      </p:pic>
      <p:sp>
        <p:nvSpPr>
          <p:cNvPr id="7" name="Cloud 6">
            <a:extLst>
              <a:ext uri="{FF2B5EF4-FFF2-40B4-BE49-F238E27FC236}">
                <a16:creationId xmlns:a16="http://schemas.microsoft.com/office/drawing/2014/main" id="{EA199B29-6949-4F81-BFE0-48CB79630172}"/>
              </a:ext>
            </a:extLst>
          </p:cNvPr>
          <p:cNvSpPr/>
          <p:nvPr/>
        </p:nvSpPr>
        <p:spPr>
          <a:xfrm>
            <a:off x="1086241" y="3186260"/>
            <a:ext cx="1892629" cy="138374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68E70D-1FBB-44E1-ADCA-2B74D7400617}"/>
              </a:ext>
            </a:extLst>
          </p:cNvPr>
          <p:cNvSpPr txBox="1"/>
          <p:nvPr/>
        </p:nvSpPr>
        <p:spPr>
          <a:xfrm>
            <a:off x="1033313" y="3693464"/>
            <a:ext cx="1998483" cy="369332"/>
          </a:xfrm>
          <a:prstGeom prst="rect">
            <a:avLst/>
          </a:prstGeom>
          <a:noFill/>
        </p:spPr>
        <p:txBody>
          <a:bodyPr wrap="square" rtlCol="0">
            <a:spAutoFit/>
          </a:bodyPr>
          <a:lstStyle/>
          <a:p>
            <a:pPr algn="ctr"/>
            <a:r>
              <a:rPr lang="en-US" dirty="0"/>
              <a:t>ALMA Analytics </a:t>
            </a:r>
          </a:p>
        </p:txBody>
      </p:sp>
      <p:pic>
        <p:nvPicPr>
          <p:cNvPr id="3" name="Picture 2">
            <a:extLst>
              <a:ext uri="{FF2B5EF4-FFF2-40B4-BE49-F238E27FC236}">
                <a16:creationId xmlns:a16="http://schemas.microsoft.com/office/drawing/2014/main" id="{57259244-E586-4343-82CB-64591D780B50}"/>
              </a:ext>
            </a:extLst>
          </p:cNvPr>
          <p:cNvPicPr>
            <a:picLocks noChangeAspect="1"/>
          </p:cNvPicPr>
          <p:nvPr/>
        </p:nvPicPr>
        <p:blipFill>
          <a:blip r:embed="rId3"/>
          <a:stretch>
            <a:fillRect/>
          </a:stretch>
        </p:blipFill>
        <p:spPr>
          <a:xfrm>
            <a:off x="4603863" y="1253992"/>
            <a:ext cx="6772275" cy="5248275"/>
          </a:xfrm>
          <a:prstGeom prst="rect">
            <a:avLst/>
          </a:prstGeom>
        </p:spPr>
      </p:pic>
      <p:sp>
        <p:nvSpPr>
          <p:cNvPr id="11" name="TextBox 10">
            <a:extLst>
              <a:ext uri="{FF2B5EF4-FFF2-40B4-BE49-F238E27FC236}">
                <a16:creationId xmlns:a16="http://schemas.microsoft.com/office/drawing/2014/main" id="{340F0B11-805B-40D0-A541-2DF518683742}"/>
              </a:ext>
            </a:extLst>
          </p:cNvPr>
          <p:cNvSpPr txBox="1"/>
          <p:nvPr/>
        </p:nvSpPr>
        <p:spPr>
          <a:xfrm>
            <a:off x="5620734" y="745442"/>
            <a:ext cx="6094428" cy="369332"/>
          </a:xfrm>
          <a:prstGeom prst="rect">
            <a:avLst/>
          </a:prstGeom>
          <a:noFill/>
        </p:spPr>
        <p:txBody>
          <a:bodyPr wrap="square">
            <a:spAutoFit/>
          </a:bodyPr>
          <a:lstStyle/>
          <a:p>
            <a:r>
              <a:rPr lang="en-US" dirty="0"/>
              <a:t>Other useful circulation reports that we use. </a:t>
            </a:r>
          </a:p>
        </p:txBody>
      </p:sp>
      <p:sp>
        <p:nvSpPr>
          <p:cNvPr id="9" name="Arrow: Right 8">
            <a:extLst>
              <a:ext uri="{FF2B5EF4-FFF2-40B4-BE49-F238E27FC236}">
                <a16:creationId xmlns:a16="http://schemas.microsoft.com/office/drawing/2014/main" id="{ED3B3C7D-2DEC-4259-8049-844A6266215D}"/>
              </a:ext>
            </a:extLst>
          </p:cNvPr>
          <p:cNvSpPr/>
          <p:nvPr/>
        </p:nvSpPr>
        <p:spPr>
          <a:xfrm>
            <a:off x="3106698" y="3503043"/>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068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65FA2-CCE8-4E1C-864A-FEE71F71EEB9}"/>
              </a:ext>
            </a:extLst>
          </p:cNvPr>
          <p:cNvPicPr>
            <a:picLocks noChangeAspect="1"/>
          </p:cNvPicPr>
          <p:nvPr/>
        </p:nvPicPr>
        <p:blipFill>
          <a:blip r:embed="rId2"/>
          <a:stretch>
            <a:fillRect/>
          </a:stretch>
        </p:blipFill>
        <p:spPr>
          <a:xfrm>
            <a:off x="244654" y="392784"/>
            <a:ext cx="4048125" cy="5638800"/>
          </a:xfrm>
          <a:prstGeom prst="rect">
            <a:avLst/>
          </a:prstGeom>
        </p:spPr>
      </p:pic>
      <p:sp>
        <p:nvSpPr>
          <p:cNvPr id="7" name="Cloud 6">
            <a:extLst>
              <a:ext uri="{FF2B5EF4-FFF2-40B4-BE49-F238E27FC236}">
                <a16:creationId xmlns:a16="http://schemas.microsoft.com/office/drawing/2014/main" id="{EA199B29-6949-4F81-BFE0-48CB79630172}"/>
              </a:ext>
            </a:extLst>
          </p:cNvPr>
          <p:cNvSpPr/>
          <p:nvPr/>
        </p:nvSpPr>
        <p:spPr>
          <a:xfrm>
            <a:off x="1086241" y="3186260"/>
            <a:ext cx="1892629" cy="138374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68E70D-1FBB-44E1-ADCA-2B74D7400617}"/>
              </a:ext>
            </a:extLst>
          </p:cNvPr>
          <p:cNvSpPr txBox="1"/>
          <p:nvPr/>
        </p:nvSpPr>
        <p:spPr>
          <a:xfrm>
            <a:off x="1033313" y="3693464"/>
            <a:ext cx="1998483" cy="369332"/>
          </a:xfrm>
          <a:prstGeom prst="rect">
            <a:avLst/>
          </a:prstGeom>
          <a:noFill/>
        </p:spPr>
        <p:txBody>
          <a:bodyPr wrap="square" rtlCol="0">
            <a:spAutoFit/>
          </a:bodyPr>
          <a:lstStyle/>
          <a:p>
            <a:pPr algn="ctr"/>
            <a:r>
              <a:rPr lang="en-US" dirty="0"/>
              <a:t>ALMA Analytics </a:t>
            </a:r>
          </a:p>
        </p:txBody>
      </p:sp>
      <p:pic>
        <p:nvPicPr>
          <p:cNvPr id="3" name="Picture 2">
            <a:extLst>
              <a:ext uri="{FF2B5EF4-FFF2-40B4-BE49-F238E27FC236}">
                <a16:creationId xmlns:a16="http://schemas.microsoft.com/office/drawing/2014/main" id="{A1495FBA-F681-4A86-AB3B-1B0E39804E10}"/>
              </a:ext>
            </a:extLst>
          </p:cNvPr>
          <p:cNvPicPr>
            <a:picLocks noChangeAspect="1"/>
          </p:cNvPicPr>
          <p:nvPr/>
        </p:nvPicPr>
        <p:blipFill>
          <a:blip r:embed="rId3"/>
          <a:stretch>
            <a:fillRect/>
          </a:stretch>
        </p:blipFill>
        <p:spPr>
          <a:xfrm>
            <a:off x="4529665" y="1460155"/>
            <a:ext cx="6985259" cy="4835949"/>
          </a:xfrm>
          <a:prstGeom prst="rect">
            <a:avLst/>
          </a:prstGeom>
        </p:spPr>
      </p:pic>
      <p:sp>
        <p:nvSpPr>
          <p:cNvPr id="9" name="TextBox 8">
            <a:extLst>
              <a:ext uri="{FF2B5EF4-FFF2-40B4-BE49-F238E27FC236}">
                <a16:creationId xmlns:a16="http://schemas.microsoft.com/office/drawing/2014/main" id="{A9932B36-F65D-44AD-B02E-DC25D1D638C2}"/>
              </a:ext>
            </a:extLst>
          </p:cNvPr>
          <p:cNvSpPr txBox="1"/>
          <p:nvPr/>
        </p:nvSpPr>
        <p:spPr>
          <a:xfrm>
            <a:off x="5620734" y="745442"/>
            <a:ext cx="6094428" cy="369332"/>
          </a:xfrm>
          <a:prstGeom prst="rect">
            <a:avLst/>
          </a:prstGeom>
          <a:noFill/>
        </p:spPr>
        <p:txBody>
          <a:bodyPr wrap="square">
            <a:spAutoFit/>
          </a:bodyPr>
          <a:lstStyle/>
          <a:p>
            <a:r>
              <a:rPr lang="en-US" dirty="0"/>
              <a:t>Other useful circulation reports that we use. </a:t>
            </a:r>
          </a:p>
        </p:txBody>
      </p:sp>
      <p:sp>
        <p:nvSpPr>
          <p:cNvPr id="10" name="Arrow: Right 9">
            <a:extLst>
              <a:ext uri="{FF2B5EF4-FFF2-40B4-BE49-F238E27FC236}">
                <a16:creationId xmlns:a16="http://schemas.microsoft.com/office/drawing/2014/main" id="{37A38A9B-CA64-43E7-9CF6-5C7FA2890688}"/>
              </a:ext>
            </a:extLst>
          </p:cNvPr>
          <p:cNvSpPr/>
          <p:nvPr/>
        </p:nvSpPr>
        <p:spPr>
          <a:xfrm>
            <a:off x="3152601" y="3503043"/>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682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rPr>
              <a:t>Overview of Alma Anonymization</a:t>
            </a:r>
          </a:p>
          <a:p>
            <a:pPr marL="342900" indent="-342900">
              <a:buFont typeface="Arial" panose="020B0604020202020204" pitchFamily="34" charset="0"/>
              <a:buChar char="•"/>
            </a:pPr>
            <a:r>
              <a:rPr lang="en-US" sz="2800" dirty="0">
                <a:latin typeface="+mj-lt"/>
              </a:rPr>
              <a:t>Resources and Best Practices for Handling Patron Information/Personally Identifiable Information (PII)</a:t>
            </a:r>
          </a:p>
          <a:p>
            <a:pPr marL="342900" indent="-342900">
              <a:buFont typeface="Arial" panose="020B0604020202020204" pitchFamily="34" charset="0"/>
              <a:buChar char="•"/>
            </a:pPr>
            <a:r>
              <a:rPr lang="en-US" sz="2800" dirty="0">
                <a:latin typeface="+mj-lt"/>
              </a:rPr>
              <a:t>Case Study—Lewis &amp; Clark Community College</a:t>
            </a:r>
          </a:p>
          <a:p>
            <a:pPr marL="1085850" lvl="1" indent="-342900">
              <a:buFont typeface="Arial" panose="020B0604020202020204" pitchFamily="34" charset="0"/>
              <a:buChar char="•"/>
            </a:pPr>
            <a:r>
              <a:rPr lang="en-US" sz="2500" dirty="0">
                <a:latin typeface="+mj-lt"/>
              </a:rPr>
              <a:t>Student Library Usage without Analytics</a:t>
            </a:r>
          </a:p>
          <a:p>
            <a:pPr marL="342900" indent="-342900">
              <a:buFont typeface="Arial" panose="020B0604020202020204" pitchFamily="34" charset="0"/>
              <a:buChar char="•"/>
            </a:pPr>
            <a:r>
              <a:rPr lang="en-US" sz="2800" dirty="0">
                <a:latin typeface="+mj-lt"/>
              </a:rPr>
              <a:t>Analytics with PII before anonymization</a:t>
            </a:r>
          </a:p>
          <a:p>
            <a:pPr marL="1085850" lvl="1" indent="-342900">
              <a:buFont typeface="Arial" panose="020B0604020202020204" pitchFamily="34" charset="0"/>
              <a:buChar char="•"/>
            </a:pPr>
            <a:r>
              <a:rPr lang="en-US" sz="2500" dirty="0">
                <a:latin typeface="+mj-lt"/>
              </a:rPr>
              <a:t>Sample reports</a:t>
            </a:r>
          </a:p>
          <a:p>
            <a:pPr marL="1085850" lvl="1" indent="-342900">
              <a:buFont typeface="Arial" panose="020B0604020202020204" pitchFamily="34" charset="0"/>
              <a:buChar char="•"/>
            </a:pPr>
            <a:r>
              <a:rPr lang="en-US" sz="2500" dirty="0">
                <a:latin typeface="+mj-lt"/>
              </a:rPr>
              <a:t>Minimizing exposure</a:t>
            </a:r>
          </a:p>
        </p:txBody>
      </p:sp>
    </p:spTree>
    <p:extLst>
      <p:ext uri="{BB962C8B-B14F-4D97-AF65-F5344CB8AC3E}">
        <p14:creationId xmlns:p14="http://schemas.microsoft.com/office/powerpoint/2010/main" val="303921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65FA2-CCE8-4E1C-864A-FEE71F71EEB9}"/>
              </a:ext>
            </a:extLst>
          </p:cNvPr>
          <p:cNvPicPr>
            <a:picLocks noChangeAspect="1"/>
          </p:cNvPicPr>
          <p:nvPr/>
        </p:nvPicPr>
        <p:blipFill>
          <a:blip r:embed="rId2"/>
          <a:stretch>
            <a:fillRect/>
          </a:stretch>
        </p:blipFill>
        <p:spPr>
          <a:xfrm>
            <a:off x="244654" y="392784"/>
            <a:ext cx="4048125" cy="5638800"/>
          </a:xfrm>
          <a:prstGeom prst="rect">
            <a:avLst/>
          </a:prstGeom>
        </p:spPr>
      </p:pic>
      <p:sp>
        <p:nvSpPr>
          <p:cNvPr id="7" name="Cloud 6">
            <a:extLst>
              <a:ext uri="{FF2B5EF4-FFF2-40B4-BE49-F238E27FC236}">
                <a16:creationId xmlns:a16="http://schemas.microsoft.com/office/drawing/2014/main" id="{EA199B29-6949-4F81-BFE0-48CB79630172}"/>
              </a:ext>
            </a:extLst>
          </p:cNvPr>
          <p:cNvSpPr/>
          <p:nvPr/>
        </p:nvSpPr>
        <p:spPr>
          <a:xfrm>
            <a:off x="1036949" y="4553146"/>
            <a:ext cx="2047774" cy="1478437"/>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49B93DE-3299-4438-8D3B-C4DBF6140932}"/>
              </a:ext>
            </a:extLst>
          </p:cNvPr>
          <p:cNvSpPr txBox="1"/>
          <p:nvPr/>
        </p:nvSpPr>
        <p:spPr>
          <a:xfrm>
            <a:off x="925494" y="4969198"/>
            <a:ext cx="2319971" cy="646331"/>
          </a:xfrm>
          <a:prstGeom prst="rect">
            <a:avLst/>
          </a:prstGeom>
          <a:noFill/>
        </p:spPr>
        <p:txBody>
          <a:bodyPr wrap="square">
            <a:spAutoFit/>
          </a:bodyPr>
          <a:lstStyle/>
          <a:p>
            <a:pPr algn="ctr"/>
            <a:r>
              <a:rPr lang="en-US" sz="1800" dirty="0">
                <a:solidFill>
                  <a:schemeClr val="tx1"/>
                </a:solidFill>
              </a:rPr>
              <a:t>SARS/Blackboard Analytics</a:t>
            </a:r>
          </a:p>
        </p:txBody>
      </p:sp>
      <p:pic>
        <p:nvPicPr>
          <p:cNvPr id="10" name="Picture 9">
            <a:extLst>
              <a:ext uri="{FF2B5EF4-FFF2-40B4-BE49-F238E27FC236}">
                <a16:creationId xmlns:a16="http://schemas.microsoft.com/office/drawing/2014/main" id="{C7F0EB2A-3E09-42F2-9DAC-A72738D412F3}"/>
              </a:ext>
            </a:extLst>
          </p:cNvPr>
          <p:cNvPicPr>
            <a:picLocks noChangeAspect="1"/>
          </p:cNvPicPr>
          <p:nvPr/>
        </p:nvPicPr>
        <p:blipFill>
          <a:blip r:embed="rId3"/>
          <a:stretch>
            <a:fillRect/>
          </a:stretch>
        </p:blipFill>
        <p:spPr>
          <a:xfrm>
            <a:off x="4607704" y="2746776"/>
            <a:ext cx="7339642" cy="4049206"/>
          </a:xfrm>
          <a:prstGeom prst="rect">
            <a:avLst/>
          </a:prstGeom>
        </p:spPr>
      </p:pic>
      <p:pic>
        <p:nvPicPr>
          <p:cNvPr id="5" name="Picture 4">
            <a:extLst>
              <a:ext uri="{FF2B5EF4-FFF2-40B4-BE49-F238E27FC236}">
                <a16:creationId xmlns:a16="http://schemas.microsoft.com/office/drawing/2014/main" id="{003C9F4A-5FF9-4F96-AA25-580A86D648BD}"/>
              </a:ext>
            </a:extLst>
          </p:cNvPr>
          <p:cNvPicPr>
            <a:picLocks noChangeAspect="1"/>
          </p:cNvPicPr>
          <p:nvPr/>
        </p:nvPicPr>
        <p:blipFill>
          <a:blip r:embed="rId4"/>
          <a:stretch>
            <a:fillRect/>
          </a:stretch>
        </p:blipFill>
        <p:spPr>
          <a:xfrm>
            <a:off x="4742636" y="1475381"/>
            <a:ext cx="6313174" cy="1135843"/>
          </a:xfrm>
          <a:prstGeom prst="rect">
            <a:avLst/>
          </a:prstGeom>
        </p:spPr>
      </p:pic>
      <p:sp>
        <p:nvSpPr>
          <p:cNvPr id="11" name="TextBox 10">
            <a:extLst>
              <a:ext uri="{FF2B5EF4-FFF2-40B4-BE49-F238E27FC236}">
                <a16:creationId xmlns:a16="http://schemas.microsoft.com/office/drawing/2014/main" id="{91E8A660-018D-4012-8113-642475EB38CA}"/>
              </a:ext>
            </a:extLst>
          </p:cNvPr>
          <p:cNvSpPr txBox="1"/>
          <p:nvPr/>
        </p:nvSpPr>
        <p:spPr>
          <a:xfrm>
            <a:off x="4607704" y="139500"/>
            <a:ext cx="7158432" cy="1200329"/>
          </a:xfrm>
          <a:prstGeom prst="rect">
            <a:avLst/>
          </a:prstGeom>
          <a:noFill/>
        </p:spPr>
        <p:txBody>
          <a:bodyPr wrap="square">
            <a:spAutoFit/>
          </a:bodyPr>
          <a:lstStyle/>
          <a:p>
            <a:r>
              <a:rPr lang="en-US" dirty="0"/>
              <a:t>No bibliographic data is captured when tracking circulation data in SARS/Blackboard – only that a patron checked-out an item(s). It is completely “firewalled” from Alma to protect patron privacy.   Frequencies are not collected either. </a:t>
            </a:r>
          </a:p>
        </p:txBody>
      </p:sp>
      <p:sp>
        <p:nvSpPr>
          <p:cNvPr id="12" name="Arrow: Right 11">
            <a:extLst>
              <a:ext uri="{FF2B5EF4-FFF2-40B4-BE49-F238E27FC236}">
                <a16:creationId xmlns:a16="http://schemas.microsoft.com/office/drawing/2014/main" id="{4463E574-CD46-483B-9149-1DA6B73B3A5A}"/>
              </a:ext>
            </a:extLst>
          </p:cNvPr>
          <p:cNvSpPr/>
          <p:nvPr/>
        </p:nvSpPr>
        <p:spPr>
          <a:xfrm>
            <a:off x="3232973" y="5240443"/>
            <a:ext cx="1072299" cy="375086"/>
          </a:xfrm>
          <a:prstGeom prst="rightArrow">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576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6849-79E9-4EDC-8E70-261DCBAFD794}"/>
              </a:ext>
            </a:extLst>
          </p:cNvPr>
          <p:cNvSpPr>
            <a:spLocks noGrp="1"/>
          </p:cNvSpPr>
          <p:nvPr>
            <p:ph type="ctrTitle"/>
          </p:nvPr>
        </p:nvSpPr>
        <p:spPr>
          <a:xfrm>
            <a:off x="4711149" y="2028403"/>
            <a:ext cx="2047460" cy="987225"/>
          </a:xfrm>
        </p:spPr>
        <p:txBody>
          <a:bodyPr>
            <a:normAutofit/>
          </a:bodyPr>
          <a:lstStyle/>
          <a:p>
            <a:r>
              <a:rPr lang="en-US" dirty="0">
                <a:solidFill>
                  <a:schemeClr val="tx2">
                    <a:lumMod val="50000"/>
                  </a:schemeClr>
                </a:solidFill>
              </a:rPr>
              <a:t>Thanks!</a:t>
            </a:r>
          </a:p>
        </p:txBody>
      </p:sp>
      <p:sp>
        <p:nvSpPr>
          <p:cNvPr id="3" name="Subtitle 2">
            <a:extLst>
              <a:ext uri="{FF2B5EF4-FFF2-40B4-BE49-F238E27FC236}">
                <a16:creationId xmlns:a16="http://schemas.microsoft.com/office/drawing/2014/main" id="{2ADAEC6E-E236-43F7-98E6-0BFEA6ACC784}"/>
              </a:ext>
            </a:extLst>
          </p:cNvPr>
          <p:cNvSpPr>
            <a:spLocks noGrp="1"/>
          </p:cNvSpPr>
          <p:nvPr>
            <p:ph type="subTitle" idx="1"/>
          </p:nvPr>
        </p:nvSpPr>
        <p:spPr>
          <a:xfrm>
            <a:off x="3049656" y="3968646"/>
            <a:ext cx="5330687" cy="987225"/>
          </a:xfrm>
        </p:spPr>
        <p:txBody>
          <a:bodyPr/>
          <a:lstStyle/>
          <a:p>
            <a:r>
              <a:rPr lang="en-US" dirty="0">
                <a:solidFill>
                  <a:schemeClr val="tx2">
                    <a:lumMod val="50000"/>
                  </a:schemeClr>
                </a:solidFill>
                <a:latin typeface="+mj-lt"/>
              </a:rPr>
              <a:t>Dennis Krieb</a:t>
            </a:r>
          </a:p>
          <a:p>
            <a:r>
              <a:rPr lang="en-US" dirty="0">
                <a:solidFill>
                  <a:schemeClr val="tx2">
                    <a:lumMod val="50000"/>
                  </a:schemeClr>
                </a:solidFill>
                <a:latin typeface="+mj-lt"/>
              </a:rPr>
              <a:t>Lewis &amp; Clark Community College</a:t>
            </a:r>
          </a:p>
        </p:txBody>
      </p:sp>
    </p:spTree>
    <p:extLst>
      <p:ext uri="{BB962C8B-B14F-4D97-AF65-F5344CB8AC3E}">
        <p14:creationId xmlns:p14="http://schemas.microsoft.com/office/powerpoint/2010/main" val="52921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Analytics, Anonymization, PII Exposure</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spcBef>
                <a:spcPts val="0"/>
              </a:spcBef>
              <a:spcAft>
                <a:spcPts val="600"/>
              </a:spcAft>
              <a:buFont typeface="Symbol" panose="05050102010706020507" pitchFamily="18" charset="2"/>
              <a:buChar char=""/>
            </a:pPr>
            <a:r>
              <a:rPr lang="en-US" sz="2800" dirty="0">
                <a:latin typeface="+mj-lt"/>
              </a:rPr>
              <a:t>Anonymization schedule </a:t>
            </a:r>
          </a:p>
          <a:p>
            <a:pPr marL="342900" indent="-342900">
              <a:spcBef>
                <a:spcPts val="0"/>
              </a:spcBef>
              <a:spcAft>
                <a:spcPts val="600"/>
              </a:spcAft>
              <a:buFont typeface="Symbol" panose="05050102010706020507" pitchFamily="18" charset="2"/>
              <a:buChar char=""/>
            </a:pPr>
            <a:r>
              <a:rPr lang="en-US" sz="2800" dirty="0">
                <a:latin typeface="+mj-lt"/>
              </a:rPr>
              <a:t>Minimize PII data used when collecting and reporting</a:t>
            </a:r>
          </a:p>
          <a:p>
            <a:pPr marL="1085850" lvl="1" indent="-342900">
              <a:spcBef>
                <a:spcPts val="0"/>
              </a:spcBef>
              <a:spcAft>
                <a:spcPts val="600"/>
              </a:spcAft>
              <a:buFont typeface="Symbol" panose="05050102010706020507" pitchFamily="18" charset="2"/>
              <a:buChar char=""/>
            </a:pPr>
            <a:r>
              <a:rPr lang="en-US" sz="2500" dirty="0">
                <a:latin typeface="+mj-lt"/>
                <a:ea typeface="ＭＳ Ｐゴシック"/>
              </a:rPr>
              <a:t>Sample Report: Patron with Loans 3 Days Previous</a:t>
            </a:r>
            <a:endParaRPr lang="en-US" sz="2500" dirty="0">
              <a:latin typeface="+mj-lt"/>
            </a:endParaRPr>
          </a:p>
          <a:p>
            <a:pPr marL="1085850" lvl="1" indent="-342900">
              <a:spcBef>
                <a:spcPts val="0"/>
              </a:spcBef>
              <a:spcAft>
                <a:spcPts val="600"/>
              </a:spcAft>
              <a:buFont typeface="Symbol" panose="05050102010706020507" pitchFamily="18" charset="2"/>
              <a:buChar char=""/>
            </a:pPr>
            <a:r>
              <a:rPr lang="en-US" sz="2500" dirty="0">
                <a:latin typeface="+mj-lt"/>
                <a:ea typeface="ＭＳ Ｐゴシック"/>
              </a:rPr>
              <a:t>Sample Report: Patron Last Activity Date</a:t>
            </a:r>
            <a:endParaRPr lang="en-US" dirty="0">
              <a:cs typeface="Times New Roman"/>
            </a:endParaRPr>
          </a:p>
          <a:p>
            <a:pPr marL="1085850" lvl="1" indent="-342900">
              <a:spcBef>
                <a:spcPts val="0"/>
              </a:spcBef>
              <a:spcAft>
                <a:spcPts val="600"/>
              </a:spcAft>
              <a:buFont typeface="Symbol" panose="05050102010706020507" pitchFamily="18" charset="2"/>
              <a:buChar char=""/>
            </a:pPr>
            <a:r>
              <a:rPr lang="en-US" sz="2500" dirty="0">
                <a:latin typeface="+mj-lt"/>
                <a:ea typeface="ＭＳ Ｐゴシック"/>
                <a:cs typeface="Arial"/>
              </a:rPr>
              <a:t>Reports may be found at:</a:t>
            </a:r>
            <a:br>
              <a:rPr lang="en-US" sz="2500" dirty="0">
                <a:latin typeface="+mj-lt"/>
                <a:ea typeface="ＭＳ Ｐゴシック"/>
                <a:cs typeface="Arial"/>
              </a:rPr>
            </a:br>
            <a:r>
              <a:rPr lang="en-US" sz="2500" dirty="0">
                <a:latin typeface="+mj-lt"/>
                <a:ea typeface="ＭＳ Ｐゴシック"/>
                <a:cs typeface="Arial"/>
              </a:rPr>
              <a:t>Shared Folders &gt; Community &gt; Reports &gt; Consortia &gt; CARLI &gt; Shared Reports</a:t>
            </a:r>
          </a:p>
        </p:txBody>
      </p:sp>
    </p:spTree>
    <p:extLst>
      <p:ext uri="{BB962C8B-B14F-4D97-AF65-F5344CB8AC3E}">
        <p14:creationId xmlns:p14="http://schemas.microsoft.com/office/powerpoint/2010/main" val="203047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Patron with Loans 3 Days Previous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spcBef>
                <a:spcPts val="0"/>
              </a:spcBef>
              <a:spcAft>
                <a:spcPts val="600"/>
              </a:spcAft>
              <a:buFont typeface="Symbol,Sans-Serif"/>
              <a:buChar char=""/>
            </a:pPr>
            <a:r>
              <a:rPr lang="en-US" sz="2800" dirty="0">
                <a:latin typeface="Arial"/>
                <a:ea typeface="ＭＳ Ｐゴシック"/>
                <a:cs typeface="Arial"/>
              </a:rPr>
              <a:t>Lists patrons who borrowed items three days previous</a:t>
            </a:r>
            <a:endParaRPr lang="en-US" dirty="0">
              <a:latin typeface="Times New Roman"/>
              <a:cs typeface="Arial"/>
            </a:endParaRPr>
          </a:p>
          <a:p>
            <a:pPr marL="1085850" lvl="1" indent="-342900">
              <a:spcBef>
                <a:spcPts val="0"/>
              </a:spcBef>
              <a:spcAft>
                <a:spcPts val="600"/>
              </a:spcAft>
              <a:buFont typeface="Symbol,Sans-Serif"/>
              <a:buChar char=""/>
            </a:pPr>
            <a:r>
              <a:rPr lang="en-US" sz="2500" dirty="0">
                <a:latin typeface="Arial"/>
                <a:ea typeface="ＭＳ Ｐゴシック"/>
                <a:cs typeface="Arial"/>
              </a:rPr>
              <a:t>Requires the Fulfillment subject area</a:t>
            </a:r>
            <a:endParaRPr lang="en-US" dirty="0"/>
          </a:p>
          <a:p>
            <a:pPr marL="1085850" lvl="1" indent="-342900">
              <a:spcBef>
                <a:spcPts val="0"/>
              </a:spcBef>
              <a:spcAft>
                <a:spcPts val="600"/>
              </a:spcAft>
              <a:buFont typeface="Symbol,Sans-Serif"/>
              <a:buChar char=""/>
            </a:pPr>
            <a:r>
              <a:rPr lang="en-US" sz="2500" dirty="0">
                <a:latin typeface="Arial"/>
                <a:ea typeface="ＭＳ Ｐゴシック"/>
                <a:cs typeface="Arial"/>
              </a:rPr>
              <a:t>Use data from the Patron Details at Time of Loan dimension</a:t>
            </a:r>
          </a:p>
          <a:p>
            <a:pPr marL="342900" indent="-342900">
              <a:spcBef>
                <a:spcPts val="0"/>
              </a:spcBef>
              <a:spcAft>
                <a:spcPts val="600"/>
              </a:spcAft>
              <a:buFont typeface="Symbol,Sans-Serif"/>
              <a:buChar char=""/>
            </a:pPr>
            <a:r>
              <a:rPr lang="en-US" sz="2800" dirty="0">
                <a:latin typeface="Arial"/>
                <a:ea typeface="ＭＳ Ｐゴシック"/>
                <a:cs typeface="Arial"/>
              </a:rPr>
              <a:t>May be useful for:</a:t>
            </a:r>
          </a:p>
          <a:p>
            <a:pPr marL="1085850" lvl="1" indent="-342900">
              <a:spcBef>
                <a:spcPts val="0"/>
              </a:spcBef>
              <a:spcAft>
                <a:spcPts val="600"/>
              </a:spcAft>
              <a:buFont typeface="Symbol,Sans-Serif"/>
              <a:buChar char=""/>
            </a:pPr>
            <a:r>
              <a:rPr lang="en-US" sz="2500" dirty="0">
                <a:latin typeface="Arial"/>
                <a:ea typeface="ＭＳ Ｐゴシック"/>
                <a:cs typeface="Arial"/>
              </a:rPr>
              <a:t>Adding context to circ activity</a:t>
            </a:r>
          </a:p>
          <a:p>
            <a:pPr marL="1085850" lvl="1" indent="-342900">
              <a:spcBef>
                <a:spcPts val="0"/>
              </a:spcBef>
              <a:spcAft>
                <a:spcPts val="600"/>
              </a:spcAft>
              <a:buFont typeface="Symbol,Sans-Serif"/>
              <a:buChar char=""/>
            </a:pPr>
            <a:r>
              <a:rPr lang="en-US" sz="2500" dirty="0">
                <a:latin typeface="Arial"/>
                <a:ea typeface="ＭＳ Ｐゴシック"/>
                <a:cs typeface="Arial"/>
              </a:rPr>
              <a:t>Measuring interactions and effects on student performance</a:t>
            </a:r>
            <a:endParaRPr lang="en-US" sz="2500" dirty="0">
              <a:latin typeface="Arial"/>
              <a:cs typeface="Arial"/>
            </a:endParaRPr>
          </a:p>
          <a:p>
            <a:endParaRPr lang="en-US" dirty="0">
              <a:ea typeface="ＭＳ Ｐゴシック"/>
            </a:endParaRPr>
          </a:p>
        </p:txBody>
      </p:sp>
    </p:spTree>
    <p:extLst>
      <p:ext uri="{BB962C8B-B14F-4D97-AF65-F5344CB8AC3E}">
        <p14:creationId xmlns:p14="http://schemas.microsoft.com/office/powerpoint/2010/main" val="422840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Patron with Loans </a:t>
            </a:r>
            <a:r>
              <a:rPr lang="en-US" dirty="0">
                <a:ea typeface="ＭＳ Ｐゴシック"/>
                <a:cs typeface="Arial"/>
              </a:rPr>
              <a:t>3 Days Previous</a:t>
            </a:r>
            <a:endParaRPr lang="en-US" dirty="0">
              <a:solidFill>
                <a:srgbClr val="000000"/>
              </a:solidFill>
              <a:ea typeface="ＭＳ Ｐゴシック"/>
              <a:cs typeface="Arial"/>
            </a:endParaRP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600201"/>
            <a:ext cx="10972800" cy="2057399"/>
          </a:xfrm>
        </p:spPr>
        <p:txBody>
          <a:bodyPr/>
          <a:lstStyle/>
          <a:p>
            <a:r>
              <a:rPr lang="en-US" dirty="0">
                <a:ea typeface="ＭＳ Ｐゴシック"/>
              </a:rPr>
              <a:t>Filters for Patron with Loans 3 Days Previous</a:t>
            </a:r>
          </a:p>
          <a:p>
            <a:pPr marL="342900" indent="-342900">
              <a:buFont typeface="Arial" panose="020B0604020202020204" pitchFamily="34" charset="0"/>
              <a:buChar char="•"/>
            </a:pPr>
            <a:r>
              <a:rPr lang="en-US" dirty="0">
                <a:ea typeface="ＭＳ Ｐゴシック"/>
              </a:rPr>
              <a:t>Patron Id (internal Alma user ID) is “-1” if anonymized</a:t>
            </a:r>
          </a:p>
          <a:p>
            <a:pPr marL="342900" indent="-342900">
              <a:buFont typeface="Arial" panose="020B0604020202020204" pitchFamily="34" charset="0"/>
              <a:buChar char="•"/>
            </a:pPr>
            <a:r>
              <a:rPr lang="en-US" dirty="0">
                <a:ea typeface="ＭＳ Ｐゴシック"/>
              </a:rPr>
              <a:t>TIMESTAMPADD function calculates dates by a given value an a reference date</a:t>
            </a:r>
          </a:p>
          <a:p>
            <a:pPr marL="342900" indent="-342900">
              <a:buFont typeface="Arial" panose="020B0604020202020204" pitchFamily="34" charset="0"/>
              <a:buChar char="•"/>
            </a:pPr>
            <a:r>
              <a:rPr lang="en-US" dirty="0">
                <a:ea typeface="ＭＳ Ｐゴシック"/>
              </a:rPr>
              <a:t>Could use Return Date instead of Loan Date</a:t>
            </a:r>
          </a:p>
          <a:p>
            <a:pPr marL="342900" indent="-342900">
              <a:buFont typeface="Arial" panose="020B0604020202020204" pitchFamily="34" charset="0"/>
              <a:buChar char="•"/>
            </a:pPr>
            <a:endParaRPr lang="en-US" dirty="0">
              <a:ea typeface="ＭＳ Ｐゴシック"/>
            </a:endParaRPr>
          </a:p>
        </p:txBody>
      </p:sp>
      <p:pic>
        <p:nvPicPr>
          <p:cNvPr id="9" name="Picture 8" descr="An image of the filters for the Patron Loans Yesterday analysis, where Patron Id is not &quot;-1&quot; and the Loan Date matches the result of a function that calculates the day's date three days ago.">
            <a:extLst>
              <a:ext uri="{FF2B5EF4-FFF2-40B4-BE49-F238E27FC236}">
                <a16:creationId xmlns:a16="http://schemas.microsoft.com/office/drawing/2014/main" id="{0D55E822-DB22-9F11-F63B-00D6CA444F22}"/>
              </a:ext>
            </a:extLst>
          </p:cNvPr>
          <p:cNvPicPr>
            <a:picLocks noChangeAspect="1"/>
          </p:cNvPicPr>
          <p:nvPr/>
        </p:nvPicPr>
        <p:blipFill>
          <a:blip r:embed="rId3"/>
          <a:stretch>
            <a:fillRect/>
          </a:stretch>
        </p:blipFill>
        <p:spPr>
          <a:xfrm>
            <a:off x="1950550" y="3945402"/>
            <a:ext cx="8305276" cy="1653442"/>
          </a:xfrm>
          <a:prstGeom prst="rect">
            <a:avLst/>
          </a:prstGeom>
          <a:ln>
            <a:solidFill>
              <a:schemeClr val="accent1"/>
            </a:solidFill>
          </a:ln>
        </p:spPr>
      </p:pic>
    </p:spTree>
    <p:extLst>
      <p:ext uri="{BB962C8B-B14F-4D97-AF65-F5344CB8AC3E}">
        <p14:creationId xmlns:p14="http://schemas.microsoft.com/office/powerpoint/2010/main" val="56761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Patron Loans </a:t>
            </a:r>
            <a:r>
              <a:rPr lang="en-US" dirty="0">
                <a:ea typeface="ＭＳ Ｐゴシック"/>
                <a:cs typeface="Arial"/>
              </a:rPr>
              <a:t>3 Days Previous</a:t>
            </a:r>
            <a:endParaRPr lang="en-US" dirty="0">
              <a:solidFill>
                <a:srgbClr val="000000"/>
              </a:solidFill>
              <a:cs typeface="Arial"/>
            </a:endParaRP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600202"/>
            <a:ext cx="10972800" cy="1656346"/>
          </a:xfrm>
        </p:spPr>
        <p:txBody>
          <a:bodyPr/>
          <a:lstStyle/>
          <a:p>
            <a:r>
              <a:rPr lang="en-US" dirty="0">
                <a:ea typeface="ＭＳ Ｐゴシック"/>
              </a:rPr>
              <a:t>Sample results for Patron Loans </a:t>
            </a:r>
            <a:r>
              <a:rPr lang="en-US" dirty="0">
                <a:latin typeface="Times New Roman"/>
                <a:ea typeface="ＭＳ Ｐゴシック"/>
                <a:cs typeface="Arial"/>
              </a:rPr>
              <a:t>3 Days Previous</a:t>
            </a:r>
            <a:endParaRPr lang="en-US" dirty="0"/>
          </a:p>
          <a:p>
            <a:pPr marL="342900" indent="-342900">
              <a:buFont typeface="Arial" panose="020B0604020202020204" pitchFamily="34" charset="0"/>
              <a:buChar char="•"/>
            </a:pPr>
            <a:r>
              <a:rPr lang="en-US" dirty="0">
                <a:ea typeface="ＭＳ Ｐゴシック"/>
              </a:rPr>
              <a:t>Actual results will show Patron Id</a:t>
            </a:r>
          </a:p>
          <a:p>
            <a:pPr marL="342900" indent="-342900">
              <a:buFont typeface="Arial" panose="020B0604020202020204" pitchFamily="34" charset="0"/>
              <a:buChar char="•"/>
            </a:pPr>
            <a:r>
              <a:rPr lang="en-US" dirty="0">
                <a:ea typeface="ＭＳ Ｐゴシック"/>
              </a:rPr>
              <a:t>Could use User Primary Identifier </a:t>
            </a:r>
          </a:p>
        </p:txBody>
      </p:sp>
      <p:pic>
        <p:nvPicPr>
          <p:cNvPr id="5" name="Picture 4" descr="An image showing several rows of results for the Patron Loans Yesterday analysis, with columns of Patron ID, Patron Group, Patron Statistical Category 1, Patron Statistical Category 2, Loan Date, and Loans (Not in House). The Patron Id has been masked with asterisks.">
            <a:extLst>
              <a:ext uri="{FF2B5EF4-FFF2-40B4-BE49-F238E27FC236}">
                <a16:creationId xmlns:a16="http://schemas.microsoft.com/office/drawing/2014/main" id="{1B969176-EB9A-677A-9F76-FD7E12F3D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76" y="4075019"/>
            <a:ext cx="10679447" cy="1517821"/>
          </a:xfrm>
          <a:prstGeom prst="rect">
            <a:avLst/>
          </a:prstGeom>
          <a:ln>
            <a:solidFill>
              <a:schemeClr val="accent1"/>
            </a:solidFill>
          </a:ln>
        </p:spPr>
      </p:pic>
    </p:spTree>
    <p:extLst>
      <p:ext uri="{BB962C8B-B14F-4D97-AF65-F5344CB8AC3E}">
        <p14:creationId xmlns:p14="http://schemas.microsoft.com/office/powerpoint/2010/main" val="428671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Patron Last Activity Date</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686465"/>
            <a:ext cx="10972800" cy="2930077"/>
          </a:xfrm>
        </p:spPr>
        <p:txBody>
          <a:bodyPr/>
          <a:lstStyle/>
          <a:p>
            <a:pPr marL="342900" indent="-342900">
              <a:spcBef>
                <a:spcPts val="0"/>
              </a:spcBef>
              <a:spcAft>
                <a:spcPts val="600"/>
              </a:spcAft>
              <a:buFont typeface="Symbol,Sans-Serif"/>
              <a:buChar char=""/>
            </a:pPr>
            <a:r>
              <a:rPr lang="en-US" sz="2800" dirty="0">
                <a:latin typeface="Arial"/>
                <a:ea typeface="ＭＳ Ｐゴシック"/>
                <a:cs typeface="Arial"/>
              </a:rPr>
              <a:t>List patrons by primary identifier and include Last Activity Date </a:t>
            </a:r>
          </a:p>
          <a:p>
            <a:pPr marL="1085850" lvl="1" indent="-342900">
              <a:spcBef>
                <a:spcPts val="0"/>
              </a:spcBef>
              <a:spcAft>
                <a:spcPts val="600"/>
              </a:spcAft>
              <a:buFont typeface="Symbol,Sans-Serif"/>
              <a:buChar char=""/>
            </a:pPr>
            <a:r>
              <a:rPr lang="en-US" sz="2500" dirty="0">
                <a:latin typeface="Arial"/>
                <a:ea typeface="ＭＳ Ｐゴシック"/>
                <a:cs typeface="Arial"/>
              </a:rPr>
              <a:t>Requires only the Users subject area</a:t>
            </a:r>
          </a:p>
          <a:p>
            <a:pPr marL="1085850" lvl="1" indent="-342900">
              <a:spcBef>
                <a:spcPts val="0"/>
              </a:spcBef>
              <a:spcAft>
                <a:spcPts val="600"/>
              </a:spcAft>
              <a:buFont typeface="Symbol,Sans-Serif"/>
              <a:buChar char=""/>
            </a:pPr>
            <a:r>
              <a:rPr lang="en-US" sz="2500" dirty="0">
                <a:latin typeface="Arial"/>
                <a:ea typeface="ＭＳ Ｐゴシック"/>
                <a:cs typeface="Arial"/>
              </a:rPr>
              <a:t>Last Activity Date – last occurrence of a loan, return, or request</a:t>
            </a:r>
          </a:p>
          <a:p>
            <a:pPr marL="342900" indent="-342900">
              <a:spcBef>
                <a:spcPts val="0"/>
              </a:spcBef>
              <a:spcAft>
                <a:spcPts val="600"/>
              </a:spcAft>
              <a:buFont typeface="Symbol,Sans-Serif"/>
              <a:buChar char=""/>
            </a:pPr>
            <a:r>
              <a:rPr lang="en-US" sz="2800" dirty="0">
                <a:latin typeface="Arial"/>
                <a:ea typeface="ＭＳ Ｐゴシック"/>
                <a:cs typeface="Arial"/>
              </a:rPr>
              <a:t>May be useful for:</a:t>
            </a:r>
          </a:p>
          <a:p>
            <a:pPr marL="1085850" lvl="1" indent="-342900">
              <a:spcBef>
                <a:spcPts val="0"/>
              </a:spcBef>
              <a:spcAft>
                <a:spcPts val="600"/>
              </a:spcAft>
              <a:buFont typeface="Symbol,Sans-Serif"/>
              <a:buChar char=""/>
            </a:pPr>
            <a:r>
              <a:rPr lang="en-US" sz="2500" dirty="0">
                <a:latin typeface="Arial"/>
                <a:ea typeface="ＭＳ Ｐゴシック"/>
                <a:cs typeface="Arial"/>
              </a:rPr>
              <a:t>Adding context to circ activity</a:t>
            </a:r>
          </a:p>
          <a:p>
            <a:pPr marL="1085850" lvl="1" indent="-342900">
              <a:spcBef>
                <a:spcPts val="0"/>
              </a:spcBef>
              <a:spcAft>
                <a:spcPts val="600"/>
              </a:spcAft>
              <a:buFont typeface="Symbol,Sans-Serif"/>
              <a:buChar char=""/>
            </a:pPr>
            <a:r>
              <a:rPr lang="en-US" sz="2500" dirty="0">
                <a:latin typeface="Arial"/>
                <a:ea typeface="ＭＳ Ｐゴシック"/>
                <a:cs typeface="Arial"/>
              </a:rPr>
              <a:t>Measuring interactions and effects on student performance</a:t>
            </a:r>
            <a:endParaRPr lang="en-US" sz="2500" dirty="0">
              <a:latin typeface="Arial"/>
              <a:cs typeface="Arial"/>
            </a:endParaRPr>
          </a:p>
        </p:txBody>
      </p:sp>
    </p:spTree>
    <p:extLst>
      <p:ext uri="{BB962C8B-B14F-4D97-AF65-F5344CB8AC3E}">
        <p14:creationId xmlns:p14="http://schemas.microsoft.com/office/powerpoint/2010/main" val="313828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Patron Latest Activity Date</a:t>
            </a:r>
            <a:endParaRPr lang="en-US" dirty="0"/>
          </a:p>
        </p:txBody>
      </p:sp>
      <p:pic>
        <p:nvPicPr>
          <p:cNvPr id="4" name="Picture 3" descr="An image of the filters for the Patron Latest Activity Date analysis. Users are selected if the record Status is &quot;Active,&quot; User Record Type is not a &quot;Contact,&quot; the Last Activity Date is on or after 07/01/2023, and the User Group is &quot;Undergrad.&quot;">
            <a:extLst>
              <a:ext uri="{FF2B5EF4-FFF2-40B4-BE49-F238E27FC236}">
                <a16:creationId xmlns:a16="http://schemas.microsoft.com/office/drawing/2014/main" id="{4E5EF67E-1CD2-94E0-73AF-6D7F243A08B1}"/>
              </a:ext>
            </a:extLst>
          </p:cNvPr>
          <p:cNvPicPr>
            <a:picLocks noChangeAspect="1"/>
          </p:cNvPicPr>
          <p:nvPr/>
        </p:nvPicPr>
        <p:blipFill>
          <a:blip r:embed="rId3"/>
          <a:stretch>
            <a:fillRect/>
          </a:stretch>
        </p:blipFill>
        <p:spPr>
          <a:xfrm>
            <a:off x="2666461" y="3734878"/>
            <a:ext cx="6327115" cy="2177450"/>
          </a:xfrm>
          <a:prstGeom prst="rect">
            <a:avLst/>
          </a:prstGeom>
          <a:ln>
            <a:solidFill>
              <a:schemeClr val="accent1"/>
            </a:solidFill>
          </a:ln>
        </p:spPr>
      </p:pic>
      <p:sp>
        <p:nvSpPr>
          <p:cNvPr id="6" name="Content Placeholder 5">
            <a:extLst>
              <a:ext uri="{FF2B5EF4-FFF2-40B4-BE49-F238E27FC236}">
                <a16:creationId xmlns:a16="http://schemas.microsoft.com/office/drawing/2014/main" id="{78FFB625-6D75-6045-F731-8DD8CC68DF34}"/>
              </a:ext>
            </a:extLst>
          </p:cNvPr>
          <p:cNvSpPr>
            <a:spLocks noGrp="1"/>
          </p:cNvSpPr>
          <p:nvPr>
            <p:ph idx="1"/>
          </p:nvPr>
        </p:nvSpPr>
        <p:spPr>
          <a:xfrm>
            <a:off x="609600" y="1715219"/>
            <a:ext cx="10972800" cy="1449210"/>
          </a:xfrm>
        </p:spPr>
        <p:txBody>
          <a:bodyPr/>
          <a:lstStyle/>
          <a:p>
            <a:r>
              <a:rPr lang="en-US" dirty="0">
                <a:ea typeface="ＭＳ Ｐゴシック"/>
              </a:rPr>
              <a:t>Filters for Patron Last Activity Date</a:t>
            </a:r>
          </a:p>
          <a:p>
            <a:pPr marL="342900" indent="-342900">
              <a:buFont typeface="Arial"/>
              <a:buChar char="•"/>
            </a:pPr>
            <a:r>
              <a:rPr lang="en-US" dirty="0">
                <a:ea typeface="ＭＳ Ｐゴシック"/>
              </a:rPr>
              <a:t>Limiting by user group exposes less of the overall set of data</a:t>
            </a:r>
            <a:endParaRPr lang="en-US" dirty="0"/>
          </a:p>
        </p:txBody>
      </p:sp>
    </p:spTree>
    <p:extLst>
      <p:ext uri="{BB962C8B-B14F-4D97-AF65-F5344CB8AC3E}">
        <p14:creationId xmlns:p14="http://schemas.microsoft.com/office/powerpoint/2010/main" val="114384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Patron Last Activity Date</a:t>
            </a:r>
            <a:endParaRPr lang="en-US" dirty="0"/>
          </a:p>
        </p:txBody>
      </p:sp>
      <p:sp>
        <p:nvSpPr>
          <p:cNvPr id="6" name="Content Placeholder 5">
            <a:extLst>
              <a:ext uri="{FF2B5EF4-FFF2-40B4-BE49-F238E27FC236}">
                <a16:creationId xmlns:a16="http://schemas.microsoft.com/office/drawing/2014/main" id="{78FFB625-6D75-6045-F731-8DD8CC68DF34}"/>
              </a:ext>
            </a:extLst>
          </p:cNvPr>
          <p:cNvSpPr>
            <a:spLocks noGrp="1"/>
          </p:cNvSpPr>
          <p:nvPr>
            <p:ph idx="1"/>
          </p:nvPr>
        </p:nvSpPr>
        <p:spPr>
          <a:xfrm>
            <a:off x="609600" y="1715219"/>
            <a:ext cx="5998234" cy="1535474"/>
          </a:xfrm>
        </p:spPr>
        <p:txBody>
          <a:bodyPr/>
          <a:lstStyle/>
          <a:p>
            <a:r>
              <a:rPr lang="en-US" dirty="0">
                <a:ea typeface="ＭＳ Ｐゴシック"/>
              </a:rPr>
              <a:t>Sample results for Patron Last Activity Date</a:t>
            </a:r>
          </a:p>
          <a:p>
            <a:pPr marL="342900" indent="-342900">
              <a:buFont typeface="Arial"/>
              <a:buChar char="•"/>
            </a:pPr>
            <a:r>
              <a:rPr lang="en-US" dirty="0">
                <a:ea typeface="ＭＳ Ｐゴシック"/>
              </a:rPr>
              <a:t>Actual results will show Primary Identifier</a:t>
            </a:r>
          </a:p>
        </p:txBody>
      </p:sp>
      <p:pic>
        <p:nvPicPr>
          <p:cNvPr id="3" name="Picture 2" descr="An image showing several rows of results for the Patron Latest Activity Date analysis, with columns of Primary Identifier, User Group, Expiry Date and Last Activity Date. The Primary Identifier has been masked with asterisks.">
            <a:extLst>
              <a:ext uri="{FF2B5EF4-FFF2-40B4-BE49-F238E27FC236}">
                <a16:creationId xmlns:a16="http://schemas.microsoft.com/office/drawing/2014/main" id="{060E9507-79BC-CF50-8224-DB01668DCF73}"/>
              </a:ext>
            </a:extLst>
          </p:cNvPr>
          <p:cNvPicPr>
            <a:picLocks noChangeAspect="1"/>
          </p:cNvPicPr>
          <p:nvPr/>
        </p:nvPicPr>
        <p:blipFill>
          <a:blip r:embed="rId3"/>
          <a:stretch>
            <a:fillRect/>
          </a:stretch>
        </p:blipFill>
        <p:spPr>
          <a:xfrm>
            <a:off x="6788720" y="1430457"/>
            <a:ext cx="4796825" cy="3652029"/>
          </a:xfrm>
          <a:prstGeom prst="rect">
            <a:avLst/>
          </a:prstGeom>
          <a:ln>
            <a:solidFill>
              <a:schemeClr val="accent1"/>
            </a:solidFill>
          </a:ln>
        </p:spPr>
      </p:pic>
    </p:spTree>
    <p:extLst>
      <p:ext uri="{BB962C8B-B14F-4D97-AF65-F5344CB8AC3E}">
        <p14:creationId xmlns:p14="http://schemas.microsoft.com/office/powerpoint/2010/main" val="398200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5C90-2766-508D-DF98-5F85C8944BF0}"/>
              </a:ext>
            </a:extLst>
          </p:cNvPr>
          <p:cNvSpPr>
            <a:spLocks noGrp="1"/>
          </p:cNvSpPr>
          <p:nvPr>
            <p:ph type="title"/>
          </p:nvPr>
        </p:nvSpPr>
        <p:spPr/>
        <p:txBody>
          <a:bodyPr/>
          <a:lstStyle/>
          <a:p>
            <a:r>
              <a:rPr lang="en-US" dirty="0">
                <a:ea typeface="ＭＳ Ｐゴシック"/>
              </a:rPr>
              <a:t>Daily FTP Reports</a:t>
            </a:r>
            <a:endParaRPr lang="en-US" dirty="0"/>
          </a:p>
        </p:txBody>
      </p:sp>
      <p:sp>
        <p:nvSpPr>
          <p:cNvPr id="3" name="Content Placeholder 2">
            <a:extLst>
              <a:ext uri="{FF2B5EF4-FFF2-40B4-BE49-F238E27FC236}">
                <a16:creationId xmlns:a16="http://schemas.microsoft.com/office/drawing/2014/main" id="{D673330C-8CFF-B9D1-FD1C-B59C1F30D82C}"/>
              </a:ext>
            </a:extLst>
          </p:cNvPr>
          <p:cNvSpPr>
            <a:spLocks noGrp="1"/>
          </p:cNvSpPr>
          <p:nvPr>
            <p:ph idx="1"/>
          </p:nvPr>
        </p:nvSpPr>
        <p:spPr/>
        <p:txBody>
          <a:bodyPr/>
          <a:lstStyle/>
          <a:p>
            <a:pPr marL="342900" indent="-342900">
              <a:spcBef>
                <a:spcPts val="0"/>
              </a:spcBef>
              <a:spcAft>
                <a:spcPts val="600"/>
              </a:spcAft>
              <a:buFont typeface="Symbol,Sans-Serif"/>
              <a:buChar char=""/>
            </a:pPr>
            <a:r>
              <a:rPr lang="en-US" sz="2800" dirty="0">
                <a:latin typeface="Arial"/>
                <a:ea typeface="ＭＳ Ｐゴシック"/>
                <a:cs typeface="Arial"/>
              </a:rPr>
              <a:t>Standard reports scripted for delivery to files.carli.illinois.edu </a:t>
            </a:r>
            <a:endParaRPr lang="en-US">
              <a:latin typeface="Times New Roman"/>
              <a:ea typeface="ＭＳ Ｐゴシック"/>
              <a:cs typeface="Arial"/>
            </a:endParaRPr>
          </a:p>
          <a:p>
            <a:pPr marL="1085850" lvl="1" indent="-342900">
              <a:spcBef>
                <a:spcPts val="0"/>
              </a:spcBef>
              <a:spcAft>
                <a:spcPts val="600"/>
              </a:spcAft>
              <a:buFont typeface="Symbol,Sans-Serif"/>
              <a:buChar char=""/>
            </a:pPr>
            <a:r>
              <a:rPr lang="en-US" dirty="0">
                <a:latin typeface="Arial"/>
                <a:ea typeface="ＭＳ Ｐゴシック"/>
                <a:cs typeface="Arial"/>
              </a:rPr>
              <a:t>Lost Items Found Yesterday</a:t>
            </a:r>
            <a:endParaRPr lang="en-US" dirty="0">
              <a:latin typeface="Arial"/>
              <a:cs typeface="Arial"/>
            </a:endParaRPr>
          </a:p>
          <a:p>
            <a:pPr marL="1085850" lvl="1" indent="-342900">
              <a:spcBef>
                <a:spcPts val="0"/>
              </a:spcBef>
              <a:spcAft>
                <a:spcPts val="600"/>
              </a:spcAft>
              <a:buFont typeface="Symbol,Sans-Serif"/>
              <a:buChar char=""/>
            </a:pPr>
            <a:r>
              <a:rPr lang="en-US" dirty="0">
                <a:latin typeface="Arial"/>
                <a:ea typeface="ＭＳ Ｐゴシック"/>
                <a:cs typeface="Arial"/>
              </a:rPr>
              <a:t>PIDs for users with loans or fines at other I-Share libraries</a:t>
            </a:r>
          </a:p>
          <a:p>
            <a:pPr marL="1085850" lvl="1" indent="-342900">
              <a:spcBef>
                <a:spcPts val="0"/>
              </a:spcBef>
              <a:spcAft>
                <a:spcPts val="600"/>
              </a:spcAft>
              <a:buFont typeface="Symbol,Sans-Serif"/>
              <a:buChar char=""/>
            </a:pPr>
            <a:r>
              <a:rPr lang="en-US" dirty="0">
                <a:latin typeface="Arial"/>
                <a:ea typeface="ＭＳ Ｐゴシック"/>
                <a:cs typeface="Arial"/>
              </a:rPr>
              <a:t>User loan counts at other I-Share libraries</a:t>
            </a:r>
          </a:p>
          <a:p>
            <a:pPr marL="1085850" lvl="1" indent="-342900">
              <a:spcBef>
                <a:spcPts val="0"/>
              </a:spcBef>
              <a:spcAft>
                <a:spcPts val="600"/>
              </a:spcAft>
              <a:buFont typeface="Symbol,Sans-Serif"/>
              <a:buChar char=""/>
            </a:pPr>
            <a:r>
              <a:rPr lang="en-US" dirty="0">
                <a:latin typeface="Arial"/>
                <a:ea typeface="ＭＳ Ｐゴシック"/>
                <a:cs typeface="Arial"/>
              </a:rPr>
              <a:t>Users with fines at other I-Share libraries</a:t>
            </a:r>
          </a:p>
          <a:p>
            <a:pPr marL="342900" indent="-342900">
              <a:spcBef>
                <a:spcPts val="0"/>
              </a:spcBef>
              <a:spcAft>
                <a:spcPts val="600"/>
              </a:spcAft>
              <a:buFont typeface="Symbol,Sans-Serif"/>
              <a:buChar char=""/>
            </a:pPr>
            <a:r>
              <a:rPr lang="en-US" sz="2800">
                <a:latin typeface="Arial"/>
                <a:ea typeface="ＭＳ Ｐゴシック"/>
                <a:cs typeface="Arial"/>
              </a:rPr>
              <a:t>See </a:t>
            </a:r>
            <a:r>
              <a:rPr lang="en-US" sz="2800" dirty="0">
                <a:latin typeface="Arial"/>
                <a:ea typeface="ＭＳ Ｐゴシック"/>
                <a:cs typeface="Arial"/>
                <a:hlinkClick r:id="rId2"/>
              </a:rPr>
              <a:t>What's in My Library's FTP directory?</a:t>
            </a:r>
            <a:endParaRPr lang="en-US" sz="2800">
              <a:latin typeface="Times New Roman"/>
              <a:ea typeface="ＭＳ Ｐゴシック"/>
              <a:cs typeface="Times New Roman"/>
            </a:endParaRPr>
          </a:p>
          <a:p>
            <a:pPr marL="1085850" lvl="1" indent="-342900">
              <a:spcBef>
                <a:spcPts val="0"/>
              </a:spcBef>
              <a:spcAft>
                <a:spcPts val="600"/>
              </a:spcAft>
              <a:buFont typeface="Symbol,Sans-Serif"/>
              <a:buChar char=""/>
            </a:pPr>
            <a:endParaRPr lang="en-US">
              <a:latin typeface="Arial"/>
              <a:cs typeface="Arial"/>
            </a:endParaRPr>
          </a:p>
        </p:txBody>
      </p:sp>
    </p:spTree>
    <p:extLst>
      <p:ext uri="{BB962C8B-B14F-4D97-AF65-F5344CB8AC3E}">
        <p14:creationId xmlns:p14="http://schemas.microsoft.com/office/powerpoint/2010/main" val="134504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sz="3600" dirty="0">
                <a:latin typeface="+mj-lt"/>
                <a:ea typeface="ＭＳ Ｐゴシック"/>
              </a:rPr>
              <a:t>Alma Anonymization</a:t>
            </a:r>
            <a:r>
              <a:rPr lang="en-US" dirty="0">
                <a:ea typeface="ＭＳ Ｐゴシック"/>
              </a:rPr>
              <a:t> Implementation</a:t>
            </a:r>
            <a:endParaRPr lang="en-US" sz="3600" dirty="0">
              <a:latin typeface="+mj-lt"/>
              <a:ea typeface="ＭＳ Ｐゴシック"/>
            </a:endParaRP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spcBef>
                <a:spcPts val="0"/>
              </a:spcBef>
              <a:spcAft>
                <a:spcPts val="600"/>
              </a:spcAft>
              <a:buFont typeface="Symbol,Sans-Serif" panose="05050102010706020507" pitchFamily="18" charset="2"/>
              <a:buChar char=""/>
            </a:pPr>
            <a:r>
              <a:rPr lang="en-US" sz="2800" dirty="0">
                <a:latin typeface="+mj-lt"/>
                <a:cs typeface="Arial"/>
              </a:rPr>
              <a:t>CARLI staff and the CARLI Resource Sharing Committee have tested and decided upon several </a:t>
            </a:r>
            <a:r>
              <a:rPr lang="en-US" sz="2800" dirty="0">
                <a:latin typeface="+mj-lt"/>
                <a:cs typeface="Arial"/>
                <a:hlinkClick r:id="rId3"/>
              </a:rPr>
              <a:t>consortial policies for I-Share</a:t>
            </a:r>
            <a:r>
              <a:rPr lang="en-US" sz="2800" dirty="0">
                <a:latin typeface="+mj-lt"/>
                <a:cs typeface="Arial"/>
              </a:rPr>
              <a:t> that optimize the privacy of patron data while balancing the needs of library staff to access these data. </a:t>
            </a:r>
          </a:p>
          <a:p>
            <a:pPr marL="1200150" lvl="1" indent="-457200">
              <a:spcBef>
                <a:spcPts val="0"/>
              </a:spcBef>
              <a:spcAft>
                <a:spcPts val="600"/>
              </a:spcAft>
              <a:buFont typeface="Courier New" panose="02070309020205020404" pitchFamily="49" charset="0"/>
              <a:buChar char="o"/>
            </a:pPr>
            <a:r>
              <a:rPr lang="en-US" sz="2800" dirty="0">
                <a:latin typeface="+mj-lt"/>
                <a:cs typeface="Arial"/>
              </a:rPr>
              <a:t>These configurations have been approved by the CARLI Governance Board.</a:t>
            </a:r>
          </a:p>
          <a:p>
            <a:pPr marL="342900" indent="-342900">
              <a:spcBef>
                <a:spcPts val="0"/>
              </a:spcBef>
              <a:spcAft>
                <a:spcPts val="600"/>
              </a:spcAft>
              <a:buFont typeface="Symbol" panose="05050102010706020507" pitchFamily="18" charset="2"/>
              <a:buChar char=""/>
            </a:pPr>
            <a:r>
              <a:rPr lang="en-US" sz="2800" dirty="0">
                <a:latin typeface="+mj-lt"/>
                <a:ea typeface="ＭＳ Ｐゴシック"/>
                <a:cs typeface="Arial"/>
              </a:rPr>
              <a:t>CARLI will enable Alma’s anonymization of user data feature for all I-Share libraries on July 29, 2024.</a:t>
            </a:r>
            <a:endParaRPr lang="en-US" dirty="0">
              <a:ea typeface="ＭＳ Ｐゴシック"/>
            </a:endParaRPr>
          </a:p>
          <a:p>
            <a:pPr marL="342900" indent="-342900">
              <a:spcBef>
                <a:spcPts val="0"/>
              </a:spcBef>
              <a:spcAft>
                <a:spcPts val="0"/>
              </a:spcAft>
              <a:buFont typeface="Symbol" panose="05050102010706020507" pitchFamily="18" charset="2"/>
              <a:buChar char=""/>
            </a:pPr>
            <a:endParaRPr lang="en-US" sz="2800" dirty="0">
              <a:effectLst/>
              <a:latin typeface="+mj-l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73701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071C-4764-9F75-6E30-6627BE61A3DC}"/>
              </a:ext>
            </a:extLst>
          </p:cNvPr>
          <p:cNvSpPr>
            <a:spLocks noGrp="1"/>
          </p:cNvSpPr>
          <p:nvPr>
            <p:ph type="title"/>
          </p:nvPr>
        </p:nvSpPr>
        <p:spPr/>
        <p:txBody>
          <a:bodyPr/>
          <a:lstStyle/>
          <a:p>
            <a:r>
              <a:rPr lang="en-US" dirty="0"/>
              <a:t>Further Risk Reduction</a:t>
            </a:r>
          </a:p>
        </p:txBody>
      </p:sp>
      <p:sp>
        <p:nvSpPr>
          <p:cNvPr id="3" name="Content Placeholder 2">
            <a:extLst>
              <a:ext uri="{FF2B5EF4-FFF2-40B4-BE49-F238E27FC236}">
                <a16:creationId xmlns:a16="http://schemas.microsoft.com/office/drawing/2014/main" id="{995D1993-9F43-D11F-C407-7F60D1A7B528}"/>
              </a:ext>
            </a:extLst>
          </p:cNvPr>
          <p:cNvSpPr>
            <a:spLocks noGrp="1"/>
          </p:cNvSpPr>
          <p:nvPr>
            <p:ph idx="1"/>
          </p:nvPr>
        </p:nvSpPr>
        <p:spPr/>
        <p:txBody>
          <a:bodyPr/>
          <a:lstStyle/>
          <a:p>
            <a:pPr marL="342900" indent="-342900">
              <a:spcBef>
                <a:spcPts val="0"/>
              </a:spcBef>
              <a:spcAft>
                <a:spcPts val="600"/>
              </a:spcAft>
              <a:buFont typeface="Symbol" panose="05050102010706020507" pitchFamily="18" charset="2"/>
              <a:buChar char=""/>
            </a:pPr>
            <a:r>
              <a:rPr lang="en-US" sz="2800" dirty="0">
                <a:latin typeface="+mj-lt"/>
              </a:rPr>
              <a:t>Minimize exposure to user-specific data</a:t>
            </a:r>
          </a:p>
          <a:p>
            <a:pPr marL="1085850" lvl="1" indent="-342900">
              <a:spcBef>
                <a:spcPts val="0"/>
              </a:spcBef>
              <a:spcAft>
                <a:spcPts val="600"/>
              </a:spcAft>
              <a:buFont typeface="Symbol" panose="05050102010706020507" pitchFamily="18" charset="2"/>
              <a:buChar char=""/>
            </a:pPr>
            <a:r>
              <a:rPr lang="en-US" sz="2500" dirty="0">
                <a:latin typeface="+mj-lt"/>
              </a:rPr>
              <a:t>Consider which roles staff members need</a:t>
            </a:r>
          </a:p>
          <a:p>
            <a:pPr marL="1085850" lvl="1" indent="-342900">
              <a:spcBef>
                <a:spcPts val="0"/>
              </a:spcBef>
              <a:spcAft>
                <a:spcPts val="600"/>
              </a:spcAft>
              <a:buFont typeface="Symbol" panose="05050102010706020507" pitchFamily="18" charset="2"/>
              <a:buChar char=""/>
            </a:pPr>
            <a:r>
              <a:rPr lang="en-US" sz="2500" dirty="0">
                <a:latin typeface="+mj-lt"/>
              </a:rPr>
              <a:t>New user roles for analytics</a:t>
            </a:r>
          </a:p>
          <a:p>
            <a:pPr marL="1485900" lvl="2" indent="-342900">
              <a:spcBef>
                <a:spcPts val="0"/>
              </a:spcBef>
              <a:spcAft>
                <a:spcPts val="600"/>
              </a:spcAft>
              <a:buFont typeface="Symbol" panose="05050102010706020507" pitchFamily="18" charset="2"/>
              <a:buChar char=""/>
            </a:pPr>
            <a:r>
              <a:rPr lang="en-US" sz="2200" dirty="0">
                <a:latin typeface="+mj-lt"/>
              </a:rPr>
              <a:t>Designs Analytics – Fulfillment</a:t>
            </a:r>
          </a:p>
          <a:p>
            <a:pPr marL="1085850" lvl="1" indent="-342900">
              <a:spcBef>
                <a:spcPts val="0"/>
              </a:spcBef>
              <a:spcAft>
                <a:spcPts val="600"/>
              </a:spcAft>
              <a:buFont typeface="Symbol" panose="05050102010706020507" pitchFamily="18" charset="2"/>
              <a:buChar char=""/>
            </a:pPr>
            <a:r>
              <a:rPr lang="en-US" sz="2500" dirty="0">
                <a:latin typeface="+mj-lt"/>
              </a:rPr>
              <a:t>Consider analytics objects instead of providing design roles</a:t>
            </a:r>
          </a:p>
          <a:p>
            <a:endParaRPr lang="en-US" dirty="0"/>
          </a:p>
        </p:txBody>
      </p:sp>
    </p:spTree>
    <p:extLst>
      <p:ext uri="{BB962C8B-B14F-4D97-AF65-F5344CB8AC3E}">
        <p14:creationId xmlns:p14="http://schemas.microsoft.com/office/powerpoint/2010/main" val="418684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uffy black and grey cat is standing with his hands on a windowsill, while his back legs are sitting in his cat tree. Does he stand, or does he sit? No one knows. But he does see something out the window that has his interest.">
            <a:extLst>
              <a:ext uri="{FF2B5EF4-FFF2-40B4-BE49-F238E27FC236}">
                <a16:creationId xmlns:a16="http://schemas.microsoft.com/office/drawing/2014/main" id="{426D4A5B-AE2C-4BD6-ADFF-45DC23F863EF}"/>
              </a:ext>
            </a:extLst>
          </p:cNvPr>
          <p:cNvPicPr>
            <a:picLocks noChangeAspect="1"/>
          </p:cNvPicPr>
          <p:nvPr/>
        </p:nvPicPr>
        <p:blipFill rotWithShape="1">
          <a:blip r:embed="rId3">
            <a:extLst>
              <a:ext uri="{28A0092B-C50C-407E-A947-70E740481C1C}">
                <a14:useLocalDpi xmlns:a14="http://schemas.microsoft.com/office/drawing/2010/main" val="0"/>
              </a:ext>
            </a:extLst>
          </a:blip>
          <a:srcRect t="54497" b="7144"/>
          <a:stretch/>
        </p:blipFill>
        <p:spPr>
          <a:xfrm>
            <a:off x="20" y="0"/>
            <a:ext cx="12191980" cy="6235699"/>
          </a:xfrm>
          <a:prstGeom prst="rect">
            <a:avLst/>
          </a:prstGeom>
          <a:noFill/>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8763000" y="3975099"/>
            <a:ext cx="3429000" cy="1770631"/>
          </a:xfrm>
        </p:spPr>
        <p:txBody>
          <a:bodyPr wrap="square" anchor="t">
            <a:normAutofit/>
          </a:bodyPr>
          <a:lstStyle/>
          <a:p>
            <a:pPr algn="r"/>
            <a:r>
              <a:rPr lang="en-US" sz="7200" dirty="0">
                <a:solidFill>
                  <a:schemeClr val="tx1">
                    <a:lumMod val="50000"/>
                  </a:schemeClr>
                </a:solidFill>
              </a:rPr>
              <a:t>Q &amp; A</a:t>
            </a:r>
          </a:p>
        </p:txBody>
      </p:sp>
    </p:spTree>
    <p:extLst>
      <p:ext uri="{BB962C8B-B14F-4D97-AF65-F5344CB8AC3E}">
        <p14:creationId xmlns:p14="http://schemas.microsoft.com/office/powerpoint/2010/main" val="876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sz="3600" dirty="0">
                <a:latin typeface="+mj-lt"/>
              </a:rPr>
              <a:t>Overview of Alma Anonymization</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800" dirty="0">
                <a:effectLst/>
                <a:latin typeface="+mj-lt"/>
                <a:ea typeface="Times New Roman" panose="02020603050405020304" pitchFamily="18" charset="0"/>
                <a:cs typeface="Aptos" panose="020B0004020202020204" pitchFamily="34" charset="0"/>
              </a:rPr>
              <a:t>Anonymization in Alma removes personal user information from fulfillment transactions (loans, fines/fees, requests) after that information is no longer required for a current transaction and is considered “complete” in the system.</a:t>
            </a:r>
          </a:p>
          <a:p>
            <a:pPr marL="342900" marR="0" lvl="0" indent="-342900">
              <a:spcBef>
                <a:spcPts val="0"/>
              </a:spcBef>
              <a:spcAft>
                <a:spcPts val="0"/>
              </a:spcAft>
              <a:buFont typeface="Symbol" panose="05050102010706020507" pitchFamily="18" charset="2"/>
              <a:buChar char=""/>
            </a:pPr>
            <a:endParaRPr lang="en-US" sz="2800" dirty="0">
              <a:effectLst/>
              <a:latin typeface="+mj-lt"/>
              <a:ea typeface="Times New Roman" panose="02020603050405020304" pitchFamily="18"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800" dirty="0">
                <a:latin typeface="+mj-lt"/>
                <a:ea typeface="Times New Roman" panose="02020603050405020304" pitchFamily="18" charset="0"/>
                <a:cs typeface="Aptos" panose="020B0004020202020204" pitchFamily="34" charset="0"/>
              </a:rPr>
              <a:t>Anonymization in Alma</a:t>
            </a:r>
            <a:r>
              <a:rPr lang="en-US" sz="2800" dirty="0">
                <a:effectLst/>
                <a:latin typeface="+mj-lt"/>
                <a:ea typeface="Times New Roman" panose="02020603050405020304" pitchFamily="18" charset="0"/>
                <a:cs typeface="Aptos" panose="020B0004020202020204" pitchFamily="34" charset="0"/>
              </a:rPr>
              <a:t> leaves non-patron-identifiable information such as user group and affiliated I-Share institution reportable through Alma Analytics.</a:t>
            </a:r>
            <a:endParaRPr lang="en-US" sz="2800" dirty="0">
              <a:effectLst/>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3985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0C51-DB41-7ED8-F2A4-2112C14B23B8}"/>
              </a:ext>
            </a:extLst>
          </p:cNvPr>
          <p:cNvSpPr>
            <a:spLocks noGrp="1"/>
          </p:cNvSpPr>
          <p:nvPr>
            <p:ph type="title"/>
          </p:nvPr>
        </p:nvSpPr>
        <p:spPr>
          <a:xfrm>
            <a:off x="609600" y="414123"/>
            <a:ext cx="10972800" cy="562270"/>
          </a:xfrm>
        </p:spPr>
        <p:txBody>
          <a:bodyPr/>
          <a:lstStyle/>
          <a:p>
            <a:r>
              <a:rPr lang="en-US" dirty="0"/>
              <a:t>What is Personally Identifiable Information (PII)?</a:t>
            </a:r>
          </a:p>
        </p:txBody>
      </p:sp>
      <p:sp>
        <p:nvSpPr>
          <p:cNvPr id="3" name="Content Placeholder 2">
            <a:extLst>
              <a:ext uri="{FF2B5EF4-FFF2-40B4-BE49-F238E27FC236}">
                <a16:creationId xmlns:a16="http://schemas.microsoft.com/office/drawing/2014/main" id="{561DBA91-44ED-F9C3-142A-E06BC999CFCE}"/>
              </a:ext>
            </a:extLst>
          </p:cNvPr>
          <p:cNvSpPr>
            <a:spLocks noGrp="1"/>
          </p:cNvSpPr>
          <p:nvPr>
            <p:ph idx="1"/>
          </p:nvPr>
        </p:nvSpPr>
        <p:spPr>
          <a:xfrm>
            <a:off x="609600" y="1174453"/>
            <a:ext cx="10972800" cy="5269424"/>
          </a:xfrm>
        </p:spPr>
        <p:txBody>
          <a:bodyPr/>
          <a:lstStyle/>
          <a:p>
            <a:r>
              <a:rPr lang="en-US" b="1" dirty="0">
                <a:latin typeface="+mj-lt"/>
              </a:rPr>
              <a:t>According to </a:t>
            </a:r>
            <a:r>
              <a:rPr lang="en-US" b="1" dirty="0">
                <a:latin typeface="+mj-lt"/>
                <a:hlinkClick r:id="rId3"/>
              </a:rPr>
              <a:t>National Institute of Standards and Technology (NIST)</a:t>
            </a:r>
            <a:r>
              <a:rPr lang="en-US" b="1" dirty="0">
                <a:latin typeface="+mj-lt"/>
              </a:rPr>
              <a:t>: </a:t>
            </a:r>
          </a:p>
          <a:p>
            <a:pPr marL="342900" indent="-342900">
              <a:buFont typeface="Arial" panose="020B0604020202020204" pitchFamily="34" charset="0"/>
              <a:buChar char="•"/>
            </a:pPr>
            <a:r>
              <a:rPr lang="en-US" dirty="0">
                <a:latin typeface="+mj-lt"/>
              </a:rPr>
              <a:t>Any representation of information that permits the identity of an individual to whom the information applies to be reasonably inferred by either direct or indirect means.</a:t>
            </a:r>
          </a:p>
          <a:p>
            <a:pPr marL="342900" indent="-342900">
              <a:buFont typeface="Arial" panose="020B0604020202020204" pitchFamily="34" charset="0"/>
              <a:buChar char="•"/>
            </a:pPr>
            <a:r>
              <a:rPr lang="en-US" dirty="0">
                <a:latin typeface="+mj-lt"/>
              </a:rPr>
              <a:t>Any information about an individual maintained by an agency, including (1) any information that can be used to distinguish or trace an individual’s identity, such as name, social security number, date and place of birth, mother’s maiden name, or biometric records; and (2) any other information that is linked or linkable to an individual, such as medical, educational, financial, and employment information.</a:t>
            </a:r>
          </a:p>
          <a:p>
            <a:pPr marL="342900" indent="-342900">
              <a:buFont typeface="Arial" panose="020B0604020202020204" pitchFamily="34" charset="0"/>
              <a:buChar char="•"/>
            </a:pPr>
            <a:r>
              <a:rPr lang="en-US" dirty="0">
                <a:latin typeface="+mj-lt"/>
              </a:rPr>
              <a:t>Information that can be used to distinguish or trace an individual’s identity, either alone or when combined with other information that is linked or linkable to a specific individual.</a:t>
            </a:r>
          </a:p>
        </p:txBody>
      </p:sp>
    </p:spTree>
    <p:extLst>
      <p:ext uri="{BB962C8B-B14F-4D97-AF65-F5344CB8AC3E}">
        <p14:creationId xmlns:p14="http://schemas.microsoft.com/office/powerpoint/2010/main" val="158402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2B055-5A19-9F19-774E-F33978D2DB5E}"/>
              </a:ext>
            </a:extLst>
          </p:cNvPr>
          <p:cNvSpPr>
            <a:spLocks noGrp="1"/>
          </p:cNvSpPr>
          <p:nvPr>
            <p:ph idx="1"/>
          </p:nvPr>
        </p:nvSpPr>
        <p:spPr>
          <a:xfrm>
            <a:off x="609600" y="1166018"/>
            <a:ext cx="10972800" cy="4525963"/>
          </a:xfrm>
        </p:spPr>
        <p:txBody>
          <a:bodyPr/>
          <a:lstStyle/>
          <a:p>
            <a:pPr marL="342900" indent="-342900">
              <a:buFont typeface="Arial" panose="020B0604020202020204" pitchFamily="34" charset="0"/>
              <a:buChar char="•"/>
            </a:pPr>
            <a:r>
              <a:rPr lang="en-US" dirty="0">
                <a:latin typeface="+mj-lt"/>
              </a:rPr>
              <a:t>PII is not any single category of information or part of a specific technology.</a:t>
            </a:r>
          </a:p>
          <a:p>
            <a:pPr marL="342900" indent="-342900">
              <a:buFont typeface="Arial" panose="020B0604020202020204" pitchFamily="34" charset="0"/>
              <a:buChar char="•"/>
            </a:pPr>
            <a:r>
              <a:rPr lang="en-US" dirty="0">
                <a:latin typeface="+mj-lt"/>
              </a:rPr>
              <a:t>Information that may be considered PII in some contexts may also be available in public sources like directories.</a:t>
            </a:r>
          </a:p>
          <a:p>
            <a:pPr marL="342900" indent="-342900">
              <a:buFont typeface="Arial" panose="020B0604020202020204" pitchFamily="34" charset="0"/>
              <a:buChar char="•"/>
            </a:pPr>
            <a:r>
              <a:rPr lang="en-US" dirty="0">
                <a:latin typeface="+mj-lt"/>
              </a:rPr>
              <a:t>Non-PII data may become PII when combined with other data.</a:t>
            </a:r>
          </a:p>
          <a:p>
            <a:pPr marL="342900" indent="-342900">
              <a:buFont typeface="Arial" panose="020B0604020202020204" pitchFamily="34" charset="0"/>
              <a:buChar char="•"/>
            </a:pPr>
            <a:r>
              <a:rPr lang="en-US" dirty="0">
                <a:latin typeface="+mj-lt"/>
              </a:rPr>
              <a:t>Some PII data are more sensitive than others.</a:t>
            </a:r>
          </a:p>
          <a:p>
            <a:pPr marL="342900" indent="-342900">
              <a:buFont typeface="Arial" panose="020B0604020202020204" pitchFamily="34" charset="0"/>
              <a:buChar char="•"/>
            </a:pPr>
            <a:r>
              <a:rPr lang="en-US" dirty="0">
                <a:latin typeface="+mj-lt"/>
              </a:rPr>
              <a:t>Handling PII requires a context-specific assessment of risk.</a:t>
            </a:r>
          </a:p>
          <a:p>
            <a:pPr marL="342900" indent="-342900">
              <a:buFont typeface="Arial" panose="020B0604020202020204" pitchFamily="34" charset="0"/>
              <a:buChar char="•"/>
            </a:pPr>
            <a:r>
              <a:rPr lang="en-US" dirty="0">
                <a:latin typeface="+mj-lt"/>
              </a:rPr>
              <a:t>Consider carefully if you really need to collect PII. </a:t>
            </a:r>
          </a:p>
          <a:p>
            <a:pPr marL="1085850" lvl="1" indent="-342900">
              <a:buFont typeface="Courier New" panose="02070309020205020404" pitchFamily="49" charset="0"/>
              <a:buChar char="o"/>
            </a:pPr>
            <a:r>
              <a:rPr lang="en-US" dirty="0">
                <a:latin typeface="+mj-lt"/>
              </a:rPr>
              <a:t>If you do, minimize access to it and regularly dispose of it when no longer needed.</a:t>
            </a:r>
          </a:p>
          <a:p>
            <a:pPr marL="342900" indent="-342900">
              <a:buFont typeface="Arial" panose="020B0604020202020204" pitchFamily="34" charset="0"/>
              <a:buChar char="•"/>
            </a:pPr>
            <a:r>
              <a:rPr lang="en-US" dirty="0">
                <a:latin typeface="+mj-lt"/>
              </a:rPr>
              <a:t>There are international, national, state, and local privacy regulations that govern the collection, retention, and use of PII.</a:t>
            </a:r>
          </a:p>
          <a:p>
            <a:endParaRPr lang="en-US" dirty="0"/>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CB170DB9-E77D-F667-E1EF-A932062646B7}"/>
              </a:ext>
            </a:extLst>
          </p:cNvPr>
          <p:cNvSpPr>
            <a:spLocks noGrp="1"/>
          </p:cNvSpPr>
          <p:nvPr>
            <p:ph type="title"/>
          </p:nvPr>
        </p:nvSpPr>
        <p:spPr>
          <a:xfrm>
            <a:off x="609600" y="274638"/>
            <a:ext cx="10972800" cy="710100"/>
          </a:xfrm>
        </p:spPr>
        <p:txBody>
          <a:bodyPr/>
          <a:lstStyle/>
          <a:p>
            <a:r>
              <a:rPr lang="en-US" dirty="0"/>
              <a:t>PII Considerations</a:t>
            </a:r>
          </a:p>
        </p:txBody>
      </p:sp>
    </p:spTree>
    <p:extLst>
      <p:ext uri="{BB962C8B-B14F-4D97-AF65-F5344CB8AC3E}">
        <p14:creationId xmlns:p14="http://schemas.microsoft.com/office/powerpoint/2010/main" val="180663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ea typeface="ＭＳ Ｐゴシック"/>
              </a:rPr>
              <a:t>CARLI Privacy Policy</a:t>
            </a:r>
            <a:endParaRPr lang="en-US" sz="3600" dirty="0">
              <a:latin typeface="+mj-lt"/>
            </a:endParaRP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a:xfrm>
            <a:off x="609600" y="1417638"/>
            <a:ext cx="10972800" cy="4525963"/>
          </a:xfrm>
        </p:spPr>
        <p:txBody>
          <a:bodyPr/>
          <a:lstStyle/>
          <a:p>
            <a:r>
              <a:rPr lang="en-US" sz="2800" dirty="0">
                <a:latin typeface="+mj-lt"/>
              </a:rPr>
              <a:t>CARLI takes the collection of personally identifiable information required to provide library services very seriously. It is our policy to store personal information in our systems for the shortest amount of time necessary to complete transactions or provide service. Access to personal information is restricted to the library and consortium staff needing such access to conduct library business. Personal information is never made available for commercial purposes and will not be revealed to any third party except by such process, order, or subpoena as authorized by law.</a:t>
            </a:r>
          </a:p>
          <a:p>
            <a:endParaRPr lang="en-US" sz="2800" dirty="0">
              <a:latin typeface="+mj-lt"/>
            </a:endParaRPr>
          </a:p>
          <a:p>
            <a:r>
              <a:rPr lang="en-US" sz="2800" dirty="0">
                <a:latin typeface="+mj-lt"/>
              </a:rPr>
              <a:t>Approved by the CARLI Board of Directors, March 10, 2017</a:t>
            </a:r>
            <a:endParaRPr lang="en-US" sz="3600" dirty="0">
              <a:latin typeface="+mj-lt"/>
              <a:ea typeface="ＭＳ Ｐゴシック"/>
              <a:cs typeface="Arial"/>
            </a:endParaRPr>
          </a:p>
        </p:txBody>
      </p:sp>
    </p:spTree>
    <p:extLst>
      <p:ext uri="{BB962C8B-B14F-4D97-AF65-F5344CB8AC3E}">
        <p14:creationId xmlns:p14="http://schemas.microsoft.com/office/powerpoint/2010/main" val="276495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2CCA-B583-E302-5A79-F0C063F90DFA}"/>
              </a:ext>
            </a:extLst>
          </p:cNvPr>
          <p:cNvSpPr>
            <a:spLocks noGrp="1"/>
          </p:cNvSpPr>
          <p:nvPr>
            <p:ph type="title"/>
          </p:nvPr>
        </p:nvSpPr>
        <p:spPr>
          <a:xfrm>
            <a:off x="609600" y="110515"/>
            <a:ext cx="10972800" cy="651485"/>
          </a:xfrm>
        </p:spPr>
        <p:txBody>
          <a:bodyPr/>
          <a:lstStyle/>
          <a:p>
            <a:r>
              <a:rPr lang="en-US" dirty="0"/>
              <a:t>Professional Best Practices</a:t>
            </a:r>
          </a:p>
        </p:txBody>
      </p:sp>
      <p:sp>
        <p:nvSpPr>
          <p:cNvPr id="3" name="Content Placeholder 2">
            <a:extLst>
              <a:ext uri="{FF2B5EF4-FFF2-40B4-BE49-F238E27FC236}">
                <a16:creationId xmlns:a16="http://schemas.microsoft.com/office/drawing/2014/main" id="{455D699E-30A2-D0F8-0D91-255B0264F142}"/>
              </a:ext>
            </a:extLst>
          </p:cNvPr>
          <p:cNvSpPr>
            <a:spLocks noGrp="1"/>
          </p:cNvSpPr>
          <p:nvPr>
            <p:ph idx="1"/>
          </p:nvPr>
        </p:nvSpPr>
        <p:spPr>
          <a:xfrm>
            <a:off x="609600" y="926123"/>
            <a:ext cx="10972800" cy="5040923"/>
          </a:xfrm>
        </p:spPr>
        <p:txBody>
          <a:bodyPr/>
          <a:lstStyle/>
          <a:p>
            <a:r>
              <a:rPr lang="en-US" dirty="0">
                <a:latin typeface="+mj-lt"/>
              </a:rPr>
              <a:t>From </a:t>
            </a:r>
            <a:r>
              <a:rPr lang="en-US" i="1" dirty="0">
                <a:latin typeface="+mj-lt"/>
                <a:hlinkClick r:id="rId3"/>
              </a:rPr>
              <a:t>Data Lifecycles</a:t>
            </a:r>
            <a:r>
              <a:rPr lang="en-US" i="1" dirty="0">
                <a:latin typeface="+mj-lt"/>
              </a:rPr>
              <a:t>, </a:t>
            </a:r>
            <a:r>
              <a:rPr lang="en-US" dirty="0">
                <a:latin typeface="+mj-lt"/>
              </a:rPr>
              <a:t>part of the </a:t>
            </a:r>
            <a:r>
              <a:rPr lang="en-US" dirty="0">
                <a:latin typeface="+mj-lt"/>
                <a:hlinkClick r:id="rId4"/>
              </a:rPr>
              <a:t>Privacy Field Guides for Libraries</a:t>
            </a:r>
            <a:r>
              <a:rPr lang="en-US" dirty="0">
                <a:latin typeface="+mj-lt"/>
              </a:rPr>
              <a:t>:</a:t>
            </a:r>
          </a:p>
          <a:p>
            <a:pPr marL="342900" indent="-342900">
              <a:buFont typeface="Arial" panose="020B0604020202020204" pitchFamily="34" charset="0"/>
              <a:buChar char="•"/>
            </a:pPr>
            <a:r>
              <a:rPr lang="en-US" dirty="0">
                <a:latin typeface="+mj-lt"/>
              </a:rPr>
              <a:t>Only collect data that has a specific operational need.</a:t>
            </a:r>
          </a:p>
          <a:p>
            <a:pPr marL="342900" indent="-342900">
              <a:buFont typeface="Arial" panose="020B0604020202020204" pitchFamily="34" charset="0"/>
              <a:buChar char="•"/>
            </a:pPr>
            <a:r>
              <a:rPr lang="en-US" dirty="0">
                <a:latin typeface="+mj-lt"/>
              </a:rPr>
              <a:t>Keep user data secure and limit staff access to only the data they need to perform specific tasks.</a:t>
            </a:r>
          </a:p>
          <a:p>
            <a:pPr marL="342900" indent="-342900">
              <a:buFont typeface="Arial" panose="020B0604020202020204" pitchFamily="34" charset="0"/>
              <a:buChar char="•"/>
            </a:pPr>
            <a:r>
              <a:rPr lang="en-US" dirty="0">
                <a:latin typeface="+mj-lt"/>
              </a:rPr>
              <a:t>Retain records in compliance with legal and operational considerations, and dispose of data in a timely manner when data are no longer required.</a:t>
            </a:r>
          </a:p>
          <a:p>
            <a:pPr marL="342900" indent="-342900">
              <a:buFont typeface="Arial" panose="020B0604020202020204" pitchFamily="34" charset="0"/>
              <a:buChar char="•"/>
            </a:pPr>
            <a:r>
              <a:rPr lang="en-US" dirty="0">
                <a:latin typeface="+mj-lt"/>
              </a:rPr>
              <a:t>Library consortia "should have retention policies and procedures for its member libraries to ensure the same level of user privacy throughout the consortium."</a:t>
            </a:r>
          </a:p>
          <a:p>
            <a:r>
              <a:rPr lang="en-US" dirty="0">
                <a:latin typeface="+mj-lt"/>
                <a:hlinkClick r:id="rId5"/>
              </a:rPr>
              <a:t>ALA Code of Ethics</a:t>
            </a:r>
            <a:r>
              <a:rPr lang="en-US" dirty="0">
                <a:latin typeface="+mj-lt"/>
              </a:rPr>
              <a:t>:</a:t>
            </a:r>
            <a:br>
              <a:rPr lang="en-US" dirty="0">
                <a:latin typeface="+mj-lt"/>
              </a:rPr>
            </a:br>
            <a:r>
              <a:rPr lang="en-US" dirty="0">
                <a:latin typeface="+mj-lt"/>
              </a:rPr>
              <a:t>"3. We protect each library user's right to privacy and confidentiality with respect to information sought or received and resources consulted, borrowed, acquired or transmitted."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6130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6849-79E9-4EDC-8E70-261DCBAFD794}"/>
              </a:ext>
            </a:extLst>
          </p:cNvPr>
          <p:cNvSpPr>
            <a:spLocks noGrp="1"/>
          </p:cNvSpPr>
          <p:nvPr>
            <p:ph type="ctrTitle"/>
          </p:nvPr>
        </p:nvSpPr>
        <p:spPr>
          <a:xfrm>
            <a:off x="1439159" y="1491517"/>
            <a:ext cx="9144000" cy="942107"/>
          </a:xfrm>
        </p:spPr>
        <p:txBody>
          <a:bodyPr>
            <a:normAutofit fontScale="90000"/>
          </a:bodyPr>
          <a:lstStyle/>
          <a:p>
            <a:br>
              <a:rPr lang="en-US" sz="4400" b="1"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FB4B1EB-BE6B-4C60-B2DF-A5A97DFDD7D1}"/>
              </a:ext>
            </a:extLst>
          </p:cNvPr>
          <p:cNvSpPr txBox="1"/>
          <p:nvPr/>
        </p:nvSpPr>
        <p:spPr>
          <a:xfrm>
            <a:off x="9279904" y="3210496"/>
            <a:ext cx="2243580" cy="830997"/>
          </a:xfrm>
          <a:prstGeom prst="rect">
            <a:avLst/>
          </a:prstGeom>
          <a:noFill/>
        </p:spPr>
        <p:txBody>
          <a:bodyPr wrap="square" rtlCol="0">
            <a:spAutoFit/>
          </a:bodyPr>
          <a:lstStyle/>
          <a:p>
            <a:pPr algn="r"/>
            <a:r>
              <a:rPr lang="en-US" sz="4800" dirty="0"/>
              <a:t>	</a:t>
            </a:r>
          </a:p>
        </p:txBody>
      </p:sp>
      <p:sp>
        <p:nvSpPr>
          <p:cNvPr id="17" name="TextBox 16">
            <a:extLst>
              <a:ext uri="{FF2B5EF4-FFF2-40B4-BE49-F238E27FC236}">
                <a16:creationId xmlns:a16="http://schemas.microsoft.com/office/drawing/2014/main" id="{6EFEB1D6-1715-452B-B392-81343447B90C}"/>
              </a:ext>
            </a:extLst>
          </p:cNvPr>
          <p:cNvSpPr txBox="1"/>
          <p:nvPr/>
        </p:nvSpPr>
        <p:spPr>
          <a:xfrm>
            <a:off x="1439159" y="2333333"/>
            <a:ext cx="9313682" cy="1754326"/>
          </a:xfrm>
          <a:prstGeom prst="rect">
            <a:avLst/>
          </a:prstGeom>
          <a:noFill/>
        </p:spPr>
        <p:txBody>
          <a:bodyPr wrap="square" rtlCol="0">
            <a:spAutoFit/>
          </a:bodyPr>
          <a:lstStyle/>
          <a:p>
            <a:pPr marL="14288" lvl="1" algn="ctr"/>
            <a:r>
              <a:rPr lang="en-US" sz="3600" dirty="0">
                <a:solidFill>
                  <a:schemeClr val="tx1">
                    <a:lumMod val="50000"/>
                  </a:schemeClr>
                </a:solidFill>
              </a:rPr>
              <a:t>Dennis Krieb</a:t>
            </a:r>
          </a:p>
          <a:p>
            <a:pPr marL="14288" lvl="1" algn="ctr"/>
            <a:r>
              <a:rPr lang="en-US" sz="3600" dirty="0">
                <a:solidFill>
                  <a:schemeClr val="tx1">
                    <a:lumMod val="50000"/>
                  </a:schemeClr>
                </a:solidFill>
              </a:rPr>
              <a:t>Director – Reid Memorial Library</a:t>
            </a:r>
          </a:p>
          <a:p>
            <a:pPr marL="14288" lvl="1" algn="ctr"/>
            <a:r>
              <a:rPr lang="en-US" sz="3600" dirty="0">
                <a:solidFill>
                  <a:schemeClr val="tx1">
                    <a:lumMod val="50000"/>
                  </a:schemeClr>
                </a:solidFill>
              </a:rPr>
              <a:t>Lewis &amp; Clark Community College</a:t>
            </a:r>
          </a:p>
        </p:txBody>
      </p:sp>
    </p:spTree>
    <p:extLst>
      <p:ext uri="{BB962C8B-B14F-4D97-AF65-F5344CB8AC3E}">
        <p14:creationId xmlns:p14="http://schemas.microsoft.com/office/powerpoint/2010/main" val="2200255911"/>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AC67-F5B7-49B0-9FD4-6EF5C2EE3DC9}">
  <ds:schemaRefs>
    <ds:schemaRef ds:uri="http://schemas.microsoft.com/sharepoint/v3/contenttype/forms"/>
  </ds:schemaRefs>
</ds:datastoreItem>
</file>

<file path=customXml/itemProps2.xml><?xml version="1.0" encoding="utf-8"?>
<ds:datastoreItem xmlns:ds="http://schemas.openxmlformats.org/officeDocument/2006/customXml" ds:itemID="{2CA3D4A0-3BEC-46C0-9E6D-926D6E9A514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CARLI</Template>
  <TotalTime>1290</TotalTime>
  <Words>4159</Words>
  <Application>Microsoft Macintosh PowerPoint</Application>
  <PresentationFormat>Widescreen</PresentationFormat>
  <Paragraphs>285</Paragraphs>
  <Slides>31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Aptos</vt:lpstr>
      <vt:lpstr>Arial</vt:lpstr>
      <vt:lpstr>Calibri</vt:lpstr>
      <vt:lpstr>Calibri Light</vt:lpstr>
      <vt:lpstr>Courier New</vt:lpstr>
      <vt:lpstr>Symbol</vt:lpstr>
      <vt:lpstr>Symbol,Sans-Serif</vt:lpstr>
      <vt:lpstr>Times New Roman</vt:lpstr>
      <vt:lpstr>Verdana</vt:lpstr>
      <vt:lpstr>CARLI</vt:lpstr>
      <vt:lpstr>Alma How-to: Alma Anonymization, Reporting, and PII</vt:lpstr>
      <vt:lpstr>Agenda</vt:lpstr>
      <vt:lpstr>Alma Anonymization Implementation</vt:lpstr>
      <vt:lpstr>Overview of Alma Anonymization</vt:lpstr>
      <vt:lpstr>What is Personally Identifiable Information (PII)?</vt:lpstr>
      <vt:lpstr>PII Considerations</vt:lpstr>
      <vt:lpstr>CARLI Privacy Policy</vt:lpstr>
      <vt:lpstr>Professional Best Practices</vt:lpstr>
      <vt:lpstr> </vt:lpstr>
      <vt:lpstr>Data Sources for Reid Library</vt:lpstr>
      <vt:lpstr>PowerPoint Presentation</vt:lpstr>
      <vt:lpstr>PowerPoint Presentation</vt:lpstr>
      <vt:lpstr>Data Sources for Reid Library</vt:lpstr>
      <vt:lpstr>PowerPoint Presentation</vt:lpstr>
      <vt:lpstr>Data Sources for Reid Library</vt:lpstr>
      <vt:lpstr>PowerPoint Presentation</vt:lpstr>
      <vt:lpstr>PowerPoint Presentation</vt:lpstr>
      <vt:lpstr>PowerPoint Presentation</vt:lpstr>
      <vt:lpstr>PowerPoint Presentation</vt:lpstr>
      <vt:lpstr>PowerPoint Presentation</vt:lpstr>
      <vt:lpstr>Thanks!</vt:lpstr>
      <vt:lpstr>Analytics, Anonymization, PII Exposure</vt:lpstr>
      <vt:lpstr>Patron with Loans 3 Days Previous</vt:lpstr>
      <vt:lpstr>Patron with Loans 3 Days Previous</vt:lpstr>
      <vt:lpstr>Patron Loans 3 Days Previous</vt:lpstr>
      <vt:lpstr>Patron Last Activity Date</vt:lpstr>
      <vt:lpstr>Patron Latest Activity Date</vt:lpstr>
      <vt:lpstr>Patron Last Activity Date</vt:lpstr>
      <vt:lpstr>Daily FTP Reports</vt:lpstr>
      <vt:lpstr>Further Risk Reduction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Jessica Gibson</cp:lastModifiedBy>
  <cp:revision>701</cp:revision>
  <dcterms:created xsi:type="dcterms:W3CDTF">2022-12-14T21:11:38Z</dcterms:created>
  <dcterms:modified xsi:type="dcterms:W3CDTF">2024-06-10T14:48:35Z</dcterms:modified>
</cp:coreProperties>
</file>