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3"/>
  </p:sldMasterIdLst>
  <p:notesMasterIdLst>
    <p:notesMasterId r:id="rId33"/>
  </p:notesMasterIdLst>
  <p:sldIdLst>
    <p:sldId id="256" r:id="rId4"/>
    <p:sldId id="258" r:id="rId5"/>
    <p:sldId id="279" r:id="rId6"/>
    <p:sldId id="272" r:id="rId7"/>
    <p:sldId id="269" r:id="rId8"/>
    <p:sldId id="280" r:id="rId9"/>
    <p:sldId id="282" r:id="rId10"/>
    <p:sldId id="283" r:id="rId11"/>
    <p:sldId id="284" r:id="rId12"/>
    <p:sldId id="296" r:id="rId13"/>
    <p:sldId id="297" r:id="rId14"/>
    <p:sldId id="298" r:id="rId15"/>
    <p:sldId id="299" r:id="rId16"/>
    <p:sldId id="285" r:id="rId17"/>
    <p:sldId id="286" r:id="rId18"/>
    <p:sldId id="289" r:id="rId19"/>
    <p:sldId id="287" r:id="rId20"/>
    <p:sldId id="290" r:id="rId21"/>
    <p:sldId id="291" r:id="rId22"/>
    <p:sldId id="288" r:id="rId23"/>
    <p:sldId id="292" r:id="rId24"/>
    <p:sldId id="293" r:id="rId25"/>
    <p:sldId id="294" r:id="rId26"/>
    <p:sldId id="295" r:id="rId27"/>
    <p:sldId id="300" r:id="rId28"/>
    <p:sldId id="301" r:id="rId29"/>
    <p:sldId id="302" r:id="rId30"/>
    <p:sldId id="271" r:id="rId31"/>
    <p:sldId id="267"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EB590-14E6-417F-9475-C941307C50DF}" v="101" dt="2024-06-05T13:52:15.267"/>
    <p1510:client id="{2F65FF73-211F-4F9F-AF46-5D1E33CBF09E}" v="29" dt="2024-06-05T15:59:21.716"/>
    <p1510:client id="{C28F51D2-4EA7-45D7-9C71-451A3E67C91B}" v="3" dt="2024-06-06T15:27:26.281"/>
    <p1510:client id="{C8617065-EBD8-4885-A4A4-21F8463DF43B}" v="37" dt="2024-06-06T16:30:53.633"/>
    <p1510:client id="{EBCB7EC7-48AA-4057-962E-2429A3214178}" v="226" dt="2024-06-04T21:48:17.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56395" autoAdjust="0"/>
  </p:normalViewPr>
  <p:slideViewPr>
    <p:cSldViewPr snapToGrid="0">
      <p:cViewPr varScale="1">
        <p:scale>
          <a:sx n="64" d="100"/>
          <a:sy n="64" d="100"/>
        </p:scale>
        <p:origin x="1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dore Carl Schwitzner" clId="Web-{C28F51D2-4EA7-45D7-9C71-451A3E67C91B}"/>
    <pc:docChg chg="sldOrd">
      <pc:chgData name="Theodore Carl Schwitzner" userId="" providerId="" clId="Web-{C28F51D2-4EA7-45D7-9C71-451A3E67C91B}" dt="2024-06-06T15:27:26.281" v="2"/>
      <pc:docMkLst>
        <pc:docMk/>
      </pc:docMkLst>
      <pc:sldChg chg="ord">
        <pc:chgData name="Theodore Carl Schwitzner" userId="" providerId="" clId="Web-{C28F51D2-4EA7-45D7-9C71-451A3E67C91B}" dt="2024-06-06T15:27:16.561" v="0"/>
        <pc:sldMkLst>
          <pc:docMk/>
          <pc:sldMk cId="2030471240" sldId="282"/>
        </pc:sldMkLst>
      </pc:sldChg>
      <pc:sldChg chg="ord">
        <pc:chgData name="Theodore Carl Schwitzner" userId="" providerId="" clId="Web-{C28F51D2-4EA7-45D7-9C71-451A3E67C91B}" dt="2024-06-06T15:27:19.624" v="1"/>
        <pc:sldMkLst>
          <pc:docMk/>
          <pc:sldMk cId="449053905" sldId="283"/>
        </pc:sldMkLst>
      </pc:sldChg>
      <pc:sldChg chg="ord">
        <pc:chgData name="Theodore Carl Schwitzner" userId="" providerId="" clId="Web-{C28F51D2-4EA7-45D7-9C71-451A3E67C91B}" dt="2024-06-06T15:27:26.281" v="2"/>
        <pc:sldMkLst>
          <pc:docMk/>
          <pc:sldMk cId="2009234244" sldId="284"/>
        </pc:sldMkLst>
      </pc:sldChg>
    </pc:docChg>
  </pc:docChgLst>
  <pc:docChgLst>
    <pc:chgData name="Theodore Carl Schwitzner" clId="Web-{C8617065-EBD8-4885-A4A4-21F8463DF43B}"/>
    <pc:docChg chg="delSld modSld">
      <pc:chgData name="Theodore Carl Schwitzner" userId="" providerId="" clId="Web-{C8617065-EBD8-4885-A4A4-21F8463DF43B}" dt="2024-06-06T16:30:53.633" v="220" actId="20577"/>
      <pc:docMkLst>
        <pc:docMk/>
      </pc:docMkLst>
      <pc:sldChg chg="modSp">
        <pc:chgData name="Theodore Carl Schwitzner" userId="" providerId="" clId="Web-{C8617065-EBD8-4885-A4A4-21F8463DF43B}" dt="2024-06-06T16:30:26.241" v="208" actId="20577"/>
        <pc:sldMkLst>
          <pc:docMk/>
          <pc:sldMk cId="1327212094" sldId="280"/>
        </pc:sldMkLst>
        <pc:spChg chg="mod">
          <ac:chgData name="Theodore Carl Schwitzner" userId="" providerId="" clId="Web-{C8617065-EBD8-4885-A4A4-21F8463DF43B}" dt="2024-06-06T16:30:26.241" v="208" actId="20577"/>
          <ac:spMkLst>
            <pc:docMk/>
            <pc:sldMk cId="1327212094" sldId="280"/>
            <ac:spMk id="3" creationId="{5EF703AB-6A99-E77D-948D-34C7606EB9CA}"/>
          </ac:spMkLst>
        </pc:spChg>
      </pc:sldChg>
      <pc:sldChg chg="del">
        <pc:chgData name="Theodore Carl Schwitzner" userId="" providerId="" clId="Web-{C8617065-EBD8-4885-A4A4-21F8463DF43B}" dt="2024-06-06T16:23:56.117" v="0"/>
        <pc:sldMkLst>
          <pc:docMk/>
          <pc:sldMk cId="1143845308" sldId="281"/>
        </pc:sldMkLst>
      </pc:sldChg>
      <pc:sldChg chg="modSp modNotes">
        <pc:chgData name="Theodore Carl Schwitzner" userId="" providerId="" clId="Web-{C8617065-EBD8-4885-A4A4-21F8463DF43B}" dt="2024-06-06T16:30:37.976" v="216" actId="20577"/>
        <pc:sldMkLst>
          <pc:docMk/>
          <pc:sldMk cId="2030471240" sldId="282"/>
        </pc:sldMkLst>
        <pc:spChg chg="mod">
          <ac:chgData name="Theodore Carl Schwitzner" userId="" providerId="" clId="Web-{C8617065-EBD8-4885-A4A4-21F8463DF43B}" dt="2024-06-06T16:30:37.976" v="216" actId="20577"/>
          <ac:spMkLst>
            <pc:docMk/>
            <pc:sldMk cId="2030471240" sldId="282"/>
            <ac:spMk id="3" creationId="{5EF703AB-6A99-E77D-948D-34C7606EB9CA}"/>
          </ac:spMkLst>
        </pc:spChg>
      </pc:sldChg>
      <pc:sldChg chg="modSp">
        <pc:chgData name="Theodore Carl Schwitzner" userId="" providerId="" clId="Web-{C8617065-EBD8-4885-A4A4-21F8463DF43B}" dt="2024-06-06T16:30:53.633" v="220" actId="20577"/>
        <pc:sldMkLst>
          <pc:docMk/>
          <pc:sldMk cId="449053905" sldId="283"/>
        </pc:sldMkLst>
        <pc:spChg chg="mod">
          <ac:chgData name="Theodore Carl Schwitzner" userId="" providerId="" clId="Web-{C8617065-EBD8-4885-A4A4-21F8463DF43B}" dt="2024-06-06T16:30:53.633" v="220" actId="20577"/>
          <ac:spMkLst>
            <pc:docMk/>
            <pc:sldMk cId="449053905" sldId="283"/>
            <ac:spMk id="3" creationId="{5EF703AB-6A99-E77D-948D-34C7606EB9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6/6/24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rli.illinois.edu/products-services/i-share/alma-fulfillment/anonymiz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arli.illinois.edu/products-services/i-share/alma-fulfillment/anonymization#analytic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this I-Share webinar about Alma Anonymization and the changes coming to our </a:t>
            </a:r>
            <a:r>
              <a:rPr lang="en-US" dirty="0" err="1"/>
              <a:t>consortial</a:t>
            </a:r>
            <a:r>
              <a:rPr lang="en-US" dirty="0"/>
              <a:t> environment. </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a:t>
            </a:fld>
            <a:endParaRPr lang="en-US"/>
          </a:p>
        </p:txBody>
      </p:sp>
    </p:spTree>
    <p:extLst>
      <p:ext uri="{BB962C8B-B14F-4D97-AF65-F5344CB8AC3E}">
        <p14:creationId xmlns:p14="http://schemas.microsoft.com/office/powerpoint/2010/main" val="110542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13</a:t>
            </a:fld>
            <a:endParaRPr lang="en-US"/>
          </a:p>
        </p:txBody>
      </p:sp>
    </p:spTree>
    <p:extLst>
      <p:ext uri="{BB962C8B-B14F-4D97-AF65-F5344CB8AC3E}">
        <p14:creationId xmlns:p14="http://schemas.microsoft.com/office/powerpoint/2010/main" val="873069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Firstly, </a:t>
            </a:r>
            <a:r>
              <a:rPr lang="en-US" sz="1200" dirty="0">
                <a:ea typeface="ＭＳ Ｐゴシック"/>
              </a:rPr>
              <a:t>CARLI Office staff are responsible for updating the reports that we provide to member libraries as part of the Annual Statistics Package. This includes the </a:t>
            </a:r>
            <a:r>
              <a:rPr lang="en-US" sz="1200" dirty="0" err="1">
                <a:ea typeface="ＭＳ Ｐゴシック"/>
              </a:rPr>
              <a:t>Consortial</a:t>
            </a:r>
            <a:r>
              <a:rPr lang="en-US" sz="1200" dirty="0">
                <a:ea typeface="ＭＳ Ｐゴシック"/>
              </a:rPr>
              <a:t> statistics posted to the CARLI website each fiscal year as well as the individual statistical reports Individual statistics provided to each Institution. These are not reports that your library needs to worry about when determining if you run a report that relies on data that will be anonymized.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a:rPr>
              <a:t>For the majority of these reports, the statistics are reported in aggregate. They do not include the personally identifiable information of individual patrons.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a:rPr>
              <a:t> We will update a few of the reports where we were calculating those aggregate values on a field that will now be null or modified after anonymization, but the data that is output by the reports should remain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a:rPr>
              <a:t>So, if these reports are on your list of reports in use by your institution, you do not need to worry about these.</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14</a:t>
            </a:fld>
            <a:endParaRPr lang="en-US"/>
          </a:p>
        </p:txBody>
      </p:sp>
    </p:spTree>
    <p:extLst>
      <p:ext uri="{BB962C8B-B14F-4D97-AF65-F5344CB8AC3E}">
        <p14:creationId xmlns:p14="http://schemas.microsoft.com/office/powerpoint/2010/main" val="2217558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a:rPr>
              <a:t>You will want to compile a list of the Analytics reports in use- this will be the hardest part, finding out which reports you or others use. Whether you are only responsible for the reports that you use yourself, or for assisting your colleagues, will depend on your role at your 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a:rPr>
              <a:t>You may have reports that are automatically generated for you through the use of Alma’s Scheduled Reports (my colleague Martin will talk about this in detail later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a:rPr>
              <a:t>You may have reports saved to your personal folder in Alma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a:rPr>
              <a:t>You may have reports save to your institutional folder in the Analytics Shared Folders directory.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a:rPr>
              <a:t>Also from the Shared Folders, you may be using reports shared more broadly by CARLI, or from the Analytics Community Folder, or by Ex Libris in the Alma folder.</a:t>
            </a:r>
          </a:p>
        </p:txBody>
      </p:sp>
      <p:sp>
        <p:nvSpPr>
          <p:cNvPr id="4" name="Slide Number Placeholder 3"/>
          <p:cNvSpPr>
            <a:spLocks noGrp="1"/>
          </p:cNvSpPr>
          <p:nvPr>
            <p:ph type="sldNum" sz="quarter" idx="5"/>
          </p:nvPr>
        </p:nvSpPr>
        <p:spPr/>
        <p:txBody>
          <a:bodyPr/>
          <a:lstStyle/>
          <a:p>
            <a:fld id="{A58473E4-DEFA-4081-9A15-DF7352AEBC3E}" type="slidenum">
              <a:rPr lang="en-US" smtClean="0"/>
              <a:t>15</a:t>
            </a:fld>
            <a:endParaRPr lang="en-US"/>
          </a:p>
        </p:txBody>
      </p:sp>
    </p:spTree>
    <p:extLst>
      <p:ext uri="{BB962C8B-B14F-4D97-AF65-F5344CB8AC3E}">
        <p14:creationId xmlns:p14="http://schemas.microsoft.com/office/powerpoint/2010/main" val="2647274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pPr marL="342900" indent="-342900">
              <a:buFont typeface="Arial" panose="020B0604020202020204" pitchFamily="34" charset="0"/>
              <a:buChar char="•"/>
            </a:pPr>
            <a:r>
              <a:rPr lang="en-US" sz="2800" dirty="0">
                <a:ea typeface="ＭＳ Ｐゴシック"/>
              </a:rPr>
              <a:t>Remember that Anonymization will affect only “complete” transactions:</a:t>
            </a:r>
          </a:p>
          <a:p>
            <a:pPr marL="1085850" lvl="1" indent="-342900">
              <a:buFont typeface="Arial" panose="020B0604020202020204" pitchFamily="34" charset="0"/>
              <a:buChar char="•"/>
            </a:pPr>
            <a:r>
              <a:rPr lang="en-US" sz="2500" dirty="0">
                <a:ea typeface="ＭＳ Ｐゴシック"/>
              </a:rPr>
              <a:t>Those where the loaned item is returned.</a:t>
            </a:r>
          </a:p>
          <a:p>
            <a:pPr marL="1085850" lvl="1" indent="-342900">
              <a:buFont typeface="Arial" panose="020B0604020202020204" pitchFamily="34" charset="0"/>
              <a:buChar char="•"/>
            </a:pPr>
            <a:r>
              <a:rPr lang="en-US" sz="2500" dirty="0">
                <a:ea typeface="ＭＳ Ｐゴシック"/>
              </a:rPr>
              <a:t>The fine/fee is waived or paid.</a:t>
            </a:r>
          </a:p>
          <a:p>
            <a:pPr marL="1085850" lvl="1" indent="-342900">
              <a:buFont typeface="Arial" panose="020B0604020202020204" pitchFamily="34" charset="0"/>
              <a:buChar char="•"/>
            </a:pPr>
            <a:r>
              <a:rPr lang="en-US" sz="2500" dirty="0">
                <a:ea typeface="ＭＳ Ｐゴシック"/>
              </a:rPr>
              <a:t>The request has finished its process.</a:t>
            </a:r>
          </a:p>
          <a:p>
            <a:pPr marL="342900" indent="-342900">
              <a:buFont typeface="Arial" panose="020B0604020202020204" pitchFamily="34" charset="0"/>
              <a:buChar char="•"/>
            </a:pPr>
            <a:r>
              <a:rPr lang="en-US" sz="2800" dirty="0">
                <a:ea typeface="ＭＳ Ｐゴシック"/>
              </a:rPr>
              <a:t>Anonymization will not affect transactions that are NOT YET complete.</a:t>
            </a:r>
          </a:p>
          <a:p>
            <a:pPr marL="1085850" lvl="1" indent="-342900">
              <a:buFont typeface="Arial" panose="020B0604020202020204" pitchFamily="34" charset="0"/>
              <a:buChar char="•"/>
            </a:pPr>
            <a:r>
              <a:rPr lang="en-US" sz="2500" dirty="0">
                <a:ea typeface="ＭＳ Ｐゴシック"/>
              </a:rPr>
              <a:t>Examples:</a:t>
            </a:r>
          </a:p>
          <a:p>
            <a:pPr marL="1485900" lvl="2" indent="-342900">
              <a:buFont typeface="Arial" panose="020B0604020202020204" pitchFamily="34" charset="0"/>
              <a:buChar char="•"/>
            </a:pPr>
            <a:r>
              <a:rPr lang="en-US" sz="2500" dirty="0">
                <a:ea typeface="ＭＳ Ｐゴシック"/>
              </a:rPr>
              <a:t>Overdue and lost items (these are still on loan, so not yet “complete”).</a:t>
            </a:r>
          </a:p>
          <a:p>
            <a:pPr marL="1485900" lvl="2" indent="-342900">
              <a:buFont typeface="Arial" panose="020B0604020202020204" pitchFamily="34" charset="0"/>
              <a:buChar char="•"/>
            </a:pPr>
            <a:r>
              <a:rPr lang="en-US" sz="2500" dirty="0">
                <a:ea typeface="ＭＳ Ｐゴシック"/>
              </a:rPr>
              <a:t>Fines/fees that are still owed by the patron.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a:endParaRPr>
          </a:p>
        </p:txBody>
      </p:sp>
      <p:sp>
        <p:nvSpPr>
          <p:cNvPr id="4" name="Slide Number Placeholder 3"/>
          <p:cNvSpPr>
            <a:spLocks noGrp="1"/>
          </p:cNvSpPr>
          <p:nvPr>
            <p:ph type="sldNum" sz="quarter" idx="5"/>
          </p:nvPr>
        </p:nvSpPr>
        <p:spPr/>
        <p:txBody>
          <a:bodyPr/>
          <a:lstStyle/>
          <a:p>
            <a:fld id="{A58473E4-DEFA-4081-9A15-DF7352AEBC3E}" type="slidenum">
              <a:rPr lang="en-US" smtClean="0"/>
              <a:t>16</a:t>
            </a:fld>
            <a:endParaRPr lang="en-US"/>
          </a:p>
        </p:txBody>
      </p:sp>
    </p:spTree>
    <p:extLst>
      <p:ext uri="{BB962C8B-B14F-4D97-AF65-F5344CB8AC3E}">
        <p14:creationId xmlns:p14="http://schemas.microsoft.com/office/powerpoint/2010/main" val="3549058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pPr marL="342900" indent="-342900">
              <a:buFont typeface="Arial" panose="020B0604020202020204" pitchFamily="34" charset="0"/>
              <a:buChar char="•"/>
            </a:pPr>
            <a:r>
              <a:rPr lang="en-US" sz="2800" dirty="0">
                <a:ea typeface="ＭＳ Ｐゴシック"/>
              </a:rPr>
              <a:t>Remember that Anonymization removes patron identifiable information related to loan transactions, fines and fees, and both internal/local requests and I-Share requests. </a:t>
            </a:r>
          </a:p>
          <a:p>
            <a:pPr marL="1085850" lvl="1" indent="-342900">
              <a:buFont typeface="Arial" panose="020B0604020202020204" pitchFamily="34" charset="0"/>
              <a:buChar char="•"/>
            </a:pPr>
            <a:r>
              <a:rPr lang="en-US" sz="2500" dirty="0">
                <a:ea typeface="ＭＳ Ｐゴシック"/>
              </a:rPr>
              <a:t>This data is located in the Alma Analytics Subject Areas:</a:t>
            </a:r>
          </a:p>
          <a:p>
            <a:pPr marL="1485900" lvl="2" indent="-342900">
              <a:buFont typeface="Arial" panose="020B0604020202020204" pitchFamily="34" charset="0"/>
              <a:buChar char="•"/>
            </a:pPr>
            <a:r>
              <a:rPr lang="en-US" sz="2500" dirty="0">
                <a:ea typeface="ＭＳ Ｐゴシック"/>
              </a:rPr>
              <a:t>Fulfillment</a:t>
            </a:r>
          </a:p>
          <a:p>
            <a:pPr marL="1485900" lvl="2" indent="-342900">
              <a:buFont typeface="Arial" panose="020B0604020202020204" pitchFamily="34" charset="0"/>
              <a:buChar char="•"/>
            </a:pPr>
            <a:r>
              <a:rPr lang="en-US" sz="2500" dirty="0">
                <a:ea typeface="ＭＳ Ｐゴシック"/>
              </a:rPr>
              <a:t>Fines and Fees</a:t>
            </a:r>
          </a:p>
          <a:p>
            <a:pPr marL="1485900" lvl="2" indent="-342900">
              <a:buFont typeface="Arial" panose="020B0604020202020204" pitchFamily="34" charset="0"/>
              <a:buChar char="•"/>
            </a:pPr>
            <a:r>
              <a:rPr lang="en-US" sz="2500" dirty="0">
                <a:ea typeface="ＭＳ Ｐゴシック"/>
              </a:rPr>
              <a:t>Requests (includes all types of requests placed on your library’s items where a user record is recorded)</a:t>
            </a:r>
          </a:p>
          <a:p>
            <a:pPr marL="1485900" lvl="2" indent="-342900">
              <a:buFont typeface="Arial" panose="020B0604020202020204" pitchFamily="34" charset="0"/>
              <a:buChar char="•"/>
            </a:pPr>
            <a:r>
              <a:rPr lang="en-US" sz="2500" dirty="0">
                <a:ea typeface="ＭＳ Ｐゴシック"/>
              </a:rPr>
              <a:t>Borrowing Requests</a:t>
            </a:r>
          </a:p>
          <a:p>
            <a:pPr marL="342900" indent="-342900">
              <a:buFont typeface="Arial" panose="020B0604020202020204" pitchFamily="34" charset="0"/>
              <a:buChar char="•"/>
            </a:pPr>
            <a:r>
              <a:rPr lang="en-US" sz="2800" dirty="0">
                <a:ea typeface="ＭＳ Ｐゴシック"/>
              </a:rPr>
              <a:t>If your report does not include these data, it should be unaffected by Anonymization. </a:t>
            </a:r>
          </a:p>
          <a:p>
            <a:pPr marL="342900" indent="-342900">
              <a:buFont typeface="Arial" panose="020B0604020202020204" pitchFamily="34" charset="0"/>
              <a:buChar char="•"/>
            </a:pPr>
            <a:endParaRPr lang="en-US" sz="2800" dirty="0">
              <a:ea typeface="ＭＳ Ｐゴシック"/>
            </a:endParaRPr>
          </a:p>
          <a:p>
            <a:pPr marL="0" indent="0">
              <a:buFont typeface="Arial" panose="020B0604020202020204" pitchFamily="34" charset="0"/>
              <a:buNone/>
            </a:pPr>
            <a:r>
              <a:rPr lang="en-US" sz="2800" dirty="0">
                <a:ea typeface="ＭＳ Ｐゴシック"/>
              </a:rPr>
              <a:t>Remembering that Anonymization will affect only the subject areas involving patron data will narrow down the number of reports that you will need to review for affected fields.</a:t>
            </a:r>
          </a:p>
        </p:txBody>
      </p:sp>
      <p:sp>
        <p:nvSpPr>
          <p:cNvPr id="4" name="Slide Number Placeholder 3"/>
          <p:cNvSpPr>
            <a:spLocks noGrp="1"/>
          </p:cNvSpPr>
          <p:nvPr>
            <p:ph type="sldNum" sz="quarter" idx="5"/>
          </p:nvPr>
        </p:nvSpPr>
        <p:spPr/>
        <p:txBody>
          <a:bodyPr/>
          <a:lstStyle/>
          <a:p>
            <a:fld id="{A58473E4-DEFA-4081-9A15-DF7352AEBC3E}" type="slidenum">
              <a:rPr lang="en-US" smtClean="0"/>
              <a:t>17</a:t>
            </a:fld>
            <a:endParaRPr lang="en-US"/>
          </a:p>
        </p:txBody>
      </p:sp>
    </p:spTree>
    <p:extLst>
      <p:ext uri="{BB962C8B-B14F-4D97-AF65-F5344CB8AC3E}">
        <p14:creationId xmlns:p14="http://schemas.microsoft.com/office/powerpoint/2010/main" val="2680609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a:rPr>
              <a:t>Of the reports that you compile, narrow your list to those that include “complete” transactions in the analytics report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a:rPr>
              <a:t>These are the reports that you will want to review.</a:t>
            </a:r>
          </a:p>
        </p:txBody>
      </p:sp>
      <p:sp>
        <p:nvSpPr>
          <p:cNvPr id="4" name="Slide Number Placeholder 3"/>
          <p:cNvSpPr>
            <a:spLocks noGrp="1"/>
          </p:cNvSpPr>
          <p:nvPr>
            <p:ph type="sldNum" sz="quarter" idx="5"/>
          </p:nvPr>
        </p:nvSpPr>
        <p:spPr/>
        <p:txBody>
          <a:bodyPr/>
          <a:lstStyle/>
          <a:p>
            <a:fld id="{A58473E4-DEFA-4081-9A15-DF7352AEBC3E}" type="slidenum">
              <a:rPr lang="en-US" smtClean="0"/>
              <a:t>18</a:t>
            </a:fld>
            <a:endParaRPr lang="en-US"/>
          </a:p>
        </p:txBody>
      </p:sp>
    </p:spTree>
    <p:extLst>
      <p:ext uri="{BB962C8B-B14F-4D97-AF65-F5344CB8AC3E}">
        <p14:creationId xmlns:p14="http://schemas.microsoft.com/office/powerpoint/2010/main" val="3446412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pPr marL="0" indent="0">
              <a:buFont typeface="Arial" panose="020B0604020202020204" pitchFamily="34" charset="0"/>
              <a:buNone/>
            </a:pPr>
            <a:r>
              <a:rPr lang="en-US" sz="1200" dirty="0">
                <a:ea typeface="ＭＳ Ｐゴシック"/>
              </a:rPr>
              <a:t>Of the reports that include “complete” transactions in the analytics report results- ask yourself- do you need to collect and maintain this data?</a:t>
            </a:r>
          </a:p>
          <a:p>
            <a:pPr marL="0" indent="0">
              <a:buFont typeface="Arial" panose="020B0604020202020204" pitchFamily="34" charset="0"/>
              <a:buNone/>
            </a:pPr>
            <a:endParaRPr lang="en-US" sz="1200" dirty="0">
              <a:ea typeface="ＭＳ Ｐゴシック"/>
            </a:endParaRPr>
          </a:p>
          <a:p>
            <a:pPr marL="0" indent="0">
              <a:buFont typeface="Arial" panose="020B0604020202020204" pitchFamily="34" charset="0"/>
              <a:buNone/>
            </a:pPr>
            <a:r>
              <a:rPr lang="en-US" sz="1200" dirty="0">
                <a:ea typeface="ＭＳ Ｐゴシック"/>
              </a:rPr>
              <a:t>If yes, that is okay, and my colleague Martin will have more information on exporting data pre-anonymization this later in the presentation.</a:t>
            </a:r>
          </a:p>
          <a:p>
            <a:pPr marL="0" indent="0">
              <a:buFont typeface="Arial" panose="020B0604020202020204" pitchFamily="34" charset="0"/>
              <a:buNone/>
            </a:pPr>
            <a:r>
              <a:rPr lang="en-US" sz="1200" dirty="0">
                <a:ea typeface="ＭＳ Ｐゴシック"/>
              </a:rPr>
              <a:t>If not, prepare additional workflows for post-anonymization processes.</a:t>
            </a:r>
          </a:p>
        </p:txBody>
      </p:sp>
      <p:sp>
        <p:nvSpPr>
          <p:cNvPr id="4" name="Slide Number Placeholder 3"/>
          <p:cNvSpPr>
            <a:spLocks noGrp="1"/>
          </p:cNvSpPr>
          <p:nvPr>
            <p:ph type="sldNum" sz="quarter" idx="5"/>
          </p:nvPr>
        </p:nvSpPr>
        <p:spPr/>
        <p:txBody>
          <a:bodyPr/>
          <a:lstStyle/>
          <a:p>
            <a:fld id="{A58473E4-DEFA-4081-9A15-DF7352AEBC3E}" type="slidenum">
              <a:rPr lang="en-US" smtClean="0"/>
              <a:t>19</a:t>
            </a:fld>
            <a:endParaRPr lang="en-US"/>
          </a:p>
        </p:txBody>
      </p:sp>
    </p:spTree>
    <p:extLst>
      <p:ext uri="{BB962C8B-B14F-4D97-AF65-F5344CB8AC3E}">
        <p14:creationId xmlns:p14="http://schemas.microsoft.com/office/powerpoint/2010/main" val="1803127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ea typeface="ＭＳ Ｐゴシック"/>
              </a:rPr>
              <a:t>The majority of Analytics reports use only one Analytics Subject Area. </a:t>
            </a:r>
            <a:r>
              <a:rPr lang="en-US" sz="2500" dirty="0">
                <a:ea typeface="ＭＳ Ｐゴシック"/>
              </a:rPr>
              <a:t>(It is possible someone at your institution wrote a complex Analysis that uses a subquery to provide additional details pulled from within a second subject area; in this case, you would want to review both the main query and the subquery.)</a:t>
            </a:r>
          </a:p>
          <a:p>
            <a:pPr marL="0" indent="0">
              <a:buFont typeface="Arial" panose="020B0604020202020204" pitchFamily="34" charset="0"/>
              <a:buNone/>
            </a:pPr>
            <a:endParaRPr lang="en-US" sz="2500" dirty="0">
              <a:ea typeface="ＭＳ Ｐゴシック"/>
            </a:endParaRPr>
          </a:p>
          <a:p>
            <a:pPr marL="0" indent="0">
              <a:buFont typeface="Arial" panose="020B0604020202020204" pitchFamily="34" charset="0"/>
              <a:buNone/>
            </a:pPr>
            <a:r>
              <a:rPr lang="en-US" sz="2500" dirty="0">
                <a:ea typeface="ＭＳ Ｐゴシック"/>
              </a:rPr>
              <a:t>You can then double-check whether the subject area used is one of the four affected by Alma’s Anonymization.</a:t>
            </a:r>
          </a:p>
        </p:txBody>
      </p:sp>
      <p:sp>
        <p:nvSpPr>
          <p:cNvPr id="4" name="Slide Number Placeholder 3"/>
          <p:cNvSpPr>
            <a:spLocks noGrp="1"/>
          </p:cNvSpPr>
          <p:nvPr>
            <p:ph type="sldNum" sz="quarter" idx="5"/>
          </p:nvPr>
        </p:nvSpPr>
        <p:spPr/>
        <p:txBody>
          <a:bodyPr/>
          <a:lstStyle/>
          <a:p>
            <a:fld id="{A58473E4-DEFA-4081-9A15-DF7352AEBC3E}" type="slidenum">
              <a:rPr lang="en-US" smtClean="0"/>
              <a:t>20</a:t>
            </a:fld>
            <a:endParaRPr lang="en-US"/>
          </a:p>
        </p:txBody>
      </p:sp>
    </p:spTree>
    <p:extLst>
      <p:ext uri="{BB962C8B-B14F-4D97-AF65-F5344CB8AC3E}">
        <p14:creationId xmlns:p14="http://schemas.microsoft.com/office/powerpoint/2010/main" val="356646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pPr marL="0" indent="0">
              <a:buFont typeface="Arial" panose="020B0604020202020204" pitchFamily="34" charset="0"/>
              <a:buNone/>
            </a:pPr>
            <a:r>
              <a:rPr lang="en-US" sz="2800" dirty="0">
                <a:ea typeface="ＭＳ Ｐゴシック"/>
              </a:rPr>
              <a:t>To determine if the fields used in the report will be affected by anonymization, compare the “</a:t>
            </a:r>
            <a:r>
              <a:rPr lang="en-US" sz="2800" b="1" dirty="0">
                <a:ea typeface="ＭＳ Ｐゴシック"/>
              </a:rPr>
              <a:t>Alma Anonymization: List of Fields Modified by Anonymization</a:t>
            </a:r>
            <a:r>
              <a:rPr lang="en-US" sz="2800" dirty="0">
                <a:ea typeface="ＭＳ Ｐゴシック"/>
              </a:rPr>
              <a:t>”</a:t>
            </a:r>
            <a:endParaRPr lang="en-US" sz="2500" dirty="0">
              <a:ea typeface="ＭＳ Ｐゴシック"/>
            </a:endParaRPr>
          </a:p>
        </p:txBody>
      </p:sp>
      <p:sp>
        <p:nvSpPr>
          <p:cNvPr id="4" name="Slide Number Placeholder 3"/>
          <p:cNvSpPr>
            <a:spLocks noGrp="1"/>
          </p:cNvSpPr>
          <p:nvPr>
            <p:ph type="sldNum" sz="quarter" idx="5"/>
          </p:nvPr>
        </p:nvSpPr>
        <p:spPr/>
        <p:txBody>
          <a:bodyPr/>
          <a:lstStyle/>
          <a:p>
            <a:fld id="{A58473E4-DEFA-4081-9A15-DF7352AEBC3E}" type="slidenum">
              <a:rPr lang="en-US" smtClean="0"/>
              <a:t>21</a:t>
            </a:fld>
            <a:endParaRPr lang="en-US"/>
          </a:p>
        </p:txBody>
      </p:sp>
    </p:spTree>
    <p:extLst>
      <p:ext uri="{BB962C8B-B14F-4D97-AF65-F5344CB8AC3E}">
        <p14:creationId xmlns:p14="http://schemas.microsoft.com/office/powerpoint/2010/main" val="57013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pPr marL="0" indent="0">
              <a:buFont typeface="Arial" panose="020B0604020202020204" pitchFamily="34" charset="0"/>
              <a:buNone/>
            </a:pPr>
            <a:r>
              <a:rPr lang="en-US" sz="2800" dirty="0">
                <a:ea typeface="ＭＳ Ｐゴシック"/>
              </a:rPr>
              <a:t>You can do this comparison visually from the “Criteria tab” to review the selected fields. </a:t>
            </a:r>
          </a:p>
          <a:p>
            <a:pPr marL="0" indent="0">
              <a:buFont typeface="Arial" panose="020B0604020202020204" pitchFamily="34" charset="0"/>
              <a:buNone/>
            </a:pPr>
            <a:r>
              <a:rPr lang="en-US" sz="2800" dirty="0">
                <a:ea typeface="ＭＳ Ｐゴシック"/>
              </a:rPr>
              <a:t>However, if someone at your institution is fancy with their Analytics, it is possible that they have renamed the way that the field names display on the screen, and it can be tedious to double-check the column properties for each selected field.</a:t>
            </a:r>
          </a:p>
          <a:p>
            <a:pPr marL="0" indent="0">
              <a:buFont typeface="Arial" panose="020B0604020202020204" pitchFamily="34" charset="0"/>
              <a:buNone/>
            </a:pPr>
            <a:endParaRPr lang="en-US" sz="2800" dirty="0">
              <a:ea typeface="ＭＳ Ｐゴシック"/>
            </a:endParaRPr>
          </a:p>
          <a:p>
            <a:pPr marL="0" indent="0">
              <a:buFont typeface="Arial" panose="020B0604020202020204" pitchFamily="34" charset="0"/>
              <a:buNone/>
            </a:pPr>
            <a:r>
              <a:rPr lang="en-US" sz="2800" dirty="0">
                <a:ea typeface="ＭＳ Ｐゴシック"/>
              </a:rPr>
              <a:t>As such, I like to do some additional review from the Advanced tab.</a:t>
            </a:r>
            <a:endParaRPr lang="en-US" sz="2500" dirty="0">
              <a:ea typeface="ＭＳ Ｐゴシック"/>
            </a:endParaRPr>
          </a:p>
        </p:txBody>
      </p:sp>
      <p:sp>
        <p:nvSpPr>
          <p:cNvPr id="4" name="Slide Number Placeholder 3"/>
          <p:cNvSpPr>
            <a:spLocks noGrp="1"/>
          </p:cNvSpPr>
          <p:nvPr>
            <p:ph type="sldNum" sz="quarter" idx="5"/>
          </p:nvPr>
        </p:nvSpPr>
        <p:spPr/>
        <p:txBody>
          <a:bodyPr/>
          <a:lstStyle/>
          <a:p>
            <a:fld id="{A58473E4-DEFA-4081-9A15-DF7352AEBC3E}" type="slidenum">
              <a:rPr lang="en-US" smtClean="0"/>
              <a:t>22</a:t>
            </a:fld>
            <a:endParaRPr lang="en-US"/>
          </a:p>
        </p:txBody>
      </p:sp>
    </p:spTree>
    <p:extLst>
      <p:ext uri="{BB962C8B-B14F-4D97-AF65-F5344CB8AC3E}">
        <p14:creationId xmlns:p14="http://schemas.microsoft.com/office/powerpoint/2010/main" val="254911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Our agenda for today’s session includes</a:t>
            </a:r>
          </a:p>
        </p:txBody>
      </p:sp>
      <p:sp>
        <p:nvSpPr>
          <p:cNvPr id="4" name="Slide Number Placeholder 3"/>
          <p:cNvSpPr>
            <a:spLocks noGrp="1"/>
          </p:cNvSpPr>
          <p:nvPr>
            <p:ph type="sldNum" sz="quarter" idx="5"/>
          </p:nvPr>
        </p:nvSpPr>
        <p:spPr/>
        <p:txBody>
          <a:bodyPr/>
          <a:lstStyle/>
          <a:p>
            <a:fld id="{A58473E4-DEFA-4081-9A15-DF7352AEBC3E}" type="slidenum">
              <a:rPr lang="en-US" smtClean="0"/>
              <a:t>2</a:t>
            </a:fld>
            <a:endParaRPr lang="en-US"/>
          </a:p>
        </p:txBody>
      </p:sp>
    </p:spTree>
    <p:extLst>
      <p:ext uri="{BB962C8B-B14F-4D97-AF65-F5344CB8AC3E}">
        <p14:creationId xmlns:p14="http://schemas.microsoft.com/office/powerpoint/2010/main" val="4039581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pPr marL="0" indent="0">
              <a:buFont typeface="Arial" panose="020B0604020202020204" pitchFamily="34" charset="0"/>
              <a:buNone/>
            </a:pPr>
            <a:r>
              <a:rPr lang="en-US" sz="2800" dirty="0">
                <a:ea typeface="ＭＳ Ｐゴシック"/>
              </a:rPr>
              <a:t>I carefully copy the SQL out into a notepad document (or other such software). If the field has been renamed, the SQL will still include reference to the true field name from within Analytics.</a:t>
            </a:r>
          </a:p>
          <a:p>
            <a:pPr marL="0" indent="0">
              <a:buFont typeface="Arial" panose="020B0604020202020204" pitchFamily="34" charset="0"/>
              <a:buNone/>
            </a:pPr>
            <a:endParaRPr lang="en-US" sz="2800" dirty="0">
              <a:ea typeface="ＭＳ Ｐゴシック"/>
            </a:endParaRPr>
          </a:p>
          <a:p>
            <a:pPr marL="0" indent="0">
              <a:buFont typeface="Arial" panose="020B0604020202020204" pitchFamily="34" charset="0"/>
              <a:buNone/>
            </a:pPr>
            <a:r>
              <a:rPr lang="en-US" sz="2800" dirty="0">
                <a:ea typeface="ＭＳ Ｐゴシック"/>
              </a:rPr>
              <a:t>Over the next week, CARLI staff will add the field list as they are displayed in the SQL to the </a:t>
            </a:r>
            <a:r>
              <a:rPr lang="en-US" sz="2400" dirty="0">
                <a:ea typeface="ＭＳ Ｐゴシック"/>
              </a:rPr>
              <a:t>“</a:t>
            </a:r>
            <a:r>
              <a:rPr lang="en-US" sz="2400" b="1" dirty="0">
                <a:ea typeface="ＭＳ Ｐゴシック"/>
              </a:rPr>
              <a:t>Alma Anonymization: List of Fields Modified by Anonymization</a:t>
            </a:r>
            <a:r>
              <a:rPr lang="en-US" sz="2400" dirty="0">
                <a:ea typeface="ＭＳ Ｐゴシック"/>
              </a:rPr>
              <a:t>”, website, so that you can more easily use the “find” functionality within your favorite office productivity software, if desired.</a:t>
            </a:r>
            <a:endParaRPr lang="en-US" sz="2500" dirty="0">
              <a:ea typeface="ＭＳ Ｐゴシック"/>
            </a:endParaRPr>
          </a:p>
        </p:txBody>
      </p:sp>
      <p:sp>
        <p:nvSpPr>
          <p:cNvPr id="4" name="Slide Number Placeholder 3"/>
          <p:cNvSpPr>
            <a:spLocks noGrp="1"/>
          </p:cNvSpPr>
          <p:nvPr>
            <p:ph type="sldNum" sz="quarter" idx="5"/>
          </p:nvPr>
        </p:nvSpPr>
        <p:spPr/>
        <p:txBody>
          <a:bodyPr/>
          <a:lstStyle/>
          <a:p>
            <a:fld id="{A58473E4-DEFA-4081-9A15-DF7352AEBC3E}" type="slidenum">
              <a:rPr lang="en-US" smtClean="0"/>
              <a:t>23</a:t>
            </a:fld>
            <a:endParaRPr lang="en-US"/>
          </a:p>
        </p:txBody>
      </p:sp>
    </p:spTree>
    <p:extLst>
      <p:ext uri="{BB962C8B-B14F-4D97-AF65-F5344CB8AC3E}">
        <p14:creationId xmlns:p14="http://schemas.microsoft.com/office/powerpoint/2010/main" val="1490142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pPr marL="342900" indent="-342900">
              <a:buFont typeface="Arial" panose="020B0604020202020204" pitchFamily="34" charset="0"/>
              <a:buChar char="•"/>
            </a:pPr>
            <a:r>
              <a:rPr lang="en-US" sz="2800" dirty="0">
                <a:ea typeface="ＭＳ Ｐゴシック"/>
              </a:rPr>
              <a:t>You can contact CARLI support and set up a meeting where we’ll review any Analytics reports you have questions about together via Zoom/Teams.</a:t>
            </a:r>
          </a:p>
          <a:p>
            <a:pPr marL="342900" indent="-342900">
              <a:buFont typeface="Arial" panose="020B0604020202020204" pitchFamily="34" charset="0"/>
              <a:buChar char="•"/>
            </a:pPr>
            <a:r>
              <a:rPr lang="en-US" sz="2800" dirty="0">
                <a:ea typeface="ＭＳ Ｐゴシック"/>
              </a:rPr>
              <a:t>Send and email to </a:t>
            </a:r>
            <a:r>
              <a:rPr lang="en-US" sz="2800" dirty="0">
                <a:ea typeface="ＭＳ Ｐゴシック"/>
                <a:hlinkClick r:id="rId3"/>
              </a:rPr>
              <a:t>support@carli.illinois.edu</a:t>
            </a:r>
            <a:r>
              <a:rPr lang="en-US" sz="2800" dirty="0">
                <a:ea typeface="ＭＳ Ｐゴシック"/>
              </a:rPr>
              <a:t> to schedule.</a:t>
            </a:r>
          </a:p>
        </p:txBody>
      </p:sp>
      <p:sp>
        <p:nvSpPr>
          <p:cNvPr id="4" name="Slide Number Placeholder 3"/>
          <p:cNvSpPr>
            <a:spLocks noGrp="1"/>
          </p:cNvSpPr>
          <p:nvPr>
            <p:ph type="sldNum" sz="quarter" idx="5"/>
          </p:nvPr>
        </p:nvSpPr>
        <p:spPr/>
        <p:txBody>
          <a:bodyPr/>
          <a:lstStyle/>
          <a:p>
            <a:fld id="{A58473E4-DEFA-4081-9A15-DF7352AEBC3E}" type="slidenum">
              <a:rPr lang="en-US" smtClean="0"/>
              <a:t>24</a:t>
            </a:fld>
            <a:endParaRPr lang="en-US"/>
          </a:p>
        </p:txBody>
      </p:sp>
    </p:spTree>
    <p:extLst>
      <p:ext uri="{BB962C8B-B14F-4D97-AF65-F5344CB8AC3E}">
        <p14:creationId xmlns:p14="http://schemas.microsoft.com/office/powerpoint/2010/main" val="4134175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a:t>
            </a:r>
          </a:p>
          <a:p>
            <a:endParaRPr lang="en-US" dirty="0"/>
          </a:p>
          <a:p>
            <a:r>
              <a:rPr lang="en-US" dirty="0"/>
              <a:t>Here is a scenario for why one might want to schedule an automated report:</a:t>
            </a:r>
          </a:p>
          <a:p>
            <a:pPr marL="342900" indent="-342900">
              <a:buFont typeface="Arial" panose="020B0604020202020204" pitchFamily="34" charset="0"/>
              <a:buChar char="•"/>
            </a:pPr>
            <a:r>
              <a:rPr lang="en-US" sz="1200" dirty="0">
                <a:latin typeface="+mj-lt"/>
              </a:rPr>
              <a:t>Capture the number of items that local students have checked out from your collection before the data is anonymized in 7 days; </a:t>
            </a:r>
          </a:p>
          <a:p>
            <a:pPr marL="342900" indent="-342900">
              <a:buFont typeface="Arial" panose="020B0604020202020204" pitchFamily="34" charset="0"/>
              <a:buChar char="•"/>
            </a:pPr>
            <a:r>
              <a:rPr lang="en-US" sz="1200" dirty="0">
                <a:latin typeface="+mj-lt"/>
              </a:rPr>
              <a:t>This may be useful to determine if there is a correlation between library material use and academic performance.  </a:t>
            </a:r>
          </a:p>
          <a:p>
            <a:endParaRPr lang="en-US" dirty="0"/>
          </a:p>
          <a:p>
            <a:r>
              <a:rPr lang="en-US" sz="2400" dirty="0">
                <a:latin typeface="+mj-lt"/>
              </a:rPr>
              <a:t>Forthcoming demonstration: </a:t>
            </a:r>
          </a:p>
          <a:p>
            <a:pPr marL="457200" indent="-457200">
              <a:buFont typeface="Arial" panose="020B0604020202020204" pitchFamily="34" charset="0"/>
              <a:buChar char="•"/>
            </a:pPr>
            <a:r>
              <a:rPr lang="en-US" sz="2400" dirty="0">
                <a:latin typeface="+mj-lt"/>
              </a:rPr>
              <a:t>Create an Analytics object to schedule a daily report that captures the total number of loans for local patrons who checked out a local item 3 days ago </a:t>
            </a:r>
          </a:p>
          <a:p>
            <a:pPr marL="1200150" lvl="1" indent="-457200">
              <a:buFont typeface="Arial" panose="020B0604020202020204" pitchFamily="34" charset="0"/>
              <a:buChar char="•"/>
            </a:pPr>
            <a:r>
              <a:rPr lang="en-US" sz="2100" dirty="0">
                <a:latin typeface="+mj-lt"/>
              </a:rPr>
              <a:t>The three-day time period is necessary due to the delay in transferring of data from Alma to Analytics.  </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25</a:t>
            </a:fld>
            <a:endParaRPr lang="en-US"/>
          </a:p>
        </p:txBody>
      </p:sp>
    </p:spTree>
    <p:extLst>
      <p:ext uri="{BB962C8B-B14F-4D97-AF65-F5344CB8AC3E}">
        <p14:creationId xmlns:p14="http://schemas.microsoft.com/office/powerpoint/2010/main" val="4014465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a:t>
            </a:r>
          </a:p>
          <a:p>
            <a:endParaRPr lang="en-US" dirty="0"/>
          </a:p>
          <a:p>
            <a:r>
              <a:rPr lang="en-US" dirty="0"/>
              <a:t>Here are some things to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j-lt"/>
              </a:rPr>
              <a:t>The properly configured query/analysis should already be created in Alma Analytics and available for use.  The demonstration will focus on how to schedule a report in the Alma Analytics Object list and will not include how to create the underlying Alma query/analysis.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mj-lt"/>
              </a:rPr>
              <a:t>The report scheduled from the Alma Analytics Object list will be sent via FTP to the CARLI Files server for your institution.  </a:t>
            </a:r>
          </a:p>
          <a:p>
            <a:pPr marL="1085850" lvl="1" indent="-342900">
              <a:buFont typeface="Arial" panose="020B0604020202020204" pitchFamily="34" charset="0"/>
              <a:buChar char="•"/>
            </a:pPr>
            <a:r>
              <a:rPr lang="en-US" sz="2100" dirty="0">
                <a:latin typeface="+mj-lt"/>
              </a:rPr>
              <a:t>Note: The CARLI Files server only keeps files for 60 days before they are automatically deleted – so regular downloading of the exported report files is necessary.</a:t>
            </a:r>
          </a:p>
          <a:p>
            <a:pPr marL="1085850" lvl="1" indent="-342900">
              <a:buFont typeface="Arial" panose="020B0604020202020204" pitchFamily="34" charset="0"/>
              <a:buChar char="•"/>
            </a:pPr>
            <a:r>
              <a:rPr lang="en-US" sz="2100" dirty="0">
                <a:latin typeface="+mj-lt"/>
              </a:rPr>
              <a:t>Recommendation: download the files once a month (~30 days). </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26</a:t>
            </a:fld>
            <a:endParaRPr lang="en-US"/>
          </a:p>
        </p:txBody>
      </p:sp>
    </p:spTree>
    <p:extLst>
      <p:ext uri="{BB962C8B-B14F-4D97-AF65-F5344CB8AC3E}">
        <p14:creationId xmlns:p14="http://schemas.microsoft.com/office/powerpoint/2010/main" val="2922828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a:t>
            </a:r>
          </a:p>
          <a:p>
            <a:endParaRPr lang="en-US" dirty="0"/>
          </a:p>
          <a:p>
            <a:pPr marL="342900" indent="-342900">
              <a:buFont typeface="Arial" panose="020B0604020202020204" pitchFamily="34" charset="0"/>
              <a:buChar char="•"/>
            </a:pPr>
            <a:r>
              <a:rPr lang="en-US" dirty="0"/>
              <a:t>The forthcoming demonstration will also include:</a:t>
            </a:r>
          </a:p>
          <a:p>
            <a:pPr marL="800100" lvl="1" indent="-342900">
              <a:buFont typeface="Arial" panose="020B0604020202020204" pitchFamily="34" charset="0"/>
              <a:buChar char="•"/>
            </a:pPr>
            <a:r>
              <a:rPr lang="en-US" sz="1200" dirty="0">
                <a:latin typeface="+mj-lt"/>
              </a:rPr>
              <a:t>How to download the exported Analytics Object reports from the CARLI files / FTP server</a:t>
            </a:r>
          </a:p>
          <a:p>
            <a:pPr marL="800100" lvl="1" indent="-342900">
              <a:buFont typeface="Arial" panose="020B0604020202020204" pitchFamily="34" charset="0"/>
              <a:buChar char="•"/>
            </a:pPr>
            <a:r>
              <a:rPr lang="en-US" sz="1200" dirty="0">
                <a:latin typeface="+mj-lt"/>
              </a:rPr>
              <a:t>How to verify that a delivered report contains data.</a:t>
            </a:r>
          </a:p>
          <a:p>
            <a:pPr marL="800100" lvl="1" indent="-342900">
              <a:buFont typeface="Arial" panose="020B0604020202020204" pitchFamily="34" charset="0"/>
              <a:buChar char="•"/>
            </a:pPr>
            <a:endParaRPr lang="en-US" sz="1200" dirty="0">
              <a:latin typeface="+mj-lt"/>
            </a:endParaRPr>
          </a:p>
          <a:p>
            <a:pPr marL="342900" lvl="0" indent="-342900">
              <a:buFont typeface="Arial" panose="020B0604020202020204" pitchFamily="34" charset="0"/>
              <a:buChar char="•"/>
            </a:pPr>
            <a:r>
              <a:rPr lang="en-US" sz="1200" dirty="0">
                <a:latin typeface="+mj-lt"/>
              </a:rPr>
              <a:t>Here is a link to the documentation page that explains the process that I will be demonstrating today.</a:t>
            </a:r>
          </a:p>
          <a:p>
            <a:pPr marL="0" lvl="0" indent="0">
              <a:buFont typeface="Arial" panose="020B0604020202020204" pitchFamily="34" charset="0"/>
              <a:buNone/>
            </a:pPr>
            <a:endParaRPr lang="en-US" sz="1200" dirty="0">
              <a:latin typeface="+mj-lt"/>
            </a:endParaRPr>
          </a:p>
          <a:p>
            <a:pPr marL="0" lvl="0" indent="0">
              <a:buFont typeface="Arial" panose="020B0604020202020204" pitchFamily="34" charset="0"/>
              <a:buNone/>
            </a:pPr>
            <a:r>
              <a:rPr lang="en-US" sz="1200" dirty="0">
                <a:latin typeface="+mj-lt"/>
              </a:rPr>
              <a:t>I will now switch to the live demonstration of these processes. </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27</a:t>
            </a:fld>
            <a:endParaRPr lang="en-US"/>
          </a:p>
        </p:txBody>
      </p:sp>
    </p:spTree>
    <p:extLst>
      <p:ext uri="{BB962C8B-B14F-4D97-AF65-F5344CB8AC3E}">
        <p14:creationId xmlns:p14="http://schemas.microsoft.com/office/powerpoint/2010/main" val="417943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One more webinar is scheduled to help I-Share libraries prepare.  Registration is required, and the sessions will be recorded and posted to the CARLI website.</a:t>
            </a:r>
          </a:p>
          <a:p>
            <a:endParaRPr lang="en-US" dirty="0"/>
          </a:p>
          <a:p>
            <a:r>
              <a:rPr lang="en-US" dirty="0"/>
              <a:t>On June 10</a:t>
            </a:r>
            <a:r>
              <a:rPr lang="en-US" baseline="30000" dirty="0"/>
              <a:t>th</a:t>
            </a:r>
            <a:r>
              <a:rPr lang="en-US" dirty="0"/>
              <a:t>, CARLI staff and Dennis </a:t>
            </a:r>
            <a:r>
              <a:rPr lang="en-US" dirty="0" err="1"/>
              <a:t>Krieb</a:t>
            </a:r>
            <a:r>
              <a:rPr lang="en-US" dirty="0"/>
              <a:t>, Director of Library Services at Lewis and Clark Community College, will discuss using reported data from Alma for institutional purposes, and how this can be accomplished with Alma Anonymization in place.</a:t>
            </a:r>
          </a:p>
        </p:txBody>
      </p:sp>
      <p:sp>
        <p:nvSpPr>
          <p:cNvPr id="4" name="Slide Number Placeholder 3"/>
          <p:cNvSpPr>
            <a:spLocks noGrp="1"/>
          </p:cNvSpPr>
          <p:nvPr>
            <p:ph type="sldNum" sz="quarter" idx="5"/>
          </p:nvPr>
        </p:nvSpPr>
        <p:spPr/>
        <p:txBody>
          <a:bodyPr/>
          <a:lstStyle/>
          <a:p>
            <a:fld id="{A58473E4-DEFA-4081-9A15-DF7352AEBC3E}" type="slidenum">
              <a:rPr lang="en-US" smtClean="0"/>
              <a:t>28</a:t>
            </a:fld>
            <a:endParaRPr lang="en-US"/>
          </a:p>
        </p:txBody>
      </p:sp>
    </p:spTree>
    <p:extLst>
      <p:ext uri="{BB962C8B-B14F-4D97-AF65-F5344CB8AC3E}">
        <p14:creationId xmlns:p14="http://schemas.microsoft.com/office/powerpoint/2010/main" val="1270757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(Martin)</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29</a:t>
            </a:fld>
            <a:endParaRPr lang="en-US"/>
          </a:p>
        </p:txBody>
      </p:sp>
    </p:spTree>
    <p:extLst>
      <p:ext uri="{BB962C8B-B14F-4D97-AF65-F5344CB8AC3E}">
        <p14:creationId xmlns:p14="http://schemas.microsoft.com/office/powerpoint/2010/main" val="321457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dirty="0">
                <a:effectLst/>
                <a:latin typeface="+mj-lt"/>
                <a:ea typeface="Times New Roman" panose="02020603050405020304" pitchFamily="18" charset="0"/>
                <a:cs typeface="Aptos" panose="020B0004020202020204" pitchFamily="34" charset="0"/>
              </a:rPr>
              <a:t>(Ted)</a:t>
            </a:r>
          </a:p>
          <a:p>
            <a:r>
              <a:rPr lang="en-US" dirty="0"/>
              <a:t>CARLI staff and the CARLI Resource Sharing Committee have tested and decided upon several </a:t>
            </a:r>
            <a:r>
              <a:rPr lang="en-US" dirty="0">
                <a:hlinkClick r:id="rId3"/>
              </a:rPr>
              <a:t>consortial policies for I-Share</a:t>
            </a:r>
            <a:r>
              <a:rPr lang="en-US" dirty="0"/>
              <a:t> that optimize the privacy of patron data while balancing the needs of library staff to access these data for different purposes. These configurations have been approved by the CARLI Governance Board. CARLI staff will implement these policies for all I-Share libraries on July 29, 2024.CARLI will enable Alma’s anonymization of user data feature for all I-Share libraries on July 29, 2024.  CARLI staff will set and maintain these configurations in all I-Share IZs. There is no action required on the part of I-Share libraries to configure Anonymization.</a:t>
            </a:r>
            <a:endParaRPr lang="en-US" dirty="0">
              <a:ea typeface="Calibri"/>
              <a:cs typeface="Calibri"/>
            </a:endParaRPr>
          </a:p>
          <a:p>
            <a:endParaRPr lang="en-US" dirty="0"/>
          </a:p>
          <a:p>
            <a:r>
              <a:rPr lang="en-US" sz="1200" dirty="0">
                <a:effectLst/>
                <a:latin typeface="Aptos"/>
                <a:ea typeface="Times New Roman" panose="02020603050405020304" pitchFamily="18" charset="0"/>
                <a:cs typeface="Aptos" panose="020B0004020202020204" pitchFamily="34" charset="0"/>
              </a:rPr>
              <a:t>There will be no changes to the day-to-day tasks within Alma such as loaning materials or returning materials, </a:t>
            </a:r>
            <a:r>
              <a:rPr lang="en-US" dirty="0">
                <a:latin typeface="Aptos"/>
                <a:ea typeface="Times New Roman" panose="02020603050405020304" pitchFamily="18" charset="0"/>
                <a:cs typeface="Aptos" panose="020B0004020202020204" pitchFamily="34" charset="0"/>
              </a:rPr>
              <a:t>either</a:t>
            </a:r>
            <a:r>
              <a:rPr lang="en-US" sz="1200" dirty="0">
                <a:effectLst/>
                <a:latin typeface="Aptos"/>
                <a:ea typeface="Times New Roman" panose="02020603050405020304" pitchFamily="18" charset="0"/>
                <a:cs typeface="Aptos" panose="020B0004020202020204" pitchFamily="34" charset="0"/>
              </a:rPr>
              <a:t> from a local or I-Share perspective.</a:t>
            </a:r>
            <a:r>
              <a:rPr lang="en-US" dirty="0">
                <a:latin typeface="Aptos"/>
                <a:ea typeface="Times New Roman" panose="02020603050405020304" pitchFamily="18" charset="0"/>
                <a:cs typeface="Aptos" panose="020B0004020202020204" pitchFamily="34" charset="0"/>
              </a:rPr>
              <a:t> However, as we'll discuss today, anonymization will affect the storage of personally-identifiable information in</a:t>
            </a:r>
            <a:r>
              <a:rPr lang="en-US" dirty="0">
                <a:solidFill>
                  <a:srgbClr val="000000"/>
                </a:solidFill>
                <a:latin typeface="Aptos"/>
                <a:ea typeface="Times New Roman" panose="02020603050405020304" pitchFamily="18" charset="0"/>
                <a:cs typeface="Aptos" panose="020B0004020202020204" pitchFamily="34" charset="0"/>
              </a:rPr>
              <a:t> </a:t>
            </a:r>
            <a:r>
              <a:rPr lang="en-US" sz="1200" u="sng" dirty="0">
                <a:solidFill>
                  <a:srgbClr val="467886"/>
                </a:solidFill>
                <a:effectLst/>
                <a:latin typeface="Aptos"/>
                <a:ea typeface="Times New Roman" panose="02020603050405020304" pitchFamily="18" charset="0"/>
                <a:cs typeface="Aptos" panose="020B0004020202020204" pitchFamily="34" charset="0"/>
                <a:hlinkClick r:id="rId4">
                  <a:extLst>
                    <a:ext uri="{A12FA001-AC4F-418D-AE19-62706E023703}">
                      <ahyp:hlinkClr xmlns:ahyp="http://schemas.microsoft.com/office/drawing/2018/hyperlinkcolor" val="tx"/>
                    </a:ext>
                  </a:extLst>
                </a:hlinkClick>
              </a:rPr>
              <a:t>Alma Analytics</a:t>
            </a:r>
            <a:r>
              <a:rPr lang="en-US" u="sng" dirty="0">
                <a:solidFill>
                  <a:srgbClr val="467886"/>
                </a:solidFill>
                <a:latin typeface="Aptos"/>
                <a:ea typeface="Times New Roman" panose="02020603050405020304" pitchFamily="18" charset="0"/>
                <a:cs typeface="Aptos" panose="020B0004020202020204" pitchFamily="34" charset="0"/>
              </a:rPr>
              <a:t>.</a:t>
            </a:r>
            <a:endParaRPr lang="en-US" dirty="0">
              <a:latin typeface="Aptos"/>
              <a:ea typeface="Calibri"/>
              <a:cs typeface="Calibri"/>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a:t>
            </a:fld>
            <a:endParaRPr lang="en-US"/>
          </a:p>
        </p:txBody>
      </p:sp>
    </p:spTree>
    <p:extLst>
      <p:ext uri="{BB962C8B-B14F-4D97-AF65-F5344CB8AC3E}">
        <p14:creationId xmlns:p14="http://schemas.microsoft.com/office/powerpoint/2010/main" val="7836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Times New Roman" panose="02020603050405020304" pitchFamily="18" charset="0"/>
                <a:cs typeface="Aptos" panose="020B0004020202020204" pitchFamily="34" charset="0"/>
              </a:rPr>
              <a:t>(Ted)</a:t>
            </a:r>
          </a:p>
          <a:p>
            <a:pPr>
              <a:defRPr/>
            </a:pPr>
            <a:r>
              <a:rPr lang="en-US" sz="1200" dirty="0">
                <a:effectLst/>
                <a:latin typeface="+mj-lt"/>
                <a:ea typeface="Times New Roman" panose="02020603050405020304" pitchFamily="18" charset="0"/>
                <a:cs typeface="Calibri Light"/>
              </a:rPr>
              <a:t>Anonymization in Alma removes </a:t>
            </a:r>
            <a:r>
              <a:rPr lang="en-US" dirty="0">
                <a:latin typeface="+mj-lt"/>
                <a:ea typeface="Times New Roman" panose="02020603050405020304" pitchFamily="18" charset="0"/>
                <a:cs typeface="Calibri Light"/>
              </a:rPr>
              <a:t>data about a patron's identity </a:t>
            </a:r>
            <a:r>
              <a:rPr lang="en-US" sz="1200" dirty="0">
                <a:effectLst/>
                <a:latin typeface="+mj-lt"/>
                <a:ea typeface="Times New Roman" panose="02020603050405020304" pitchFamily="18" charset="0"/>
                <a:cs typeface="Calibri Light"/>
              </a:rPr>
              <a:t>from fulfillment transactions--specifically loans, fines/fees, and requests--after that information is no longer required for a current transaction and is considered “complete” in the system.</a:t>
            </a:r>
            <a:r>
              <a:rPr lang="en-US" dirty="0">
                <a:latin typeface="+mj-lt"/>
                <a:ea typeface="Times New Roman" panose="02020603050405020304" pitchFamily="18" charset="0"/>
                <a:cs typeface="Calibri Light"/>
              </a:rPr>
              <a:t> Data that do not identify a patron, </a:t>
            </a:r>
            <a:r>
              <a:rPr lang="en-US" sz="1200" dirty="0">
                <a:effectLst/>
                <a:latin typeface="+mj-lt"/>
                <a:ea typeface="Times New Roman" panose="02020603050405020304" pitchFamily="18" charset="0"/>
                <a:cs typeface="Calibri Light"/>
              </a:rPr>
              <a:t>such as user group and affiliated I-Share institution, </a:t>
            </a:r>
            <a:r>
              <a:rPr lang="en-US" dirty="0">
                <a:latin typeface="+mj-lt"/>
                <a:ea typeface="Times New Roman" panose="02020603050405020304" pitchFamily="18" charset="0"/>
                <a:cs typeface="Calibri Light"/>
              </a:rPr>
              <a:t>remain available in</a:t>
            </a:r>
            <a:r>
              <a:rPr lang="en-US" sz="1200" dirty="0">
                <a:effectLst/>
                <a:latin typeface="+mj-lt"/>
                <a:ea typeface="Times New Roman" panose="02020603050405020304" pitchFamily="18" charset="0"/>
                <a:cs typeface="Calibri Light"/>
              </a:rPr>
              <a:t> Alma Analytics for generating </a:t>
            </a:r>
            <a:r>
              <a:rPr lang="en-US" dirty="0">
                <a:latin typeface="+mj-lt"/>
                <a:ea typeface="Times New Roman" panose="02020603050405020304" pitchFamily="18" charset="0"/>
                <a:cs typeface="Calibri Light"/>
              </a:rPr>
              <a:t>statistics. </a:t>
            </a:r>
            <a:endParaRPr lang="en-US" sz="1800" dirty="0">
              <a:effectLst/>
              <a:latin typeface="Times New Roman"/>
              <a:ea typeface="Calibri"/>
              <a:cs typeface="Calibri"/>
            </a:endParaRPr>
          </a:p>
          <a:p>
            <a:pPr>
              <a:defRPr/>
            </a:pPr>
            <a:endParaRPr lang="en-US" dirty="0">
              <a:latin typeface="Calibri Light"/>
              <a:ea typeface="Times New Roman" panose="02020603050405020304" pitchFamily="18" charset="0"/>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Times New Roman" panose="02020603050405020304" pitchFamily="18" charset="0"/>
                <a:cs typeface="Aptos" panose="020B0004020202020204" pitchFamily="34" charset="0"/>
              </a:rPr>
              <a:t>Once we turn it on, user loan and request data in Alma will be anonymized after a retention period of seven days; while fine and fee data will be retained for seven years. </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58473E4-DEFA-4081-9A15-DF7352AEBC3E}" type="slidenum">
              <a:rPr lang="en-US" smtClean="0"/>
              <a:t>4</a:t>
            </a:fld>
            <a:endParaRPr lang="en-US"/>
          </a:p>
        </p:txBody>
      </p:sp>
    </p:spTree>
    <p:extLst>
      <p:ext uri="{BB962C8B-B14F-4D97-AF65-F5344CB8AC3E}">
        <p14:creationId xmlns:p14="http://schemas.microsoft.com/office/powerpoint/2010/main" val="345367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endParaRPr lang="en-US" dirty="0">
              <a:ea typeface="Calibri"/>
              <a:cs typeface="Calibri"/>
            </a:endParaRPr>
          </a:p>
          <a:p>
            <a:r>
              <a:rPr lang="en-US" dirty="0">
                <a:ea typeface="Calibri"/>
                <a:cs typeface="Calibri"/>
              </a:rPr>
              <a:t>[Share link on Analytics anonymization &lt;</a:t>
            </a:r>
            <a:r>
              <a:rPr lang="en-US" dirty="0"/>
              <a:t>https://</a:t>
            </a:r>
            <a:r>
              <a:rPr lang="en-US" dirty="0" err="1"/>
              <a:t>knowledge.exlibrisgroup.com</a:t>
            </a:r>
            <a:r>
              <a:rPr lang="en-US" dirty="0"/>
              <a:t>/Alma/</a:t>
            </a:r>
            <a:r>
              <a:rPr lang="en-US" dirty="0" err="1"/>
              <a:t>Product_Documentation</a:t>
            </a:r>
            <a:r>
              <a:rPr lang="en-US" dirty="0"/>
              <a:t>/010Alma_Online_Help_(English)/080Analytics/010Introduction/</a:t>
            </a:r>
            <a:r>
              <a:rPr lang="en-US" dirty="0" err="1"/>
              <a:t>The_Basics_of_Working_with_Analytics</a:t>
            </a:r>
            <a:r>
              <a:rPr lang="en-US" dirty="0"/>
              <a:t>/</a:t>
            </a:r>
            <a:r>
              <a:rPr lang="en-US" dirty="0" err="1"/>
              <a:t>Anonymizing_Alma_Analytics_Report_Details</a:t>
            </a:r>
            <a:r>
              <a:rPr lang="en-US" dirty="0"/>
              <a:t>&gt;]</a:t>
            </a:r>
            <a:endParaRPr lang="en-US" dirty="0">
              <a:ea typeface="Calibri"/>
              <a:cs typeface="Calibri"/>
            </a:endParaRPr>
          </a:p>
          <a:p>
            <a:endParaRPr lang="en-US" dirty="0">
              <a:ea typeface="Calibri"/>
              <a:cs typeface="Calibri"/>
            </a:endParaRPr>
          </a:p>
          <a:p>
            <a:r>
              <a:rPr lang="en-US" dirty="0">
                <a:ea typeface="Calibri"/>
                <a:cs typeface="Calibri"/>
              </a:rPr>
              <a:t>Over the last several months, CARLI staff have been reviewing documentation and testing transactions against analytics to confirm what changes in analytics reports. We have been able to create and follow a series of transactions in the Alma IZs for closed institutions. These transactions allowed us to and test requesting and lending, using both local and automated fulfillment network workflows, to generate analytics reports corresponding to those transactions. We then applied the anonymization policies to those environments, and compared the data in Analytics from after anonymization to the data from before anonymization. In addition to watching for the removal of personally-identifiable information, we wanted to verify that data needed for accurate resource sharing statistics would be retained.</a:t>
            </a:r>
          </a:p>
          <a:p>
            <a:endParaRPr lang="en-US" dirty="0">
              <a:ea typeface="Calibri"/>
              <a:cs typeface="Calibri"/>
            </a:endParaRPr>
          </a:p>
          <a:p>
            <a:r>
              <a:rPr lang="en-US" dirty="0">
                <a:ea typeface="Calibri"/>
                <a:cs typeface="Calibri"/>
              </a:rPr>
              <a:t>When anonymization rules are applied to completed transactions, Alma modifies existing analytics data by removing only personally-identifiable information from the row of data. Details used for identifying specific users may be made null or changed to a value of –1. Data that may aggregate users, such as user group and statistical categories, are retained. </a:t>
            </a:r>
          </a:p>
          <a:p>
            <a:endParaRPr lang="en-US" dirty="0">
              <a:ea typeface="Calibri"/>
              <a:cs typeface="Calibri"/>
            </a:endParaRPr>
          </a:p>
          <a:p>
            <a:r>
              <a:rPr lang="en-US" dirty="0">
                <a:ea typeface="Calibri"/>
                <a:cs typeface="Calibri"/>
              </a:rPr>
              <a:t>In practical terms, when you create or view an analysis that combines loan details or request details with user data, you will continue to see the information about the transaction, such as when it was created, which staff created it, what title was involved. However, user details basically appear as empty fields. </a:t>
            </a:r>
          </a:p>
        </p:txBody>
      </p:sp>
      <p:sp>
        <p:nvSpPr>
          <p:cNvPr id="4" name="Slide Number Placeholder 3"/>
          <p:cNvSpPr>
            <a:spLocks noGrp="1"/>
          </p:cNvSpPr>
          <p:nvPr>
            <p:ph type="sldNum" sz="quarter" idx="5"/>
          </p:nvPr>
        </p:nvSpPr>
        <p:spPr/>
        <p:txBody>
          <a:bodyPr/>
          <a:lstStyle/>
          <a:p>
            <a:fld id="{A58473E4-DEFA-4081-9A15-DF7352AEBC3E}" type="slidenum">
              <a:rPr lang="en-US" smtClean="0"/>
              <a:t>5</a:t>
            </a:fld>
            <a:endParaRPr lang="en-US"/>
          </a:p>
        </p:txBody>
      </p:sp>
    </p:spTree>
    <p:extLst>
      <p:ext uri="{BB962C8B-B14F-4D97-AF65-F5344CB8AC3E}">
        <p14:creationId xmlns:p14="http://schemas.microsoft.com/office/powerpoint/2010/main" val="240279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a summary of fields that are anonymized. These will also be documented on the CARLI website at &lt; &gt;, so don’t worry about trying to write all these down. For the Fulfillment subject area we have the following.</a:t>
            </a:r>
          </a:p>
          <a:p>
            <a:endParaRPr lang="en-US" dirty="0"/>
          </a:p>
          <a:p>
            <a:r>
              <a:rPr lang="en-US" dirty="0"/>
              <a:t>The borrowing details dimension normally contains information similar to what you find in the Users subject area. In Fulfillment, it is related by the item loan id. When anonymized, all the personally identifiable information will be removed on a per transaction basis. That is to say, if I have three loans that are completed and one loan still active, my information will still appear in the borrowing details information when related to that active loan. However, the three completed loans will no longer be linked to my information after anonymization.</a:t>
            </a:r>
          </a:p>
          <a:p>
            <a:endParaRPr lang="en-US" dirty="0"/>
          </a:p>
          <a:p>
            <a:r>
              <a:rPr lang="en-US" dirty="0"/>
              <a:t>There are three fields in the Borrowing Details area that we didn’t want to see changed, but they do. The User Linked from Institution Code, User Linked from Institution Name and User Linked from Other Institution also change, even though we don’t consider these to be personally identifiable data. If you have reports for resource sharing that count interlibrary lending based on these fields, we recommend updating your report designs.</a:t>
            </a:r>
          </a:p>
          <a:p>
            <a:endParaRPr lang="en-US" dirty="0"/>
          </a:p>
          <a:p>
            <a:r>
              <a:rPr lang="en-US" dirty="0"/>
              <a:t>Similarly, the Patron Details at Time of Loan information is modified such that the Patron ID is changed to a value of “-1”. Interestingly, this is the same effect as if the patron had been purged. Interestingly, the Patron Job Title is also updated, replaced by the corresponding code of the Job Category table in configuration.</a:t>
            </a:r>
          </a:p>
          <a:p>
            <a:endParaRPr lang="en-US" dirty="0"/>
          </a:p>
          <a:p>
            <a:r>
              <a:rPr lang="en-US" dirty="0"/>
              <a:t>Finally, the Preferred Contact Information fields are all changed to null values.</a:t>
            </a:r>
          </a:p>
        </p:txBody>
      </p:sp>
      <p:sp>
        <p:nvSpPr>
          <p:cNvPr id="4" name="Slide Number Placeholder 3"/>
          <p:cNvSpPr>
            <a:spLocks noGrp="1"/>
          </p:cNvSpPr>
          <p:nvPr>
            <p:ph type="sldNum" sz="quarter" idx="5"/>
          </p:nvPr>
        </p:nvSpPr>
        <p:spPr/>
        <p:txBody>
          <a:bodyPr/>
          <a:lstStyle/>
          <a:p>
            <a:fld id="{A58473E4-DEFA-4081-9A15-DF7352AEBC3E}" type="slidenum">
              <a:rPr lang="en-US" smtClean="0"/>
              <a:t>6</a:t>
            </a:fld>
            <a:endParaRPr lang="en-US"/>
          </a:p>
        </p:txBody>
      </p:sp>
    </p:spTree>
    <p:extLst>
      <p:ext uri="{BB962C8B-B14F-4D97-AF65-F5344CB8AC3E}">
        <p14:creationId xmlns:p14="http://schemas.microsoft.com/office/powerpoint/2010/main" val="17375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Fines and Fees subject area has a similar set of fields that are anonymized. </a:t>
            </a:r>
            <a:endParaRPr lang="en-US"/>
          </a:p>
          <a:p>
            <a:r>
              <a:rPr lang="en-US" dirty="0"/>
              <a:t>In this area, the User Details section usually is related to a fine or fee by the fine transaction id. After anonymization, all the personally identifiable information will be removed on a per transaction basis. As before, if I have three fines that are completed and one fine still active, my information will still appear in the user details information when related to that active fine. The three completed fines will no longer be linked to my information after anonymization.</a:t>
            </a:r>
            <a:endParaRPr lang="en-US" dirty="0">
              <a:ea typeface="Calibri"/>
              <a:cs typeface="Calibri"/>
            </a:endParaRPr>
          </a:p>
          <a:p>
            <a:endParaRPr lang="en-US" dirty="0"/>
          </a:p>
          <a:p>
            <a:r>
              <a:rPr lang="en-US" dirty="0"/>
              <a:t>As with fulfillment, the User Linked From Institution fields are modified by the anonymization routine, and identifiers are changed to minus one or None accordingly.</a:t>
            </a:r>
            <a:endParaRPr lang="en-US" dirty="0">
              <a:ea typeface="Calibri"/>
              <a:cs typeface="Calibri"/>
            </a:endParaRPr>
          </a:p>
          <a:p>
            <a:r>
              <a:rPr lang="en-US" dirty="0"/>
              <a:t>Also, the Preferred Contact Information fields are all changed to null values. As well.</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58473E4-DEFA-4081-9A15-DF7352AEBC3E}" type="slidenum">
              <a:rPr lang="en-US" smtClean="0"/>
              <a:t>7</a:t>
            </a:fld>
            <a:endParaRPr lang="en-US"/>
          </a:p>
        </p:txBody>
      </p:sp>
    </p:spTree>
    <p:extLst>
      <p:ext uri="{BB962C8B-B14F-4D97-AF65-F5344CB8AC3E}">
        <p14:creationId xmlns:p14="http://schemas.microsoft.com/office/powerpoint/2010/main" val="154004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Borrowing Requests subject area in Alma Analytics records the requests that my institution’s patrons place for another I-Share library’s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the Borrowing Requests subject area, the Requester dimension/field group has the most changes following anonymization; this dimension normally contains information similar to what you find in the Users subject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anonymized, all the personally identifiable information will be removed on a per transaction basis. That is to say, if I have three requests that are completed and one request still active, my information will still appear in Requester information when related to that active borrowing request. However, the three completed borrowing requests will no longer be linked to my information after anonymization.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fields in the Borrowing Request Details area that we didn’t want to see changed, but they do. The Borrowing Request Status field is updated to “Deleted” and the “Is Filled” value is changed to “No” if it was previously set to “Yes.”</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8</a:t>
            </a:fld>
            <a:endParaRPr lang="en-US"/>
          </a:p>
        </p:txBody>
      </p:sp>
    </p:spTree>
    <p:extLst>
      <p:ext uri="{BB962C8B-B14F-4D97-AF65-F5344CB8AC3E}">
        <p14:creationId xmlns:p14="http://schemas.microsoft.com/office/powerpoint/2010/main" val="291894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9</a:t>
            </a:fld>
            <a:endParaRPr lang="en-US"/>
          </a:p>
        </p:txBody>
      </p:sp>
    </p:spTree>
    <p:extLst>
      <p:ext uri="{BB962C8B-B14F-4D97-AF65-F5344CB8AC3E}">
        <p14:creationId xmlns:p14="http://schemas.microsoft.com/office/powerpoint/2010/main" val="1698118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9076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57799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44943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4589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83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6/6/24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14098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0176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4206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2274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1135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24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14412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 id="2147483702" r:id="rId21"/>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rli.illinois.edu/products-services/i-share/stats"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hyperlink" Target="https://www.carli.illinois.edu/products-services/i-share/stats/almastatspc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rli.illinois.edu/products-services/i-share/alma-fulfillment/anonymization/Anonymization_Analytics_Fields"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rli.illinois.edu/products-services/i-share/alma-fulfillment/anonymization-schedule-report-autorun-autoexported-download-verify"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rli.illinois.edu/Alma20240610"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products-services/i-share/alma-fulfillment/anonymization"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010Introduction/The_Basics_of_Working_with_Analytics/Anonymizing_Alma_Analytics_Report_Details"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E02E-1AA8-B935-9E7E-8300C2B4F541}"/>
              </a:ext>
            </a:extLst>
          </p:cNvPr>
          <p:cNvSpPr>
            <a:spLocks noGrp="1"/>
          </p:cNvSpPr>
          <p:nvPr>
            <p:ph type="ctrTitle"/>
          </p:nvPr>
        </p:nvSpPr>
        <p:spPr>
          <a:xfrm>
            <a:off x="38100" y="4547791"/>
            <a:ext cx="12192000" cy="1079293"/>
          </a:xfrm>
        </p:spPr>
        <p:txBody>
          <a:bodyPr>
            <a:noAutofit/>
          </a:bodyPr>
          <a:lstStyle/>
          <a:p>
            <a:pPr algn="ctr"/>
            <a:r>
              <a:rPr lang="en-US" sz="4000" dirty="0"/>
              <a:t>Alma How-to: Alma Anonymization and Analytics</a:t>
            </a:r>
          </a:p>
        </p:txBody>
      </p:sp>
      <p:sp>
        <p:nvSpPr>
          <p:cNvPr id="3" name="Subtitle 2">
            <a:extLst>
              <a:ext uri="{FF2B5EF4-FFF2-40B4-BE49-F238E27FC236}">
                <a16:creationId xmlns:a16="http://schemas.microsoft.com/office/drawing/2014/main" id="{6CCA28F8-9411-8924-0719-F49E3492B1D8}"/>
              </a:ext>
            </a:extLst>
          </p:cNvPr>
          <p:cNvSpPr>
            <a:spLocks noGrp="1"/>
          </p:cNvSpPr>
          <p:nvPr>
            <p:ph type="subTitle" idx="1"/>
          </p:nvPr>
        </p:nvSpPr>
        <p:spPr>
          <a:xfrm>
            <a:off x="76200" y="5769429"/>
            <a:ext cx="12115800" cy="752812"/>
          </a:xfrm>
        </p:spPr>
        <p:txBody>
          <a:bodyPr/>
          <a:lstStyle/>
          <a:p>
            <a:r>
              <a:rPr lang="en-US" dirty="0">
                <a:latin typeface="+mj-lt"/>
              </a:rPr>
              <a:t>June 6, 2024</a:t>
            </a:r>
          </a:p>
        </p:txBody>
      </p:sp>
    </p:spTree>
    <p:extLst>
      <p:ext uri="{BB962C8B-B14F-4D97-AF65-F5344CB8AC3E}">
        <p14:creationId xmlns:p14="http://schemas.microsoft.com/office/powerpoint/2010/main" val="245625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sz="3600" dirty="0">
                <a:latin typeface="+mj-lt"/>
              </a:rPr>
              <a:t>Alma fields that need to be updated in reports</a:t>
            </a:r>
            <a:endParaRPr lang="en-US" dirty="0"/>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p:txBody>
          <a:bodyPr/>
          <a:lstStyle/>
          <a:p>
            <a:r>
              <a:rPr lang="en-US" sz="2400" dirty="0">
                <a:ea typeface="ＭＳ Ｐゴシック"/>
              </a:rPr>
              <a:t>What are the fields that need to be changed? </a:t>
            </a:r>
          </a:p>
          <a:p>
            <a:pPr marL="457200" lvl="1" indent="0">
              <a:buNone/>
            </a:pPr>
            <a:r>
              <a:rPr lang="en-US" sz="2400" dirty="0"/>
              <a:t>Fulfillment &gt; Borrower Details &gt;</a:t>
            </a:r>
            <a:endParaRPr lang="en-US" sz="2400" dirty="0">
              <a:ea typeface="ＭＳ Ｐゴシック"/>
            </a:endParaRPr>
          </a:p>
          <a:p>
            <a:pPr marL="1485900" lvl="2" indent="-342900"/>
            <a:r>
              <a:rPr lang="en-US" sz="2400" dirty="0">
                <a:ea typeface="ＭＳ Ｐゴシック"/>
              </a:rPr>
              <a:t>User - Linked From Institution Code</a:t>
            </a:r>
          </a:p>
          <a:p>
            <a:pPr marL="1485900" lvl="2" indent="-342900"/>
            <a:r>
              <a:rPr lang="en-US" sz="2400" dirty="0">
                <a:ea typeface="ＭＳ Ｐゴシック"/>
              </a:rPr>
              <a:t>User - Linked From Institution Name </a:t>
            </a:r>
          </a:p>
          <a:p>
            <a:pPr marL="1485900" lvl="2" indent="-342900"/>
            <a:r>
              <a:rPr lang="en-US" sz="2400" dirty="0">
                <a:ea typeface="ＭＳ Ｐゴシック"/>
              </a:rPr>
              <a:t>User - Linked From Other Institution (Yes/No)</a:t>
            </a:r>
            <a:endParaRPr lang="en-US" sz="2400" dirty="0">
              <a:ea typeface="ＭＳ Ｐゴシック"/>
              <a:cs typeface="+mn-cs"/>
            </a:endParaRPr>
          </a:p>
          <a:p>
            <a:pPr marL="342900" indent="-342900">
              <a:buFont typeface="Arial" panose="020B0604020202020204" pitchFamily="34" charset="0"/>
              <a:buChar char="•"/>
            </a:pPr>
            <a:endParaRPr lang="en-US" sz="2400" dirty="0">
              <a:ea typeface="ＭＳ Ｐゴシック"/>
              <a:cs typeface="+mn-cs"/>
            </a:endParaRPr>
          </a:p>
          <a:p>
            <a:r>
              <a:rPr lang="en-US" sz="2400" dirty="0">
                <a:ea typeface="ＭＳ Ｐゴシック"/>
                <a:cs typeface="+mn-cs"/>
              </a:rPr>
              <a:t>These fields:</a:t>
            </a:r>
          </a:p>
          <a:p>
            <a:pPr marL="457200" indent="-457200">
              <a:buFont typeface="Arial" panose="020B0604020202020204" pitchFamily="34" charset="0"/>
              <a:buChar char="•"/>
            </a:pPr>
            <a:r>
              <a:rPr lang="en-US" sz="2400" dirty="0">
                <a:ea typeface="ＭＳ Ｐゴシック"/>
                <a:cs typeface="+mn-cs"/>
              </a:rPr>
              <a:t>Contain borrowing institution data</a:t>
            </a:r>
          </a:p>
          <a:p>
            <a:pPr marL="457200" indent="-457200">
              <a:buFont typeface="Arial" panose="020B0604020202020204" pitchFamily="34" charset="0"/>
              <a:buChar char="•"/>
            </a:pPr>
            <a:r>
              <a:rPr lang="en-US" sz="2400" dirty="0">
                <a:ea typeface="ＭＳ Ｐゴシック"/>
                <a:cs typeface="+mn-cs"/>
              </a:rPr>
              <a:t>Will be anonymized</a:t>
            </a:r>
          </a:p>
          <a:p>
            <a:pPr marL="457200" indent="-457200">
              <a:buFont typeface="Arial" panose="020B0604020202020204" pitchFamily="34" charset="0"/>
              <a:buChar char="•"/>
            </a:pPr>
            <a:r>
              <a:rPr lang="en-US" sz="2400" dirty="0">
                <a:ea typeface="ＭＳ Ｐゴシック"/>
                <a:cs typeface="+mn-cs"/>
              </a:rPr>
              <a:t>Need to be updated to different fields in your Alma Analytics reports</a:t>
            </a:r>
            <a:endParaRPr lang="en-US" sz="2400" dirty="0">
              <a:ea typeface="ＭＳ Ｐゴシック"/>
              <a:cs typeface="Times New Roman"/>
            </a:endParaRPr>
          </a:p>
        </p:txBody>
      </p:sp>
    </p:spTree>
    <p:extLst>
      <p:ext uri="{BB962C8B-B14F-4D97-AF65-F5344CB8AC3E}">
        <p14:creationId xmlns:p14="http://schemas.microsoft.com/office/powerpoint/2010/main" val="307673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sz="3600" dirty="0">
                <a:latin typeface="+mj-lt"/>
              </a:rPr>
              <a:t>Alma fields that need to be updated in reports</a:t>
            </a:r>
            <a:endParaRPr lang="en-US" dirty="0"/>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p:txBody>
          <a:bodyPr/>
          <a:lstStyle/>
          <a:p>
            <a:r>
              <a:rPr lang="en-US" sz="2400" dirty="0">
                <a:ea typeface="ＭＳ Ｐゴシック"/>
              </a:rPr>
              <a:t>What are the fields that I should use instead? </a:t>
            </a:r>
          </a:p>
          <a:p>
            <a:pPr marL="457200" lvl="1" indent="0">
              <a:buNone/>
            </a:pPr>
            <a:r>
              <a:rPr lang="en-US" sz="2400" dirty="0"/>
              <a:t>Fulfillment &gt; Loan Details &gt;</a:t>
            </a:r>
            <a:endParaRPr lang="en-US" sz="2400" dirty="0">
              <a:ea typeface="ＭＳ Ｐゴシック"/>
            </a:endParaRPr>
          </a:p>
          <a:p>
            <a:pPr marL="1485900" lvl="2" indent="-342900"/>
            <a:r>
              <a:rPr lang="en-US" sz="2400" dirty="0">
                <a:ea typeface="ＭＳ Ｐゴシック"/>
              </a:rPr>
              <a:t>Loans - Linked From Institution Code</a:t>
            </a:r>
          </a:p>
          <a:p>
            <a:pPr marL="1485900" lvl="2" indent="-342900"/>
            <a:r>
              <a:rPr lang="en-US" sz="2400" dirty="0">
                <a:ea typeface="ＭＳ Ｐゴシック"/>
              </a:rPr>
              <a:t>Loans - Linked From Institution Name</a:t>
            </a:r>
          </a:p>
          <a:p>
            <a:pPr marL="1485900" lvl="2" indent="-342900"/>
            <a:r>
              <a:rPr lang="en-US" sz="2400" dirty="0">
                <a:ea typeface="ＭＳ Ｐゴシック"/>
              </a:rPr>
              <a:t>Loans - Linked From Other Institution (Yes/No)</a:t>
            </a:r>
          </a:p>
          <a:p>
            <a:pPr marL="1485900" lvl="2" indent="-342900"/>
            <a:endParaRPr lang="en-US" sz="2400" dirty="0">
              <a:ea typeface="ＭＳ Ｐゴシック"/>
              <a:cs typeface="+mn-cs"/>
            </a:endParaRPr>
          </a:p>
          <a:p>
            <a:r>
              <a:rPr lang="en-US" sz="2400" dirty="0">
                <a:ea typeface="ＭＳ Ｐゴシック"/>
                <a:cs typeface="+mn-cs"/>
              </a:rPr>
              <a:t>These fields:</a:t>
            </a:r>
          </a:p>
          <a:p>
            <a:pPr marL="457200" indent="-457200">
              <a:buFont typeface="Arial" panose="020B0604020202020204" pitchFamily="34" charset="0"/>
              <a:buChar char="•"/>
            </a:pPr>
            <a:r>
              <a:rPr lang="en-US" sz="2400" dirty="0">
                <a:ea typeface="ＭＳ Ｐゴシック"/>
                <a:cs typeface="+mn-cs"/>
              </a:rPr>
              <a:t>Contain borrowing institution data</a:t>
            </a:r>
          </a:p>
          <a:p>
            <a:pPr marL="457200" indent="-457200">
              <a:buFont typeface="Arial" panose="020B0604020202020204" pitchFamily="34" charset="0"/>
              <a:buChar char="•"/>
            </a:pPr>
            <a:r>
              <a:rPr lang="en-US" sz="2400" dirty="0">
                <a:ea typeface="ＭＳ Ｐゴシック"/>
                <a:cs typeface="+mn-cs"/>
              </a:rPr>
              <a:t>Will </a:t>
            </a:r>
            <a:r>
              <a:rPr lang="en-US" sz="2400" b="1" dirty="0">
                <a:ea typeface="ＭＳ Ｐゴシック"/>
                <a:cs typeface="+mn-cs"/>
              </a:rPr>
              <a:t>not </a:t>
            </a:r>
            <a:r>
              <a:rPr lang="en-US" sz="2400" dirty="0">
                <a:ea typeface="ＭＳ Ｐゴシック"/>
                <a:cs typeface="+mn-cs"/>
              </a:rPr>
              <a:t>be anonymized</a:t>
            </a:r>
          </a:p>
          <a:p>
            <a:pPr marL="457200" indent="-457200">
              <a:buFont typeface="Arial" panose="020B0604020202020204" pitchFamily="34" charset="0"/>
              <a:buChar char="•"/>
            </a:pPr>
            <a:r>
              <a:rPr lang="en-US" sz="2400" dirty="0">
                <a:ea typeface="ＭＳ Ｐゴシック"/>
                <a:cs typeface="+mn-cs"/>
              </a:rPr>
              <a:t>Use these fields in your Alma Analytics reports to ensure accurate data</a:t>
            </a:r>
            <a:endParaRPr lang="en-US" sz="2400" dirty="0">
              <a:ea typeface="ＭＳ Ｐゴシック"/>
              <a:cs typeface="Times New Roman"/>
            </a:endParaRPr>
          </a:p>
        </p:txBody>
      </p:sp>
    </p:spTree>
    <p:extLst>
      <p:ext uri="{BB962C8B-B14F-4D97-AF65-F5344CB8AC3E}">
        <p14:creationId xmlns:p14="http://schemas.microsoft.com/office/powerpoint/2010/main" val="33731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sz="3600" dirty="0">
                <a:latin typeface="+mj-lt"/>
              </a:rPr>
              <a:t>Alma fields that need to be updated in reports</a:t>
            </a:r>
            <a:endParaRPr lang="en-US" dirty="0"/>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p:txBody>
          <a:bodyPr/>
          <a:lstStyle/>
          <a:p>
            <a:r>
              <a:rPr lang="en-US" sz="4000" dirty="0">
                <a:ea typeface="ＭＳ Ｐゴシック"/>
              </a:rPr>
              <a:t>What do I need to do?</a:t>
            </a:r>
          </a:p>
          <a:p>
            <a:r>
              <a:rPr lang="en-US" sz="4000" dirty="0">
                <a:ea typeface="ＭＳ Ｐゴシック"/>
              </a:rPr>
              <a:t>	Before anonymization is turned on:</a:t>
            </a:r>
          </a:p>
          <a:p>
            <a:pPr marL="1085850" lvl="1" indent="-342900"/>
            <a:r>
              <a:rPr lang="en-US" sz="3600" dirty="0">
                <a:ea typeface="ＭＳ Ｐゴシック"/>
              </a:rPr>
              <a:t>Check for these fields in any reports that use the Fulfillment subject area</a:t>
            </a:r>
          </a:p>
          <a:p>
            <a:pPr marL="1085850" lvl="1" indent="-342900"/>
            <a:r>
              <a:rPr lang="en-US" sz="3600" dirty="0">
                <a:ea typeface="ＭＳ Ｐゴシック"/>
              </a:rPr>
              <a:t>Update the fields if needed</a:t>
            </a:r>
          </a:p>
        </p:txBody>
      </p:sp>
    </p:spTree>
    <p:extLst>
      <p:ext uri="{BB962C8B-B14F-4D97-AF65-F5344CB8AC3E}">
        <p14:creationId xmlns:p14="http://schemas.microsoft.com/office/powerpoint/2010/main" val="243559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sz="3600" dirty="0">
                <a:latin typeface="+mj-lt"/>
              </a:rPr>
              <a:t>Alma fields that need to be updated in reports</a:t>
            </a:r>
            <a:endParaRPr lang="en-US" dirty="0"/>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294289" y="1355836"/>
            <a:ext cx="10972800" cy="4525963"/>
          </a:xfrm>
        </p:spPr>
        <p:txBody>
          <a:bodyPr/>
          <a:lstStyle/>
          <a:p>
            <a:pPr algn="ctr"/>
            <a:r>
              <a:rPr lang="en-US">
                <a:ea typeface="ＭＳ Ｐゴシック"/>
                <a:cs typeface="Times New Roman"/>
              </a:rPr>
              <a:t>Important notes </a:t>
            </a:r>
            <a:r>
              <a:rPr lang="en-US" dirty="0">
                <a:ea typeface="ＭＳ Ｐゴシック"/>
                <a:cs typeface="Times New Roman"/>
              </a:rPr>
              <a:t>about these fields</a:t>
            </a:r>
          </a:p>
          <a:p>
            <a:endParaRPr lang="en-US" dirty="0">
              <a:ea typeface="ＭＳ Ｐゴシック"/>
              <a:cs typeface="Times New Roman"/>
            </a:endParaRPr>
          </a:p>
          <a:p>
            <a:r>
              <a:rPr lang="en-US" sz="2400" dirty="0">
                <a:ea typeface="ＭＳ Ｐゴシック"/>
                <a:cs typeface="Times New Roman"/>
              </a:rPr>
              <a:t>For the “User – Linked from” fields:</a:t>
            </a:r>
          </a:p>
          <a:p>
            <a:pPr marL="1085850" lvl="1" indent="-342900">
              <a:buFont typeface="Arial" panose="020B0604020202020204" pitchFamily="34" charset="0"/>
              <a:buChar char="•"/>
            </a:pPr>
            <a:r>
              <a:rPr lang="en-US" sz="2400" dirty="0">
                <a:ea typeface="ＭＳ Ｐゴシック"/>
                <a:cs typeface="Times New Roman"/>
              </a:rPr>
              <a:t>After anonymization, fulfillment reports with these fields requesting data between </a:t>
            </a:r>
            <a:r>
              <a:rPr lang="en-US" sz="2400" dirty="0"/>
              <a:t>June 24, 2020 - March 6, 2021</a:t>
            </a:r>
            <a:r>
              <a:rPr lang="en-US" sz="2400" dirty="0">
                <a:ea typeface="ＭＳ Ｐゴシック"/>
                <a:cs typeface="Times New Roman"/>
              </a:rPr>
              <a:t> will appear to be local transactions when they are not</a:t>
            </a:r>
          </a:p>
          <a:p>
            <a:pPr lvl="1" indent="0">
              <a:buNone/>
            </a:pPr>
            <a:endParaRPr lang="en-US" sz="2400" dirty="0">
              <a:ea typeface="ＭＳ Ｐゴシック"/>
              <a:cs typeface="Times New Roman"/>
            </a:endParaRPr>
          </a:p>
          <a:p>
            <a:r>
              <a:rPr lang="en-US" sz="2400" dirty="0">
                <a:ea typeface="ＭＳ Ｐゴシック"/>
                <a:cs typeface="Times New Roman"/>
              </a:rPr>
              <a:t>For the “Loans – Linked from” fields:</a:t>
            </a:r>
          </a:p>
          <a:p>
            <a:pPr marL="1485900" lvl="2" indent="-342900"/>
            <a:r>
              <a:rPr lang="en-US" sz="2400" dirty="0">
                <a:ea typeface="ＭＳ Ｐゴシック"/>
                <a:cs typeface="+mn-cs"/>
              </a:rPr>
              <a:t>Due to analytics limitations, transactions between                                    </a:t>
            </a:r>
            <a:r>
              <a:rPr lang="en-US" sz="2400" dirty="0"/>
              <a:t>June 24, 2020 - March 6, 2021 will have no data reported</a:t>
            </a:r>
          </a:p>
          <a:p>
            <a:pPr marL="1485900" lvl="2" indent="-342900"/>
            <a:r>
              <a:rPr lang="en-US" sz="2400" dirty="0">
                <a:ea typeface="ＭＳ Ｐゴシック"/>
              </a:rPr>
              <a:t>You can contact CARLI support if you need this data in the future. </a:t>
            </a:r>
            <a:endParaRPr lang="en-US" sz="2400" dirty="0">
              <a:ea typeface="ＭＳ Ｐゴシック"/>
              <a:cs typeface="+mn-cs"/>
            </a:endParaRPr>
          </a:p>
        </p:txBody>
      </p:sp>
    </p:spTree>
    <p:extLst>
      <p:ext uri="{BB962C8B-B14F-4D97-AF65-F5344CB8AC3E}">
        <p14:creationId xmlns:p14="http://schemas.microsoft.com/office/powerpoint/2010/main" val="234590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ffectLst/>
              </a:rPr>
              <a:t>How to determine if you run a report that relies on data that will be anonymized?</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p:txBody>
          <a:bodyPr/>
          <a:lstStyle/>
          <a:p>
            <a:pPr marL="342900" indent="-342900">
              <a:buFont typeface="Arial" panose="020B0604020202020204" pitchFamily="34" charset="0"/>
              <a:buChar char="•"/>
            </a:pPr>
            <a:r>
              <a:rPr lang="en-US" sz="2800" dirty="0">
                <a:ea typeface="ＭＳ Ｐゴシック"/>
              </a:rPr>
              <a:t>CARLI Office staff are responsible for updating the reports that we provide to member libraries as part of the Annual Statistics Package.</a:t>
            </a:r>
          </a:p>
          <a:p>
            <a:pPr marL="1085850" lvl="1" indent="-342900">
              <a:buFont typeface="Arial" panose="020B0604020202020204" pitchFamily="34" charset="0"/>
              <a:buChar char="•"/>
            </a:pPr>
            <a:r>
              <a:rPr lang="en-US" sz="2800" dirty="0" err="1">
                <a:ea typeface="ＭＳ Ｐゴシック"/>
              </a:rPr>
              <a:t>Consortial</a:t>
            </a:r>
            <a:r>
              <a:rPr lang="en-US" sz="2800" dirty="0">
                <a:ea typeface="ＭＳ Ｐゴシック"/>
              </a:rPr>
              <a:t> statistics posted to the CARLI website each fiscal year.</a:t>
            </a:r>
            <a:br>
              <a:rPr lang="en-US" sz="2800" dirty="0">
                <a:ea typeface="ＭＳ Ｐゴシック"/>
              </a:rPr>
            </a:br>
            <a:r>
              <a:rPr lang="en-US" sz="2800" dirty="0">
                <a:ea typeface="ＭＳ Ｐゴシック"/>
                <a:hlinkClick r:id="rId3"/>
              </a:rPr>
              <a:t>https://www.carli.illinois.edu/products-services/i-share/stats</a:t>
            </a:r>
            <a:r>
              <a:rPr lang="en-US" sz="2800" dirty="0">
                <a:ea typeface="ＭＳ Ｐゴシック"/>
              </a:rPr>
              <a:t> </a:t>
            </a:r>
          </a:p>
          <a:p>
            <a:pPr marL="1085850" lvl="1" indent="-342900">
              <a:buFont typeface="Arial" panose="020B0604020202020204" pitchFamily="34" charset="0"/>
              <a:buChar char="•"/>
            </a:pPr>
            <a:r>
              <a:rPr lang="en-US" sz="2800" dirty="0">
                <a:ea typeface="ＭＳ Ｐゴシック"/>
              </a:rPr>
              <a:t>Individual statistics provided to each Institution.</a:t>
            </a:r>
            <a:br>
              <a:rPr lang="en-US" sz="2800" dirty="0">
                <a:ea typeface="ＭＳ Ｐゴシック"/>
              </a:rPr>
            </a:br>
            <a:r>
              <a:rPr lang="en-US" sz="2800" dirty="0">
                <a:ea typeface="ＭＳ Ｐゴシック"/>
                <a:hlinkClick r:id="rId4"/>
              </a:rPr>
              <a:t>https://www.carli.illinois.edu/products-services/i-share/stats/almastatspck</a:t>
            </a:r>
            <a:r>
              <a:rPr lang="en-US" sz="2800" dirty="0">
                <a:ea typeface="ＭＳ Ｐゴシック"/>
              </a:rPr>
              <a:t> </a:t>
            </a:r>
          </a:p>
          <a:p>
            <a:pPr marL="342900" indent="-342900">
              <a:buFont typeface="Arial" panose="020B0604020202020204" pitchFamily="34" charset="0"/>
              <a:buChar char="•"/>
            </a:pPr>
            <a:endParaRPr lang="en-US" dirty="0">
              <a:ea typeface="ＭＳ Ｐゴシック"/>
            </a:endParaRP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spTree>
    <p:extLst>
      <p:ext uri="{BB962C8B-B14F-4D97-AF65-F5344CB8AC3E}">
        <p14:creationId xmlns:p14="http://schemas.microsoft.com/office/powerpoint/2010/main" val="138255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ffectLst/>
              </a:rPr>
              <a:t>How to determine if you run a report that relies on data that will be anonymized?</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123987" y="1696271"/>
            <a:ext cx="7051729" cy="4525963"/>
          </a:xfrm>
        </p:spPr>
        <p:txBody>
          <a:bodyPr/>
          <a:lstStyle/>
          <a:p>
            <a:pPr marL="342900" indent="-342900">
              <a:buFont typeface="Arial" panose="020B0604020202020204" pitchFamily="34" charset="0"/>
              <a:buChar char="•"/>
            </a:pPr>
            <a:r>
              <a:rPr lang="en-US" sz="2800" dirty="0">
                <a:ea typeface="ＭＳ Ｐゴシック"/>
              </a:rPr>
              <a:t>Compile a list of the Analytics reports in use:</a:t>
            </a:r>
          </a:p>
          <a:p>
            <a:pPr marL="1085850" lvl="1" indent="-342900">
              <a:buFont typeface="Arial" panose="020B0604020202020204" pitchFamily="34" charset="0"/>
              <a:buChar char="•"/>
            </a:pPr>
            <a:r>
              <a:rPr lang="en-US" sz="2800" dirty="0">
                <a:ea typeface="ＭＳ Ｐゴシック"/>
              </a:rPr>
              <a:t>Depending on your responsibility, this may be those reports that are:</a:t>
            </a:r>
          </a:p>
          <a:p>
            <a:pPr marL="1485900" lvl="2" indent="-342900">
              <a:buFont typeface="Arial" panose="020B0604020202020204" pitchFamily="34" charset="0"/>
              <a:buChar char="•"/>
            </a:pPr>
            <a:r>
              <a:rPr lang="en-US" sz="2800" dirty="0">
                <a:ea typeface="ＭＳ Ｐゴシック"/>
              </a:rPr>
              <a:t>Used as part of </a:t>
            </a:r>
            <a:r>
              <a:rPr lang="en-US" sz="2800" u="sng" dirty="0">
                <a:ea typeface="ＭＳ Ｐゴシック"/>
              </a:rPr>
              <a:t>your</a:t>
            </a:r>
            <a:r>
              <a:rPr lang="en-US" sz="2800" dirty="0">
                <a:ea typeface="ＭＳ Ｐゴシック"/>
              </a:rPr>
              <a:t> workflows and data reporting.</a:t>
            </a:r>
          </a:p>
          <a:p>
            <a:pPr marL="1485900" lvl="2" indent="-342900">
              <a:buFont typeface="Arial" panose="020B0604020202020204" pitchFamily="34" charset="0"/>
              <a:buChar char="•"/>
            </a:pPr>
            <a:r>
              <a:rPr lang="en-US" sz="2800" dirty="0">
                <a:ea typeface="ＭＳ Ｐゴシック"/>
              </a:rPr>
              <a:t>Used by </a:t>
            </a:r>
            <a:r>
              <a:rPr lang="en-US" sz="2800" u="sng" dirty="0">
                <a:ea typeface="ＭＳ Ｐゴシック"/>
              </a:rPr>
              <a:t>colleagues</a:t>
            </a:r>
            <a:r>
              <a:rPr lang="en-US" sz="2800" dirty="0">
                <a:ea typeface="ＭＳ Ｐゴシック"/>
              </a:rPr>
              <a:t> as part of their workflows and data reporting.</a:t>
            </a:r>
          </a:p>
          <a:p>
            <a:pPr marL="1485900" lvl="2" indent="-342900">
              <a:buFont typeface="Arial" panose="020B0604020202020204" pitchFamily="34" charset="0"/>
              <a:buChar char="•"/>
            </a:pPr>
            <a:endParaRPr lang="en-US" sz="2800" dirty="0">
              <a:ea typeface="ＭＳ Ｐゴシック"/>
            </a:endParaRPr>
          </a:p>
          <a:p>
            <a:pPr marL="1085850" lvl="1"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endParaRPr lang="en-US" dirty="0">
              <a:ea typeface="ＭＳ Ｐゴシック"/>
            </a:endParaRP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pic>
        <p:nvPicPr>
          <p:cNvPr id="5" name="Picture 4" descr="Screenshot shows the Alma Analytics catalog for a user logged into the RMC Alma Institution. The folder structure shows the &quot;My Folders&quot; and the &quot;Shared Folders&quot; areas of the catalog.">
            <a:extLst>
              <a:ext uri="{FF2B5EF4-FFF2-40B4-BE49-F238E27FC236}">
                <a16:creationId xmlns:a16="http://schemas.microsoft.com/office/drawing/2014/main" id="{AB2DB195-A551-4440-AA80-896150CF45FB}"/>
              </a:ext>
            </a:extLst>
          </p:cNvPr>
          <p:cNvPicPr>
            <a:picLocks noChangeAspect="1"/>
          </p:cNvPicPr>
          <p:nvPr/>
        </p:nvPicPr>
        <p:blipFill>
          <a:blip r:embed="rId3"/>
          <a:stretch>
            <a:fillRect/>
          </a:stretch>
        </p:blipFill>
        <p:spPr>
          <a:xfrm>
            <a:off x="7377193" y="1696270"/>
            <a:ext cx="4519051" cy="4334256"/>
          </a:xfrm>
          <a:prstGeom prst="rect">
            <a:avLst/>
          </a:prstGeom>
          <a:ln>
            <a:solidFill>
              <a:schemeClr val="accent1"/>
            </a:solidFill>
          </a:ln>
        </p:spPr>
      </p:pic>
      <p:sp>
        <p:nvSpPr>
          <p:cNvPr id="4" name="TextBox 3">
            <a:extLst>
              <a:ext uri="{FF2B5EF4-FFF2-40B4-BE49-F238E27FC236}">
                <a16:creationId xmlns:a16="http://schemas.microsoft.com/office/drawing/2014/main" id="{A0E63DE0-D948-58B7-2DA3-C0CF9A763CF3}"/>
              </a:ext>
            </a:extLst>
          </p:cNvPr>
          <p:cNvSpPr txBox="1"/>
          <p:nvPr/>
        </p:nvSpPr>
        <p:spPr>
          <a:xfrm>
            <a:off x="7423635" y="6030526"/>
            <a:ext cx="4472609" cy="369332"/>
          </a:xfrm>
          <a:prstGeom prst="rect">
            <a:avLst/>
          </a:prstGeom>
          <a:noFill/>
        </p:spPr>
        <p:txBody>
          <a:bodyPr wrap="square" rtlCol="0">
            <a:spAutoFit/>
          </a:bodyPr>
          <a:lstStyle/>
          <a:p>
            <a:pPr algn="ctr"/>
            <a:r>
              <a:rPr lang="en-US" dirty="0"/>
              <a:t>Alma Analytics folder navigation menu</a:t>
            </a:r>
          </a:p>
        </p:txBody>
      </p:sp>
    </p:spTree>
    <p:extLst>
      <p:ext uri="{BB962C8B-B14F-4D97-AF65-F5344CB8AC3E}">
        <p14:creationId xmlns:p14="http://schemas.microsoft.com/office/powerpoint/2010/main" val="88878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ffectLst/>
              </a:rPr>
              <a:t>How to determine if you run a report that relies on data that will be anonymized?</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278969" y="1696271"/>
            <a:ext cx="11303431" cy="4673532"/>
          </a:xfrm>
        </p:spPr>
        <p:txBody>
          <a:bodyPr/>
          <a:lstStyle/>
          <a:p>
            <a:pPr marL="342900" indent="-342900">
              <a:buFont typeface="Arial" panose="020B0604020202020204" pitchFamily="34" charset="0"/>
              <a:buChar char="•"/>
            </a:pPr>
            <a:r>
              <a:rPr lang="en-US" sz="2800" dirty="0">
                <a:ea typeface="ＭＳ Ｐゴシック"/>
              </a:rPr>
              <a:t>Remember that Anonymization will affect only “complete” transactions:</a:t>
            </a:r>
          </a:p>
          <a:p>
            <a:pPr marL="1085850" lvl="1" indent="-342900">
              <a:buFont typeface="Arial" panose="020B0604020202020204" pitchFamily="34" charset="0"/>
              <a:buChar char="•"/>
            </a:pPr>
            <a:r>
              <a:rPr lang="en-US" sz="2500" dirty="0">
                <a:ea typeface="ＭＳ Ｐゴシック"/>
              </a:rPr>
              <a:t>Those where the loaned item is returned.</a:t>
            </a:r>
          </a:p>
          <a:p>
            <a:pPr marL="1085850" lvl="1" indent="-342900">
              <a:buFont typeface="Arial" panose="020B0604020202020204" pitchFamily="34" charset="0"/>
              <a:buChar char="•"/>
            </a:pPr>
            <a:r>
              <a:rPr lang="en-US" sz="2500" dirty="0">
                <a:ea typeface="ＭＳ Ｐゴシック"/>
              </a:rPr>
              <a:t>The fine/fee is waived or paid.</a:t>
            </a:r>
          </a:p>
          <a:p>
            <a:pPr marL="1085850" lvl="1" indent="-342900">
              <a:buFont typeface="Arial" panose="020B0604020202020204" pitchFamily="34" charset="0"/>
              <a:buChar char="•"/>
            </a:pPr>
            <a:r>
              <a:rPr lang="en-US" sz="2500" dirty="0">
                <a:ea typeface="ＭＳ Ｐゴシック"/>
              </a:rPr>
              <a:t>The request has finished its process.</a:t>
            </a:r>
          </a:p>
          <a:p>
            <a:pPr marL="342900" indent="-342900">
              <a:buFont typeface="Arial" panose="020B0604020202020204" pitchFamily="34" charset="0"/>
              <a:buChar char="•"/>
            </a:pPr>
            <a:r>
              <a:rPr lang="en-US" sz="2800" dirty="0">
                <a:ea typeface="ＭＳ Ｐゴシック"/>
              </a:rPr>
              <a:t>Anonymization will not affect transactions that are NOT YET complete.</a:t>
            </a:r>
          </a:p>
          <a:p>
            <a:pPr marL="1085850" lvl="1" indent="-342900">
              <a:buFont typeface="Arial" panose="020B0604020202020204" pitchFamily="34" charset="0"/>
              <a:buChar char="•"/>
            </a:pPr>
            <a:r>
              <a:rPr lang="en-US" sz="2500" dirty="0">
                <a:ea typeface="ＭＳ Ｐゴシック"/>
              </a:rPr>
              <a:t>Examples:</a:t>
            </a:r>
          </a:p>
          <a:p>
            <a:pPr marL="1485900" lvl="2" indent="-342900">
              <a:buFont typeface="Arial" panose="020B0604020202020204" pitchFamily="34" charset="0"/>
              <a:buChar char="•"/>
            </a:pPr>
            <a:r>
              <a:rPr lang="en-US" sz="2500" dirty="0">
                <a:ea typeface="ＭＳ Ｐゴシック"/>
              </a:rPr>
              <a:t>Overdue and lost items (these are still on loan, so not yet “complete”).</a:t>
            </a:r>
          </a:p>
          <a:p>
            <a:pPr marL="1485900" lvl="2" indent="-342900">
              <a:buFont typeface="Arial" panose="020B0604020202020204" pitchFamily="34" charset="0"/>
              <a:buChar char="•"/>
            </a:pPr>
            <a:r>
              <a:rPr lang="en-US" sz="2500" dirty="0">
                <a:ea typeface="ＭＳ Ｐゴシック"/>
              </a:rPr>
              <a:t>Fines/fees that are still owed by the patron.</a:t>
            </a:r>
          </a:p>
          <a:p>
            <a:pPr lvl="2" indent="0">
              <a:buNone/>
            </a:pPr>
            <a:endParaRPr lang="en-US" sz="2500" dirty="0">
              <a:ea typeface="ＭＳ Ｐゴシック"/>
            </a:endParaRPr>
          </a:p>
          <a:p>
            <a:pPr marL="1485900" lvl="2" indent="-342900">
              <a:buFont typeface="Arial" panose="020B0604020202020204" pitchFamily="34" charset="0"/>
              <a:buChar char="•"/>
            </a:pPr>
            <a:endParaRPr lang="en-US" sz="2500" dirty="0">
              <a:ea typeface="ＭＳ Ｐゴシック"/>
            </a:endParaRPr>
          </a:p>
          <a:p>
            <a:pPr marL="1485900" lvl="2" indent="-342900">
              <a:buFont typeface="Arial" panose="020B0604020202020204" pitchFamily="34" charset="0"/>
              <a:buChar char="•"/>
            </a:pPr>
            <a:endParaRPr lang="en-US" sz="2500" dirty="0">
              <a:ea typeface="ＭＳ Ｐゴシック"/>
            </a:endParaRPr>
          </a:p>
          <a:p>
            <a:pPr marL="1085850" lvl="1"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endParaRPr lang="en-US" dirty="0">
              <a:ea typeface="ＭＳ Ｐゴシック"/>
            </a:endParaRP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spTree>
    <p:extLst>
      <p:ext uri="{BB962C8B-B14F-4D97-AF65-F5344CB8AC3E}">
        <p14:creationId xmlns:p14="http://schemas.microsoft.com/office/powerpoint/2010/main" val="124638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ffectLst/>
              </a:rPr>
              <a:t>How to determine if you run a report that relies on data that will be anonymized?</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609600" y="1417638"/>
            <a:ext cx="10972800" cy="5014159"/>
          </a:xfrm>
        </p:spPr>
        <p:txBody>
          <a:bodyPr/>
          <a:lstStyle/>
          <a:p>
            <a:pPr marL="342900" indent="-342900">
              <a:buFont typeface="Arial" panose="020B0604020202020204" pitchFamily="34" charset="0"/>
              <a:buChar char="•"/>
            </a:pPr>
            <a:r>
              <a:rPr lang="en-US" sz="2800" dirty="0">
                <a:ea typeface="ＭＳ Ｐゴシック"/>
              </a:rPr>
              <a:t>Remember that Anonymization removes patron identifiable information related to loan transactions, fines and fees, and both internal/local requests and I-Share requests. </a:t>
            </a:r>
          </a:p>
          <a:p>
            <a:pPr marL="1085850" lvl="1" indent="-342900">
              <a:buFont typeface="Arial" panose="020B0604020202020204" pitchFamily="34" charset="0"/>
              <a:buChar char="•"/>
            </a:pPr>
            <a:r>
              <a:rPr lang="en-US" sz="2500" dirty="0">
                <a:ea typeface="ＭＳ Ｐゴシック"/>
              </a:rPr>
              <a:t>This data is located in these Alma Analytics Subject Areas:</a:t>
            </a:r>
          </a:p>
          <a:p>
            <a:pPr marL="1485900" lvl="2" indent="-342900">
              <a:buFont typeface="Arial" panose="020B0604020202020204" pitchFamily="34" charset="0"/>
              <a:buChar char="•"/>
            </a:pPr>
            <a:r>
              <a:rPr lang="en-US" sz="2500" dirty="0">
                <a:ea typeface="ＭＳ Ｐゴシック"/>
              </a:rPr>
              <a:t>Fulfillment</a:t>
            </a:r>
          </a:p>
          <a:p>
            <a:pPr marL="1485900" lvl="2" indent="-342900">
              <a:buFont typeface="Arial" panose="020B0604020202020204" pitchFamily="34" charset="0"/>
              <a:buChar char="•"/>
            </a:pPr>
            <a:r>
              <a:rPr lang="en-US" sz="2500" dirty="0">
                <a:ea typeface="ＭＳ Ｐゴシック"/>
              </a:rPr>
              <a:t>Fines and Fees</a:t>
            </a:r>
          </a:p>
          <a:p>
            <a:pPr marL="1485900" lvl="2" indent="-342900">
              <a:buFont typeface="Arial" panose="020B0604020202020204" pitchFamily="34" charset="0"/>
              <a:buChar char="•"/>
            </a:pPr>
            <a:r>
              <a:rPr lang="en-US" sz="2500" dirty="0">
                <a:ea typeface="ＭＳ Ｐゴシック"/>
              </a:rPr>
              <a:t>Requests (includes all types of requests placed on your library’s items where a user record is recorded)</a:t>
            </a:r>
          </a:p>
          <a:p>
            <a:pPr marL="1485900" lvl="2" indent="-342900">
              <a:buFont typeface="Arial" panose="020B0604020202020204" pitchFamily="34" charset="0"/>
              <a:buChar char="•"/>
            </a:pPr>
            <a:r>
              <a:rPr lang="en-US" sz="2500" dirty="0">
                <a:ea typeface="ＭＳ Ｐゴシック"/>
              </a:rPr>
              <a:t>Borrowing Requests</a:t>
            </a:r>
          </a:p>
          <a:p>
            <a:pPr marL="342900" indent="-342900">
              <a:buFont typeface="Arial" panose="020B0604020202020204" pitchFamily="34" charset="0"/>
              <a:buChar char="•"/>
            </a:pPr>
            <a:r>
              <a:rPr lang="en-US" sz="2800" dirty="0">
                <a:ea typeface="ＭＳ Ｐゴシック"/>
              </a:rPr>
              <a:t>If your report does not include these data, it should be unaffected by Anonymization. </a:t>
            </a:r>
          </a:p>
          <a:p>
            <a:pPr marL="342900" indent="-342900">
              <a:buFont typeface="Arial" panose="020B0604020202020204" pitchFamily="34" charset="0"/>
              <a:buChar char="•"/>
            </a:pPr>
            <a:endParaRPr lang="en-US" dirty="0">
              <a:ea typeface="ＭＳ Ｐゴシック"/>
            </a:endParaRP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spTree>
    <p:extLst>
      <p:ext uri="{BB962C8B-B14F-4D97-AF65-F5344CB8AC3E}">
        <p14:creationId xmlns:p14="http://schemas.microsoft.com/office/powerpoint/2010/main" val="449732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ffectLst/>
              </a:rPr>
              <a:t>How to determine if you run a report that relies on data that will be anonymized?</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444284" y="1393934"/>
            <a:ext cx="11303431" cy="5045155"/>
          </a:xfrm>
        </p:spPr>
        <p:txBody>
          <a:bodyPr/>
          <a:lstStyle/>
          <a:p>
            <a:pPr marL="342900" indent="-342900">
              <a:buFont typeface="Arial" panose="020B0604020202020204" pitchFamily="34" charset="0"/>
              <a:buChar char="•"/>
            </a:pPr>
            <a:r>
              <a:rPr lang="en-US" sz="2800" dirty="0">
                <a:ea typeface="ＭＳ Ｐゴシック"/>
              </a:rPr>
              <a:t>Of the reports that you compile, narrow your list to those that include “complete” transactions in the analytics report results.</a:t>
            </a:r>
          </a:p>
          <a:p>
            <a:pPr marL="1085850" lvl="1" indent="-342900">
              <a:buFont typeface="Arial" panose="020B0604020202020204" pitchFamily="34" charset="0"/>
              <a:buChar char="•"/>
            </a:pPr>
            <a:r>
              <a:rPr lang="en-US" sz="2800" dirty="0">
                <a:ea typeface="ＭＳ Ｐゴシック"/>
              </a:rPr>
              <a:t>Examples: </a:t>
            </a:r>
          </a:p>
          <a:p>
            <a:pPr marL="1485900" lvl="2" indent="-342900">
              <a:buFont typeface="Arial" panose="020B0604020202020204" pitchFamily="34" charset="0"/>
              <a:buChar char="•"/>
            </a:pPr>
            <a:r>
              <a:rPr lang="en-US" sz="2500" dirty="0">
                <a:ea typeface="ＭＳ Ｐゴシック"/>
              </a:rPr>
              <a:t>Count of physical library materials each individually-identifiable patron checked out during the fiscal year.</a:t>
            </a:r>
            <a:br>
              <a:rPr lang="en-US" sz="2500" dirty="0">
                <a:ea typeface="ＭＳ Ｐゴシック"/>
              </a:rPr>
            </a:br>
            <a:r>
              <a:rPr lang="en-US" sz="2500" dirty="0">
                <a:ea typeface="ＭＳ Ｐゴシック"/>
              </a:rPr>
              <a:t>(count includes returned items; count is for an identifiable individual and not in aggregate)</a:t>
            </a:r>
          </a:p>
          <a:p>
            <a:pPr marL="1485900" lvl="2" indent="-342900">
              <a:buFont typeface="Arial" panose="020B0604020202020204" pitchFamily="34" charset="0"/>
              <a:buChar char="•"/>
            </a:pPr>
            <a:r>
              <a:rPr lang="en-US" sz="2500" dirty="0">
                <a:ea typeface="ＭＳ Ｐゴシック"/>
              </a:rPr>
              <a:t>List of patron names who have checked out materials from the Special Collections for in-house use.</a:t>
            </a:r>
            <a:br>
              <a:rPr lang="en-US" sz="2500" dirty="0">
                <a:ea typeface="ＭＳ Ｐゴシック"/>
              </a:rPr>
            </a:br>
            <a:r>
              <a:rPr lang="en-US" sz="2500" dirty="0">
                <a:ea typeface="ＭＳ Ｐゴシック"/>
              </a:rPr>
              <a:t>(results include returned items; results tie patron to borrowed titles)</a:t>
            </a:r>
          </a:p>
          <a:p>
            <a:pPr marL="1485900" lvl="2" indent="-342900">
              <a:buFont typeface="Arial" panose="020B0604020202020204" pitchFamily="34" charset="0"/>
              <a:buChar char="•"/>
            </a:pPr>
            <a:r>
              <a:rPr lang="en-US" sz="2500" dirty="0">
                <a:ea typeface="ＭＳ Ｐゴシック"/>
              </a:rPr>
              <a:t>List of purchase requests placed by an individual patron, after the request is complete; the material is received and cataloged.</a:t>
            </a:r>
          </a:p>
          <a:p>
            <a:pPr marL="1485900" lvl="2" indent="-342900">
              <a:buFont typeface="Arial" panose="020B0604020202020204" pitchFamily="34" charset="0"/>
              <a:buChar char="•"/>
            </a:pPr>
            <a:endParaRPr lang="en-US" sz="2500" dirty="0">
              <a:ea typeface="ＭＳ Ｐゴシック"/>
            </a:endParaRPr>
          </a:p>
          <a:p>
            <a:pPr marL="1085850" lvl="1" indent="-342900">
              <a:buFont typeface="Arial" panose="020B0604020202020204" pitchFamily="34" charset="0"/>
              <a:buChar char="•"/>
            </a:pPr>
            <a:endParaRPr lang="en-US" dirty="0">
              <a:ea typeface="ＭＳ Ｐゴシック"/>
            </a:endParaRPr>
          </a:p>
          <a:p>
            <a:pPr lvl="2" indent="0">
              <a:buNone/>
            </a:pPr>
            <a:endParaRPr lang="en-US" sz="2500" dirty="0">
              <a:ea typeface="ＭＳ Ｐゴシック"/>
            </a:endParaRPr>
          </a:p>
          <a:p>
            <a:pPr marL="1485900" lvl="2" indent="-342900">
              <a:buFont typeface="Arial" panose="020B0604020202020204" pitchFamily="34" charset="0"/>
              <a:buChar char="•"/>
            </a:pPr>
            <a:endParaRPr lang="en-US" sz="2500" dirty="0">
              <a:ea typeface="ＭＳ Ｐゴシック"/>
            </a:endParaRPr>
          </a:p>
          <a:p>
            <a:pPr marL="1485900" lvl="2" indent="-342900">
              <a:buFont typeface="Arial" panose="020B0604020202020204" pitchFamily="34" charset="0"/>
              <a:buChar char="•"/>
            </a:pPr>
            <a:endParaRPr lang="en-US" sz="2500" dirty="0">
              <a:ea typeface="ＭＳ Ｐゴシック"/>
            </a:endParaRPr>
          </a:p>
          <a:p>
            <a:pPr marL="1085850" lvl="1"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endParaRPr lang="en-US" dirty="0">
              <a:ea typeface="ＭＳ Ｐゴシック"/>
            </a:endParaRP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spTree>
    <p:extLst>
      <p:ext uri="{BB962C8B-B14F-4D97-AF65-F5344CB8AC3E}">
        <p14:creationId xmlns:p14="http://schemas.microsoft.com/office/powerpoint/2010/main" val="209913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ffectLst/>
              </a:rPr>
              <a:t>How to determine if you run a report that relies on data that will be anonymized?</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444284" y="1689315"/>
            <a:ext cx="11303431" cy="4749774"/>
          </a:xfrm>
        </p:spPr>
        <p:txBody>
          <a:bodyPr/>
          <a:lstStyle/>
          <a:p>
            <a:pPr marL="342900" indent="-342900">
              <a:buFont typeface="Arial" panose="020B0604020202020204" pitchFamily="34" charset="0"/>
              <a:buChar char="•"/>
            </a:pPr>
            <a:r>
              <a:rPr lang="en-US" sz="2800" dirty="0">
                <a:ea typeface="ＭＳ Ｐゴシック"/>
              </a:rPr>
              <a:t>Of the reports that include “complete” transactions in the analytics report results, do you need to collect and maintain this data?</a:t>
            </a:r>
          </a:p>
          <a:p>
            <a:endParaRPr lang="en-US" sz="2800" dirty="0">
              <a:ea typeface="ＭＳ Ｐゴシック"/>
            </a:endParaRPr>
          </a:p>
          <a:p>
            <a:pPr marL="1485900" lvl="2" indent="-342900">
              <a:buFont typeface="Arial" panose="020B0604020202020204" pitchFamily="34" charset="0"/>
              <a:buChar char="•"/>
            </a:pPr>
            <a:endParaRPr lang="en-US" sz="2500" dirty="0">
              <a:ea typeface="ＭＳ Ｐゴシック"/>
            </a:endParaRPr>
          </a:p>
          <a:p>
            <a:pPr marL="1085850" lvl="1" indent="-342900">
              <a:buFont typeface="Arial" panose="020B0604020202020204" pitchFamily="34" charset="0"/>
              <a:buChar char="•"/>
            </a:pPr>
            <a:endParaRPr lang="en-US" dirty="0">
              <a:ea typeface="ＭＳ Ｐゴシック"/>
            </a:endParaRPr>
          </a:p>
          <a:p>
            <a:pPr lvl="2" indent="0">
              <a:buNone/>
            </a:pPr>
            <a:endParaRPr lang="en-US" sz="2500" dirty="0">
              <a:ea typeface="ＭＳ Ｐゴシック"/>
            </a:endParaRPr>
          </a:p>
          <a:p>
            <a:pPr marL="1485900" lvl="2" indent="-342900">
              <a:buFont typeface="Arial" panose="020B0604020202020204" pitchFamily="34" charset="0"/>
              <a:buChar char="•"/>
            </a:pPr>
            <a:endParaRPr lang="en-US" sz="2500" dirty="0">
              <a:ea typeface="ＭＳ Ｐゴシック"/>
            </a:endParaRPr>
          </a:p>
          <a:p>
            <a:pPr marL="1485900" lvl="2" indent="-342900">
              <a:buFont typeface="Arial" panose="020B0604020202020204" pitchFamily="34" charset="0"/>
              <a:buChar char="•"/>
            </a:pPr>
            <a:endParaRPr lang="en-US" sz="2500" dirty="0">
              <a:ea typeface="ＭＳ Ｐゴシック"/>
            </a:endParaRPr>
          </a:p>
          <a:p>
            <a:pPr marL="1085850" lvl="1"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endParaRPr lang="en-US" dirty="0">
              <a:ea typeface="ＭＳ Ｐゴシック"/>
            </a:endParaRP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spTree>
    <p:extLst>
      <p:ext uri="{BB962C8B-B14F-4D97-AF65-F5344CB8AC3E}">
        <p14:creationId xmlns:p14="http://schemas.microsoft.com/office/powerpoint/2010/main" val="74993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mj-lt"/>
              </a:rPr>
              <a:t>Overview</a:t>
            </a:r>
          </a:p>
          <a:p>
            <a:pPr marL="342900" indent="-342900">
              <a:buFont typeface="Arial" panose="020B0604020202020204" pitchFamily="34" charset="0"/>
              <a:buChar char="•"/>
            </a:pPr>
            <a:r>
              <a:rPr lang="en-US" sz="2800" dirty="0">
                <a:latin typeface="+mj-lt"/>
              </a:rPr>
              <a:t>Alma fields that will be changed</a:t>
            </a:r>
          </a:p>
          <a:p>
            <a:pPr marL="342900" indent="-342900">
              <a:buFont typeface="Arial" panose="020B0604020202020204" pitchFamily="34" charset="0"/>
              <a:buChar char="•"/>
            </a:pPr>
            <a:r>
              <a:rPr lang="en-US" sz="2800" dirty="0">
                <a:latin typeface="+mj-lt"/>
              </a:rPr>
              <a:t>Alma fields where data moves</a:t>
            </a:r>
          </a:p>
          <a:p>
            <a:pPr marL="342900" indent="-342900">
              <a:buFont typeface="Arial" panose="020B0604020202020204" pitchFamily="34" charset="0"/>
              <a:buChar char="•"/>
            </a:pPr>
            <a:r>
              <a:rPr lang="en-US" sz="2800" dirty="0">
                <a:latin typeface="+mj-lt"/>
              </a:rPr>
              <a:t>How to determine if you run a report that relies on data that will be anonymized</a:t>
            </a:r>
          </a:p>
          <a:p>
            <a:pPr marL="342900" indent="-342900">
              <a:buFont typeface="Arial" panose="020B0604020202020204" pitchFamily="34" charset="0"/>
              <a:buChar char="•"/>
            </a:pPr>
            <a:r>
              <a:rPr lang="en-US" sz="2800" dirty="0">
                <a:latin typeface="+mj-lt"/>
              </a:rPr>
              <a:t>How to schedule a report to run and export automatically</a:t>
            </a:r>
          </a:p>
          <a:p>
            <a:pPr marL="342900" indent="-342900">
              <a:buFont typeface="Arial" panose="020B0604020202020204" pitchFamily="34" charset="0"/>
              <a:buChar char="•"/>
            </a:pPr>
            <a:r>
              <a:rPr lang="en-US" sz="2800" dirty="0">
                <a:latin typeface="+mj-lt"/>
              </a:rPr>
              <a:t>How to download a report and verify that an exported report is working</a:t>
            </a:r>
          </a:p>
        </p:txBody>
      </p:sp>
    </p:spTree>
    <p:extLst>
      <p:ext uri="{BB962C8B-B14F-4D97-AF65-F5344CB8AC3E}">
        <p14:creationId xmlns:p14="http://schemas.microsoft.com/office/powerpoint/2010/main" val="3039216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ffectLst/>
              </a:rPr>
              <a:t>How to determine if you run a report that relies on data that will be anonymized?</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609600" y="1417638"/>
            <a:ext cx="6566115" cy="5014159"/>
          </a:xfrm>
        </p:spPr>
        <p:txBody>
          <a:bodyPr/>
          <a:lstStyle/>
          <a:p>
            <a:pPr marL="342900" indent="-342900">
              <a:buFont typeface="Arial" panose="020B0604020202020204" pitchFamily="34" charset="0"/>
              <a:buChar char="•"/>
            </a:pPr>
            <a:r>
              <a:rPr lang="en-US" sz="2800" dirty="0">
                <a:ea typeface="ＭＳ Ｐゴシック"/>
              </a:rPr>
              <a:t>The majority of Analytics reports use only one Analytics Subject Area.</a:t>
            </a:r>
          </a:p>
          <a:p>
            <a:pPr marL="1085850" lvl="1" indent="-342900">
              <a:buFont typeface="Arial" panose="020B0604020202020204" pitchFamily="34" charset="0"/>
              <a:buChar char="•"/>
            </a:pPr>
            <a:r>
              <a:rPr lang="en-US" sz="2500" dirty="0">
                <a:ea typeface="ＭＳ Ｐゴシック"/>
              </a:rPr>
              <a:t>(It is possible someone at your institution wrote a complex Analysis that uses a subquery to provide additional details pulled from within a second subject area; in this case, you would want to review both the main query and the subquery.)</a:t>
            </a:r>
          </a:p>
          <a:p>
            <a:pPr marL="342900" indent="-342900">
              <a:buFont typeface="Arial" panose="020B0604020202020204" pitchFamily="34" charset="0"/>
              <a:buChar char="•"/>
            </a:pPr>
            <a:r>
              <a:rPr lang="en-US" sz="2800" dirty="0">
                <a:ea typeface="ＭＳ Ｐゴシック"/>
              </a:rPr>
              <a:t>Selecting to Edit the report in Analytics will display which Subject Area the report uses for its data.</a:t>
            </a:r>
          </a:p>
          <a:p>
            <a:pPr marL="342900"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endParaRPr lang="en-US" dirty="0">
              <a:ea typeface="ＭＳ Ｐゴシック"/>
            </a:endParaRP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pic>
        <p:nvPicPr>
          <p:cNvPr id="5" name="Picture 4">
            <a:extLst>
              <a:ext uri="{FF2B5EF4-FFF2-40B4-BE49-F238E27FC236}">
                <a16:creationId xmlns:a16="http://schemas.microsoft.com/office/drawing/2014/main" id="{438940B1-509E-67E6-8355-C74F34C7F2F2}"/>
              </a:ext>
            </a:extLst>
          </p:cNvPr>
          <p:cNvPicPr>
            <a:picLocks noChangeAspect="1"/>
          </p:cNvPicPr>
          <p:nvPr/>
        </p:nvPicPr>
        <p:blipFill>
          <a:blip r:embed="rId3"/>
          <a:stretch>
            <a:fillRect/>
          </a:stretch>
        </p:blipFill>
        <p:spPr>
          <a:xfrm>
            <a:off x="7175715" y="1938892"/>
            <a:ext cx="4812419" cy="3702948"/>
          </a:xfrm>
          <a:prstGeom prst="rect">
            <a:avLst/>
          </a:prstGeom>
          <a:ln>
            <a:solidFill>
              <a:schemeClr val="accent1"/>
            </a:solidFill>
          </a:ln>
        </p:spPr>
      </p:pic>
      <p:sp>
        <p:nvSpPr>
          <p:cNvPr id="4" name="TextBox 3">
            <a:extLst>
              <a:ext uri="{FF2B5EF4-FFF2-40B4-BE49-F238E27FC236}">
                <a16:creationId xmlns:a16="http://schemas.microsoft.com/office/drawing/2014/main" id="{07E6D514-0B96-CA8A-1B96-81D4B05C40CE}"/>
              </a:ext>
            </a:extLst>
          </p:cNvPr>
          <p:cNvSpPr txBox="1"/>
          <p:nvPr/>
        </p:nvSpPr>
        <p:spPr>
          <a:xfrm>
            <a:off x="7345620" y="5793762"/>
            <a:ext cx="4472609" cy="369332"/>
          </a:xfrm>
          <a:prstGeom prst="rect">
            <a:avLst/>
          </a:prstGeom>
          <a:noFill/>
        </p:spPr>
        <p:txBody>
          <a:bodyPr wrap="square" rtlCol="0">
            <a:spAutoFit/>
          </a:bodyPr>
          <a:lstStyle/>
          <a:p>
            <a:pPr algn="ctr"/>
            <a:r>
              <a:rPr lang="en-US" dirty="0"/>
              <a:t>Alma Analytics Subject Area navigation menu</a:t>
            </a:r>
          </a:p>
        </p:txBody>
      </p:sp>
    </p:spTree>
    <p:extLst>
      <p:ext uri="{BB962C8B-B14F-4D97-AF65-F5344CB8AC3E}">
        <p14:creationId xmlns:p14="http://schemas.microsoft.com/office/powerpoint/2010/main" val="197516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ffectLst/>
              </a:rPr>
              <a:t>How to determine if you run a report that relies on data that will be anonymized?</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609600" y="2068567"/>
            <a:ext cx="11200108" cy="4378728"/>
          </a:xfrm>
        </p:spPr>
        <p:txBody>
          <a:bodyPr/>
          <a:lstStyle/>
          <a:p>
            <a:pPr marL="342900" indent="-342900">
              <a:buFont typeface="Arial" panose="020B0604020202020204" pitchFamily="34" charset="0"/>
              <a:buChar char="•"/>
            </a:pPr>
            <a:r>
              <a:rPr lang="en-US" sz="2800" dirty="0">
                <a:ea typeface="ＭＳ Ｐゴシック"/>
              </a:rPr>
              <a:t>To determine if the fields used in the report will be affected by anonymization, compare the “</a:t>
            </a:r>
            <a:r>
              <a:rPr lang="en-US" sz="2800" b="1" dirty="0">
                <a:ea typeface="ＭＳ Ｐゴシック"/>
              </a:rPr>
              <a:t>Alma Anonymization: List of Fields Modified by Anonymization</a:t>
            </a:r>
            <a:r>
              <a:rPr lang="en-US" sz="2800" dirty="0">
                <a:ea typeface="ＭＳ Ｐゴシック"/>
              </a:rPr>
              <a:t>”</a:t>
            </a:r>
            <a:br>
              <a:rPr lang="en-US" sz="2800" dirty="0">
                <a:ea typeface="ＭＳ Ｐゴシック"/>
              </a:rPr>
            </a:br>
            <a:r>
              <a:rPr lang="en-US" sz="2800" dirty="0">
                <a:ea typeface="ＭＳ Ｐゴシック"/>
                <a:hlinkClick r:id="rId3"/>
              </a:rPr>
              <a:t>https://www.carli.illinois.edu/products-services/i-share/alma-fulfillment/anonymization/Anonymization_Analytics_Fields</a:t>
            </a:r>
            <a:r>
              <a:rPr lang="en-US" sz="2800" dirty="0">
                <a:ea typeface="ＭＳ Ｐゴシック"/>
              </a:rPr>
              <a:t> </a:t>
            </a:r>
          </a:p>
          <a:p>
            <a:pPr marL="342900" indent="-342900">
              <a:buFont typeface="Arial" panose="020B0604020202020204" pitchFamily="34" charset="0"/>
              <a:buChar char="•"/>
            </a:pPr>
            <a:endParaRPr lang="en-US" sz="2800" dirty="0">
              <a:ea typeface="ＭＳ Ｐゴシック"/>
            </a:endParaRPr>
          </a:p>
          <a:p>
            <a:endParaRPr lang="en-US" sz="2800" dirty="0">
              <a:ea typeface="ＭＳ Ｐゴシック"/>
            </a:endParaRPr>
          </a:p>
          <a:p>
            <a:pPr marL="342900"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endParaRPr lang="en-US" dirty="0">
              <a:ea typeface="ＭＳ Ｐゴシック"/>
            </a:endParaRP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spTree>
    <p:extLst>
      <p:ext uri="{BB962C8B-B14F-4D97-AF65-F5344CB8AC3E}">
        <p14:creationId xmlns:p14="http://schemas.microsoft.com/office/powerpoint/2010/main" val="3213019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ffectLst/>
              </a:rPr>
              <a:t>How to determine if you run a report that relies on data that will be anonymized?</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609600" y="1603618"/>
            <a:ext cx="11200108" cy="1143000"/>
          </a:xfrm>
        </p:spPr>
        <p:txBody>
          <a:bodyPr/>
          <a:lstStyle/>
          <a:p>
            <a:pPr marL="342900" indent="-342900">
              <a:buFont typeface="Arial" panose="020B0604020202020204" pitchFamily="34" charset="0"/>
              <a:buChar char="•"/>
            </a:pPr>
            <a:r>
              <a:rPr lang="en-US" sz="2800" dirty="0">
                <a:ea typeface="ＭＳ Ｐゴシック"/>
              </a:rPr>
              <a:t>You can do the comparison visually from the “Criteria” tab: </a:t>
            </a:r>
          </a:p>
          <a:p>
            <a:pPr marL="342900"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endParaRPr lang="en-US" dirty="0">
              <a:ea typeface="ＭＳ Ｐゴシック"/>
            </a:endParaRP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grpSp>
        <p:nvGrpSpPr>
          <p:cNvPr id="7" name="Group 6">
            <a:extLst>
              <a:ext uri="{FF2B5EF4-FFF2-40B4-BE49-F238E27FC236}">
                <a16:creationId xmlns:a16="http://schemas.microsoft.com/office/drawing/2014/main" id="{FFBA5586-5DD2-7FA5-BA2E-00A92A99EE15}"/>
              </a:ext>
            </a:extLst>
          </p:cNvPr>
          <p:cNvGrpSpPr/>
          <p:nvPr/>
        </p:nvGrpSpPr>
        <p:grpSpPr>
          <a:xfrm>
            <a:off x="510098" y="2586942"/>
            <a:ext cx="11171803" cy="3048881"/>
            <a:chOff x="510098" y="2586942"/>
            <a:chExt cx="11171803" cy="3048881"/>
          </a:xfrm>
        </p:grpSpPr>
        <p:pic>
          <p:nvPicPr>
            <p:cNvPr id="6" name="Picture 5" descr="Screenshot shows Alma Analytics opened to a query that is pulling data from the Borrowing Requests (Resource Sharing) subject area. The Criteria tab is highlighted, and the selected columns used in the report are also highlighted.">
              <a:extLst>
                <a:ext uri="{FF2B5EF4-FFF2-40B4-BE49-F238E27FC236}">
                  <a16:creationId xmlns:a16="http://schemas.microsoft.com/office/drawing/2014/main" id="{E895912E-CAA7-D837-82E2-CA33362F2216}"/>
                </a:ext>
              </a:extLst>
            </p:cNvPr>
            <p:cNvPicPr>
              <a:picLocks noChangeAspect="1"/>
            </p:cNvPicPr>
            <p:nvPr/>
          </p:nvPicPr>
          <p:blipFill rotWithShape="1">
            <a:blip r:embed="rId3"/>
            <a:srcRect r="29098"/>
            <a:stretch/>
          </p:blipFill>
          <p:spPr>
            <a:xfrm>
              <a:off x="510098" y="2586942"/>
              <a:ext cx="11171803" cy="3048881"/>
            </a:xfrm>
            <a:prstGeom prst="rect">
              <a:avLst/>
            </a:prstGeom>
            <a:ln>
              <a:solidFill>
                <a:schemeClr val="accent1"/>
              </a:solidFill>
            </a:ln>
          </p:spPr>
        </p:pic>
        <p:sp>
          <p:nvSpPr>
            <p:cNvPr id="4" name="Rectangle 3">
              <a:extLst>
                <a:ext uri="{FF2B5EF4-FFF2-40B4-BE49-F238E27FC236}">
                  <a16:creationId xmlns:a16="http://schemas.microsoft.com/office/drawing/2014/main" id="{4C976071-05D1-B910-1D30-FF16711A870F}"/>
                </a:ext>
              </a:extLst>
            </p:cNvPr>
            <p:cNvSpPr/>
            <p:nvPr/>
          </p:nvSpPr>
          <p:spPr>
            <a:xfrm>
              <a:off x="609600" y="3099661"/>
              <a:ext cx="940231" cy="542441"/>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2FAC34-1B5B-8A44-A012-B683A14A95BC}"/>
                </a:ext>
              </a:extLst>
            </p:cNvPr>
            <p:cNvSpPr/>
            <p:nvPr/>
          </p:nvSpPr>
          <p:spPr>
            <a:xfrm>
              <a:off x="3846163" y="4538421"/>
              <a:ext cx="7835738" cy="854989"/>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FB628883-53C5-84B9-E994-4D74F610C656}"/>
              </a:ext>
            </a:extLst>
          </p:cNvPr>
          <p:cNvSpPr txBox="1"/>
          <p:nvPr/>
        </p:nvSpPr>
        <p:spPr>
          <a:xfrm>
            <a:off x="3070296" y="5970891"/>
            <a:ext cx="5059913" cy="369332"/>
          </a:xfrm>
          <a:prstGeom prst="rect">
            <a:avLst/>
          </a:prstGeom>
          <a:noFill/>
        </p:spPr>
        <p:txBody>
          <a:bodyPr wrap="square" rtlCol="0">
            <a:spAutoFit/>
          </a:bodyPr>
          <a:lstStyle/>
          <a:p>
            <a:pPr algn="ctr"/>
            <a:r>
              <a:rPr lang="en-US" dirty="0"/>
              <a:t>Alma Analytics Criteria tab and Selected Columns</a:t>
            </a:r>
          </a:p>
        </p:txBody>
      </p:sp>
    </p:spTree>
    <p:extLst>
      <p:ext uri="{BB962C8B-B14F-4D97-AF65-F5344CB8AC3E}">
        <p14:creationId xmlns:p14="http://schemas.microsoft.com/office/powerpoint/2010/main" val="3807412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ffectLst/>
              </a:rPr>
              <a:t>How to determine if you run a report that relies on data that will be anonymized?</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0" y="1603618"/>
            <a:ext cx="3229189" cy="4520818"/>
          </a:xfrm>
        </p:spPr>
        <p:txBody>
          <a:bodyPr/>
          <a:lstStyle/>
          <a:p>
            <a:pPr marL="342900" indent="-342900">
              <a:buFont typeface="Arial" panose="020B0604020202020204" pitchFamily="34" charset="0"/>
              <a:buChar char="•"/>
            </a:pPr>
            <a:r>
              <a:rPr lang="en-US" sz="2800" dirty="0">
                <a:ea typeface="ＭＳ Ｐゴシック"/>
              </a:rPr>
              <a:t>You can also do the comparison using the SQL on the Advanced tab: </a:t>
            </a:r>
          </a:p>
          <a:p>
            <a:pPr marL="342900"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endParaRPr lang="en-US" dirty="0">
              <a:ea typeface="ＭＳ Ｐゴシック"/>
            </a:endParaRP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grpSp>
        <p:nvGrpSpPr>
          <p:cNvPr id="12" name="Group 11" descr="Screenshot show an Analytics Advanced tab with the tab highlighted. The SQL Issued section of the screen is also highlighted.&#10;">
            <a:extLst>
              <a:ext uri="{FF2B5EF4-FFF2-40B4-BE49-F238E27FC236}">
                <a16:creationId xmlns:a16="http://schemas.microsoft.com/office/drawing/2014/main" id="{51D69238-B74C-80C6-6B9C-F7D36BC241D1}"/>
              </a:ext>
            </a:extLst>
          </p:cNvPr>
          <p:cNvGrpSpPr/>
          <p:nvPr/>
        </p:nvGrpSpPr>
        <p:grpSpPr>
          <a:xfrm>
            <a:off x="3410701" y="1603618"/>
            <a:ext cx="8507871" cy="4706798"/>
            <a:chOff x="3410701" y="1603618"/>
            <a:chExt cx="8507871" cy="4706798"/>
          </a:xfrm>
        </p:grpSpPr>
        <p:pic>
          <p:nvPicPr>
            <p:cNvPr id="9" name="Picture 8">
              <a:extLst>
                <a:ext uri="{FF2B5EF4-FFF2-40B4-BE49-F238E27FC236}">
                  <a16:creationId xmlns:a16="http://schemas.microsoft.com/office/drawing/2014/main" id="{6395DCEF-269B-DA62-915B-D360B617718A}"/>
                </a:ext>
              </a:extLst>
            </p:cNvPr>
            <p:cNvPicPr>
              <a:picLocks noChangeAspect="1"/>
            </p:cNvPicPr>
            <p:nvPr/>
          </p:nvPicPr>
          <p:blipFill>
            <a:blip r:embed="rId3"/>
            <a:stretch>
              <a:fillRect/>
            </a:stretch>
          </p:blipFill>
          <p:spPr>
            <a:xfrm>
              <a:off x="3410701" y="1603618"/>
              <a:ext cx="8507871" cy="4706798"/>
            </a:xfrm>
            <a:prstGeom prst="rect">
              <a:avLst/>
            </a:prstGeom>
            <a:ln>
              <a:solidFill>
                <a:schemeClr val="tx1"/>
              </a:solidFill>
            </a:ln>
          </p:spPr>
        </p:pic>
        <p:sp>
          <p:nvSpPr>
            <p:cNvPr id="10" name="Rectangle 9">
              <a:extLst>
                <a:ext uri="{FF2B5EF4-FFF2-40B4-BE49-F238E27FC236}">
                  <a16:creationId xmlns:a16="http://schemas.microsoft.com/office/drawing/2014/main" id="{036183B6-0B66-8BE3-8D13-E79840B0F874}"/>
                </a:ext>
              </a:extLst>
            </p:cNvPr>
            <p:cNvSpPr/>
            <p:nvPr/>
          </p:nvSpPr>
          <p:spPr>
            <a:xfrm>
              <a:off x="5222929" y="1968285"/>
              <a:ext cx="1038387" cy="495946"/>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0D3423-7FE9-9D6C-19CB-C2F2DB16B063}"/>
                </a:ext>
              </a:extLst>
            </p:cNvPr>
            <p:cNvSpPr/>
            <p:nvPr/>
          </p:nvSpPr>
          <p:spPr>
            <a:xfrm>
              <a:off x="3416429" y="3181026"/>
              <a:ext cx="6703964" cy="2832315"/>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F82B8FD-4B95-F509-80A3-EEF8478C5F1B}"/>
              </a:ext>
            </a:extLst>
          </p:cNvPr>
          <p:cNvSpPr txBox="1"/>
          <p:nvPr/>
        </p:nvSpPr>
        <p:spPr>
          <a:xfrm>
            <a:off x="3566043" y="6360804"/>
            <a:ext cx="5059913" cy="369332"/>
          </a:xfrm>
          <a:prstGeom prst="rect">
            <a:avLst/>
          </a:prstGeom>
          <a:noFill/>
        </p:spPr>
        <p:txBody>
          <a:bodyPr wrap="square" rtlCol="0">
            <a:spAutoFit/>
          </a:bodyPr>
          <a:lstStyle/>
          <a:p>
            <a:pPr algn="ctr"/>
            <a:r>
              <a:rPr lang="en-US" dirty="0">
                <a:solidFill>
                  <a:schemeClr val="bg1"/>
                </a:solidFill>
              </a:rPr>
              <a:t>Alma Analytics Advanced tab and SQL</a:t>
            </a:r>
          </a:p>
        </p:txBody>
      </p:sp>
    </p:spTree>
    <p:extLst>
      <p:ext uri="{BB962C8B-B14F-4D97-AF65-F5344CB8AC3E}">
        <p14:creationId xmlns:p14="http://schemas.microsoft.com/office/powerpoint/2010/main" val="807005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ffectLst/>
              </a:rPr>
              <a:t>How to determine if you run a report that relies on data that will be anonymized?</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609600" y="1603618"/>
            <a:ext cx="11153614" cy="4520818"/>
          </a:xfrm>
        </p:spPr>
        <p:txBody>
          <a:bodyPr/>
          <a:lstStyle/>
          <a:p>
            <a:pPr marL="342900" indent="-342900">
              <a:buFont typeface="Arial" panose="020B0604020202020204" pitchFamily="34" charset="0"/>
              <a:buChar char="•"/>
            </a:pPr>
            <a:r>
              <a:rPr lang="en-US" sz="2800" dirty="0">
                <a:ea typeface="ＭＳ Ｐゴシック"/>
              </a:rPr>
              <a:t>You can contact CARLI support and set up a meeting where we’ll review any Analytics reports you have questions about together via Zoom/Teams.</a:t>
            </a:r>
          </a:p>
          <a:p>
            <a:pPr marL="342900"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r>
              <a:rPr lang="en-US" sz="2800" dirty="0">
                <a:ea typeface="ＭＳ Ｐゴシック"/>
              </a:rPr>
              <a:t>Send and email to </a:t>
            </a:r>
            <a:r>
              <a:rPr lang="en-US" sz="2800" dirty="0">
                <a:ea typeface="ＭＳ Ｐゴシック"/>
                <a:hlinkClick r:id="rId3"/>
              </a:rPr>
              <a:t>support@carli.illinois.edu</a:t>
            </a:r>
            <a:r>
              <a:rPr lang="en-US" sz="2800" dirty="0">
                <a:ea typeface="ＭＳ Ｐゴシック"/>
              </a:rPr>
              <a:t> to schedule a meeting.</a:t>
            </a:r>
          </a:p>
          <a:p>
            <a:pPr marL="342900" indent="-342900">
              <a:buFont typeface="Arial" panose="020B0604020202020204" pitchFamily="34" charset="0"/>
              <a:buChar char="•"/>
            </a:pPr>
            <a:endParaRPr lang="en-US" sz="2800" dirty="0">
              <a:ea typeface="ＭＳ Ｐゴシック"/>
            </a:endParaRPr>
          </a:p>
          <a:p>
            <a:pPr marL="342900" indent="-342900">
              <a:buFont typeface="Arial" panose="020B0604020202020204" pitchFamily="34" charset="0"/>
              <a:buChar char="•"/>
            </a:pPr>
            <a:endParaRPr lang="en-US" dirty="0">
              <a:ea typeface="ＭＳ Ｐゴシック"/>
            </a:endParaRP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spTree>
    <p:extLst>
      <p:ext uri="{BB962C8B-B14F-4D97-AF65-F5344CB8AC3E}">
        <p14:creationId xmlns:p14="http://schemas.microsoft.com/office/powerpoint/2010/main" val="329603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sz="3200" dirty="0">
                <a:effectLst/>
              </a:rPr>
              <a:t>Scheduling a report to run and export automatically</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734786" y="1600201"/>
            <a:ext cx="10847614" cy="4525963"/>
          </a:xfrm>
        </p:spPr>
        <p:txBody>
          <a:bodyPr/>
          <a:lstStyle/>
          <a:p>
            <a:r>
              <a:rPr lang="en-US" sz="2400" dirty="0">
                <a:latin typeface="+mj-lt"/>
              </a:rPr>
              <a:t>Background:</a:t>
            </a:r>
          </a:p>
          <a:p>
            <a:pPr marL="342900" indent="-342900">
              <a:buFont typeface="Arial" panose="020B0604020202020204" pitchFamily="34" charset="0"/>
              <a:buChar char="•"/>
            </a:pPr>
            <a:r>
              <a:rPr lang="en-US" sz="2400" dirty="0">
                <a:latin typeface="+mj-lt"/>
              </a:rPr>
              <a:t>Capture the number of items that local students have checked out from your collection before the data is anonymized in 7 days; </a:t>
            </a:r>
          </a:p>
          <a:p>
            <a:pPr marL="342900" indent="-342900">
              <a:buFont typeface="Arial" panose="020B0604020202020204" pitchFamily="34" charset="0"/>
              <a:buChar char="•"/>
            </a:pPr>
            <a:r>
              <a:rPr lang="en-US" sz="2400" dirty="0">
                <a:latin typeface="+mj-lt"/>
              </a:rPr>
              <a:t>This may be useful to determine if there is a correlation between library material use and academic performance.  </a:t>
            </a:r>
          </a:p>
          <a:p>
            <a:endParaRPr lang="en-US" sz="2400" dirty="0">
              <a:latin typeface="+mj-lt"/>
            </a:endParaRPr>
          </a:p>
          <a:p>
            <a:r>
              <a:rPr lang="en-US" sz="2400" dirty="0">
                <a:latin typeface="+mj-lt"/>
              </a:rPr>
              <a:t>Forthcoming demonstration: </a:t>
            </a:r>
          </a:p>
          <a:p>
            <a:pPr marL="457200" indent="-457200">
              <a:buFont typeface="Arial" panose="020B0604020202020204" pitchFamily="34" charset="0"/>
              <a:buChar char="•"/>
            </a:pPr>
            <a:r>
              <a:rPr lang="en-US" sz="2400" dirty="0">
                <a:latin typeface="+mj-lt"/>
              </a:rPr>
              <a:t>Create an Analytics object to schedule a daily report that captures the total number of loans for local patrons who checked out a local item 3 days ago </a:t>
            </a:r>
          </a:p>
          <a:p>
            <a:pPr marL="1200150" lvl="1" indent="-457200">
              <a:buFont typeface="Arial" panose="020B0604020202020204" pitchFamily="34" charset="0"/>
              <a:buChar char="•"/>
            </a:pPr>
            <a:r>
              <a:rPr lang="en-US" sz="2100" dirty="0">
                <a:latin typeface="+mj-lt"/>
              </a:rPr>
              <a:t>Three-day time period is necessary due to the delay in transferring of data from Alma to Analytics.  </a:t>
            </a:r>
          </a:p>
          <a:p>
            <a:endParaRPr lang="en-US" dirty="0">
              <a:ea typeface="ＭＳ Ｐゴシック"/>
              <a:cs typeface="Times New Roman"/>
            </a:endParaRPr>
          </a:p>
        </p:txBody>
      </p:sp>
    </p:spTree>
    <p:extLst>
      <p:ext uri="{BB962C8B-B14F-4D97-AF65-F5344CB8AC3E}">
        <p14:creationId xmlns:p14="http://schemas.microsoft.com/office/powerpoint/2010/main" val="597861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sz="3200" dirty="0">
                <a:effectLst/>
              </a:rPr>
              <a:t>Scheduling a report to run and export automatically (cont</a:t>
            </a:r>
            <a:r>
              <a:rPr lang="en-US" sz="3200" dirty="0"/>
              <a:t>inued)</a:t>
            </a:r>
            <a:endParaRPr lang="en-US" sz="3200" dirty="0">
              <a:effectLst/>
            </a:endParaRP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734786" y="1600201"/>
            <a:ext cx="10847614" cy="4525963"/>
          </a:xfrm>
        </p:spPr>
        <p:txBody>
          <a:bodyPr/>
          <a:lstStyle/>
          <a:p>
            <a:r>
              <a:rPr lang="en-US" sz="2400" dirty="0">
                <a:latin typeface="+mj-lt"/>
              </a:rPr>
              <a:t>Some things to note:</a:t>
            </a:r>
          </a:p>
          <a:p>
            <a:pPr marL="342900" indent="-342900">
              <a:buFont typeface="Arial" panose="020B0604020202020204" pitchFamily="34" charset="0"/>
              <a:buChar char="•"/>
            </a:pPr>
            <a:r>
              <a:rPr lang="en-US" sz="2400" dirty="0">
                <a:latin typeface="+mj-lt"/>
              </a:rPr>
              <a:t>The properly configured query/analysis should already be created in Alma Analytics and available for use.  The demonstration will focus on how to schedule a report in the Alma Analytics Object list and will not include how to create the underlying Alma query/analysis. </a:t>
            </a:r>
          </a:p>
          <a:p>
            <a:pPr marL="342900" indent="-342900">
              <a:buFont typeface="Arial" panose="020B0604020202020204" pitchFamily="34" charset="0"/>
              <a:buChar char="•"/>
            </a:pPr>
            <a:r>
              <a:rPr lang="en-US" sz="2400" dirty="0">
                <a:latin typeface="+mj-lt"/>
              </a:rPr>
              <a:t>The report scheduled from the Alma Analytics Object list will be sent via FTP to the CARLI Files server for your institution.  </a:t>
            </a:r>
          </a:p>
          <a:p>
            <a:pPr marL="1085850" lvl="1" indent="-342900">
              <a:buFont typeface="Arial" panose="020B0604020202020204" pitchFamily="34" charset="0"/>
              <a:buChar char="•"/>
            </a:pPr>
            <a:r>
              <a:rPr lang="en-US" sz="2100" dirty="0">
                <a:latin typeface="+mj-lt"/>
              </a:rPr>
              <a:t>Note: The CARLI Files server only keeps files for 60 days before they are automatically deleted – so regular downloading of the exported report files is necessary.</a:t>
            </a:r>
          </a:p>
          <a:p>
            <a:pPr marL="1085850" lvl="1" indent="-342900">
              <a:buFont typeface="Arial" panose="020B0604020202020204" pitchFamily="34" charset="0"/>
              <a:buChar char="•"/>
            </a:pPr>
            <a:r>
              <a:rPr lang="en-US" sz="2100" dirty="0">
                <a:latin typeface="+mj-lt"/>
              </a:rPr>
              <a:t>Recommendation: download the files once a month (~30 days). </a:t>
            </a:r>
          </a:p>
          <a:p>
            <a:endParaRPr lang="en-US" sz="2400" dirty="0">
              <a:latin typeface="+mj-lt"/>
            </a:endParaRPr>
          </a:p>
          <a:p>
            <a:pPr marL="342900" indent="-342900">
              <a:buFont typeface="Arial"/>
              <a:buChar char="•"/>
            </a:pPr>
            <a:endParaRPr lang="en-US" dirty="0">
              <a:ea typeface="ＭＳ Ｐゴシック"/>
              <a:cs typeface="Times New Roman"/>
            </a:endParaRPr>
          </a:p>
        </p:txBody>
      </p:sp>
    </p:spTree>
    <p:extLst>
      <p:ext uri="{BB962C8B-B14F-4D97-AF65-F5344CB8AC3E}">
        <p14:creationId xmlns:p14="http://schemas.microsoft.com/office/powerpoint/2010/main" val="568100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sz="3200" dirty="0">
                <a:effectLst/>
              </a:rPr>
              <a:t>Downloading and verifying the exported reports are working</a:t>
            </a:r>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a:xfrm>
            <a:off x="734786" y="1600201"/>
            <a:ext cx="10847614" cy="4525963"/>
          </a:xfrm>
        </p:spPr>
        <p:txBody>
          <a:bodyPr/>
          <a:lstStyle/>
          <a:p>
            <a:r>
              <a:rPr lang="en-US" sz="2400" dirty="0">
                <a:latin typeface="+mj-lt"/>
              </a:rPr>
              <a:t>Forthcoming demonstration:</a:t>
            </a:r>
          </a:p>
          <a:p>
            <a:pPr marL="342900" indent="-342900">
              <a:buFont typeface="Arial" panose="020B0604020202020204" pitchFamily="34" charset="0"/>
              <a:buChar char="•"/>
            </a:pPr>
            <a:r>
              <a:rPr lang="en-US" sz="2400" dirty="0">
                <a:latin typeface="+mj-lt"/>
              </a:rPr>
              <a:t>How to download the exported Analytics Object reports from the CARLI files / FTP server</a:t>
            </a:r>
          </a:p>
          <a:p>
            <a:pPr marL="342900" indent="-342900">
              <a:buFont typeface="Arial" panose="020B0604020202020204" pitchFamily="34" charset="0"/>
              <a:buChar char="•"/>
            </a:pPr>
            <a:r>
              <a:rPr lang="en-US" sz="2400" dirty="0">
                <a:latin typeface="+mj-lt"/>
              </a:rPr>
              <a:t>How to verify that a delivered report contains data.</a:t>
            </a:r>
          </a:p>
          <a:p>
            <a:endParaRPr lang="en-US" sz="2400" dirty="0">
              <a:latin typeface="+mj-lt"/>
            </a:endParaRPr>
          </a:p>
          <a:p>
            <a:r>
              <a:rPr lang="en-US" sz="2400" dirty="0">
                <a:latin typeface="+mj-lt"/>
              </a:rPr>
              <a:t>Link to the CARLI documentation page that explains how to schedule a report as an automated export, how to download the exported report from the FTP server, and how to verify that an exported report is working:</a:t>
            </a:r>
          </a:p>
          <a:p>
            <a:r>
              <a:rPr lang="en-US" sz="2400" dirty="0">
                <a:latin typeface="+mj-lt"/>
                <a:hlinkClick r:id="rId3"/>
              </a:rPr>
              <a:t>https://www.carli.illinois.edu/products-services/i-share/alma-fulfillment/anonymization-schedule-report-autorun-autoexported-download-verify</a:t>
            </a:r>
            <a:endParaRPr lang="en-US" sz="2400" dirty="0">
              <a:latin typeface="+mj-lt"/>
            </a:endParaRPr>
          </a:p>
          <a:p>
            <a:pPr marL="342900" indent="-342900">
              <a:buFont typeface="Arial"/>
              <a:buChar char="•"/>
            </a:pPr>
            <a:endParaRPr lang="en-US" dirty="0">
              <a:ea typeface="ＭＳ Ｐゴシック"/>
              <a:cs typeface="Times New Roman"/>
            </a:endParaRPr>
          </a:p>
        </p:txBody>
      </p:sp>
    </p:spTree>
    <p:extLst>
      <p:ext uri="{BB962C8B-B14F-4D97-AF65-F5344CB8AC3E}">
        <p14:creationId xmlns:p14="http://schemas.microsoft.com/office/powerpoint/2010/main" val="3644571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sz="3600" dirty="0">
                <a:latin typeface="+mj-lt"/>
              </a:rPr>
              <a:t>Upcoming Webinars and Training</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a:xfrm>
            <a:off x="698500" y="1160966"/>
            <a:ext cx="10883900" cy="5255876"/>
          </a:xfrm>
        </p:spPr>
        <p:txBody>
          <a:bodyPr/>
          <a:lstStyle/>
          <a:p>
            <a:pPr marL="457200" indent="-457200">
              <a:buFont typeface="Arial" panose="020B0604020202020204" pitchFamily="34" charset="0"/>
              <a:buChar char="•"/>
            </a:pPr>
            <a:endParaRPr lang="en-US" sz="2800" dirty="0">
              <a:latin typeface="+mj-lt"/>
            </a:endParaRPr>
          </a:p>
          <a:p>
            <a:r>
              <a:rPr lang="en-US" sz="2800" dirty="0">
                <a:latin typeface="+mj-lt"/>
                <a:hlinkClick r:id="rId3"/>
              </a:rPr>
              <a:t>Alma How-To: Reporting and Anonymization</a:t>
            </a:r>
            <a:r>
              <a:rPr lang="en-US" sz="2800" dirty="0">
                <a:latin typeface="+mj-lt"/>
              </a:rPr>
              <a:t> – </a:t>
            </a:r>
            <a:br>
              <a:rPr lang="en-US" sz="2800" dirty="0">
                <a:latin typeface="+mj-lt"/>
              </a:rPr>
            </a:br>
            <a:r>
              <a:rPr lang="en-US" sz="2800" dirty="0">
                <a:latin typeface="+mj-lt"/>
              </a:rPr>
              <a:t>Monday, June 10, 2024, 11:00 AM – 12:00 PM</a:t>
            </a:r>
          </a:p>
          <a:p>
            <a:pPr marL="457200" indent="-457200">
              <a:buFont typeface="Arial" panose="020B0604020202020204" pitchFamily="34" charset="0"/>
              <a:buChar char="•"/>
            </a:pPr>
            <a:r>
              <a:rPr lang="en-US" sz="2800" dirty="0">
                <a:latin typeface="+mj-lt"/>
              </a:rPr>
              <a:t>CARLI staff and Dennis </a:t>
            </a:r>
            <a:r>
              <a:rPr lang="en-US" sz="2800" dirty="0" err="1">
                <a:latin typeface="+mj-lt"/>
              </a:rPr>
              <a:t>Krieb</a:t>
            </a:r>
            <a:r>
              <a:rPr lang="en-US" sz="2800" dirty="0">
                <a:latin typeface="+mj-lt"/>
              </a:rPr>
              <a:t> from Lewis and Clark Community College will discuss using reporting data for institutional purposes (and in light of Anonymization)</a:t>
            </a:r>
          </a:p>
        </p:txBody>
      </p:sp>
    </p:spTree>
    <p:extLst>
      <p:ext uri="{BB962C8B-B14F-4D97-AF65-F5344CB8AC3E}">
        <p14:creationId xmlns:p14="http://schemas.microsoft.com/office/powerpoint/2010/main" val="1904160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luffy black and grey cat is standing with his hands on a windowsill, while his back legs are sitting in his cat tree. Does he stand, or does he sit? No one knows. But he does see something out the window that has his interest.">
            <a:extLst>
              <a:ext uri="{FF2B5EF4-FFF2-40B4-BE49-F238E27FC236}">
                <a16:creationId xmlns:a16="http://schemas.microsoft.com/office/drawing/2014/main" id="{426D4A5B-AE2C-4BD6-ADFF-45DC23F863EF}"/>
              </a:ext>
            </a:extLst>
          </p:cNvPr>
          <p:cNvPicPr>
            <a:picLocks noChangeAspect="1"/>
          </p:cNvPicPr>
          <p:nvPr/>
        </p:nvPicPr>
        <p:blipFill rotWithShape="1">
          <a:blip r:embed="rId3">
            <a:extLst>
              <a:ext uri="{28A0092B-C50C-407E-A947-70E740481C1C}">
                <a14:useLocalDpi xmlns:a14="http://schemas.microsoft.com/office/drawing/2010/main" val="0"/>
              </a:ext>
            </a:extLst>
          </a:blip>
          <a:srcRect t="54497" b="7144"/>
          <a:stretch/>
        </p:blipFill>
        <p:spPr>
          <a:xfrm>
            <a:off x="20" y="0"/>
            <a:ext cx="12191980" cy="6235699"/>
          </a:xfrm>
          <a:prstGeom prst="rect">
            <a:avLst/>
          </a:prstGeom>
          <a:noFill/>
        </p:spPr>
      </p:pic>
      <p:sp>
        <p:nvSpPr>
          <p:cNvPr id="2" name="Title 1">
            <a:extLst>
              <a:ext uri="{FF2B5EF4-FFF2-40B4-BE49-F238E27FC236}">
                <a16:creationId xmlns:a16="http://schemas.microsoft.com/office/drawing/2014/main" id="{22E7966C-D4B4-9A00-00B4-98ED00D418E4}"/>
              </a:ext>
            </a:extLst>
          </p:cNvPr>
          <p:cNvSpPr>
            <a:spLocks noGrp="1"/>
          </p:cNvSpPr>
          <p:nvPr>
            <p:ph type="title"/>
          </p:nvPr>
        </p:nvSpPr>
        <p:spPr>
          <a:xfrm>
            <a:off x="8763000" y="3975099"/>
            <a:ext cx="3429000" cy="1770631"/>
          </a:xfrm>
        </p:spPr>
        <p:txBody>
          <a:bodyPr wrap="square" anchor="t">
            <a:normAutofit/>
          </a:bodyPr>
          <a:lstStyle/>
          <a:p>
            <a:pPr algn="r"/>
            <a:r>
              <a:rPr lang="en-US" sz="7200" dirty="0">
                <a:solidFill>
                  <a:schemeClr val="tx1">
                    <a:lumMod val="50000"/>
                  </a:schemeClr>
                </a:solidFill>
              </a:rPr>
              <a:t>Q &amp; A</a:t>
            </a:r>
          </a:p>
        </p:txBody>
      </p:sp>
    </p:spTree>
    <p:extLst>
      <p:ext uri="{BB962C8B-B14F-4D97-AF65-F5344CB8AC3E}">
        <p14:creationId xmlns:p14="http://schemas.microsoft.com/office/powerpoint/2010/main" val="87642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sz="3600" dirty="0">
                <a:latin typeface="+mj-lt"/>
                <a:ea typeface="ＭＳ Ｐゴシック"/>
              </a:rPr>
              <a:t>Alma Anonymization</a:t>
            </a:r>
            <a:r>
              <a:rPr lang="en-US" dirty="0">
                <a:ea typeface="ＭＳ Ｐゴシック"/>
              </a:rPr>
              <a:t> Implementation</a:t>
            </a:r>
            <a:endParaRPr lang="en-US" sz="3600" dirty="0">
              <a:latin typeface="+mj-lt"/>
              <a:ea typeface="ＭＳ Ｐゴシック"/>
            </a:endParaRP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spcBef>
                <a:spcPts val="0"/>
              </a:spcBef>
              <a:spcAft>
                <a:spcPts val="0"/>
              </a:spcAft>
              <a:buFont typeface="Symbol,Sans-Serif" panose="05050102010706020507" pitchFamily="18" charset="2"/>
              <a:buChar char=""/>
            </a:pPr>
            <a:r>
              <a:rPr lang="en-US" sz="2800" dirty="0">
                <a:latin typeface="+mj-lt"/>
                <a:cs typeface="Arial"/>
              </a:rPr>
              <a:t>CARLI staff and the CARLI Resource Sharing Committee have tested and decided upon several </a:t>
            </a:r>
            <a:r>
              <a:rPr lang="en-US" sz="2800" dirty="0">
                <a:latin typeface="+mj-lt"/>
                <a:cs typeface="Arial"/>
                <a:hlinkClick r:id="rId3"/>
              </a:rPr>
              <a:t>consortial policies for I-Share</a:t>
            </a:r>
            <a:r>
              <a:rPr lang="en-US" sz="2800" dirty="0">
                <a:latin typeface="+mj-lt"/>
                <a:cs typeface="Arial"/>
              </a:rPr>
              <a:t> that optimize the privacy of patron data while balancing the needs of library staff to access these data. </a:t>
            </a:r>
          </a:p>
          <a:p>
            <a:pPr marL="1085850" lvl="1" indent="-342900">
              <a:spcBef>
                <a:spcPts val="0"/>
              </a:spcBef>
              <a:spcAft>
                <a:spcPts val="0"/>
              </a:spcAft>
              <a:buFont typeface="Symbol,Sans-Serif" panose="05050102010706020507" pitchFamily="18" charset="2"/>
              <a:buChar char=""/>
            </a:pPr>
            <a:r>
              <a:rPr lang="en-US" sz="2800" dirty="0">
                <a:latin typeface="+mj-lt"/>
                <a:cs typeface="Arial"/>
              </a:rPr>
              <a:t>These configurations have been approved by the CARLI Governance Board.</a:t>
            </a:r>
          </a:p>
          <a:p>
            <a:pPr marL="342900" indent="-342900">
              <a:spcBef>
                <a:spcPts val="0"/>
              </a:spcBef>
              <a:spcAft>
                <a:spcPts val="0"/>
              </a:spcAft>
              <a:buFont typeface="Symbol" panose="05050102010706020507" pitchFamily="18" charset="2"/>
              <a:buChar char=""/>
            </a:pPr>
            <a:r>
              <a:rPr lang="en-US" sz="2800" dirty="0">
                <a:latin typeface="+mj-lt"/>
                <a:ea typeface="ＭＳ Ｐゴシック"/>
                <a:cs typeface="Arial"/>
              </a:rPr>
              <a:t>CARLI will enable Alma’s anonymization of user data feature for all I-Share libraries on July 29, 2024.</a:t>
            </a:r>
            <a:endParaRPr lang="en-US">
              <a:ea typeface="ＭＳ Ｐゴシック"/>
            </a:endParaRPr>
          </a:p>
          <a:p>
            <a:pPr marL="342900" indent="-342900">
              <a:spcBef>
                <a:spcPts val="0"/>
              </a:spcBef>
              <a:spcAft>
                <a:spcPts val="0"/>
              </a:spcAft>
              <a:buFont typeface="Symbol" panose="05050102010706020507" pitchFamily="18" charset="2"/>
              <a:buChar char=""/>
            </a:pPr>
            <a:endParaRPr lang="en-US" sz="2800" dirty="0">
              <a:effectLst/>
              <a:latin typeface="+mj-lt"/>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373701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sz="3600" dirty="0">
                <a:latin typeface="+mj-lt"/>
              </a:rPr>
              <a:t>Overview of Alma Anonymization</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800" dirty="0">
                <a:effectLst/>
                <a:latin typeface="+mj-lt"/>
                <a:ea typeface="Times New Roman" panose="02020603050405020304" pitchFamily="18" charset="0"/>
                <a:cs typeface="Aptos" panose="020B0004020202020204" pitchFamily="34" charset="0"/>
              </a:rPr>
              <a:t>Anonymization in Alma removes personal user information from fulfillment transactions (loans, fines/fees, requests) after that information is no longer required for a current transaction and is considered “complete” in the system.</a:t>
            </a:r>
          </a:p>
          <a:p>
            <a:pPr marL="342900" marR="0" lvl="0" indent="-342900">
              <a:spcBef>
                <a:spcPts val="0"/>
              </a:spcBef>
              <a:spcAft>
                <a:spcPts val="0"/>
              </a:spcAft>
              <a:buFont typeface="Symbol" panose="05050102010706020507" pitchFamily="18" charset="2"/>
              <a:buChar char=""/>
            </a:pPr>
            <a:endParaRPr lang="en-US" sz="2800" dirty="0">
              <a:effectLst/>
              <a:latin typeface="+mj-lt"/>
              <a:ea typeface="Times New Roman" panose="02020603050405020304" pitchFamily="18"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800" dirty="0">
                <a:latin typeface="+mj-lt"/>
                <a:ea typeface="Times New Roman" panose="02020603050405020304" pitchFamily="18" charset="0"/>
                <a:cs typeface="Aptos" panose="020B0004020202020204" pitchFamily="34" charset="0"/>
              </a:rPr>
              <a:t>Anonymization in Alma</a:t>
            </a:r>
            <a:r>
              <a:rPr lang="en-US" sz="2800" dirty="0">
                <a:effectLst/>
                <a:latin typeface="+mj-lt"/>
                <a:ea typeface="Times New Roman" panose="02020603050405020304" pitchFamily="18" charset="0"/>
                <a:cs typeface="Aptos" panose="020B0004020202020204" pitchFamily="34" charset="0"/>
              </a:rPr>
              <a:t> leaves non-patron-identifiable information such as user group and affiliated I-Share institution reportable through Alma Analytics.</a:t>
            </a:r>
            <a:endParaRPr lang="en-US" sz="2800" dirty="0">
              <a:effectLst/>
              <a:latin typeface="+mj-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13985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dirty="0">
                <a:ea typeface="ＭＳ Ｐゴシック"/>
              </a:rPr>
              <a:t>Evaluation Process</a:t>
            </a:r>
            <a:endParaRPr lang="en-US" sz="3600" dirty="0">
              <a:latin typeface="+mj-lt"/>
            </a:endParaRP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mj-lt"/>
                <a:ea typeface="ＭＳ Ｐゴシック"/>
              </a:rPr>
              <a:t>CARLI Staff Investigation</a:t>
            </a:r>
            <a:endParaRPr lang="en-US" sz="2800" dirty="0">
              <a:latin typeface="+mj-lt"/>
              <a:ea typeface="ＭＳ Ｐゴシック"/>
              <a:cs typeface="Arial"/>
            </a:endParaRPr>
          </a:p>
          <a:p>
            <a:pPr marL="1085850" lvl="1" indent="-342900">
              <a:buFont typeface="Arial" panose="020B0604020202020204" pitchFamily="34" charset="0"/>
              <a:buChar char="•"/>
            </a:pPr>
            <a:r>
              <a:rPr lang="en-US" sz="2500" dirty="0">
                <a:latin typeface="+mj-lt"/>
                <a:ea typeface="ＭＳ Ｐゴシック"/>
                <a:cs typeface="Arial"/>
              </a:rPr>
              <a:t>Review of Ex Libris </a:t>
            </a:r>
            <a:r>
              <a:rPr lang="en-US" sz="2500" dirty="0">
                <a:latin typeface="+mj-lt"/>
                <a:ea typeface="ＭＳ Ｐゴシック"/>
                <a:cs typeface="Arial"/>
                <a:hlinkClick r:id="rId3"/>
              </a:rPr>
              <a:t>documentation</a:t>
            </a:r>
            <a:r>
              <a:rPr lang="en-US" sz="2500" dirty="0">
                <a:latin typeface="+mj-lt"/>
                <a:ea typeface="ＭＳ Ｐゴシック"/>
                <a:cs typeface="Arial"/>
              </a:rPr>
              <a:t> and specifications</a:t>
            </a:r>
          </a:p>
          <a:p>
            <a:pPr marL="1085850" lvl="1" indent="-342900">
              <a:buFont typeface="Arial" panose="020B0604020202020204" pitchFamily="34" charset="0"/>
              <a:buChar char="•"/>
            </a:pPr>
            <a:r>
              <a:rPr lang="en-US" sz="2500" dirty="0">
                <a:latin typeface="+mj-lt"/>
                <a:ea typeface="ＭＳ Ｐゴシック"/>
                <a:cs typeface="Arial"/>
              </a:rPr>
              <a:t>Testing transactions in a mini-AFN</a:t>
            </a:r>
            <a:endParaRPr lang="en-US" dirty="0"/>
          </a:p>
          <a:p>
            <a:pPr marL="1085850" lvl="1" indent="-342900">
              <a:buFont typeface="Arial" panose="020B0604020202020204" pitchFamily="34" charset="0"/>
              <a:buChar char="•"/>
            </a:pPr>
            <a:r>
              <a:rPr lang="en-US" sz="2500" dirty="0">
                <a:latin typeface="+mj-lt"/>
                <a:ea typeface="ＭＳ Ｐゴシック"/>
                <a:cs typeface="Arial"/>
              </a:rPr>
              <a:t>Reports before and after anonymization</a:t>
            </a:r>
          </a:p>
          <a:p>
            <a:pPr marL="342900" indent="-342900">
              <a:buFont typeface="Arial" panose="020B0604020202020204" pitchFamily="34" charset="0"/>
              <a:buChar char="•"/>
            </a:pPr>
            <a:r>
              <a:rPr lang="en-US" sz="2800" dirty="0">
                <a:latin typeface="+mj-lt"/>
                <a:ea typeface="ＭＳ Ｐゴシック"/>
                <a:cs typeface="Arial"/>
              </a:rPr>
              <a:t>Alma anonymization removes patron data from transactions</a:t>
            </a:r>
          </a:p>
          <a:p>
            <a:pPr marL="1085850" lvl="1" indent="-342900">
              <a:buFont typeface="Arial" panose="020B0604020202020204" pitchFamily="34" charset="0"/>
              <a:buChar char="•"/>
            </a:pPr>
            <a:r>
              <a:rPr lang="en-US" sz="2500" dirty="0">
                <a:latin typeface="+mj-lt"/>
                <a:ea typeface="ＭＳ Ｐゴシック"/>
                <a:cs typeface="Arial"/>
              </a:rPr>
              <a:t>Rows that contained user data still exist with empty fields</a:t>
            </a:r>
          </a:p>
          <a:p>
            <a:pPr marL="1085850" lvl="1" indent="-342900">
              <a:buFont typeface="Arial" panose="020B0604020202020204" pitchFamily="34" charset="0"/>
              <a:buChar char="•"/>
            </a:pPr>
            <a:r>
              <a:rPr lang="en-US" sz="2500" dirty="0">
                <a:latin typeface="+mj-lt"/>
                <a:ea typeface="ＭＳ Ｐゴシック"/>
                <a:cs typeface="Arial"/>
              </a:rPr>
              <a:t>Details about what, where, and when remain</a:t>
            </a:r>
          </a:p>
        </p:txBody>
      </p:sp>
    </p:spTree>
    <p:extLst>
      <p:ext uri="{BB962C8B-B14F-4D97-AF65-F5344CB8AC3E}">
        <p14:creationId xmlns:p14="http://schemas.microsoft.com/office/powerpoint/2010/main" val="276495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a typeface="ＭＳ Ｐゴシック"/>
              </a:rPr>
              <a:t>Fields That Are Anonymized: Fulfillment</a:t>
            </a:r>
            <a:endParaRPr lang="en-US" dirty="0"/>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p:txBody>
          <a:bodyPr/>
          <a:lstStyle/>
          <a:p>
            <a:pPr marL="342900" indent="-342900">
              <a:buFont typeface="Arial"/>
              <a:buChar char="•"/>
            </a:pPr>
            <a:r>
              <a:rPr lang="en-US">
                <a:ea typeface="ＭＳ Ｐゴシック"/>
              </a:rPr>
              <a:t>Borrowing Details</a:t>
            </a:r>
            <a:endParaRPr lang="en-US"/>
          </a:p>
          <a:p>
            <a:pPr marL="1085850" lvl="1" indent="-342900">
              <a:buFont typeface="Arial"/>
              <a:buChar char="•"/>
            </a:pPr>
            <a:r>
              <a:rPr lang="en-US" dirty="0">
                <a:ea typeface="ＭＳ Ｐゴシック"/>
                <a:cs typeface="Times New Roman"/>
              </a:rPr>
              <a:t>PII fields changed to null values</a:t>
            </a:r>
            <a:endParaRPr lang="en-US" dirty="0">
              <a:ea typeface="ＭＳ Ｐゴシック"/>
            </a:endParaRPr>
          </a:p>
          <a:p>
            <a:pPr marL="1085850" lvl="1" indent="-342900">
              <a:buFont typeface="Arial"/>
              <a:buChar char="•"/>
            </a:pPr>
            <a:r>
              <a:rPr lang="en-US" dirty="0">
                <a:ea typeface="ＭＳ Ｐゴシック"/>
              </a:rPr>
              <a:t>User Linked From Institution fields nullified</a:t>
            </a:r>
            <a:endParaRPr lang="en-US" dirty="0"/>
          </a:p>
          <a:p>
            <a:pPr marL="1085850" lvl="1" indent="-342900">
              <a:buFont typeface="Arial"/>
              <a:buChar char="•"/>
            </a:pPr>
            <a:r>
              <a:rPr lang="en-US" dirty="0">
                <a:ea typeface="ＭＳ Ｐゴシック"/>
              </a:rPr>
              <a:t>User Linked from Other Institution changed to “No”</a:t>
            </a:r>
          </a:p>
          <a:p>
            <a:pPr marL="1085850" lvl="1" indent="-342900">
              <a:buFont typeface="Arial"/>
              <a:buChar char="•"/>
            </a:pPr>
            <a:r>
              <a:rPr lang="en-US" dirty="0">
                <a:ea typeface="ＭＳ Ｐゴシック"/>
                <a:cs typeface="Times New Roman"/>
              </a:rPr>
              <a:t>User Primary Identifier changed to None</a:t>
            </a:r>
          </a:p>
          <a:p>
            <a:pPr marL="342900" indent="-342900">
              <a:buFont typeface="Arial"/>
              <a:buChar char="•"/>
            </a:pPr>
            <a:r>
              <a:rPr lang="en-US" dirty="0">
                <a:ea typeface="ＭＳ Ｐゴシック"/>
                <a:cs typeface="Times New Roman"/>
              </a:rPr>
              <a:t>Patron Details at Time of Loan</a:t>
            </a:r>
          </a:p>
          <a:p>
            <a:pPr marL="1085850" lvl="1" indent="-342900">
              <a:buFont typeface="Arial"/>
              <a:buChar char="•"/>
            </a:pPr>
            <a:r>
              <a:rPr lang="en-US" dirty="0">
                <a:ea typeface="ＭＳ Ｐゴシック"/>
                <a:cs typeface="Times New Roman"/>
              </a:rPr>
              <a:t>Patron ID changed to “-1”</a:t>
            </a:r>
          </a:p>
          <a:p>
            <a:pPr marL="1085850" lvl="1" indent="-342900">
              <a:buFont typeface="Arial"/>
              <a:buChar char="•"/>
            </a:pPr>
            <a:r>
              <a:rPr lang="en-US" dirty="0">
                <a:ea typeface="ＭＳ Ｐゴシック"/>
                <a:cs typeface="Times New Roman"/>
              </a:rPr>
              <a:t>Patron Job Title changed to internal job category code</a:t>
            </a:r>
          </a:p>
          <a:p>
            <a:pPr marL="342900" indent="-342900">
              <a:buFont typeface="Arial"/>
              <a:buChar char="•"/>
            </a:pPr>
            <a:r>
              <a:rPr lang="en-US" dirty="0">
                <a:ea typeface="ＭＳ Ｐゴシック"/>
                <a:cs typeface="Times New Roman"/>
              </a:rPr>
              <a:t>Preferred Contact Information</a:t>
            </a:r>
          </a:p>
          <a:p>
            <a:pPr marL="1085850" lvl="1" indent="-342900">
              <a:buFont typeface="Arial"/>
              <a:buChar char="•"/>
            </a:pPr>
            <a:r>
              <a:rPr lang="en-US" dirty="0">
                <a:ea typeface="ＭＳ Ｐゴシック"/>
                <a:cs typeface="Times New Roman"/>
              </a:rPr>
              <a:t>All fields nullified, per transaction</a:t>
            </a:r>
            <a:endParaRPr lang="en-US" dirty="0">
              <a:ea typeface="ＭＳ Ｐゴシック"/>
            </a:endParaRPr>
          </a:p>
        </p:txBody>
      </p:sp>
    </p:spTree>
    <p:extLst>
      <p:ext uri="{BB962C8B-B14F-4D97-AF65-F5344CB8AC3E}">
        <p14:creationId xmlns:p14="http://schemas.microsoft.com/office/powerpoint/2010/main" val="132721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a typeface="ＭＳ Ｐゴシック"/>
              </a:rPr>
              <a:t>Fields That Are Anonymized: Fines and Fees</a:t>
            </a:r>
            <a:endParaRPr lang="en-US" dirty="0"/>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p:txBody>
          <a:bodyPr/>
          <a:lstStyle/>
          <a:p>
            <a:pPr marL="342900" indent="-342900">
              <a:buFont typeface="Arial"/>
              <a:buChar char="•"/>
            </a:pPr>
            <a:r>
              <a:rPr lang="en-US" dirty="0">
                <a:ea typeface="ＭＳ Ｐゴシック"/>
              </a:rPr>
              <a:t>User Details (per transaction)</a:t>
            </a:r>
            <a:endParaRPr lang="en-US"/>
          </a:p>
          <a:p>
            <a:pPr marL="1085850" lvl="1" indent="-342900">
              <a:buFont typeface="Arial"/>
              <a:buChar char="•"/>
            </a:pPr>
            <a:r>
              <a:rPr lang="en-US" dirty="0">
                <a:ea typeface="ＭＳ Ｐゴシック"/>
              </a:rPr>
              <a:t>PII fields changed to null values</a:t>
            </a:r>
            <a:endParaRPr lang="en-US" dirty="0">
              <a:ea typeface="ＭＳ Ｐゴシック"/>
              <a:cs typeface="Times New Roman"/>
            </a:endParaRPr>
          </a:p>
          <a:p>
            <a:pPr marL="1085850" lvl="1" indent="-342900">
              <a:buFont typeface="Arial"/>
              <a:buChar char="•"/>
            </a:pPr>
            <a:r>
              <a:rPr lang="en-US" dirty="0">
                <a:ea typeface="ＭＳ Ｐゴシック"/>
              </a:rPr>
              <a:t>User Linked From Institution fields nullified</a:t>
            </a:r>
            <a:endParaRPr lang="en-US" dirty="0">
              <a:ea typeface="ＭＳ Ｐゴシック"/>
              <a:cs typeface="Times New Roman"/>
            </a:endParaRPr>
          </a:p>
          <a:p>
            <a:pPr marL="1085850" lvl="1" indent="-342900">
              <a:buFont typeface="Arial"/>
              <a:buChar char="•"/>
            </a:pPr>
            <a:r>
              <a:rPr lang="en-US" dirty="0">
                <a:ea typeface="ＭＳ Ｐゴシック"/>
              </a:rPr>
              <a:t>User Linked from Other Institution changed to “No”</a:t>
            </a:r>
          </a:p>
          <a:p>
            <a:pPr marL="1085850" lvl="1" indent="-342900">
              <a:buFont typeface="Arial"/>
              <a:buChar char="•"/>
            </a:pPr>
            <a:r>
              <a:rPr lang="en-US" dirty="0">
                <a:ea typeface="ＭＳ Ｐゴシック"/>
                <a:cs typeface="Times New Roman"/>
              </a:rPr>
              <a:t>User ID changed to “-1”</a:t>
            </a:r>
          </a:p>
          <a:p>
            <a:pPr marL="1085850" lvl="1" indent="-342900">
              <a:buFont typeface="Arial"/>
              <a:buChar char="•"/>
            </a:pPr>
            <a:r>
              <a:rPr lang="en-US" dirty="0">
                <a:ea typeface="ＭＳ Ｐゴシック"/>
                <a:cs typeface="Times New Roman"/>
              </a:rPr>
              <a:t>User Primary Identifier changed to "None"</a:t>
            </a:r>
          </a:p>
          <a:p>
            <a:pPr marL="342900" indent="-342900">
              <a:buFont typeface="Arial"/>
              <a:buChar char="•"/>
            </a:pPr>
            <a:r>
              <a:rPr lang="en-US" dirty="0">
                <a:ea typeface="ＭＳ Ｐゴシック"/>
                <a:cs typeface="Times New Roman"/>
              </a:rPr>
              <a:t>Preferred Contact Information</a:t>
            </a:r>
          </a:p>
          <a:p>
            <a:pPr marL="1085850" lvl="1" indent="-342900">
              <a:buFont typeface="Arial"/>
              <a:buChar char="•"/>
            </a:pPr>
            <a:r>
              <a:rPr lang="en-US" dirty="0">
                <a:ea typeface="ＭＳ Ｐゴシック"/>
                <a:cs typeface="Times New Roman"/>
              </a:rPr>
              <a:t>All fields nullified, per transaction</a:t>
            </a:r>
            <a:endParaRPr lang="en-US" dirty="0">
              <a:ea typeface="ＭＳ Ｐゴシック"/>
            </a:endParaRPr>
          </a:p>
        </p:txBody>
      </p:sp>
    </p:spTree>
    <p:extLst>
      <p:ext uri="{BB962C8B-B14F-4D97-AF65-F5344CB8AC3E}">
        <p14:creationId xmlns:p14="http://schemas.microsoft.com/office/powerpoint/2010/main" val="203047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a typeface="ＭＳ Ｐゴシック"/>
              </a:rPr>
              <a:t>Fields That Are Anonymized: Borrowing Requests</a:t>
            </a:r>
            <a:endParaRPr lang="en-US" dirty="0"/>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p:txBody>
          <a:bodyPr/>
          <a:lstStyle/>
          <a:p>
            <a:pPr marL="342900" indent="-342900">
              <a:buFont typeface="Arial"/>
              <a:buChar char="•"/>
            </a:pPr>
            <a:r>
              <a:rPr lang="en-US" dirty="0">
                <a:ea typeface="ＭＳ Ｐゴシック"/>
              </a:rPr>
              <a:t>Requester</a:t>
            </a:r>
            <a:endParaRPr lang="en-US" dirty="0"/>
          </a:p>
          <a:p>
            <a:pPr marL="1085850" lvl="1" indent="-342900">
              <a:buFont typeface="Arial"/>
              <a:buChar char="•"/>
            </a:pPr>
            <a:r>
              <a:rPr lang="en-US" dirty="0">
                <a:ea typeface="ＭＳ Ｐゴシック"/>
              </a:rPr>
              <a:t>PII fields changed to null values</a:t>
            </a:r>
            <a:endParaRPr lang="en-US" dirty="0">
              <a:ea typeface="ＭＳ Ｐゴシック"/>
              <a:cs typeface="Times New Roman"/>
            </a:endParaRPr>
          </a:p>
          <a:p>
            <a:pPr marL="1085850" lvl="1" indent="-342900">
              <a:buFont typeface="Arial"/>
              <a:buChar char="•"/>
            </a:pPr>
            <a:r>
              <a:rPr lang="en-US" dirty="0">
                <a:ea typeface="ＭＳ Ｐゴシック"/>
              </a:rPr>
              <a:t>User Linked from Other Institution changed to “No”</a:t>
            </a:r>
          </a:p>
          <a:p>
            <a:pPr marL="1085850" lvl="1" indent="-342900">
              <a:buFont typeface="Arial"/>
              <a:buChar char="•"/>
            </a:pPr>
            <a:r>
              <a:rPr lang="en-US" dirty="0">
                <a:ea typeface="ＭＳ Ｐゴシック"/>
                <a:cs typeface="Times New Roman"/>
              </a:rPr>
              <a:t>User Primary Identifier changed to None</a:t>
            </a:r>
          </a:p>
          <a:p>
            <a:pPr marL="342900" indent="-342900">
              <a:buFont typeface="Arial"/>
              <a:buChar char="•"/>
            </a:pPr>
            <a:r>
              <a:rPr lang="en-US" dirty="0">
                <a:ea typeface="ＭＳ Ｐゴシック"/>
                <a:cs typeface="Times New Roman"/>
              </a:rPr>
              <a:t>Borrowing Request Details</a:t>
            </a:r>
          </a:p>
          <a:p>
            <a:pPr marL="1085850" lvl="1" indent="-342900">
              <a:buFont typeface="Arial"/>
              <a:buChar char="•"/>
            </a:pPr>
            <a:r>
              <a:rPr lang="en-US" dirty="0">
                <a:ea typeface="ＭＳ Ｐゴシック"/>
              </a:rPr>
              <a:t>Borrowing Request Status updated to "Deleted"</a:t>
            </a:r>
          </a:p>
          <a:p>
            <a:pPr marL="1085850" lvl="1" indent="-342900">
              <a:buFont typeface="Arial" panose="020B0604020202020204" pitchFamily="34" charset="0"/>
              <a:buChar char="•"/>
            </a:pPr>
            <a:r>
              <a:rPr lang="en-US" dirty="0">
                <a:ea typeface="ＭＳ Ｐゴシック"/>
              </a:rPr>
              <a:t>Is Filled value is changed to “No” if previously “Yes”</a:t>
            </a: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spTree>
    <p:extLst>
      <p:ext uri="{BB962C8B-B14F-4D97-AF65-F5344CB8AC3E}">
        <p14:creationId xmlns:p14="http://schemas.microsoft.com/office/powerpoint/2010/main" val="44905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7039-4E1A-1578-972D-599D20C87078}"/>
              </a:ext>
            </a:extLst>
          </p:cNvPr>
          <p:cNvSpPr>
            <a:spLocks noGrp="1"/>
          </p:cNvSpPr>
          <p:nvPr>
            <p:ph type="title"/>
          </p:nvPr>
        </p:nvSpPr>
        <p:spPr/>
        <p:txBody>
          <a:bodyPr/>
          <a:lstStyle/>
          <a:p>
            <a:r>
              <a:rPr lang="en-US" dirty="0">
                <a:ea typeface="ＭＳ Ｐゴシック"/>
              </a:rPr>
              <a:t>Fields That Are Anonymized: Requests</a:t>
            </a:r>
            <a:endParaRPr lang="en-US" dirty="0"/>
          </a:p>
        </p:txBody>
      </p:sp>
      <p:sp>
        <p:nvSpPr>
          <p:cNvPr id="3" name="Content Placeholder 2">
            <a:extLst>
              <a:ext uri="{FF2B5EF4-FFF2-40B4-BE49-F238E27FC236}">
                <a16:creationId xmlns:a16="http://schemas.microsoft.com/office/drawing/2014/main" id="{5EF703AB-6A99-E77D-948D-34C7606EB9CA}"/>
              </a:ext>
            </a:extLst>
          </p:cNvPr>
          <p:cNvSpPr>
            <a:spLocks noGrp="1"/>
          </p:cNvSpPr>
          <p:nvPr>
            <p:ph idx="1"/>
          </p:nvPr>
        </p:nvSpPr>
        <p:spPr/>
        <p:txBody>
          <a:bodyPr/>
          <a:lstStyle/>
          <a:p>
            <a:pPr marL="342900" indent="-342900">
              <a:buFont typeface="Arial"/>
              <a:buChar char="•"/>
            </a:pPr>
            <a:r>
              <a:rPr lang="en-US" dirty="0">
                <a:ea typeface="ＭＳ Ｐゴシック"/>
              </a:rPr>
              <a:t>Requester</a:t>
            </a:r>
            <a:endParaRPr lang="en-US" dirty="0"/>
          </a:p>
          <a:p>
            <a:pPr marL="1085850" lvl="1" indent="-342900">
              <a:buFont typeface="Arial"/>
              <a:buChar char="•"/>
            </a:pPr>
            <a:r>
              <a:rPr lang="en-US" dirty="0">
                <a:ea typeface="ＭＳ Ｐゴシック"/>
              </a:rPr>
              <a:t>PII fields changed to null values</a:t>
            </a:r>
            <a:endParaRPr lang="en-US" dirty="0">
              <a:ea typeface="ＭＳ Ｐゴシック"/>
              <a:cs typeface="Times New Roman"/>
            </a:endParaRPr>
          </a:p>
          <a:p>
            <a:pPr marL="1085850" lvl="1" indent="-342900">
              <a:buFont typeface="Arial"/>
              <a:buChar char="•"/>
            </a:pPr>
            <a:r>
              <a:rPr lang="en-US" dirty="0">
                <a:ea typeface="ＭＳ Ｐゴシック"/>
              </a:rPr>
              <a:t>User ID is changed to -1</a:t>
            </a:r>
          </a:p>
          <a:p>
            <a:pPr marL="1085850" lvl="1" indent="-342900">
              <a:buFont typeface="Arial"/>
              <a:buChar char="•"/>
            </a:pPr>
            <a:r>
              <a:rPr lang="en-US" dirty="0">
                <a:ea typeface="ＭＳ Ｐゴシック"/>
                <a:cs typeface="Times New Roman"/>
              </a:rPr>
              <a:t>User Primary Identifier changed to None</a:t>
            </a:r>
          </a:p>
          <a:p>
            <a:pPr marL="1085850" lvl="1" indent="-342900">
              <a:buFont typeface="Arial"/>
              <a:buChar char="•"/>
            </a:pPr>
            <a:endParaRPr lang="en-US" dirty="0">
              <a:ea typeface="ＭＳ Ｐゴシック"/>
              <a:cs typeface="Times New Roman"/>
            </a:endParaRPr>
          </a:p>
          <a:p>
            <a:pPr marL="342900" indent="-342900">
              <a:buFont typeface="Arial" panose="020B0604020202020204" pitchFamily="34" charset="0"/>
              <a:buChar char="•"/>
            </a:pPr>
            <a:r>
              <a:rPr lang="en-US" dirty="0">
                <a:ea typeface="ＭＳ Ｐゴシック"/>
                <a:cs typeface="Times New Roman"/>
              </a:rPr>
              <a:t>More to come…</a:t>
            </a:r>
          </a:p>
          <a:p>
            <a:pPr marL="1085850" lvl="1" indent="-342900">
              <a:buFont typeface="Arial"/>
              <a:buChar char="•"/>
            </a:pPr>
            <a:endParaRPr lang="en-US" dirty="0">
              <a:ea typeface="ＭＳ Ｐゴシック"/>
              <a:cs typeface="Times New Roman"/>
            </a:endParaRPr>
          </a:p>
          <a:p>
            <a:pPr marL="342900" indent="-342900">
              <a:buFont typeface="Arial"/>
              <a:buChar char="•"/>
            </a:pPr>
            <a:endParaRPr lang="en-US" dirty="0">
              <a:ea typeface="ＭＳ Ｐゴシック"/>
              <a:cs typeface="Times New Roman"/>
            </a:endParaRPr>
          </a:p>
        </p:txBody>
      </p:sp>
    </p:spTree>
    <p:extLst>
      <p:ext uri="{BB962C8B-B14F-4D97-AF65-F5344CB8AC3E}">
        <p14:creationId xmlns:p14="http://schemas.microsoft.com/office/powerpoint/2010/main" val="2009234244"/>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64AC67-F5B7-49B0-9FD4-6EF5C2EE3DC9}">
  <ds:schemaRefs>
    <ds:schemaRef ds:uri="http://schemas.microsoft.com/sharepoint/v3/contenttype/forms"/>
  </ds:schemaRefs>
</ds:datastoreItem>
</file>

<file path=customXml/itemProps2.xml><?xml version="1.0" encoding="utf-8"?>
<ds:datastoreItem xmlns:ds="http://schemas.openxmlformats.org/officeDocument/2006/customXml" ds:itemID="{2CA3D4A0-3BEC-46C0-9E6D-926D6E9A514E}">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CARLI</Template>
  <TotalTime>849</TotalTime>
  <Words>4523</Words>
  <Application>Microsoft Macintosh PowerPoint</Application>
  <PresentationFormat>Widescreen</PresentationFormat>
  <Paragraphs>370</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Ｐゴシック</vt:lpstr>
      <vt:lpstr>Aptos</vt:lpstr>
      <vt:lpstr>Arial</vt:lpstr>
      <vt:lpstr>Calibri</vt:lpstr>
      <vt:lpstr>Calibri Light</vt:lpstr>
      <vt:lpstr>Symbol</vt:lpstr>
      <vt:lpstr>Symbol,Sans-Serif</vt:lpstr>
      <vt:lpstr>Times New Roman</vt:lpstr>
      <vt:lpstr>CARLI</vt:lpstr>
      <vt:lpstr>Alma How-to: Alma Anonymization and Analytics</vt:lpstr>
      <vt:lpstr>Agenda</vt:lpstr>
      <vt:lpstr>Alma Anonymization Implementation</vt:lpstr>
      <vt:lpstr>Overview of Alma Anonymization</vt:lpstr>
      <vt:lpstr>Evaluation Process</vt:lpstr>
      <vt:lpstr>Fields That Are Anonymized: Fulfillment</vt:lpstr>
      <vt:lpstr>Fields That Are Anonymized: Fines and Fees</vt:lpstr>
      <vt:lpstr>Fields That Are Anonymized: Borrowing Requests</vt:lpstr>
      <vt:lpstr>Fields That Are Anonymized: Requests</vt:lpstr>
      <vt:lpstr>Alma fields that need to be updated in reports</vt:lpstr>
      <vt:lpstr>Alma fields that need to be updated in reports</vt:lpstr>
      <vt:lpstr>Alma fields that need to be updated in reports</vt:lpstr>
      <vt:lpstr>Alma fields that need to be updated in reports</vt:lpstr>
      <vt:lpstr>How to determine if you run a report that relies on data that will be anonymized?</vt:lpstr>
      <vt:lpstr>How to determine if you run a report that relies on data that will be anonymized?</vt:lpstr>
      <vt:lpstr>How to determine if you run a report that relies on data that will be anonymized?</vt:lpstr>
      <vt:lpstr>How to determine if you run a report that relies on data that will be anonymized?</vt:lpstr>
      <vt:lpstr>How to determine if you run a report that relies on data that will be anonymized?</vt:lpstr>
      <vt:lpstr>How to determine if you run a report that relies on data that will be anonymized?</vt:lpstr>
      <vt:lpstr>How to determine if you run a report that relies on data that will be anonymized?</vt:lpstr>
      <vt:lpstr>How to determine if you run a report that relies on data that will be anonymized?</vt:lpstr>
      <vt:lpstr>How to determine if you run a report that relies on data that will be anonymized?</vt:lpstr>
      <vt:lpstr>How to determine if you run a report that relies on data that will be anonymized?</vt:lpstr>
      <vt:lpstr>How to determine if you run a report that relies on data that will be anonymized?</vt:lpstr>
      <vt:lpstr>Scheduling a report to run and export automatically</vt:lpstr>
      <vt:lpstr>Scheduling a report to run and export automatically (continued)</vt:lpstr>
      <vt:lpstr>Downloading and verifying the exported reports are working</vt:lpstr>
      <vt:lpstr>Upcoming Webinars and Training</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Jessica Gibson</cp:lastModifiedBy>
  <cp:revision>519</cp:revision>
  <dcterms:created xsi:type="dcterms:W3CDTF">2022-12-14T21:11:38Z</dcterms:created>
  <dcterms:modified xsi:type="dcterms:W3CDTF">2024-06-06T18:03:08Z</dcterms:modified>
</cp:coreProperties>
</file>