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5"/>
  </p:notesMasterIdLst>
  <p:sldIdLst>
    <p:sldId id="256" r:id="rId2"/>
    <p:sldId id="276" r:id="rId3"/>
    <p:sldId id="257" r:id="rId4"/>
    <p:sldId id="270" r:id="rId5"/>
    <p:sldId id="272" r:id="rId6"/>
    <p:sldId id="273" r:id="rId7"/>
    <p:sldId id="274" r:id="rId8"/>
    <p:sldId id="275" r:id="rId9"/>
    <p:sldId id="277" r:id="rId10"/>
    <p:sldId id="278" r:id="rId11"/>
    <p:sldId id="279" r:id="rId12"/>
    <p:sldId id="280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5130" autoAdjust="0"/>
  </p:normalViewPr>
  <p:slideViewPr>
    <p:cSldViewPr snapToGrid="0">
      <p:cViewPr varScale="1">
        <p:scale>
          <a:sx n="115" d="100"/>
          <a:sy n="115" d="100"/>
        </p:scale>
        <p:origin x="896" y="19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1E885-4DA4-4C99-94EE-6B4906E1622F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3ACBE9-5692-4415-82FD-AABBF55F3A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62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846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314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0901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9906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Credit to </a:t>
            </a:r>
            <a:r>
              <a:rPr lang="en-US" dirty="0" err="1"/>
              <a:t>Orbis</a:t>
            </a:r>
            <a:r>
              <a:rPr lang="en-US" dirty="0"/>
              <a:t> Cascade Alliance</a:t>
            </a:r>
            <a:r>
              <a:rPr lang="en-US" baseline="0" dirty="0"/>
              <a:t> for doing this work and Paxton for tweaking the code and getting it to work with our system.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706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902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9311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653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83214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50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470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3ACBE9-5692-4415-82FD-AABBF55F3A6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16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839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33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49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8298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72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630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8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087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9398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225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083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75A0CD4F-5BAB-4AA1-AE08-B9CFF52414D7}" type="datetimeFigureOut">
              <a:rPr lang="en-US" smtClean="0"/>
              <a:t>12/16/21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064B432-FFBA-4792-B240-19D5D15994E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0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-share-uis-psb.alma.exlibrisgroup.com/mng/login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-share-uis-psb.primo.exlibrisgroup.com/discovery/search?vid=01CARLI_UIS:CARLI_UIS&amp;lang=en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li.illinois.edu/products-services/i-share/discovery-interface/custom_package_reportaproble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arli.illinois.edu/products-services/i-share/alma/CARLIOfficeHour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alliance-pcsg/primo-explore-custom-action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919958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/>
              <a:t>Adding a Report a Problem Button to Primo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83039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dirty="0"/>
              <a:t>Evan Barber (He/Him)</a:t>
            </a:r>
          </a:p>
          <a:p>
            <a:r>
              <a:rPr lang="en-US" dirty="0"/>
              <a:t>IT Technical Associate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6" name="Picture 5" descr="Brookens Library Logo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6330" y="5334001"/>
            <a:ext cx="3899339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43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Adding the Button to Primo: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6350000" cy="4795520"/>
          </a:xfrm>
        </p:spPr>
        <p:txBody>
          <a:bodyPr anchor="ctr"/>
          <a:lstStyle/>
          <a:p>
            <a:r>
              <a:rPr lang="en-US" dirty="0"/>
              <a:t>Right-click on the root folder (01CARLI_ZZZ-CARLI_ZZZ) of the package and navigate to Send to &gt; Compressed (zipped) folder to compress the customization package.</a:t>
            </a:r>
          </a:p>
          <a:p>
            <a:endParaRPr lang="en-US" dirty="0"/>
          </a:p>
          <a:p>
            <a:r>
              <a:rPr lang="en-US" dirty="0"/>
              <a:t>In Alma go to Configuration &gt; Discovery &gt; Display Configuration &gt; Configure Views &gt; [3 dot Button of the current default view] &gt; Edit &gt; Manage Customization Package</a:t>
            </a:r>
          </a:p>
          <a:p>
            <a:endParaRPr lang="en-US" dirty="0"/>
          </a:p>
          <a:p>
            <a:r>
              <a:rPr lang="en-US" dirty="0"/>
              <a:t>Under Upload Package &gt; Customization Package, click the folder icon to select to zipped package.</a:t>
            </a:r>
          </a:p>
          <a:p>
            <a:endParaRPr lang="en-US" dirty="0"/>
          </a:p>
          <a:p>
            <a:r>
              <a:rPr lang="en-US" dirty="0"/>
              <a:t>Click Upload, then click Save (Alt + S) to deploy the new customization package.</a:t>
            </a:r>
          </a:p>
        </p:txBody>
      </p:sp>
      <p:pic>
        <p:nvPicPr>
          <p:cNvPr id="5" name="Picture 4" descr="View configuration screenshot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523" y="2306320"/>
            <a:ext cx="5283477" cy="321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281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Test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5405120" cy="4795520"/>
          </a:xfrm>
        </p:spPr>
        <p:txBody>
          <a:bodyPr anchor="ctr"/>
          <a:lstStyle/>
          <a:p>
            <a:r>
              <a:rPr lang="en-US" dirty="0"/>
              <a:t>Your new report a problem button should now appear in Primo.</a:t>
            </a:r>
          </a:p>
          <a:p>
            <a:endParaRPr lang="en-US" dirty="0"/>
          </a:p>
          <a:p>
            <a:r>
              <a:rPr lang="en-US" dirty="0"/>
              <a:t>Verify everything is working as it should be.</a:t>
            </a:r>
          </a:p>
        </p:txBody>
      </p:sp>
      <p:pic>
        <p:nvPicPr>
          <p:cNvPr id="4" name="Picture 3" descr="Arrow pointing at report a problem button displaying in Prim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4720" y="2038447"/>
            <a:ext cx="6085794" cy="4514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206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Troubleshooting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11226800" cy="4795520"/>
          </a:xfrm>
        </p:spPr>
        <p:txBody>
          <a:bodyPr anchor="ctr"/>
          <a:lstStyle/>
          <a:p>
            <a:r>
              <a:rPr lang="en-US" dirty="0"/>
              <a:t>If have problems uploading the .zip file make sure your structure is correct:</a:t>
            </a:r>
          </a:p>
          <a:p>
            <a:pPr lvl="1"/>
            <a:r>
              <a:rPr lang="en-US" dirty="0"/>
              <a:t>ZipNameMMDDYY.zip</a:t>
            </a:r>
          </a:p>
          <a:p>
            <a:pPr lvl="2"/>
            <a:r>
              <a:rPr lang="en-US" dirty="0"/>
              <a:t>01CARLI_ZZZ-CARLI_ZZZ</a:t>
            </a:r>
          </a:p>
          <a:p>
            <a:pPr lvl="3"/>
            <a:r>
              <a:rPr lang="en-US" dirty="0" err="1"/>
              <a:t>css</a:t>
            </a:r>
            <a:endParaRPr lang="en-US" dirty="0"/>
          </a:p>
          <a:p>
            <a:pPr lvl="3"/>
            <a:r>
              <a:rPr lang="en-US" dirty="0"/>
              <a:t>html</a:t>
            </a:r>
          </a:p>
          <a:p>
            <a:pPr lvl="3"/>
            <a:r>
              <a:rPr lang="en-US" dirty="0" err="1"/>
              <a:t>img</a:t>
            </a:r>
            <a:endParaRPr lang="en-US" dirty="0"/>
          </a:p>
          <a:p>
            <a:pPr lvl="3"/>
            <a:r>
              <a:rPr lang="en-US" dirty="0" err="1"/>
              <a:t>js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other problems view the UIS sandbox to see how it’s implemented and check your code against it.</a:t>
            </a:r>
          </a:p>
          <a:p>
            <a:pPr lvl="1"/>
            <a:r>
              <a:rPr lang="en-US" dirty="0">
                <a:hlinkClick r:id="rId3"/>
              </a:rPr>
              <a:t>UIS Alma Sandbox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UIS Primo Sandbox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8505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Thanks!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r>
              <a:rPr lang="en-US" sz="3200" dirty="0"/>
              <a:t>Evan Barber</a:t>
            </a:r>
          </a:p>
          <a:p>
            <a:pPr marL="457200" lvl="1" indent="0">
              <a:buNone/>
            </a:pPr>
            <a:r>
              <a:rPr lang="en-US" sz="2800" dirty="0"/>
              <a:t>ebarb2@uis.edu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Materials</a:t>
            </a:r>
          </a:p>
          <a:p>
            <a:pPr lvl="1"/>
            <a:r>
              <a:rPr lang="en-US" sz="3000" dirty="0">
                <a:hlinkClick r:id="rId3"/>
              </a:rPr>
              <a:t>Code available on CARLI site</a:t>
            </a:r>
            <a:endParaRPr lang="en-US" sz="3000" dirty="0"/>
          </a:p>
          <a:p>
            <a:pPr lvl="1"/>
            <a:r>
              <a:rPr lang="en-US" sz="3000" dirty="0">
                <a:hlinkClick r:id="rId4"/>
              </a:rPr>
              <a:t>Presentation available on office hours page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85204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Report button with Automatic Info capture</a:t>
            </a:r>
          </a:p>
        </p:txBody>
      </p:sp>
      <p:pic>
        <p:nvPicPr>
          <p:cNvPr id="9" name="Picture 8" descr="Screenshot of Jazz cats with arrow pointing at report a problem button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" y="2092959"/>
            <a:ext cx="5161235" cy="3828869"/>
          </a:xfrm>
          <a:prstGeom prst="rect">
            <a:avLst/>
          </a:prstGeom>
        </p:spPr>
      </p:pic>
      <p:sp>
        <p:nvSpPr>
          <p:cNvPr id="5" name="Right Arrow 4" descr="Arrow pointing from Primo result to report form"/>
          <p:cNvSpPr/>
          <p:nvPr/>
        </p:nvSpPr>
        <p:spPr>
          <a:xfrm>
            <a:off x="5008880" y="3952239"/>
            <a:ext cx="1748525" cy="5217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creenshot of Primo Report a Problem form with title and url prefille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7405" y="2092960"/>
            <a:ext cx="4904144" cy="4050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421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Acknowledgements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11226800" cy="4795520"/>
          </a:xfrm>
        </p:spPr>
        <p:txBody>
          <a:bodyPr anchor="ctr"/>
          <a:lstStyle/>
          <a:p>
            <a:r>
              <a:rPr lang="en-US" dirty="0" err="1"/>
              <a:t>Orbis</a:t>
            </a:r>
            <a:r>
              <a:rPr lang="en-US" dirty="0"/>
              <a:t> Cascade Alliance</a:t>
            </a:r>
          </a:p>
          <a:p>
            <a:pPr lvl="1"/>
            <a:r>
              <a:rPr lang="en-US" dirty="0">
                <a:hlinkClick r:id="rId3"/>
              </a:rPr>
              <a:t>https://github.com/alliance-pcsg/primo-explore-custom-actions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Paxton Luangnikone</a:t>
            </a:r>
          </a:p>
          <a:p>
            <a:pPr lvl="1"/>
            <a:r>
              <a:rPr lang="en-US" dirty="0"/>
              <a:t>UIS Library Systems Student</a:t>
            </a:r>
          </a:p>
        </p:txBody>
      </p:sp>
    </p:spTree>
    <p:extLst>
      <p:ext uri="{BB962C8B-B14F-4D97-AF65-F5344CB8AC3E}">
        <p14:creationId xmlns:p14="http://schemas.microsoft.com/office/powerpoint/2010/main" val="606605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What You’ll Need 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11226800" cy="4795520"/>
          </a:xfrm>
        </p:spPr>
        <p:txBody>
          <a:bodyPr anchor="ctr"/>
          <a:lstStyle/>
          <a:p>
            <a:r>
              <a:rPr lang="en-US" dirty="0"/>
              <a:t>Ability to edit your Primo view</a:t>
            </a:r>
          </a:p>
          <a:p>
            <a:pPr lvl="1"/>
            <a:r>
              <a:rPr lang="en-US" dirty="0"/>
              <a:t>Role: Discovery – Administrator</a:t>
            </a:r>
          </a:p>
          <a:p>
            <a:endParaRPr lang="en-US" dirty="0"/>
          </a:p>
          <a:p>
            <a:r>
              <a:rPr lang="en-US" dirty="0"/>
              <a:t>LibWizard</a:t>
            </a:r>
          </a:p>
          <a:p>
            <a:pPr lvl="1"/>
            <a:r>
              <a:rPr lang="en-US" dirty="0"/>
              <a:t>You can do this with other services too</a:t>
            </a:r>
          </a:p>
          <a:p>
            <a:endParaRPr lang="en-US" dirty="0"/>
          </a:p>
          <a:p>
            <a:r>
              <a:rPr lang="en-US" dirty="0"/>
              <a:t>Basic coding experience</a:t>
            </a:r>
          </a:p>
          <a:p>
            <a:pPr lvl="1"/>
            <a:r>
              <a:rPr lang="en-US" dirty="0"/>
              <a:t>Copy, paste, edit</a:t>
            </a:r>
          </a:p>
        </p:txBody>
      </p:sp>
    </p:spTree>
    <p:extLst>
      <p:ext uri="{BB962C8B-B14F-4D97-AF65-F5344CB8AC3E}">
        <p14:creationId xmlns:p14="http://schemas.microsoft.com/office/powerpoint/2010/main" val="2460447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Making your LibWizard Survey:</a:t>
            </a:r>
            <a:br>
              <a:rPr lang="en-US" dirty="0"/>
            </a:br>
            <a:r>
              <a:rPr lang="en-US" dirty="0"/>
              <a:t>Add fields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11226800" cy="4795520"/>
          </a:xfrm>
        </p:spPr>
        <p:txBody>
          <a:bodyPr anchor="ctr"/>
          <a:lstStyle/>
          <a:p>
            <a:r>
              <a:rPr lang="en-US" dirty="0"/>
              <a:t>Add the fields you’d like to display for the user</a:t>
            </a:r>
          </a:p>
        </p:txBody>
      </p:sp>
      <p:pic>
        <p:nvPicPr>
          <p:cNvPr id="3" name="Picture 2" descr="Screenshot of LibWizard workpad with title, URL, additonal detials, email, location, browser, and file upload fields added.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240" y="1758768"/>
            <a:ext cx="6207760" cy="5099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2960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Making your LibWizard Survey:</a:t>
            </a:r>
            <a:br>
              <a:rPr lang="en-US" dirty="0"/>
            </a:br>
            <a:r>
              <a:rPr lang="en-US" dirty="0"/>
              <a:t>Set Submission Behavior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5801360" cy="4795520"/>
          </a:xfrm>
        </p:spPr>
        <p:txBody>
          <a:bodyPr anchor="ctr"/>
          <a:lstStyle/>
          <a:p>
            <a:r>
              <a:rPr lang="en-US" dirty="0"/>
              <a:t>I have submissions going to our LibAnswers queue but you can have yours go to a regular email.</a:t>
            </a:r>
          </a:p>
          <a:p>
            <a:endParaRPr lang="en-US" dirty="0"/>
          </a:p>
          <a:p>
            <a:r>
              <a:rPr lang="en-US" dirty="0"/>
              <a:t>Under </a:t>
            </a:r>
            <a:r>
              <a:rPr lang="en-US" b="1" dirty="0"/>
              <a:t>Advanced Email Settings</a:t>
            </a:r>
            <a:r>
              <a:rPr lang="en-US" dirty="0"/>
              <a:t> I’ve set the reply-to to be the email the user entered into the form so it’s easier to respond.</a:t>
            </a:r>
          </a:p>
        </p:txBody>
      </p:sp>
      <p:pic>
        <p:nvPicPr>
          <p:cNvPr id="3" name="Picture 2" descr="submission behavior settings from LibWizar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51601" y="1343667"/>
            <a:ext cx="3261360" cy="5514333"/>
          </a:xfrm>
          <a:prstGeom prst="rect">
            <a:avLst/>
          </a:prstGeom>
        </p:spPr>
      </p:pic>
      <p:cxnSp>
        <p:nvCxnSpPr>
          <p:cNvPr id="6" name="Straight Arrow Connector 5" descr="arrow pointing from advanced email settings button to the advanced email settings window"/>
          <p:cNvCxnSpPr/>
          <p:nvPr/>
        </p:nvCxnSpPr>
        <p:spPr>
          <a:xfrm flipV="1">
            <a:off x="8158480" y="5422329"/>
            <a:ext cx="540060" cy="1059751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dvanced emailed notification settings screensho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8540" y="2235200"/>
            <a:ext cx="4042100" cy="323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110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/>
          <a:lstStyle/>
          <a:p>
            <a:r>
              <a:rPr lang="en-US" dirty="0"/>
              <a:t>Making your LibWizard Survey:</a:t>
            </a:r>
            <a:br>
              <a:rPr lang="en-US" dirty="0"/>
            </a:br>
            <a:r>
              <a:rPr lang="en-US" dirty="0"/>
              <a:t>Configure URL Settings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5588000" cy="2966720"/>
          </a:xfrm>
        </p:spPr>
        <p:txBody>
          <a:bodyPr anchor="ctr"/>
          <a:lstStyle/>
          <a:p>
            <a:r>
              <a:rPr lang="en-US" dirty="0"/>
              <a:t>Under the </a:t>
            </a:r>
            <a:r>
              <a:rPr lang="en-US" b="1" dirty="0"/>
              <a:t>Advanced</a:t>
            </a:r>
            <a:r>
              <a:rPr lang="en-US" dirty="0"/>
              <a:t> section click </a:t>
            </a:r>
            <a:r>
              <a:rPr lang="en-US" b="1" dirty="0"/>
              <a:t>Configure URL Settings </a:t>
            </a:r>
            <a:r>
              <a:rPr lang="en-US" dirty="0"/>
              <a:t>and toggle it to enabled</a:t>
            </a:r>
          </a:p>
          <a:p>
            <a:endParaRPr lang="en-US" dirty="0"/>
          </a:p>
          <a:p>
            <a:r>
              <a:rPr lang="en-US" dirty="0"/>
              <a:t>On the </a:t>
            </a:r>
            <a:r>
              <a:rPr lang="en-US" b="1" dirty="0"/>
              <a:t>Map OPENURL Parameters </a:t>
            </a:r>
            <a:r>
              <a:rPr lang="en-US" dirty="0"/>
              <a:t>tab</a:t>
            </a:r>
            <a:endParaRPr lang="en-US" b="1" dirty="0"/>
          </a:p>
          <a:p>
            <a:endParaRPr lang="en-US" b="1" dirty="0"/>
          </a:p>
          <a:p>
            <a:r>
              <a:rPr lang="en-US" dirty="0"/>
              <a:t>Map title (or whatever your appropriate field is called) to </a:t>
            </a:r>
            <a:r>
              <a:rPr lang="en-US" dirty="0" err="1"/>
              <a:t>rft.title</a:t>
            </a:r>
            <a:endParaRPr lang="en-US" dirty="0"/>
          </a:p>
        </p:txBody>
      </p:sp>
      <p:pic>
        <p:nvPicPr>
          <p:cNvPr id="4" name="Picture 3" descr="Advanced LibWizard tab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0462" y="4088498"/>
            <a:ext cx="2395538" cy="2769502"/>
          </a:xfrm>
          <a:prstGeom prst="rect">
            <a:avLst/>
          </a:prstGeom>
        </p:spPr>
      </p:pic>
      <p:cxnSp>
        <p:nvCxnSpPr>
          <p:cNvPr id="6" name="Straight Arrow Connector 5" descr="Red arrow pointing from configure URL button to the popup window"/>
          <p:cNvCxnSpPr/>
          <p:nvPr/>
        </p:nvCxnSpPr>
        <p:spPr>
          <a:xfrm flipV="1">
            <a:off x="4826000" y="6228080"/>
            <a:ext cx="1371600" cy="39624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 descr="Configure Pre-filled Survey via URL screenshot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7600" y="1533004"/>
            <a:ext cx="5994400" cy="4989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87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>
            <a:normAutofit/>
          </a:bodyPr>
          <a:lstStyle/>
          <a:p>
            <a:r>
              <a:rPr lang="en-US" sz="2200" dirty="0"/>
              <a:t>Download your Customization Package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09600" y="1686560"/>
            <a:ext cx="11226800" cy="4795520"/>
          </a:xfrm>
        </p:spPr>
        <p:txBody>
          <a:bodyPr anchor="ctr"/>
          <a:lstStyle/>
          <a:p>
            <a:r>
              <a:rPr lang="en-US" dirty="0"/>
              <a:t>Login to Alma.</a:t>
            </a:r>
          </a:p>
          <a:p>
            <a:endParaRPr lang="en-US" dirty="0"/>
          </a:p>
          <a:p>
            <a:r>
              <a:rPr lang="en-US" dirty="0"/>
              <a:t>Navigate to Discovery &gt; Display Configuration &gt; Configure Views.</a:t>
            </a:r>
          </a:p>
          <a:p>
            <a:endParaRPr lang="en-US" dirty="0"/>
          </a:p>
          <a:p>
            <a:r>
              <a:rPr lang="en-US" dirty="0"/>
              <a:t>Click the three dots to edit your view.</a:t>
            </a:r>
          </a:p>
          <a:p>
            <a:endParaRPr lang="en-US" dirty="0"/>
          </a:p>
          <a:p>
            <a:r>
              <a:rPr lang="en-US" dirty="0"/>
              <a:t>Navigate to Manage Customization Package &gt; Download Package.</a:t>
            </a:r>
          </a:p>
          <a:p>
            <a:endParaRPr lang="en-US" dirty="0"/>
          </a:p>
          <a:p>
            <a:r>
              <a:rPr lang="en-US" dirty="0"/>
              <a:t>Download the </a:t>
            </a:r>
            <a:r>
              <a:rPr lang="en-US" b="1" dirty="0"/>
              <a:t>Current View Customization Package</a:t>
            </a:r>
            <a:r>
              <a:rPr lang="en-US" dirty="0"/>
              <a:t> .zip file.</a:t>
            </a:r>
          </a:p>
        </p:txBody>
      </p:sp>
      <p:pic>
        <p:nvPicPr>
          <p:cNvPr id="3" name="Picture 2" descr="current view customiztion package download button highlighted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09008" y="2495005"/>
            <a:ext cx="4982992" cy="3422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542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31572"/>
            <a:ext cx="7729728" cy="1188720"/>
          </a:xfrm>
        </p:spPr>
        <p:txBody>
          <a:bodyPr>
            <a:normAutofit/>
          </a:bodyPr>
          <a:lstStyle/>
          <a:p>
            <a:r>
              <a:rPr lang="en-US" dirty="0"/>
              <a:t>Editing Custom.js</a:t>
            </a:r>
          </a:p>
        </p:txBody>
      </p:sp>
      <p:sp>
        <p:nvSpPr>
          <p:cNvPr id="4" name="Content Placeholder 7"/>
          <p:cNvSpPr txBox="1">
            <a:spLocks/>
          </p:cNvSpPr>
          <p:nvPr/>
        </p:nvSpPr>
        <p:spPr>
          <a:xfrm>
            <a:off x="762000" y="1838960"/>
            <a:ext cx="10596880" cy="47955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Unzip the file and navigate to 01CARLI_ZZZ-CARLI_ZZZ &gt; </a:t>
            </a:r>
            <a:r>
              <a:rPr lang="en-US" dirty="0" err="1"/>
              <a:t>js</a:t>
            </a:r>
            <a:r>
              <a:rPr lang="en-US" dirty="0"/>
              <a:t> &gt; custom.js</a:t>
            </a:r>
          </a:p>
          <a:p>
            <a:endParaRPr lang="en-US" dirty="0"/>
          </a:p>
          <a:p>
            <a:r>
              <a:rPr lang="en-US" dirty="0"/>
              <a:t>Add the custom action code to the top of the custom.js file</a:t>
            </a:r>
          </a:p>
          <a:p>
            <a:endParaRPr lang="en-US" dirty="0"/>
          </a:p>
          <a:p>
            <a:r>
              <a:rPr lang="en-US" dirty="0"/>
              <a:t>Locate the </a:t>
            </a:r>
            <a:r>
              <a:rPr lang="en-US" i="1" dirty="0" err="1">
                <a:solidFill>
                  <a:srgbClr val="92D050"/>
                </a:solidFill>
              </a:rPr>
              <a:t>var</a:t>
            </a:r>
            <a:r>
              <a:rPr lang="en-US" i="1" dirty="0">
                <a:solidFill>
                  <a:srgbClr val="92D050"/>
                </a:solidFill>
              </a:rPr>
              <a:t> app = </a:t>
            </a:r>
            <a:r>
              <a:rPr lang="en-US" dirty="0"/>
              <a:t>line and add </a:t>
            </a:r>
            <a:r>
              <a:rPr lang="en-US" i="1" dirty="0">
                <a:solidFill>
                  <a:srgbClr val="92D050"/>
                </a:solidFill>
              </a:rPr>
              <a:t>'</a:t>
            </a:r>
            <a:r>
              <a:rPr lang="en-US" i="1" dirty="0" err="1">
                <a:solidFill>
                  <a:srgbClr val="92D050"/>
                </a:solidFill>
              </a:rPr>
              <a:t>customActions</a:t>
            </a:r>
            <a:r>
              <a:rPr lang="en-US" i="1" dirty="0">
                <a:solidFill>
                  <a:srgbClr val="92D050"/>
                </a:solidFill>
              </a:rPr>
              <a:t>'</a:t>
            </a:r>
            <a:r>
              <a:rPr lang="en-US" dirty="0"/>
              <a:t> after </a:t>
            </a:r>
            <a:r>
              <a:rPr lang="en-US" i="1" dirty="0">
                <a:solidFill>
                  <a:srgbClr val="92D050"/>
                </a:solidFill>
              </a:rPr>
              <a:t>'</a:t>
            </a:r>
            <a:r>
              <a:rPr lang="en-US" i="1" dirty="0" err="1">
                <a:solidFill>
                  <a:srgbClr val="92D050"/>
                </a:solidFill>
              </a:rPr>
              <a:t>angularLoad</a:t>
            </a:r>
            <a:r>
              <a:rPr lang="en-US" i="1" dirty="0">
                <a:solidFill>
                  <a:srgbClr val="92D050"/>
                </a:solidFill>
              </a:rPr>
              <a:t>'</a:t>
            </a:r>
            <a:endParaRPr lang="en-US" dirty="0"/>
          </a:p>
          <a:p>
            <a:pPr lvl="1"/>
            <a:r>
              <a:rPr lang="en-US" dirty="0" err="1">
                <a:solidFill>
                  <a:srgbClr val="92D050"/>
                </a:solidFill>
              </a:rPr>
              <a:t>var</a:t>
            </a:r>
            <a:r>
              <a:rPr lang="en-US" dirty="0">
                <a:solidFill>
                  <a:srgbClr val="92D050"/>
                </a:solidFill>
              </a:rPr>
              <a:t> app = </a:t>
            </a:r>
            <a:r>
              <a:rPr lang="en-US" dirty="0" err="1">
                <a:solidFill>
                  <a:srgbClr val="92D050"/>
                </a:solidFill>
              </a:rPr>
              <a:t>angular.module</a:t>
            </a:r>
            <a:r>
              <a:rPr lang="en-US" dirty="0">
                <a:solidFill>
                  <a:srgbClr val="92D050"/>
                </a:solidFill>
              </a:rPr>
              <a:t>('</a:t>
            </a:r>
            <a:r>
              <a:rPr lang="en-US" dirty="0" err="1">
                <a:solidFill>
                  <a:srgbClr val="92D050"/>
                </a:solidFill>
              </a:rPr>
              <a:t>viewCustom</a:t>
            </a:r>
            <a:r>
              <a:rPr lang="en-US" dirty="0">
                <a:solidFill>
                  <a:srgbClr val="92D050"/>
                </a:solidFill>
              </a:rPr>
              <a:t>', ['</a:t>
            </a:r>
            <a:r>
              <a:rPr lang="en-US" dirty="0" err="1">
                <a:solidFill>
                  <a:srgbClr val="92D050"/>
                </a:solidFill>
              </a:rPr>
              <a:t>angularLoad</a:t>
            </a:r>
            <a:r>
              <a:rPr lang="en-US" dirty="0">
                <a:solidFill>
                  <a:srgbClr val="92D050"/>
                </a:solidFill>
              </a:rPr>
              <a:t>', '</a:t>
            </a:r>
            <a:r>
              <a:rPr lang="en-US" dirty="0" err="1">
                <a:solidFill>
                  <a:srgbClr val="92D050"/>
                </a:solidFill>
              </a:rPr>
              <a:t>customActions</a:t>
            </a:r>
            <a:r>
              <a:rPr lang="en-US" dirty="0">
                <a:solidFill>
                  <a:srgbClr val="92D050"/>
                </a:solidFill>
              </a:rPr>
              <a:t>']);</a:t>
            </a:r>
          </a:p>
          <a:p>
            <a:endParaRPr lang="en-US" dirty="0">
              <a:solidFill>
                <a:srgbClr val="92D050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Add button code and edit it to add your URL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3144" y="2245360"/>
            <a:ext cx="4155440" cy="4155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70743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16704</TotalTime>
  <Words>540</Words>
  <Application>Microsoft Macintosh PowerPoint</Application>
  <PresentationFormat>Widescreen</PresentationFormat>
  <Paragraphs>94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Gill Sans MT</vt:lpstr>
      <vt:lpstr>Parcel</vt:lpstr>
      <vt:lpstr>Adding a Report a Problem Button to Primo</vt:lpstr>
      <vt:lpstr>Report button with Automatic Info capture</vt:lpstr>
      <vt:lpstr>Acknowledgements </vt:lpstr>
      <vt:lpstr>What You’ll Need </vt:lpstr>
      <vt:lpstr>Making your LibWizard Survey: Add fields</vt:lpstr>
      <vt:lpstr>Making your LibWizard Survey: Set Submission Behavior</vt:lpstr>
      <vt:lpstr>Making your LibWizard Survey: Configure URL Settings</vt:lpstr>
      <vt:lpstr>Download your Customization Package</vt:lpstr>
      <vt:lpstr>Editing Custom.js</vt:lpstr>
      <vt:lpstr>Adding the Button to Primo:</vt:lpstr>
      <vt:lpstr>Test</vt:lpstr>
      <vt:lpstr>Troubleshooting</vt:lpstr>
      <vt:lpstr>Thanks!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Hit Using the Dungeons and Dragons Platform for Training and Evaluation</dc:title>
  <dc:creator>Barber, Evan M</dc:creator>
  <cp:lastModifiedBy>Gibson, Jessica</cp:lastModifiedBy>
  <cp:revision>69</cp:revision>
  <dcterms:created xsi:type="dcterms:W3CDTF">2019-10-09T19:47:37Z</dcterms:created>
  <dcterms:modified xsi:type="dcterms:W3CDTF">2021-12-16T17:02:16Z</dcterms:modified>
</cp:coreProperties>
</file>