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68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C60"/>
    <a:srgbClr val="4D6B9B"/>
    <a:srgbClr val="0091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BB46-7913-4D9A-BCFD-E091B604FE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87D8A-EFDD-41BF-8D90-A4D03495E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569B-21E5-4BB5-904D-A5B7894FD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C590F-5496-4F1A-975A-C561F4770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1232F-8A2E-43DE-A1D4-0B7839E3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5369B-BE5A-4E3A-99F8-664F18036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707CC-8AC4-4099-ADE5-CEF6B2AB2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01602-BC85-40C7-BF5F-C932234C5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84DE3-5FD6-44D1-80C8-8FF68587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A02B1-AE30-4CF9-A833-D911272C4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95D2F1-59B7-45F8-A32D-938FDE707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34821-2D83-42B8-AADC-78AA595A2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75D4-7CA7-43F5-BAE0-515AA16B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27548-F5A6-4644-981D-74F545D6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155F8-72D8-4C5E-BD83-628244D1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0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0171-2365-46C8-929A-4C15C568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472AA-74B3-4978-B0CB-67A658E25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2pPr>
            <a:lvl3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3pPr>
            <a:lvl4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4pPr>
            <a:lvl5pPr>
              <a:defRPr>
                <a:latin typeface="Aharoni" panose="02010803020104030203" pitchFamily="2" charset="-79"/>
                <a:cs typeface="Aharoni" panose="02010803020104030203" pitchFamily="2" charset="-79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6755D-C22D-4E39-A632-9DF562BE8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FDFA1-7AAB-4D80-B7B4-B5E92F866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9AECA-ADA8-4953-A937-AC091FD0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A25E-2053-4019-AFCF-F283BC2E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576AA-7882-4A4F-8134-9388079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D2F02-AD1B-46D0-A43B-495307310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AC6AE-7254-4100-B909-139C32A7A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D2EA-C5DC-458E-A011-4CF47A18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9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6579-3FFD-48EA-A030-A5F32A5B1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A789B-9BB4-4C55-9EF4-BBDD9892F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A8E94A-F13A-477E-9567-954CEAEC6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B7099-E331-4BAA-9A2B-5B303595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BD376-1B94-4387-A644-99755789B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04AA-11E2-4936-BE61-3A00BD9E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8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0E1D-D627-4681-AF4E-51F89F44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EB9D1-D562-4FF3-9872-08D707FB6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B0511-BCA7-4DFC-9103-61D0F7B62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9AC419-5BC2-4E56-BA0B-B8082854A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C5055-542F-4999-9EAA-7B05781AF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D8C226-4B2B-412C-B9E7-480BAAA79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C88467-8EAB-4570-9B58-837C4AD00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592E3-17FF-467E-AA53-9A3D2DCB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4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03E08-01B4-4B30-945B-6FA2F1E6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B45EB-1AF7-43B7-8E6C-B43C76D8B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37785-190F-4542-B94F-4A69750FC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C18DF-4138-4BAA-A602-8009AD04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2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1F6414-376D-4F27-A474-4014EDD1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33C529-21C1-4A72-9297-1EC4BBAF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1BFD-31B5-44DB-BA2A-743C3380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8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0466C-BC4A-4C5C-ADFC-F6B7516FA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8FA5E-FFCE-4242-9018-035920180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978DE-72D7-4F92-A1CA-E04CE36AB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CD85B0-831E-425E-BA60-ED5E7F5C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3F985F-924A-4FCB-86CE-76A04985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AB224-7593-44EB-8DEE-C7360ACD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9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AB89-9BB5-4441-A4FB-40CDD5CB8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97334E-5C8D-490B-AEE3-B9E717413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25C19-B48C-4890-B634-EB8E52E4B1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98511A-7CE9-48ED-859A-5DB02F108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71DE-3BEF-4FE5-95AA-4C27FBC7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D7103D-9B90-4F27-8CD8-CFD99EEB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5D4705-ABCA-431C-AE7C-91E7BD41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BAEEC-B1FA-4737-901B-260195DC7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0F7FB-5F30-4E49-917C-053F63FF9B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E9880-FD4E-4C06-B36D-3EB18D6C2766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7FF84-8C0A-4EA0-A3C7-001C8526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C1B4E-FEFC-48A0-AA97-43C9AC8C9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A7520-DFC5-4AC9-95F0-9E0BB29E1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>
            <a:extLst>
              <a:ext uri="{FF2B5EF4-FFF2-40B4-BE49-F238E27FC236}">
                <a16:creationId xmlns:a16="http://schemas.microsoft.com/office/drawing/2014/main" id="{6283838F-BC18-4A85-967B-5E4F41D566E7}"/>
              </a:ext>
            </a:extLst>
          </p:cNvPr>
          <p:cNvSpPr/>
          <p:nvPr/>
        </p:nvSpPr>
        <p:spPr>
          <a:xfrm>
            <a:off x="2902590" y="805872"/>
            <a:ext cx="5687737" cy="695757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A698C-9EFD-4FF5-A47C-E8EE6BBB3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2056" y="1925021"/>
            <a:ext cx="9144000" cy="23876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Adding a New Library in Alma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7C31F-390E-47BF-ADE9-37667B562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9921"/>
            <a:ext cx="9144000" cy="1655762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Stacey Knight-Davis and Bill Schultz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Eastern Illinois University</a:t>
            </a:r>
          </a:p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December 16,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C46AFD-8A9E-4264-B7C0-35D0307AA329}"/>
              </a:ext>
            </a:extLst>
          </p:cNvPr>
          <p:cNvSpPr txBox="1"/>
          <p:nvPr/>
        </p:nvSpPr>
        <p:spPr>
          <a:xfrm>
            <a:off x="4488108" y="672892"/>
            <a:ext cx="435388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42C60"/>
                </a:solidFill>
                <a:latin typeface="DJB BLUEPRINT" panose="02000500000000000000" pitchFamily="2" charset="0"/>
              </a:rPr>
              <a:t>CARLI</a:t>
            </a:r>
            <a:r>
              <a:rPr lang="en-US" sz="3200" dirty="0">
                <a:solidFill>
                  <a:srgbClr val="542C60"/>
                </a:solidFill>
                <a:latin typeface="Remachine Script Personal Use " panose="02000000000000000000" pitchFamily="2" charset="0"/>
              </a:rPr>
              <a:t>  </a:t>
            </a:r>
            <a:r>
              <a:rPr lang="en-US" sz="5400" dirty="0">
                <a:solidFill>
                  <a:srgbClr val="542C60"/>
                </a:solidFill>
                <a:latin typeface="Mistral" panose="03090702030407020403" pitchFamily="66" charset="0"/>
              </a:rPr>
              <a:t>L</a:t>
            </a:r>
            <a:r>
              <a:rPr lang="en-US" sz="5400" dirty="0">
                <a:solidFill>
                  <a:srgbClr val="542C60"/>
                </a:solidFill>
                <a:latin typeface="Remachine Script Personal Use " panose="02000000000000000000" pitchFamily="2" charset="0"/>
              </a:rPr>
              <a:t>ab Reports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F0678C-737A-4DEF-99CA-197E87A84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18" y="419450"/>
            <a:ext cx="1468543" cy="14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1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29E50-8750-41B9-85D6-71F4CDACB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 Signs and What Broke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0C481-FAFD-414D-AE62-8C4792216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Reports didn’t match Overdue and Lost Job report</a:t>
            </a:r>
          </a:p>
          <a:p>
            <a:r>
              <a:rPr lang="en-US" dirty="0"/>
              <a:t>Nothing was going overdue</a:t>
            </a:r>
          </a:p>
          <a:p>
            <a:r>
              <a:rPr lang="en-US" dirty="0"/>
              <a:t>No fines accruing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Overdue and Lost profiles </a:t>
            </a:r>
            <a:br>
              <a:rPr lang="en-US" dirty="0"/>
            </a:br>
            <a:r>
              <a:rPr lang="en-US" dirty="0"/>
              <a:t>tied to old location. </a:t>
            </a:r>
            <a:br>
              <a:rPr lang="en-US" dirty="0"/>
            </a:br>
            <a:r>
              <a:rPr lang="en-US" dirty="0"/>
              <a:t>Did not run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96F53-2747-4326-A774-5FDE586E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6744"/>
            <a:ext cx="5997575" cy="39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8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218FD-BC05-4701-BDDB-E27EEFCD7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Fulfillment 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AA357-862E-4345-A8D6-3DB35AA1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Lost</a:t>
            </a:r>
          </a:p>
          <a:p>
            <a:pPr lvl="1"/>
            <a:r>
              <a:rPr lang="en-US" dirty="0"/>
              <a:t>Checkout date &gt; 42 days ago</a:t>
            </a:r>
          </a:p>
          <a:p>
            <a:pPr lvl="2"/>
            <a:r>
              <a:rPr lang="en-US" dirty="0"/>
              <a:t> "</a:t>
            </a:r>
            <a:r>
              <a:rPr lang="en-US" sz="2400" dirty="0"/>
              <a:t>Due </a:t>
            </a:r>
            <a:r>
              <a:rPr lang="en-US" sz="2400" dirty="0" err="1"/>
              <a:t>Date"."Due</a:t>
            </a:r>
            <a:r>
              <a:rPr lang="en-US" sz="2400" dirty="0"/>
              <a:t> Date" &lt;= TIMESTAMPADD(SQL_TSI_DAY, -42, CURRENT_DATE)</a:t>
            </a:r>
            <a:br>
              <a:rPr lang="en-US" sz="2400" dirty="0"/>
            </a:br>
            <a:endParaRPr lang="en-US" sz="2400" dirty="0"/>
          </a:p>
          <a:p>
            <a:r>
              <a:rPr lang="en-US" dirty="0"/>
              <a:t>Find Overdue with 2 Day’s Grace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"Return </a:t>
            </a:r>
            <a:r>
              <a:rPr lang="en-US" dirty="0" err="1"/>
              <a:t>Date"."Return</a:t>
            </a:r>
            <a:r>
              <a:rPr lang="en-US" dirty="0"/>
              <a:t> Date" - "Due </a:t>
            </a:r>
            <a:r>
              <a:rPr lang="en-US" dirty="0" err="1"/>
              <a:t>Date"."Due</a:t>
            </a:r>
            <a:r>
              <a:rPr lang="en-US" dirty="0"/>
              <a:t> Date" &gt;2</a:t>
            </a:r>
            <a:br>
              <a:rPr lang="en-US" dirty="0"/>
            </a:br>
            <a:endParaRPr lang="en-US" dirty="0"/>
          </a:p>
          <a:p>
            <a:r>
              <a:rPr lang="en-US" dirty="0"/>
              <a:t>Run variations of location and/or policy to catch 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6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73CA9-4C1C-43B4-A807-8BB1F1F9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Policy and Rules Cleanup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AD28C-8EA1-471F-A177-D3AF5AF1F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CSI Equipment</a:t>
            </a:r>
          </a:p>
          <a:p>
            <a:pPr lvl="1"/>
            <a:r>
              <a:rPr lang="en-US" dirty="0"/>
              <a:t>Hello, new sewing machine </a:t>
            </a:r>
          </a:p>
          <a:p>
            <a:pPr>
              <a:spcBef>
                <a:spcPts val="1800"/>
              </a:spcBef>
            </a:pPr>
            <a:r>
              <a:rPr lang="en-US" dirty="0"/>
              <a:t>Item policy in item record?</a:t>
            </a:r>
          </a:p>
          <a:p>
            <a:pPr>
              <a:spcBef>
                <a:spcPts val="1800"/>
              </a:spcBef>
            </a:pPr>
            <a:r>
              <a:rPr lang="en-US" dirty="0"/>
              <a:t>Fulfillment rules matter!</a:t>
            </a:r>
          </a:p>
          <a:p>
            <a:pPr>
              <a:spcBef>
                <a:spcPts val="1800"/>
              </a:spcBef>
            </a:pPr>
            <a:r>
              <a:rPr lang="en-US" dirty="0"/>
              <a:t>Fulfillment  Configuration Utility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000" dirty="0"/>
              <a:t>[</a:t>
            </a:r>
            <a:r>
              <a:rPr lang="en-US" sz="1600" dirty="0"/>
              <a:t>Fulfillment&gt;Advanced tools&gt;Loans&gt;</a:t>
            </a:r>
          </a:p>
          <a:p>
            <a:pPr marL="0" indent="0">
              <a:buNone/>
            </a:pPr>
            <a:r>
              <a:rPr lang="en-US" sz="1600" dirty="0"/>
              <a:t>      Fulfillment Configuration Utility</a:t>
            </a:r>
            <a:r>
              <a:rPr lang="en-US" sz="2000" dirty="0"/>
              <a:t>]   … (</a:t>
            </a:r>
            <a:r>
              <a:rPr lang="en-US" sz="1600" dirty="0"/>
              <a:t>thanks, Ted!)</a:t>
            </a:r>
            <a:endParaRPr lang="en-US" sz="20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FD9C88-589B-4B56-9F72-19B91C330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89" y="2454865"/>
            <a:ext cx="4919255" cy="368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91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57E7-3795-4096-9E1E-75C4227D3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do it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16FB-0191-46A9-BFE8-7AD9479DB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 problems</a:t>
            </a:r>
          </a:p>
          <a:p>
            <a:pPr lvl="1"/>
            <a:r>
              <a:rPr lang="en-US" dirty="0"/>
              <a:t>Constant Vigilance!</a:t>
            </a:r>
          </a:p>
          <a:p>
            <a:r>
              <a:rPr lang="en-US" dirty="0"/>
              <a:t>Have reports ready, check daily</a:t>
            </a:r>
          </a:p>
          <a:p>
            <a:pPr marL="0" indent="0">
              <a:buNone/>
            </a:pPr>
            <a:r>
              <a:rPr lang="en-US" dirty="0"/>
              <a:t>	Days overdue</a:t>
            </a:r>
          </a:p>
          <a:p>
            <a:pPr marL="0" indent="0">
              <a:buNone/>
            </a:pPr>
            <a:r>
              <a:rPr lang="en-US" dirty="0"/>
              <a:t>	Users with fines</a:t>
            </a:r>
          </a:p>
          <a:p>
            <a:pPr marL="0" indent="0">
              <a:buNone/>
            </a:pPr>
            <a:r>
              <a:rPr lang="en-US" dirty="0"/>
              <a:t>	Items with lost status</a:t>
            </a:r>
          </a:p>
          <a:p>
            <a:pPr marL="0" indent="0">
              <a:buNone/>
            </a:pPr>
            <a:r>
              <a:rPr lang="en-US" dirty="0"/>
              <a:t>	Item count by location</a:t>
            </a:r>
          </a:p>
        </p:txBody>
      </p:sp>
    </p:spTree>
    <p:extLst>
      <p:ext uri="{BB962C8B-B14F-4D97-AF65-F5344CB8AC3E}">
        <p14:creationId xmlns:p14="http://schemas.microsoft.com/office/powerpoint/2010/main" val="177782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E1279-2FCA-4C3B-A0A0-85862E7D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Original CSI in Alma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0A35-FBD1-42E7-8F5E-DA119074E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Location in Booth Library</a:t>
            </a:r>
          </a:p>
          <a:p>
            <a:r>
              <a:rPr lang="en-US" dirty="0"/>
              <a:t>Shared an Alma Circ Desk</a:t>
            </a:r>
          </a:p>
          <a:p>
            <a:r>
              <a:rPr lang="en-US" dirty="0"/>
              <a:t>Shared Hours</a:t>
            </a:r>
          </a:p>
          <a:p>
            <a:endParaRPr lang="en-US" dirty="0"/>
          </a:p>
          <a:p>
            <a:r>
              <a:rPr lang="en-US" dirty="0"/>
              <a:t>Has fines</a:t>
            </a:r>
          </a:p>
          <a:p>
            <a:r>
              <a:rPr lang="en-US" dirty="0"/>
              <a:t>Has non-standard overdue days until item lost</a:t>
            </a:r>
          </a:p>
        </p:txBody>
      </p:sp>
    </p:spTree>
    <p:extLst>
      <p:ext uri="{BB962C8B-B14F-4D97-AF65-F5344CB8AC3E}">
        <p14:creationId xmlns:p14="http://schemas.microsoft.com/office/powerpoint/2010/main" val="238413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Initial Challenges…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81200" y="1668781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>
                <a:cs typeface="Aharoni" panose="02010803020104030203" pitchFamily="2" charset="-79"/>
              </a:rPr>
              <a:t>Created bib records and added inventory for various collections of technology equipment</a:t>
            </a:r>
          </a:p>
          <a:p>
            <a:r>
              <a:rPr lang="en-US" dirty="0">
                <a:cs typeface="Aharoni" panose="02010803020104030203" pitchFamily="2" charset="-79"/>
              </a:rPr>
              <a:t>Some items have many “pieces”</a:t>
            </a:r>
          </a:p>
          <a:p>
            <a:r>
              <a:rPr lang="en-US" dirty="0">
                <a:cs typeface="Aharoni" panose="02010803020104030203" pitchFamily="2" charset="-79"/>
              </a:rPr>
              <a:t>Records based on models created pre-Alma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133601"/>
            <a:ext cx="4495800" cy="2575163"/>
          </a:xfrm>
        </p:spPr>
      </p:pic>
      <p:sp>
        <p:nvSpPr>
          <p:cNvPr id="7" name="TextBox 6"/>
          <p:cNvSpPr txBox="1"/>
          <p:nvPr/>
        </p:nvSpPr>
        <p:spPr>
          <a:xfrm>
            <a:off x="6248400" y="1676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Example: </a:t>
            </a:r>
          </a:p>
        </p:txBody>
      </p:sp>
    </p:spTree>
    <p:extLst>
      <p:ext uri="{BB962C8B-B14F-4D97-AF65-F5344CB8AC3E}">
        <p14:creationId xmlns:p14="http://schemas.microsoft.com/office/powerpoint/2010/main" val="224355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 Record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57" y="1892903"/>
            <a:ext cx="10681152" cy="2884690"/>
          </a:xfrm>
        </p:spPr>
      </p:pic>
    </p:spTree>
    <p:extLst>
      <p:ext uri="{BB962C8B-B14F-4D97-AF65-F5344CB8AC3E}">
        <p14:creationId xmlns:p14="http://schemas.microsoft.com/office/powerpoint/2010/main" val="1331284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BD1E-8EBE-4806-A46E-3D3C164B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Splitting off the CSI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337782-D406-40AE-A5E1-6D07B1505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04250" y="1870210"/>
            <a:ext cx="6413308" cy="31175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FD4DAB-183D-4B2A-BC03-8C5A27806BAE}"/>
              </a:ext>
            </a:extLst>
          </p:cNvPr>
          <p:cNvSpPr txBox="1"/>
          <p:nvPr/>
        </p:nvSpPr>
        <p:spPr>
          <a:xfrm>
            <a:off x="992777" y="1920240"/>
            <a:ext cx="69494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CSI desk is closed Saturdays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Needed due dates to adjust for closed dates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Separate Circ Desk and Roles</a:t>
            </a:r>
          </a:p>
        </p:txBody>
      </p:sp>
    </p:spTree>
    <p:extLst>
      <p:ext uri="{BB962C8B-B14F-4D97-AF65-F5344CB8AC3E}">
        <p14:creationId xmlns:p14="http://schemas.microsoft.com/office/powerpoint/2010/main" val="336231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5314-D166-47A9-BA63-FB27179E9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“Building” the New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473B9-24D1-42E7-9B45-7E44009D2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Thank you Debbie!</a:t>
            </a:r>
          </a:p>
          <a:p>
            <a:r>
              <a:rPr lang="en-US" dirty="0"/>
              <a:t>Tasks –</a:t>
            </a:r>
          </a:p>
          <a:p>
            <a:pPr lvl="1"/>
            <a:r>
              <a:rPr lang="en-US" dirty="0"/>
              <a:t>Create Library</a:t>
            </a:r>
          </a:p>
          <a:p>
            <a:pPr lvl="1"/>
            <a:r>
              <a:rPr lang="en-US" dirty="0"/>
              <a:t>Set Relationships to Institution and Other Library</a:t>
            </a:r>
          </a:p>
          <a:p>
            <a:pPr lvl="1"/>
            <a:r>
              <a:rPr lang="en-US" dirty="0"/>
              <a:t>Set hours</a:t>
            </a:r>
          </a:p>
          <a:p>
            <a:pPr lvl="1"/>
            <a:r>
              <a:rPr lang="en-US" dirty="0"/>
              <a:t>Create Circ Desk</a:t>
            </a:r>
          </a:p>
          <a:p>
            <a:pPr lvl="1"/>
            <a:r>
              <a:rPr lang="en-US" dirty="0"/>
              <a:t>Set User Roles</a:t>
            </a:r>
          </a:p>
          <a:p>
            <a:pPr lvl="1"/>
            <a:r>
              <a:rPr lang="en-US" dirty="0"/>
              <a:t>Create Location</a:t>
            </a:r>
          </a:p>
          <a:p>
            <a:pPr lvl="1"/>
            <a:r>
              <a:rPr lang="en-US" dirty="0"/>
              <a:t>Assign Rules</a:t>
            </a:r>
          </a:p>
          <a:p>
            <a:pPr lvl="1"/>
            <a:r>
              <a:rPr lang="en-US" dirty="0"/>
              <a:t>Moving CSI inventory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Update reports with new location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4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3E79E-B99F-4A50-8211-79172CEC4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35292"/>
            <a:ext cx="9144000" cy="123781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</a:rPr>
              <a:t>Sysadmin Rule 1: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2D7D80-482D-469A-82A3-7D6B84C5C7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49456"/>
            <a:ext cx="9144000" cy="165576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If you can’t </a:t>
            </a:r>
            <a:r>
              <a:rPr lang="en-US" sz="4000" i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confidently</a:t>
            </a:r>
            <a:r>
              <a:rPr lang="en-US" sz="4000" i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visualize data flows into and out of the system, do </a:t>
            </a:r>
            <a:r>
              <a:rPr lang="en-US" sz="4000" i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</a:t>
            </a:r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make changes.</a:t>
            </a:r>
            <a:endParaRPr lang="en-US" sz="4000" i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8840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CCF3-7DCA-4D0B-84BF-3A950E2C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Visualizing Alma, the Wrong Way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D538-6480-45CD-A1E5-011453100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97B6C88-808D-4A6A-9516-F22A7BFAF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1" y="1690688"/>
            <a:ext cx="7136570" cy="4034292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23B32-A265-4324-A42A-06F77FE086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53" y="1821960"/>
            <a:ext cx="3771747" cy="37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6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A953D3B-67B4-4F9E-AAA8-9AC60C86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Alma as Plumbing – A Metaphor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6DFE586-0DCB-4B70-BCBB-488A4B5449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82" y="1384662"/>
            <a:ext cx="5086249" cy="513891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5EDAE2A-B835-44C2-984E-2FACCAA8A2E4}"/>
              </a:ext>
            </a:extLst>
          </p:cNvPr>
          <p:cNvSpPr txBox="1"/>
          <p:nvPr/>
        </p:nvSpPr>
        <p:spPr>
          <a:xfrm>
            <a:off x="6543092" y="1518495"/>
            <a:ext cx="4256847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Stuff flows 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Stuff is modified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Stuff flows out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So many possible failure points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Functional failure is possible – broke but works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63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4588</TotalTime>
  <Words>300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Aharoni</vt:lpstr>
      <vt:lpstr>Arial</vt:lpstr>
      <vt:lpstr>Calibri</vt:lpstr>
      <vt:lpstr>Calibri Light</vt:lpstr>
      <vt:lpstr>Consolas</vt:lpstr>
      <vt:lpstr>DJB BLUEPRINT</vt:lpstr>
      <vt:lpstr>Mistral</vt:lpstr>
      <vt:lpstr>Remachine Script Personal Use </vt:lpstr>
      <vt:lpstr>Office Theme</vt:lpstr>
      <vt:lpstr>Adding a New Library in Alma</vt:lpstr>
      <vt:lpstr>The Original CSI in Alma</vt:lpstr>
      <vt:lpstr>Initial Challenges…</vt:lpstr>
      <vt:lpstr>Item Record</vt:lpstr>
      <vt:lpstr>Splitting off the CSI</vt:lpstr>
      <vt:lpstr>“Building” the New Library</vt:lpstr>
      <vt:lpstr>Sysadmin Rule 1:</vt:lpstr>
      <vt:lpstr>Visualizing Alma, the Wrong Way</vt:lpstr>
      <vt:lpstr>Alma as Plumbing – A Metaphor</vt:lpstr>
      <vt:lpstr>Warning Signs and What Broke</vt:lpstr>
      <vt:lpstr>Fulfillment Cleanup</vt:lpstr>
      <vt:lpstr>Item Policy and Rules Cleanup</vt:lpstr>
      <vt:lpstr>How to do it Better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Adding a New Library in Alma</dc:title>
  <dc:creator>Stacey L Knight Davis</dc:creator>
  <cp:lastModifiedBy>William N Schultz</cp:lastModifiedBy>
  <cp:revision>30</cp:revision>
  <dcterms:created xsi:type="dcterms:W3CDTF">2021-12-10T15:07:30Z</dcterms:created>
  <dcterms:modified xsi:type="dcterms:W3CDTF">2021-12-14T21:25:46Z</dcterms:modified>
</cp:coreProperties>
</file>