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6858000" cy="9144000"/>
  <p:embeddedFontLst>
    <p:embeddedFont>
      <p:font typeface="Open Sans" panose="020B0606030504020204" pitchFamily="34" charset="0"/>
      <p:regular r:id="rId25"/>
      <p:bold r:id="rId26"/>
      <p:italic r:id="rId27"/>
      <p:boldItalic r:id="rId28"/>
    </p:embeddedFont>
    <p:embeddedFont>
      <p:font typeface="PT Sans Narrow" panose="020B0506020203020204" pitchFamily="34" charset="0"/>
      <p:regular r:id="rId29"/>
      <p:bold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520" y="5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Biasio, Benjamin" userId="f092ad14-8bc6-4795-850d-f30bde5e1652" providerId="ADAL" clId="{AAFCD0A7-CFD7-412B-8576-25D5B26E589D}"/>
    <pc:docChg chg="undo custSel modSld">
      <pc:chgData name="DeBiasio, Benjamin" userId="f092ad14-8bc6-4795-850d-f30bde5e1652" providerId="ADAL" clId="{AAFCD0A7-CFD7-412B-8576-25D5B26E589D}" dt="2026-06-03T13:46:57.263" v="32" actId="1076"/>
      <pc:docMkLst>
        <pc:docMk/>
      </pc:docMkLst>
      <pc:sldChg chg="modSp mod">
        <pc:chgData name="DeBiasio, Benjamin" userId="f092ad14-8bc6-4795-850d-f30bde5e1652" providerId="ADAL" clId="{AAFCD0A7-CFD7-412B-8576-25D5B26E589D}" dt="2026-06-03T13:46:57.263" v="32" actId="1076"/>
        <pc:sldMkLst>
          <pc:docMk/>
          <pc:sldMk cId="0" sldId="258"/>
        </pc:sldMkLst>
        <pc:spChg chg="mod">
          <ac:chgData name="DeBiasio, Benjamin" userId="f092ad14-8bc6-4795-850d-f30bde5e1652" providerId="ADAL" clId="{AAFCD0A7-CFD7-412B-8576-25D5B26E589D}" dt="2026-06-03T13:46:57.263" v="32" actId="1076"/>
          <ac:spMkLst>
            <pc:docMk/>
            <pc:sldMk cId="0" sldId="258"/>
            <ac:spMk id="86" creationId="{00000000-0000-0000-0000-000000000000}"/>
          </ac:spMkLst>
        </pc:spChg>
        <pc:spChg chg="mod">
          <ac:chgData name="DeBiasio, Benjamin" userId="f092ad14-8bc6-4795-850d-f30bde5e1652" providerId="ADAL" clId="{AAFCD0A7-CFD7-412B-8576-25D5B26E589D}" dt="2026-06-03T13:46:51.151" v="31" actId="27636"/>
          <ac:spMkLst>
            <pc:docMk/>
            <pc:sldMk cId="0" sldId="258"/>
            <ac:spMk id="89" creationId="{00000000-0000-0000-0000-000000000000}"/>
          </ac:spMkLst>
        </pc:spChg>
      </pc:sldChg>
      <pc:sldChg chg="delSp modSp mod">
        <pc:chgData name="DeBiasio, Benjamin" userId="f092ad14-8bc6-4795-850d-f30bde5e1652" providerId="ADAL" clId="{AAFCD0A7-CFD7-412B-8576-25D5B26E589D}" dt="2026-06-03T13:44:21.761" v="8" actId="1076"/>
        <pc:sldMkLst>
          <pc:docMk/>
          <pc:sldMk cId="0" sldId="262"/>
        </pc:sldMkLst>
        <pc:spChg chg="del">
          <ac:chgData name="DeBiasio, Benjamin" userId="f092ad14-8bc6-4795-850d-f30bde5e1652" providerId="ADAL" clId="{AAFCD0A7-CFD7-412B-8576-25D5B26E589D}" dt="2026-06-03T13:44:11.695" v="5" actId="478"/>
          <ac:spMkLst>
            <pc:docMk/>
            <pc:sldMk cId="0" sldId="262"/>
            <ac:spMk id="116" creationId="{00000000-0000-0000-0000-000000000000}"/>
          </ac:spMkLst>
        </pc:spChg>
        <pc:spChg chg="del">
          <ac:chgData name="DeBiasio, Benjamin" userId="f092ad14-8bc6-4795-850d-f30bde5e1652" providerId="ADAL" clId="{AAFCD0A7-CFD7-412B-8576-25D5B26E589D}" dt="2026-06-03T13:44:13.300" v="6" actId="478"/>
          <ac:spMkLst>
            <pc:docMk/>
            <pc:sldMk cId="0" sldId="262"/>
            <ac:spMk id="117" creationId="{00000000-0000-0000-0000-000000000000}"/>
          </ac:spMkLst>
        </pc:spChg>
        <pc:spChg chg="mod">
          <ac:chgData name="DeBiasio, Benjamin" userId="f092ad14-8bc6-4795-850d-f30bde5e1652" providerId="ADAL" clId="{AAFCD0A7-CFD7-412B-8576-25D5B26E589D}" dt="2026-06-03T13:44:21.761" v="8" actId="1076"/>
          <ac:spMkLst>
            <pc:docMk/>
            <pc:sldMk cId="0" sldId="262"/>
            <ac:spMk id="119" creationId="{00000000-0000-0000-0000-000000000000}"/>
          </ac:spMkLst>
        </pc:spChg>
        <pc:picChg chg="mod">
          <ac:chgData name="DeBiasio, Benjamin" userId="f092ad14-8bc6-4795-850d-f30bde5e1652" providerId="ADAL" clId="{AAFCD0A7-CFD7-412B-8576-25D5B26E589D}" dt="2026-06-03T13:44:17.732" v="7" actId="1076"/>
          <ac:picMkLst>
            <pc:docMk/>
            <pc:sldMk cId="0" sldId="262"/>
            <ac:picMk id="118" creationId="{00000000-0000-0000-0000-000000000000}"/>
          </ac:picMkLst>
        </pc:picChg>
      </pc:sldChg>
      <pc:sldChg chg="delSp mod">
        <pc:chgData name="DeBiasio, Benjamin" userId="f092ad14-8bc6-4795-850d-f30bde5e1652" providerId="ADAL" clId="{AAFCD0A7-CFD7-412B-8576-25D5B26E589D}" dt="2026-06-03T13:44:30.576" v="10" actId="478"/>
        <pc:sldMkLst>
          <pc:docMk/>
          <pc:sldMk cId="0" sldId="263"/>
        </pc:sldMkLst>
        <pc:spChg chg="del">
          <ac:chgData name="DeBiasio, Benjamin" userId="f092ad14-8bc6-4795-850d-f30bde5e1652" providerId="ADAL" clId="{AAFCD0A7-CFD7-412B-8576-25D5B26E589D}" dt="2026-06-03T13:44:29.256" v="9" actId="478"/>
          <ac:spMkLst>
            <pc:docMk/>
            <pc:sldMk cId="0" sldId="263"/>
            <ac:spMk id="124" creationId="{00000000-0000-0000-0000-000000000000}"/>
          </ac:spMkLst>
        </pc:spChg>
        <pc:spChg chg="del">
          <ac:chgData name="DeBiasio, Benjamin" userId="f092ad14-8bc6-4795-850d-f30bde5e1652" providerId="ADAL" clId="{AAFCD0A7-CFD7-412B-8576-25D5B26E589D}" dt="2026-06-03T13:44:30.576" v="10" actId="478"/>
          <ac:spMkLst>
            <pc:docMk/>
            <pc:sldMk cId="0" sldId="263"/>
            <ac:spMk id="12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e13f1bd95d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3e13f1bd95d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Lisa</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rPr>
              <a:t>While you were managing the immediate fallout of your workshop, massive parallel conversations were happening across campus.</a:t>
            </a:r>
            <a:endParaRPr>
              <a:solidFill>
                <a:schemeClr val="dk1"/>
              </a:solidFill>
            </a:endParaRPr>
          </a:p>
          <a:p>
            <a:pPr marL="0" lvl="0" indent="0" algn="l" rtl="0">
              <a:spcBef>
                <a:spcPts val="0"/>
              </a:spcBef>
              <a:spcAft>
                <a:spcPts val="0"/>
              </a:spcAft>
              <a:buClr>
                <a:schemeClr val="dk1"/>
              </a:buClr>
              <a:buSzPts val="1100"/>
              <a:buFont typeface="Arial"/>
              <a:buNone/>
            </a:pPr>
            <a:r>
              <a:rPr lang="en" i="1">
                <a:solidFill>
                  <a:schemeClr val="dk1"/>
                </a:solidFill>
              </a:rPr>
              <a:t>Campus IT</a:t>
            </a:r>
            <a:r>
              <a:rPr lang="en">
                <a:solidFill>
                  <a:schemeClr val="dk1"/>
                </a:solidFill>
              </a:rPr>
              <a:t> was looking at infrastructure, privacy, and security.</a:t>
            </a:r>
            <a:endParaRPr>
              <a:solidFill>
                <a:schemeClr val="dk1"/>
              </a:solidFill>
            </a:endParaRPr>
          </a:p>
          <a:p>
            <a:pPr marL="0" lvl="0" indent="0" algn="l" rtl="0">
              <a:spcBef>
                <a:spcPts val="0"/>
              </a:spcBef>
              <a:spcAft>
                <a:spcPts val="0"/>
              </a:spcAft>
              <a:buClr>
                <a:schemeClr val="dk1"/>
              </a:buClr>
              <a:buSzPts val="1100"/>
              <a:buFont typeface="Arial"/>
              <a:buNone/>
            </a:pPr>
            <a:r>
              <a:rPr lang="en" i="1">
                <a:solidFill>
                  <a:schemeClr val="dk1"/>
                </a:solidFill>
              </a:rPr>
              <a:t>The Faculty Union</a:t>
            </a:r>
            <a:r>
              <a:rPr lang="en">
                <a:solidFill>
                  <a:schemeClr val="dk1"/>
                </a:solidFill>
              </a:rPr>
              <a:t> was raising labor and academic integrity anxieties.</a:t>
            </a:r>
            <a:endParaRPr>
              <a:solidFill>
                <a:schemeClr val="dk1"/>
              </a:solidFill>
            </a:endParaRPr>
          </a:p>
          <a:p>
            <a:pPr marL="0" lvl="0" indent="0" algn="l" rtl="0">
              <a:spcBef>
                <a:spcPts val="0"/>
              </a:spcBef>
              <a:spcAft>
                <a:spcPts val="0"/>
              </a:spcAft>
              <a:buClr>
                <a:schemeClr val="dk1"/>
              </a:buClr>
              <a:buSzPts val="1100"/>
              <a:buFont typeface="Arial"/>
              <a:buNone/>
            </a:pPr>
            <a:r>
              <a:rPr lang="en" i="1">
                <a:solidFill>
                  <a:schemeClr val="dk1"/>
                </a:solidFill>
              </a:rPr>
              <a:t>The CTL</a:t>
            </a:r>
            <a:r>
              <a:rPr lang="en">
                <a:solidFill>
                  <a:schemeClr val="dk1"/>
                </a:solidFill>
              </a:rPr>
              <a:t> was trying to manage pedagogical panic.</a:t>
            </a:r>
            <a:endParaRPr>
              <a:solidFill>
                <a:schemeClr val="dk1"/>
              </a:solidFill>
            </a:endParaRPr>
          </a:p>
          <a:p>
            <a:pPr marL="0" lvl="0" indent="0" algn="l" rtl="0">
              <a:spcBef>
                <a:spcPts val="0"/>
              </a:spcBef>
              <a:spcAft>
                <a:spcPts val="0"/>
              </a:spcAft>
              <a:buClr>
                <a:schemeClr val="dk1"/>
              </a:buClr>
              <a:buSzPts val="1100"/>
              <a:buFont typeface="Arial"/>
              <a:buNone/>
            </a:pPr>
            <a:endParaRPr b="1">
              <a:solidFill>
                <a:schemeClr val="dk1"/>
              </a:solidFill>
            </a:endParaRPr>
          </a:p>
          <a:p>
            <a:pPr marL="0" lvl="0" indent="0" algn="l" rtl="0">
              <a:spcBef>
                <a:spcPts val="0"/>
              </a:spcBef>
              <a:spcAft>
                <a:spcPts val="0"/>
              </a:spcAft>
              <a:buClr>
                <a:schemeClr val="dk1"/>
              </a:buClr>
              <a:buSzPts val="1100"/>
              <a:buFont typeface="Arial"/>
              <a:buNone/>
            </a:pPr>
            <a:r>
              <a:rPr lang="en" b="1">
                <a:solidFill>
                  <a:schemeClr val="dk1"/>
                </a:solidFill>
              </a:rPr>
              <a:t>The Core Insight:</a:t>
            </a:r>
            <a:r>
              <a:rPr lang="en">
                <a:solidFill>
                  <a:schemeClr val="dk1"/>
                </a:solidFill>
              </a:rPr>
              <a:t> This slide proves your abstract's thesis: AI literacy instruction does not happen in a vacuum. The library was operating in a highly charged, highly contested political ecosystem.</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lnSpc>
                <a:spcPct val="115000"/>
              </a:lnSpc>
              <a:spcBef>
                <a:spcPts val="1200"/>
              </a:spcBef>
              <a:spcAft>
                <a:spcPts val="0"/>
              </a:spcAft>
              <a:buClr>
                <a:schemeClr val="dk1"/>
              </a:buClr>
              <a:buSzPts val="1100"/>
              <a:buFont typeface="Arial"/>
              <a:buNone/>
            </a:pPr>
            <a:r>
              <a:rPr lang="en"/>
              <a:t>While we were reacting to these individual assumptions, massive parallel conversations were occurring across campus in real time. Our campus IT staff on the Information Security Committee understandably preferred to block AI services entirely due to massive data privacy and security concerns. At the same exact time, our campus faculty union, UPI, was navigating labor negotiations, viewing AI as a direct threat to working conditions and academic integrity that shouldn't be handed down by the administration.</a:t>
            </a:r>
            <a:endParaRPr/>
          </a:p>
          <a:p>
            <a:pPr marL="0" lvl="0" indent="0" algn="l" rtl="0">
              <a:lnSpc>
                <a:spcPct val="115000"/>
              </a:lnSpc>
              <a:spcBef>
                <a:spcPts val="1200"/>
              </a:spcBef>
              <a:spcAft>
                <a:spcPts val="0"/>
              </a:spcAft>
              <a:buClr>
                <a:schemeClr val="dk1"/>
              </a:buClr>
              <a:buSzPts val="1100"/>
              <a:buFont typeface="Arial"/>
              <a:buNone/>
            </a:pPr>
            <a:r>
              <a:rPr lang="en"/>
              <a:t>Meanwhile, a team sponsored by the CTL was participating in the AAC&amp;U AI Institute, trying to establish grounding principles amidst a massive disciplinary split. Faculty were shouting, 'Just tell us what to do!' This context reminded us that our library instruction does not happen in a vacuum—we were operating in a highly charged political ecosystem."</a:t>
            </a:r>
            <a:endParaRPr/>
          </a:p>
          <a:p>
            <a:pPr marL="0" lvl="0" indent="0" algn="l" rtl="0">
              <a:spcBef>
                <a:spcPts val="120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a:t>-&gt; </a:t>
            </a:r>
            <a:r>
              <a:rPr lang="en">
                <a:solidFill>
                  <a:schemeClr val="dk1"/>
                </a:solidFill>
              </a:rPr>
              <a:t>In the chat, type the name of the department on your campus that you feel is currently the </a:t>
            </a:r>
            <a:r>
              <a:rPr lang="en" i="1">
                <a:solidFill>
                  <a:schemeClr val="dk1"/>
                </a:solidFill>
              </a:rPr>
              <a:t>most</a:t>
            </a:r>
            <a:r>
              <a:rPr lang="en">
                <a:solidFill>
                  <a:schemeClr val="dk1"/>
                </a:solidFill>
              </a:rPr>
              <a:t> anxious or skeptical about AI.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e757972025_1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3e757972025_1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Lisa</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e0f7f98ccd_1_1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3e0f7f98ccd_1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Lisa</a:t>
            </a:r>
            <a:endParaRPr/>
          </a:p>
          <a:p>
            <a:pPr marL="0" lvl="0" indent="0" algn="l" rtl="0">
              <a:spcBef>
                <a:spcPts val="0"/>
              </a:spcBef>
              <a:spcAft>
                <a:spcPts val="0"/>
              </a:spcAft>
              <a:buNone/>
            </a:pPr>
            <a:endParaRPr/>
          </a:p>
          <a:p>
            <a:pPr marL="0" lvl="0" indent="0" algn="l" rtl="0">
              <a:lnSpc>
                <a:spcPct val="115000"/>
              </a:lnSpc>
              <a:spcBef>
                <a:spcPts val="0"/>
              </a:spcBef>
              <a:spcAft>
                <a:spcPts val="0"/>
              </a:spcAft>
              <a:buNone/>
            </a:pPr>
            <a:r>
              <a:rPr lang="en"/>
              <a:t>Recognizing that we were caught in the middle of these competing campus forces, we knew we couldn't just ignore the noise.</a:t>
            </a:r>
            <a:endParaRPr/>
          </a:p>
          <a:p>
            <a:pPr marL="0" lvl="0" indent="0" algn="l" rtl="0">
              <a:lnSpc>
                <a:spcPct val="115000"/>
              </a:lnSpc>
              <a:spcBef>
                <a:spcPts val="2400"/>
              </a:spcBef>
              <a:spcAft>
                <a:spcPts val="0"/>
              </a:spcAft>
              <a:buNone/>
            </a:pPr>
            <a:r>
              <a:rPr lang="en"/>
              <a:t>First, we made sure to acknowledge and highlight anti-AI viewpoints rather than ignoring them. We did not want to present AI use as inevitable, uncomplicated, or universally beneficial.</a:t>
            </a:r>
            <a:endParaRPr/>
          </a:p>
          <a:p>
            <a:pPr marL="0" lvl="0" indent="0" algn="l" rtl="0">
              <a:lnSpc>
                <a:spcPct val="115000"/>
              </a:lnSpc>
              <a:spcBef>
                <a:spcPts val="2400"/>
              </a:spcBef>
              <a:spcAft>
                <a:spcPts val="0"/>
              </a:spcAft>
              <a:buClr>
                <a:schemeClr val="dk1"/>
              </a:buClr>
              <a:buSzPts val="1100"/>
              <a:buFont typeface="Arial"/>
              <a:buNone/>
            </a:pPr>
            <a:r>
              <a:rPr lang="en"/>
              <a:t>Second, we asked faculty for input as we planned instruction. That was important because we wanted to understand where concerns were coming from and to avoid creating the impression that the library was making a unilateral statement about acceptable AI use.</a:t>
            </a:r>
            <a:endParaRPr/>
          </a:p>
          <a:p>
            <a:pPr marL="0" lvl="0" indent="0" algn="l" rtl="0">
              <a:lnSpc>
                <a:spcPct val="115000"/>
              </a:lnSpc>
              <a:spcBef>
                <a:spcPts val="1200"/>
              </a:spcBef>
              <a:spcAft>
                <a:spcPts val="0"/>
              </a:spcAft>
              <a:buNone/>
            </a:pPr>
            <a:r>
              <a:rPr lang="en"/>
              <a:t>Third, we developed an NEIU Libraries position statement. That helped clarify that our role was not to endorse AI, but to support critical, informed, and ethical engagement with a tool students are already encountering.</a:t>
            </a:r>
            <a:endParaRPr/>
          </a:p>
          <a:p>
            <a:pPr marL="0" lvl="0" indent="0" algn="l" rtl="0">
              <a:lnSpc>
                <a:spcPct val="115000"/>
              </a:lnSpc>
              <a:spcBef>
                <a:spcPts val="1200"/>
              </a:spcBef>
              <a:spcAft>
                <a:spcPts val="0"/>
              </a:spcAft>
              <a:buNone/>
            </a:pPr>
            <a:r>
              <a:rPr lang="en"/>
              <a:t>Here is what those efforts looked like.</a:t>
            </a:r>
            <a:endParaRPr/>
          </a:p>
          <a:p>
            <a:pPr marL="0" lvl="0" indent="0" algn="l" rtl="0">
              <a:spcBef>
                <a:spcPts val="1200"/>
              </a:spcBef>
              <a:spcAft>
                <a:spcPts val="0"/>
              </a:spcAft>
              <a:buClr>
                <a:schemeClr val="dk1"/>
              </a:buClr>
              <a:buSzPts val="11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e0f7f98ccd_1_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3e0f7f98ccd_1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Lisa</a:t>
            </a:r>
            <a:endParaRPr/>
          </a:p>
          <a:p>
            <a:pPr marL="0" lvl="0" indent="0" algn="l" rtl="0">
              <a:spcBef>
                <a:spcPts val="0"/>
              </a:spcBef>
              <a:spcAft>
                <a:spcPts val="0"/>
              </a:spcAft>
              <a:buNone/>
            </a:pPr>
            <a:endParaRPr/>
          </a:p>
          <a:p>
            <a:pPr marL="0" lvl="0" indent="0" algn="l" rtl="0">
              <a:lnSpc>
                <a:spcPct val="115000"/>
              </a:lnSpc>
              <a:spcBef>
                <a:spcPts val="1200"/>
              </a:spcBef>
              <a:spcAft>
                <a:spcPts val="0"/>
              </a:spcAft>
              <a:buNone/>
            </a:pPr>
            <a:r>
              <a:rPr lang="en"/>
              <a:t>The first prong was our public-facing user guide.</a:t>
            </a:r>
            <a:endParaRPr/>
          </a:p>
          <a:p>
            <a:pPr marL="0" lvl="0" indent="0" algn="l" rtl="0">
              <a:lnSpc>
                <a:spcPct val="115000"/>
              </a:lnSpc>
              <a:spcBef>
                <a:spcPts val="1200"/>
              </a:spcBef>
              <a:spcAft>
                <a:spcPts val="0"/>
              </a:spcAft>
              <a:buClr>
                <a:schemeClr val="dk1"/>
              </a:buClr>
              <a:buSzPts val="1100"/>
              <a:buFont typeface="Arial"/>
              <a:buNone/>
            </a:pPr>
            <a:r>
              <a:rPr lang="en"/>
              <a:t>We added a prominent 'Food for Thought' section to explicitly state that our guide is not intended to promote GenAI, but to inform the campus on a topic consuming our time and energy. Crucially, we featured highly critical, anti-AI literature such as Ronald Purser’s essay on how AI is destroying learning, and Audrey Watters’ ed tech-criticism newsletter.</a:t>
            </a:r>
            <a:endParaRPr/>
          </a:p>
          <a:p>
            <a:pPr marL="0" lvl="0" indent="0" algn="l" rtl="0">
              <a:lnSpc>
                <a:spcPct val="115000"/>
              </a:lnSpc>
              <a:spcBef>
                <a:spcPts val="1200"/>
              </a:spcBef>
              <a:spcAft>
                <a:spcPts val="0"/>
              </a:spcAft>
              <a:buClr>
                <a:schemeClr val="dk1"/>
              </a:buClr>
              <a:buSzPts val="1100"/>
              <a:buFont typeface="Arial"/>
              <a:buNone/>
            </a:pPr>
            <a:r>
              <a:rPr lang="en"/>
              <a:t>By explicitly giving space to thoughtful opposition and critical resistance, we signaled to skeptical faculty that the library wasn't acting as a cheerleader for Silicon Valley—we were providing balanced resources for informed decision-making.</a:t>
            </a:r>
            <a:endParaRPr/>
          </a:p>
          <a:p>
            <a:pPr marL="0" lvl="0" indent="0" algn="l" rtl="0">
              <a:spcBef>
                <a:spcPts val="120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e0f7f98ccd_1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e0f7f98ccd_1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Lisa</a:t>
            </a:r>
            <a:endParaRPr/>
          </a:p>
          <a:p>
            <a:pPr marL="0" lvl="0" indent="0" algn="l" rtl="0">
              <a:spcBef>
                <a:spcPts val="0"/>
              </a:spcBef>
              <a:spcAft>
                <a:spcPts val="0"/>
              </a:spcAft>
              <a:buNone/>
            </a:pPr>
            <a:endParaRPr/>
          </a:p>
          <a:p>
            <a:pPr marL="0" lvl="0" indent="0" algn="l" rtl="0">
              <a:lnSpc>
                <a:spcPct val="115000"/>
              </a:lnSpc>
              <a:spcBef>
                <a:spcPts val="1200"/>
              </a:spcBef>
              <a:spcAft>
                <a:spcPts val="0"/>
              </a:spcAft>
              <a:buClr>
                <a:schemeClr val="dk1"/>
              </a:buClr>
              <a:buSzPts val="1100"/>
              <a:buFont typeface="Arial"/>
              <a:buNone/>
            </a:pPr>
            <a:r>
              <a:rPr lang="en"/>
              <a:t>The second prong of our response happens at the classroom level. We added this mandatory text field to our library instruction request intake form: 'Please describe your teaching philosophy regarding your students' use of artificial intelligence in this specific course.'</a:t>
            </a:r>
            <a:endParaRPr/>
          </a:p>
          <a:p>
            <a:pPr marL="0" lvl="0" indent="0" algn="l" rtl="0">
              <a:lnSpc>
                <a:spcPct val="115000"/>
              </a:lnSpc>
              <a:spcBef>
                <a:spcPts val="1200"/>
              </a:spcBef>
              <a:spcAft>
                <a:spcPts val="1200"/>
              </a:spcAft>
              <a:buNone/>
            </a:pPr>
            <a:r>
              <a:rPr lang="en"/>
              <a:t>As librarians, we constantly tell students to check their syllabi and ask their instructors about AI boundaries—adding this to our form allows us to practice what we preach. It ensures that before a librarian steps foot into a classroom, we are fully aware of and entirely respectful of that specific instructor’s boundaries, ensuring we never accidentally subvert their syllabus.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e12c9aad24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3e12c9aad24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Robin</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e13f1bd95d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3e13f1bd95d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Robin</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e13f1bd95d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3e13f1bd95d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Robin</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e13f1bd95d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e13f1bd95d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Lisa</a:t>
            </a:r>
            <a:endParaRPr/>
          </a:p>
          <a:p>
            <a:pPr marL="0" lvl="0" indent="0" algn="l" rtl="0">
              <a:lnSpc>
                <a:spcPct val="115000"/>
              </a:lnSpc>
              <a:spcBef>
                <a:spcPts val="1200"/>
              </a:spcBef>
              <a:spcAft>
                <a:spcPts val="0"/>
              </a:spcAft>
              <a:buNone/>
            </a:pPr>
            <a:r>
              <a:rPr lang="en"/>
              <a:t>We developed what we thought was a straightforward student workshop on using GenAI effectively and responsibly.</a:t>
            </a:r>
            <a:endParaRPr/>
          </a:p>
          <a:p>
            <a:pPr marL="0" lvl="0" indent="0" algn="l" rtl="0">
              <a:lnSpc>
                <a:spcPct val="115000"/>
              </a:lnSpc>
              <a:spcBef>
                <a:spcPts val="1200"/>
              </a:spcBef>
              <a:spcAft>
                <a:spcPts val="0"/>
              </a:spcAft>
              <a:buNone/>
            </a:pPr>
            <a:r>
              <a:rPr lang="en"/>
              <a:t>It was grounded in familiar information literacy practices: asking better questions, evaluating outputs, identifying inaccuracies, and thinking about ethics. But the campus response showed us that AI literacy instruction is not perceived as neutral by everyone.</a:t>
            </a:r>
            <a:endParaRPr/>
          </a:p>
          <a:p>
            <a:pPr marL="0" lvl="0" indent="0" algn="l" rtl="0">
              <a:lnSpc>
                <a:spcPct val="115000"/>
              </a:lnSpc>
              <a:spcBef>
                <a:spcPts val="1200"/>
              </a:spcBef>
              <a:spcAft>
                <a:spcPts val="0"/>
              </a:spcAft>
              <a:buNone/>
            </a:pPr>
            <a:r>
              <a:rPr lang="en"/>
              <a:t>For some, it looked like permission. For others, it raised concerns about cheating, faculty authority, labor, privacy, and policy.</a:t>
            </a:r>
            <a:endParaRPr/>
          </a:p>
          <a:p>
            <a:pPr marL="0" lvl="0" indent="0" algn="l" rtl="0">
              <a:lnSpc>
                <a:spcPct val="115000"/>
              </a:lnSpc>
              <a:spcBef>
                <a:spcPts val="1200"/>
              </a:spcBef>
              <a:spcAft>
                <a:spcPts val="1200"/>
              </a:spcAft>
              <a:buNone/>
            </a:pPr>
            <a:r>
              <a:rPr lang="en"/>
              <a:t>Our experience taught us that libraries have an important role to play, not because we have all the answers about AI, but because we are already positioned to help students and faculty ask better questions about information, authority, accuracy, and responsible use.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e757972025_1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3e757972025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Lisa</a:t>
            </a:r>
            <a:endParaRPr/>
          </a:p>
          <a:p>
            <a:pPr marL="0" lvl="0" indent="0" algn="l" rtl="0">
              <a:lnSpc>
                <a:spcPct val="115000"/>
              </a:lnSpc>
              <a:spcBef>
                <a:spcPts val="1200"/>
              </a:spcBef>
              <a:spcAft>
                <a:spcPts val="0"/>
              </a:spcAft>
              <a:buClr>
                <a:schemeClr val="dk1"/>
              </a:buClr>
              <a:buSzPts val="1100"/>
              <a:buFont typeface="Arial"/>
              <a:buNone/>
            </a:pPr>
            <a:r>
              <a:rPr lang="en"/>
              <a:t>One of the biggest lessons for us was that neutrality is not always perceived as neutral. Even though our workshop was grounded in information literacy frameworks, some people still read it as advocacy for specific tools.</a:t>
            </a:r>
            <a:endParaRPr/>
          </a:p>
          <a:p>
            <a:pPr marL="0" lvl="0" indent="0" algn="l" rtl="0">
              <a:lnSpc>
                <a:spcPct val="115000"/>
              </a:lnSpc>
              <a:spcBef>
                <a:spcPts val="1200"/>
              </a:spcBef>
              <a:spcAft>
                <a:spcPts val="0"/>
              </a:spcAft>
              <a:buClr>
                <a:schemeClr val="dk1"/>
              </a:buClr>
              <a:buSzPts val="1100"/>
              <a:buFont typeface="Arial"/>
              <a:buNone/>
            </a:pPr>
            <a:r>
              <a:rPr lang="en"/>
              <a:t>That mattered because it showed us that the real issue was not just workshop content. The issue was the larger campus environment: uncertainty about academic integrity, uncertainty about faculty expectations, and uncertainty about who should be guiding these conversations.</a:t>
            </a:r>
            <a:endParaRPr/>
          </a:p>
          <a:p>
            <a:pPr marL="0" lvl="0" indent="0" algn="l" rtl="0">
              <a:lnSpc>
                <a:spcPct val="115000"/>
              </a:lnSpc>
              <a:spcBef>
                <a:spcPts val="1200"/>
              </a:spcBef>
              <a:spcAft>
                <a:spcPts val="1200"/>
              </a:spcAft>
              <a:buNone/>
            </a:pPr>
            <a:r>
              <a:rPr lang="en"/>
              <a:t>Our response, then, was as much about relationship-building and communication as it was about instruction. We needed to show that library involvement in AI literacy comes from our existing expertise in evaluating information, teaching critical use, and helping students navigate complex information environments.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e0f7f98ccd_0_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e0f7f98ccd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Each of us gives intro</a:t>
            </a:r>
            <a:br>
              <a:rPr lang="en"/>
            </a:br>
            <a:br>
              <a:rPr lang="en"/>
            </a:br>
            <a:r>
              <a:rPr lang="en"/>
              <a:t>We are here today to talk about what happens when a routine library instruction initiative accidentally drops you directly into a campus-wide debate.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e13f1bd95d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3e13f1bd95d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Robin and Lisa</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e712e0b9b3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e712e0b9b3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Lisa</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3e13f1bd95d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e13f1bd95d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Lisa</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Before we take questions, I’d like to end with one for all of you. I’d like you to type your answers in the chat, but don’t hit enter until I say “Send”</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Ready?</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e12c9aad2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e12c9aad2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Robin</a:t>
            </a:r>
            <a:br>
              <a:rPr lang="en"/>
            </a:br>
            <a:br>
              <a:rPr lang="en"/>
            </a:br>
            <a:r>
              <a:rPr lang="en" i="1">
                <a:solidFill>
                  <a:schemeClr val="dk1"/>
                </a:solidFill>
              </a:rPr>
              <a:t>The Catalyst:</a:t>
            </a:r>
            <a:r>
              <a:rPr lang="en">
                <a:solidFill>
                  <a:schemeClr val="dk1"/>
                </a:solidFill>
              </a:rPr>
              <a:t> How our 2025 workshop sparked unexpected campus reactions.</a:t>
            </a:r>
            <a:endParaRPr>
              <a:solidFill>
                <a:schemeClr val="dk1"/>
              </a:solidFill>
            </a:endParaRPr>
          </a:p>
          <a:p>
            <a:pPr marL="0" lvl="0" indent="0" algn="l" rtl="0">
              <a:spcBef>
                <a:spcPts val="0"/>
              </a:spcBef>
              <a:spcAft>
                <a:spcPts val="0"/>
              </a:spcAft>
              <a:buClr>
                <a:schemeClr val="dk1"/>
              </a:buClr>
              <a:buSzPts val="1100"/>
              <a:buFont typeface="Arial"/>
              <a:buNone/>
            </a:pPr>
            <a:r>
              <a:rPr lang="en" i="1">
                <a:solidFill>
                  <a:schemeClr val="dk1"/>
                </a:solidFill>
              </a:rPr>
              <a:t>The Response:</a:t>
            </a:r>
            <a:r>
              <a:rPr lang="en">
                <a:solidFill>
                  <a:schemeClr val="dk1"/>
                </a:solidFill>
              </a:rPr>
              <a:t> The structural tools we built to establish trust and neutrality.</a:t>
            </a:r>
            <a:endParaRPr>
              <a:solidFill>
                <a:schemeClr val="dk1"/>
              </a:solidFill>
            </a:endParaRPr>
          </a:p>
          <a:p>
            <a:pPr marL="0" lvl="0" indent="0" algn="l" rtl="0">
              <a:spcBef>
                <a:spcPts val="0"/>
              </a:spcBef>
              <a:spcAft>
                <a:spcPts val="0"/>
              </a:spcAft>
              <a:buNone/>
            </a:pPr>
            <a:r>
              <a:rPr lang="en" i="1">
                <a:solidFill>
                  <a:schemeClr val="dk1"/>
                </a:solidFill>
              </a:rPr>
              <a:t>The Takeaways:</a:t>
            </a:r>
            <a:r>
              <a:rPr lang="en">
                <a:solidFill>
                  <a:schemeClr val="dk1"/>
                </a:solidFill>
              </a:rPr>
              <a:t> Replicable strategies for your own institution.</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3e12c9aad24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3e12c9aad2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origin story Robin</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e747ad9f8b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3e747ad9f8b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origin story Robin</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e747ad9f8b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e747ad9f8b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Our origin story Robin</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e712e0b9b3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3e712e0b9b3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Robin</a:t>
            </a:r>
            <a:br>
              <a:rPr lang="en"/>
            </a:br>
            <a:br>
              <a:rPr lang="en"/>
            </a:br>
            <a:r>
              <a:rPr lang="en"/>
              <a:t>From our perspective, this wasn't a technology endorsement. It was traditional critical thinking applied to a new medium.</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e0f7f98ccd_1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3e0f7f98ccd_1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Robin</a:t>
            </a:r>
            <a:br>
              <a:rPr lang="en"/>
            </a:br>
            <a:br>
              <a:rPr lang="en"/>
            </a:br>
            <a:r>
              <a:rPr lang="en"/>
              <a:t>From our perspective, this wasn't a technology endorsement. It was traditional critical thinking applied to a new medium.</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e0f7f98ccd_1_1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e0f7f98ccd_1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Robin and Lisa</a:t>
            </a:r>
            <a:br>
              <a:rPr lang="en"/>
            </a:br>
            <a:endParaRPr/>
          </a:p>
          <a:p>
            <a:pPr marL="0" lvl="0" indent="0" algn="l" rtl="0">
              <a:spcBef>
                <a:spcPts val="0"/>
              </a:spcBef>
              <a:spcAft>
                <a:spcPts val="0"/>
              </a:spcAft>
              <a:buClr>
                <a:schemeClr val="dk1"/>
              </a:buClr>
              <a:buSzPts val="1100"/>
              <a:buFont typeface="Arial"/>
              <a:buNone/>
            </a:pPr>
            <a:r>
              <a:rPr lang="en">
                <a:solidFill>
                  <a:schemeClr val="dk1"/>
                </a:solidFill>
              </a:rPr>
              <a:t>The reality check: Outside the cozy confines of the book club, the broader campus wasn't on the same page.</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Some faculty misread the announcement as the library handing out cheating tutorials. Students assumed they were getting a shortcut tool.</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You quickly realized that teaching the technology required navigating the </a:t>
            </a:r>
            <a:r>
              <a:rPr lang="en" i="1">
                <a:solidFill>
                  <a:schemeClr val="dk1"/>
                </a:solidFill>
              </a:rPr>
              <a:t>perception</a:t>
            </a:r>
            <a:r>
              <a:rPr lang="en">
                <a:solidFill>
                  <a:schemeClr val="dk1"/>
                </a:solidFill>
              </a:rPr>
              <a:t> of the technology.</a:t>
            </a:r>
            <a:endParaRPr>
              <a:solidFill>
                <a:schemeClr val="dk1"/>
              </a:solidFill>
            </a:endParaRPr>
          </a:p>
          <a:p>
            <a:pPr marL="0" lvl="0" indent="0" algn="l" rtl="0">
              <a:spcBef>
                <a:spcPts val="0"/>
              </a:spcBef>
              <a:spcAft>
                <a:spcPts val="0"/>
              </a:spcAft>
              <a:buNone/>
            </a:pPr>
            <a:br>
              <a:rPr lang="en"/>
            </a:br>
            <a:r>
              <a:rPr lang="en">
                <a:solidFill>
                  <a:schemeClr val="dk1"/>
                </a:solidFill>
              </a:rPr>
              <a:t>Mention how a simple announcement was misread by some faculty as a wholesale endorsement of AI.</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Talk about the spectrum of faculty panic you observed—ranging from those who wanted total bans to those who were secretly using it but afraid to admit it.</a:t>
            </a:r>
            <a:endParaRPr>
              <a:solidFill>
                <a:schemeClr val="dk1"/>
              </a:solidFill>
            </a:endParaRPr>
          </a:p>
          <a:p>
            <a:pPr marL="0" lvl="0" indent="0" algn="l" rtl="0">
              <a:spcBef>
                <a:spcPts val="0"/>
              </a:spcBef>
              <a:spcAft>
                <a:spcPts val="0"/>
              </a:spcAft>
              <a:buNone/>
            </a:pPr>
            <a:r>
              <a:rPr lang="en" b="1">
                <a:solidFill>
                  <a:schemeClr val="dk1"/>
                </a:solidFill>
              </a:rPr>
              <a:t>Zoom Interaction Tip:</a:t>
            </a:r>
            <a:r>
              <a:rPr lang="en">
                <a:solidFill>
                  <a:schemeClr val="dk1"/>
                </a:solidFill>
              </a:rPr>
              <a:t> Ask the audience via chat: </a:t>
            </a:r>
            <a:r>
              <a:rPr lang="en" i="1">
                <a:solidFill>
                  <a:schemeClr val="dk1"/>
                </a:solidFill>
              </a:rPr>
              <a:t>"Have your library's AI efforts ever been misconstrued as an endorsement to cheat? Type Yes or No in the chat."</a:t>
            </a:r>
            <a:r>
              <a:rPr lang="en">
                <a:solidFill>
                  <a:schemeClr val="dk1"/>
                </a:solidFill>
              </a:rPr>
              <a:t> (Spend 30 seconds reacting to the chat flood).</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cxnSp>
        <p:nvCxnSpPr>
          <p:cNvPr id="10" name="Google Shape;10;p2"/>
          <p:cNvCxnSpPr/>
          <p:nvPr/>
        </p:nvCxnSpPr>
        <p:spPr>
          <a:xfrm>
            <a:off x="7007735" y="3086128"/>
            <a:ext cx="562200" cy="0"/>
          </a:xfrm>
          <a:prstGeom prst="straightConnector1">
            <a:avLst/>
          </a:prstGeom>
          <a:noFill/>
          <a:ln w="76200" cap="flat" cmpd="sng">
            <a:solidFill>
              <a:srgbClr val="0B5394"/>
            </a:solidFill>
            <a:prstDash val="solid"/>
            <a:round/>
            <a:headEnd type="none" w="sm" len="sm"/>
            <a:tailEnd type="none" w="sm" len="sm"/>
          </a:ln>
        </p:spPr>
      </p:cxnSp>
      <p:cxnSp>
        <p:nvCxnSpPr>
          <p:cNvPr id="11" name="Google Shape;11;p2"/>
          <p:cNvCxnSpPr/>
          <p:nvPr/>
        </p:nvCxnSpPr>
        <p:spPr>
          <a:xfrm>
            <a:off x="1575035" y="3067492"/>
            <a:ext cx="562200" cy="0"/>
          </a:xfrm>
          <a:prstGeom prst="straightConnector1">
            <a:avLst/>
          </a:prstGeom>
          <a:noFill/>
          <a:ln w="76200" cap="flat" cmpd="sng">
            <a:solidFill>
              <a:srgbClr val="0B5394"/>
            </a:solidFill>
            <a:prstDash val="solid"/>
            <a:round/>
            <a:headEnd type="none" w="sm" len="sm"/>
            <a:tailEnd type="none" w="sm" len="sm"/>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w="76200" cap="flat" cmpd="sng">
              <a:solidFill>
                <a:srgbClr val="F1C232"/>
              </a:solidFill>
              <a:prstDash val="solid"/>
              <a:round/>
              <a:headEnd type="none" w="sm" len="sm"/>
              <a:tailEnd type="none" w="sm" len="sm"/>
            </a:ln>
          </p:spPr>
        </p:cxnSp>
        <p:cxnSp>
          <p:nvCxnSpPr>
            <p:cNvPr id="14" name="Google Shape;14;p2"/>
            <p:cNvCxnSpPr/>
            <p:nvPr/>
          </p:nvCxnSpPr>
          <p:spPr>
            <a:xfrm rot="10800000">
              <a:off x="1346429" y="1163700"/>
              <a:ext cx="6452100" cy="0"/>
            </a:xfrm>
            <a:prstGeom prst="straightConnector1">
              <a:avLst/>
            </a:prstGeom>
            <a:noFill/>
            <a:ln w="9525" cap="flat" cmpd="sng">
              <a:solidFill>
                <a:srgbClr val="F1C232"/>
              </a:solidFill>
              <a:prstDash val="solid"/>
              <a:round/>
              <a:headEnd type="none" w="sm" len="sm"/>
              <a:tailEnd type="none" w="sm" len="sm"/>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w="76200" cap="flat" cmpd="sng">
              <a:solidFill>
                <a:srgbClr val="F1C232"/>
              </a:solidFill>
              <a:prstDash val="solid"/>
              <a:round/>
              <a:headEnd type="none" w="sm" len="sm"/>
              <a:tailEnd type="none" w="sm" len="sm"/>
            </a:ln>
          </p:spPr>
        </p:cxnSp>
        <p:cxnSp>
          <p:nvCxnSpPr>
            <p:cNvPr id="17" name="Google Shape;17;p2"/>
            <p:cNvCxnSpPr/>
            <p:nvPr/>
          </p:nvCxnSpPr>
          <p:spPr>
            <a:xfrm>
              <a:off x="1346435" y="3969088"/>
              <a:ext cx="6452100" cy="0"/>
            </a:xfrm>
            <a:prstGeom prst="straightConnector1">
              <a:avLst/>
            </a:prstGeom>
            <a:noFill/>
            <a:ln w="9525" cap="flat" cmpd="sng">
              <a:solidFill>
                <a:srgbClr val="F1C232"/>
              </a:solidFill>
              <a:prstDash val="solid"/>
              <a:round/>
              <a:headEnd type="none" w="sm" len="sm"/>
              <a:tailEnd type="none" w="sm" len="sm"/>
            </a:ln>
          </p:spPr>
        </p:cxnSp>
      </p:grpSp>
      <p:sp>
        <p:nvSpPr>
          <p:cNvPr id="18" name="Google Shape;18;p2"/>
          <p:cNvSpPr txBox="1">
            <a:spLocks noGrp="1"/>
          </p:cNvSpPr>
          <p:nvPr>
            <p:ph type="ctrTitle"/>
          </p:nvPr>
        </p:nvSpPr>
        <p:spPr>
          <a:xfrm>
            <a:off x="1004150" y="1751764"/>
            <a:ext cx="7136700" cy="1022400"/>
          </a:xfrm>
          <a:prstGeom prst="rect">
            <a:avLst/>
          </a:prstGeom>
        </p:spPr>
        <p:txBody>
          <a:bodyPr spcFirstLastPara="1" wrap="square" lIns="91425" tIns="91425" rIns="91425" bIns="91425" anchor="b" anchorCtr="0">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
        <p:nvSpPr>
          <p:cNvPr id="19" name="Google Shape;19;p2"/>
          <p:cNvSpPr txBox="1">
            <a:spLocks noGrp="1"/>
          </p:cNvSpPr>
          <p:nvPr>
            <p:ph type="subTitle" idx="1"/>
          </p:nvPr>
        </p:nvSpPr>
        <p:spPr>
          <a:xfrm>
            <a:off x="2137225" y="2850039"/>
            <a:ext cx="48705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a:endParaRPr/>
          </a:p>
        </p:txBody>
      </p:sp>
      <p:sp>
        <p:nvSpPr>
          <p:cNvPr id="20" name="Google Shape;20;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6"/>
        <p:cNvGrpSpPr/>
        <p:nvPr/>
      </p:nvGrpSpPr>
      <p:grpSpPr>
        <a:xfrm>
          <a:off x="0" y="0"/>
          <a:ext cx="0" cy="0"/>
          <a:chOff x="0" y="0"/>
          <a:chExt cx="0" cy="0"/>
        </a:xfrm>
      </p:grpSpPr>
      <p:sp>
        <p:nvSpPr>
          <p:cNvPr id="57" name="Google Shape;57;p11"/>
          <p:cNvSpPr/>
          <p:nvPr/>
        </p:nvSpPr>
        <p:spPr>
          <a:xfrm>
            <a:off x="-75"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1"/>
          <p:cNvSpPr txBox="1">
            <a:spLocks noGrp="1"/>
          </p:cNvSpPr>
          <p:nvPr>
            <p:ph type="title" hasCustomPrompt="1"/>
          </p:nvPr>
        </p:nvSpPr>
        <p:spPr>
          <a:xfrm>
            <a:off x="311700" y="1304850"/>
            <a:ext cx="8520600" cy="15384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9" name="Google Shape;59;p11"/>
          <p:cNvSpPr txBox="1">
            <a:spLocks noGrp="1"/>
          </p:cNvSpPr>
          <p:nvPr>
            <p:ph type="body" idx="1"/>
          </p:nvPr>
        </p:nvSpPr>
        <p:spPr>
          <a:xfrm>
            <a:off x="311700" y="2995650"/>
            <a:ext cx="8520600" cy="10716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60" name="Google Shape;60;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
        <p:nvSpPr>
          <p:cNvPr id="24" name="Google Shape;24;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8" name="Google Shape;28;p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9" name="Google Shape;2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30" name="Google Shape;30;p4"/>
          <p:cNvSpPr/>
          <p:nvPr/>
        </p:nvSpPr>
        <p:spPr>
          <a:xfrm>
            <a:off x="-75" y="0"/>
            <a:ext cx="9144000" cy="97800"/>
          </a:xfrm>
          <a:prstGeom prst="rect">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3" name="Google Shape;33;p5"/>
          <p:cNvSpPr txBox="1">
            <a:spLocks noGrp="1"/>
          </p:cNvSpPr>
          <p:nvPr>
            <p:ph type="body" idx="1"/>
          </p:nvPr>
        </p:nvSpPr>
        <p:spPr>
          <a:xfrm>
            <a:off x="311700" y="1266175"/>
            <a:ext cx="3999900" cy="33027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4" name="Google Shape;34;p5"/>
          <p:cNvSpPr txBox="1">
            <a:spLocks noGrp="1"/>
          </p:cNvSpPr>
          <p:nvPr>
            <p:ph type="body" idx="2"/>
          </p:nvPr>
        </p:nvSpPr>
        <p:spPr>
          <a:xfrm>
            <a:off x="4832400" y="1266175"/>
            <a:ext cx="3999900" cy="33027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5" name="Google Shape;3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8" name="Google Shape;38;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9"/>
        <p:cNvGrpSpPr/>
        <p:nvPr/>
      </p:nvGrpSpPr>
      <p:grpSpPr>
        <a:xfrm>
          <a:off x="0" y="0"/>
          <a:ext cx="0" cy="0"/>
          <a:chOff x="0" y="0"/>
          <a:chExt cx="0" cy="0"/>
        </a:xfrm>
      </p:grpSpPr>
      <p:sp>
        <p:nvSpPr>
          <p:cNvPr id="40" name="Google Shape;40;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1" name="Google Shape;41;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2" name="Google Shape;42;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6"/>
        </a:solidFill>
        <a:effectLst/>
      </p:bgPr>
    </p:bg>
    <p:spTree>
      <p:nvGrpSpPr>
        <p:cNvPr id="1" name="Shape 43"/>
        <p:cNvGrpSpPr/>
        <p:nvPr/>
      </p:nvGrpSpPr>
      <p:grpSpPr>
        <a:xfrm>
          <a:off x="0" y="0"/>
          <a:ext cx="0" cy="0"/>
          <a:chOff x="0" y="0"/>
          <a:chExt cx="0" cy="0"/>
        </a:xfrm>
      </p:grpSpPr>
      <p:sp>
        <p:nvSpPr>
          <p:cNvPr id="44" name="Google Shape;44;p8"/>
          <p:cNvSpPr txBox="1">
            <a:spLocks noGrp="1"/>
          </p:cNvSpPr>
          <p:nvPr>
            <p:ph type="title"/>
          </p:nvPr>
        </p:nvSpPr>
        <p:spPr>
          <a:xfrm>
            <a:off x="490250" y="526350"/>
            <a:ext cx="56136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dk2"/>
              </a:buClr>
              <a:buSzPts val="5400"/>
              <a:buNone/>
              <a:defRPr sz="5400" b="0">
                <a:solidFill>
                  <a:schemeClr val="dk2"/>
                </a:solidFill>
              </a:defRPr>
            </a:lvl1pPr>
            <a:lvl2pPr lvl="1">
              <a:spcBef>
                <a:spcPts val="0"/>
              </a:spcBef>
              <a:spcAft>
                <a:spcPts val="0"/>
              </a:spcAft>
              <a:buClr>
                <a:schemeClr val="dk2"/>
              </a:buClr>
              <a:buSzPts val="5400"/>
              <a:buNone/>
              <a:defRPr sz="5400" b="0">
                <a:solidFill>
                  <a:schemeClr val="dk2"/>
                </a:solidFill>
              </a:defRPr>
            </a:lvl2pPr>
            <a:lvl3pPr lvl="2">
              <a:spcBef>
                <a:spcPts val="0"/>
              </a:spcBef>
              <a:spcAft>
                <a:spcPts val="0"/>
              </a:spcAft>
              <a:buClr>
                <a:schemeClr val="dk2"/>
              </a:buClr>
              <a:buSzPts val="5400"/>
              <a:buNone/>
              <a:defRPr sz="5400" b="0">
                <a:solidFill>
                  <a:schemeClr val="dk2"/>
                </a:solidFill>
              </a:defRPr>
            </a:lvl3pPr>
            <a:lvl4pPr lvl="3">
              <a:spcBef>
                <a:spcPts val="0"/>
              </a:spcBef>
              <a:spcAft>
                <a:spcPts val="0"/>
              </a:spcAft>
              <a:buClr>
                <a:schemeClr val="dk2"/>
              </a:buClr>
              <a:buSzPts val="5400"/>
              <a:buNone/>
              <a:defRPr sz="5400" b="0">
                <a:solidFill>
                  <a:schemeClr val="dk2"/>
                </a:solidFill>
              </a:defRPr>
            </a:lvl4pPr>
            <a:lvl5pPr lvl="4">
              <a:spcBef>
                <a:spcPts val="0"/>
              </a:spcBef>
              <a:spcAft>
                <a:spcPts val="0"/>
              </a:spcAft>
              <a:buClr>
                <a:schemeClr val="dk2"/>
              </a:buClr>
              <a:buSzPts val="5400"/>
              <a:buNone/>
              <a:defRPr sz="5400" b="0">
                <a:solidFill>
                  <a:schemeClr val="dk2"/>
                </a:solidFill>
              </a:defRPr>
            </a:lvl5pPr>
            <a:lvl6pPr lvl="5">
              <a:spcBef>
                <a:spcPts val="0"/>
              </a:spcBef>
              <a:spcAft>
                <a:spcPts val="0"/>
              </a:spcAft>
              <a:buClr>
                <a:schemeClr val="dk2"/>
              </a:buClr>
              <a:buSzPts val="5400"/>
              <a:buNone/>
              <a:defRPr sz="5400" b="0">
                <a:solidFill>
                  <a:schemeClr val="dk2"/>
                </a:solidFill>
              </a:defRPr>
            </a:lvl6pPr>
            <a:lvl7pPr lvl="6">
              <a:spcBef>
                <a:spcPts val="0"/>
              </a:spcBef>
              <a:spcAft>
                <a:spcPts val="0"/>
              </a:spcAft>
              <a:buClr>
                <a:schemeClr val="dk2"/>
              </a:buClr>
              <a:buSzPts val="5400"/>
              <a:buNone/>
              <a:defRPr sz="5400" b="0">
                <a:solidFill>
                  <a:schemeClr val="dk2"/>
                </a:solidFill>
              </a:defRPr>
            </a:lvl7pPr>
            <a:lvl8pPr lvl="7">
              <a:spcBef>
                <a:spcPts val="0"/>
              </a:spcBef>
              <a:spcAft>
                <a:spcPts val="0"/>
              </a:spcAft>
              <a:buClr>
                <a:schemeClr val="dk2"/>
              </a:buClr>
              <a:buSzPts val="5400"/>
              <a:buNone/>
              <a:defRPr sz="5400" b="0">
                <a:solidFill>
                  <a:schemeClr val="dk2"/>
                </a:solidFill>
              </a:defRPr>
            </a:lvl8pPr>
            <a:lvl9pPr lvl="8">
              <a:spcBef>
                <a:spcPts val="0"/>
              </a:spcBef>
              <a:spcAft>
                <a:spcPts val="0"/>
              </a:spcAft>
              <a:buClr>
                <a:schemeClr val="dk2"/>
              </a:buClr>
              <a:buSzPts val="5400"/>
              <a:buNone/>
              <a:defRPr sz="5400" b="0">
                <a:solidFill>
                  <a:schemeClr val="dk2"/>
                </a:solidFill>
              </a:defRPr>
            </a:lvl9pPr>
          </a:lstStyle>
          <a:p>
            <a:endParaRPr/>
          </a:p>
        </p:txBody>
      </p:sp>
      <p:sp>
        <p:nvSpPr>
          <p:cNvPr id="45" name="Google Shape;45;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6"/>
        <p:cNvGrpSpPr/>
        <p:nvPr/>
      </p:nvGrpSpPr>
      <p:grpSpPr>
        <a:xfrm>
          <a:off x="0" y="0"/>
          <a:ext cx="0" cy="0"/>
          <a:chOff x="0" y="0"/>
          <a:chExt cx="0" cy="0"/>
        </a:xfrm>
      </p:grpSpPr>
      <p:sp>
        <p:nvSpPr>
          <p:cNvPr id="47" name="Google Shape;47;p9"/>
          <p:cNvSpPr/>
          <p:nvPr/>
        </p:nvSpPr>
        <p:spPr>
          <a:xfrm>
            <a:off x="4572000" y="0"/>
            <a:ext cx="4572000" cy="51435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8" name="Google Shape;48;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9" name="Google Shape;49;p9"/>
          <p:cNvSpPr txBox="1">
            <a:spLocks noGrp="1"/>
          </p:cNvSpPr>
          <p:nvPr>
            <p:ph type="title"/>
          </p:nvPr>
        </p:nvSpPr>
        <p:spPr>
          <a:xfrm>
            <a:off x="265500" y="1039675"/>
            <a:ext cx="4045200" cy="16758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0" name="Google Shape;50;p9"/>
          <p:cNvSpPr txBox="1">
            <a:spLocks noGrp="1"/>
          </p:cNvSpPr>
          <p:nvPr>
            <p:ph type="subTitle" idx="1"/>
          </p:nvPr>
        </p:nvSpPr>
        <p:spPr>
          <a:xfrm>
            <a:off x="265500" y="27268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1" name="Google Shape;51;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52" name="Google Shape;5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3"/>
        <p:cNvGrpSpPr/>
        <p:nvPr/>
      </p:nvGrpSpPr>
      <p:grpSpPr>
        <a:xfrm>
          <a:off x="0" y="0"/>
          <a:ext cx="0" cy="0"/>
          <a:chOff x="0" y="0"/>
          <a:chExt cx="0" cy="0"/>
        </a:xfrm>
      </p:grpSpPr>
      <p:sp>
        <p:nvSpPr>
          <p:cNvPr id="54" name="Google Shape;54;p10"/>
          <p:cNvSpPr txBox="1">
            <a:spLocks noGrp="1"/>
          </p:cNvSpPr>
          <p:nvPr>
            <p:ph type="body" idx="1"/>
          </p:nvPr>
        </p:nvSpPr>
        <p:spPr>
          <a:xfrm>
            <a:off x="311700" y="423072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a:endParaRPr/>
          </a:p>
        </p:txBody>
      </p:sp>
      <p:sp>
        <p:nvSpPr>
          <p:cNvPr id="55" name="Google Shape;5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trop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7074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7" name="Google Shape;7;p1"/>
          <p:cNvSpPr txBox="1">
            <a:spLocks noGrp="1"/>
          </p:cNvSpPr>
          <p:nvPr>
            <p:ph type="body" idx="1"/>
          </p:nvPr>
        </p:nvSpPr>
        <p:spPr>
          <a:xfrm>
            <a:off x="311700" y="1266325"/>
            <a:ext cx="8520600" cy="33027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www.ala.org/acrl/standards/ilframework"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docs.google.com/presentation/d/1ry-1kds3-9zRw1sD-QSGjWj62aDe7OKnCcYcFZ9JOf0/edit?usp=sharing" TargetMode="External"/><Relationship Id="rId7"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hyperlink" Target="https://neiulibraries.libguides.com/ai-literacy-toolkit/getting-started" TargetMode="External"/><Relationship Id="rId5" Type="http://schemas.openxmlformats.org/officeDocument/2006/relationships/hyperlink" Target="https://neiulibraries.libguides.com/ai-student" TargetMode="External"/><Relationship Id="rId4" Type="http://schemas.openxmlformats.org/officeDocument/2006/relationships/hyperlink" Target="https://neiulibraries.libguides.com/ai-campus"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3"/>
          <p:cNvSpPr txBox="1">
            <a:spLocks noGrp="1"/>
          </p:cNvSpPr>
          <p:nvPr>
            <p:ph type="ctrTitle"/>
          </p:nvPr>
        </p:nvSpPr>
        <p:spPr>
          <a:xfrm>
            <a:off x="1004150" y="1751764"/>
            <a:ext cx="7136700" cy="10224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en">
                <a:solidFill>
                  <a:srgbClr val="0B5394"/>
                </a:solidFill>
              </a:rPr>
              <a:t>AI Literacy is not Endorsement</a:t>
            </a:r>
            <a:endParaRPr>
              <a:solidFill>
                <a:srgbClr val="0B5394"/>
              </a:solidFill>
            </a:endParaRPr>
          </a:p>
        </p:txBody>
      </p:sp>
      <p:sp>
        <p:nvSpPr>
          <p:cNvPr id="68" name="Google Shape;68;p13"/>
          <p:cNvSpPr txBox="1">
            <a:spLocks noGrp="1"/>
          </p:cNvSpPr>
          <p:nvPr>
            <p:ph type="subTitle" idx="1"/>
          </p:nvPr>
        </p:nvSpPr>
        <p:spPr>
          <a:xfrm>
            <a:off x="2137225" y="2850039"/>
            <a:ext cx="4870500" cy="79260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800">
                <a:solidFill>
                  <a:srgbClr val="3D85C6"/>
                </a:solidFill>
              </a:rPr>
              <a:t>Navigating Trust, Pedagogy, and a Polarized Campus in AI Instruction</a:t>
            </a:r>
            <a:endParaRPr sz="1800">
              <a:solidFill>
                <a:srgbClr val="3D85C6"/>
              </a:solidFill>
            </a:endParaRPr>
          </a:p>
          <a:p>
            <a:pPr marL="0" lvl="0" indent="0" algn="ctr" rtl="0">
              <a:spcBef>
                <a:spcPts val="1200"/>
              </a:spcBef>
              <a:spcAft>
                <a:spcPts val="0"/>
              </a:spcAft>
              <a:buNone/>
            </a:pPr>
            <a:endParaRPr/>
          </a:p>
        </p:txBody>
      </p:sp>
      <p:sp>
        <p:nvSpPr>
          <p:cNvPr id="69" name="Google Shape;69;p13"/>
          <p:cNvSpPr txBox="1"/>
          <p:nvPr/>
        </p:nvSpPr>
        <p:spPr>
          <a:xfrm>
            <a:off x="1004150" y="4296725"/>
            <a:ext cx="7136700" cy="534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rgbClr val="0B5394"/>
                </a:solidFill>
                <a:latin typeface="Open Sans"/>
                <a:ea typeface="Open Sans"/>
                <a:cs typeface="Open Sans"/>
                <a:sym typeface="Open Sans"/>
              </a:rPr>
              <a:t>Robin Harris &amp; Lisa Wallis, NEIU Libraries</a:t>
            </a:r>
            <a:endParaRPr sz="1300">
              <a:solidFill>
                <a:srgbClr val="0B5394"/>
              </a:solidFill>
              <a:latin typeface="Open Sans"/>
              <a:ea typeface="Open Sans"/>
              <a:cs typeface="Open Sans"/>
              <a:sym typeface="Open Sans"/>
            </a:endParaRPr>
          </a:p>
          <a:p>
            <a:pPr marL="0" lvl="0" indent="0" algn="l" rtl="0">
              <a:spcBef>
                <a:spcPts val="0"/>
              </a:spcBef>
              <a:spcAft>
                <a:spcPts val="0"/>
              </a:spcAft>
              <a:buNone/>
            </a:pPr>
            <a:r>
              <a:rPr lang="en" sz="1300">
                <a:solidFill>
                  <a:srgbClr val="0B5394"/>
                </a:solidFill>
                <a:latin typeface="Open Sans"/>
                <a:ea typeface="Open Sans"/>
                <a:cs typeface="Open Sans"/>
                <a:sym typeface="Open Sans"/>
              </a:rPr>
              <a:t>CARLI Instruction Showcase / June 4, 2026</a:t>
            </a:r>
            <a:endParaRPr sz="100">
              <a:solidFill>
                <a:srgbClr val="0B5394"/>
              </a:solidFill>
              <a:latin typeface="Open Sans"/>
              <a:ea typeface="Open Sans"/>
              <a:cs typeface="Open Sans"/>
              <a:sym typeface="Open Sans"/>
            </a:endParaRPr>
          </a:p>
        </p:txBody>
      </p:sp>
      <p:pic>
        <p:nvPicPr>
          <p:cNvPr id="70" name="Google Shape;70;p13"/>
          <p:cNvPicPr preferRelativeResize="0"/>
          <p:nvPr/>
        </p:nvPicPr>
        <p:blipFill>
          <a:blip r:embed="rId3">
            <a:alphaModFix/>
          </a:blip>
          <a:stretch>
            <a:fillRect/>
          </a:stretch>
        </p:blipFill>
        <p:spPr>
          <a:xfrm>
            <a:off x="3792563" y="210675"/>
            <a:ext cx="1559875" cy="13874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2"/>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0B5394"/>
                </a:solidFill>
              </a:rPr>
              <a:t>In the meantime…</a:t>
            </a:r>
            <a:endParaRPr>
              <a:solidFill>
                <a:srgbClr val="0B5394"/>
              </a:solidFill>
            </a:endParaRPr>
          </a:p>
        </p:txBody>
      </p:sp>
      <p:sp>
        <p:nvSpPr>
          <p:cNvPr id="142" name="Google Shape;142;p22"/>
          <p:cNvSpPr txBox="1"/>
          <p:nvPr/>
        </p:nvSpPr>
        <p:spPr>
          <a:xfrm>
            <a:off x="93300" y="1288228"/>
            <a:ext cx="2999700" cy="2307000"/>
          </a:xfrm>
          <a:prstGeom prst="rect">
            <a:avLst/>
          </a:prstGeom>
          <a:solidFill>
            <a:srgbClr val="FFE59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chemeClr val="dk2"/>
                </a:solidFill>
                <a:latin typeface="Open Sans"/>
                <a:ea typeface="Open Sans"/>
                <a:cs typeface="Open Sans"/>
                <a:sym typeface="Open Sans"/>
              </a:rPr>
              <a:t>Campus-Wide</a:t>
            </a:r>
            <a:br>
              <a:rPr lang="en" sz="1800" b="1">
                <a:solidFill>
                  <a:schemeClr val="dk2"/>
                </a:solidFill>
                <a:latin typeface="Open Sans"/>
                <a:ea typeface="Open Sans"/>
                <a:cs typeface="Open Sans"/>
                <a:sym typeface="Open Sans"/>
              </a:rPr>
            </a:br>
            <a:r>
              <a:rPr lang="en">
                <a:solidFill>
                  <a:schemeClr val="dk2"/>
                </a:solidFill>
                <a:latin typeface="Open Sans"/>
                <a:ea typeface="Open Sans"/>
                <a:cs typeface="Open Sans"/>
                <a:sym typeface="Open Sans"/>
              </a:rPr>
              <a:t>Information Security Committee</a:t>
            </a:r>
            <a:endParaRPr>
              <a:solidFill>
                <a:schemeClr val="dk2"/>
              </a:solidFill>
              <a:latin typeface="Open Sans"/>
              <a:ea typeface="Open Sans"/>
              <a:cs typeface="Open Sans"/>
              <a:sym typeface="Open Sans"/>
            </a:endParaRPr>
          </a:p>
          <a:p>
            <a:pPr marL="0" lvl="0" indent="0" algn="l" rtl="0">
              <a:spcBef>
                <a:spcPts val="0"/>
              </a:spcBef>
              <a:spcAft>
                <a:spcPts val="0"/>
              </a:spcAft>
              <a:buNone/>
            </a:pPr>
            <a:endParaRPr sz="1800">
              <a:solidFill>
                <a:schemeClr val="dk2"/>
              </a:solidFill>
              <a:latin typeface="Open Sans"/>
              <a:ea typeface="Open Sans"/>
              <a:cs typeface="Open Sans"/>
              <a:sym typeface="Open Sans"/>
            </a:endParaRPr>
          </a:p>
          <a:p>
            <a:pPr marL="0" lvl="0" indent="0" algn="l" rtl="0">
              <a:spcBef>
                <a:spcPts val="0"/>
              </a:spcBef>
              <a:spcAft>
                <a:spcPts val="0"/>
              </a:spcAft>
              <a:buNone/>
            </a:pPr>
            <a:endParaRPr sz="1800">
              <a:solidFill>
                <a:schemeClr val="dk2"/>
              </a:solidFill>
              <a:latin typeface="Open Sans"/>
              <a:ea typeface="Open Sans"/>
              <a:cs typeface="Open Sans"/>
              <a:sym typeface="Open Sans"/>
            </a:endParaRPr>
          </a:p>
          <a:p>
            <a:pPr marL="0" lvl="0" indent="0" algn="l" rtl="0">
              <a:spcBef>
                <a:spcPts val="0"/>
              </a:spcBef>
              <a:spcAft>
                <a:spcPts val="0"/>
              </a:spcAft>
              <a:buNone/>
            </a:pPr>
            <a:r>
              <a:rPr lang="en" sz="1800" i="1">
                <a:solidFill>
                  <a:schemeClr val="dk2"/>
                </a:solidFill>
                <a:latin typeface="Open Sans"/>
                <a:ea typeface="Open Sans"/>
                <a:cs typeface="Open Sans"/>
                <a:sym typeface="Open Sans"/>
              </a:rPr>
              <a:t>Campus IT staff would prefer to deactivate and block any AI services due to security concerns.</a:t>
            </a:r>
            <a:endParaRPr sz="1800" i="1">
              <a:solidFill>
                <a:schemeClr val="dk2"/>
              </a:solidFill>
              <a:latin typeface="Open Sans"/>
              <a:ea typeface="Open Sans"/>
              <a:cs typeface="Open Sans"/>
              <a:sym typeface="Open Sans"/>
            </a:endParaRPr>
          </a:p>
        </p:txBody>
      </p:sp>
      <p:sp>
        <p:nvSpPr>
          <p:cNvPr id="143" name="Google Shape;143;p22"/>
          <p:cNvSpPr txBox="1"/>
          <p:nvPr/>
        </p:nvSpPr>
        <p:spPr>
          <a:xfrm>
            <a:off x="3121000" y="1288228"/>
            <a:ext cx="2837400" cy="2547600"/>
          </a:xfrm>
          <a:prstGeom prst="rect">
            <a:avLst/>
          </a:prstGeom>
          <a:solidFill>
            <a:srgbClr val="B6D7A8"/>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chemeClr val="dk2"/>
                </a:solidFill>
                <a:latin typeface="Open Sans"/>
                <a:ea typeface="Open Sans"/>
                <a:cs typeface="Open Sans"/>
                <a:sym typeface="Open Sans"/>
              </a:rPr>
              <a:t>Labor Negotiations</a:t>
            </a:r>
            <a:br>
              <a:rPr lang="en" sz="1800">
                <a:solidFill>
                  <a:schemeClr val="dk2"/>
                </a:solidFill>
                <a:latin typeface="Open Sans"/>
                <a:ea typeface="Open Sans"/>
                <a:cs typeface="Open Sans"/>
                <a:sym typeface="Open Sans"/>
              </a:rPr>
            </a:br>
            <a:r>
              <a:rPr lang="en" sz="1500">
                <a:solidFill>
                  <a:schemeClr val="dk2"/>
                </a:solidFill>
                <a:latin typeface="Open Sans"/>
                <a:ea typeface="Open Sans"/>
                <a:cs typeface="Open Sans"/>
                <a:sym typeface="Open Sans"/>
              </a:rPr>
              <a:t>Campus chapter of UPI</a:t>
            </a:r>
            <a:endParaRPr sz="1500">
              <a:solidFill>
                <a:schemeClr val="dk2"/>
              </a:solidFill>
              <a:latin typeface="Open Sans"/>
              <a:ea typeface="Open Sans"/>
              <a:cs typeface="Open Sans"/>
              <a:sym typeface="Open Sans"/>
            </a:endParaRPr>
          </a:p>
          <a:p>
            <a:pPr marL="0" lvl="0" indent="0" algn="l" rtl="0">
              <a:spcBef>
                <a:spcPts val="0"/>
              </a:spcBef>
              <a:spcAft>
                <a:spcPts val="0"/>
              </a:spcAft>
              <a:buNone/>
            </a:pPr>
            <a:endParaRPr sz="1800">
              <a:solidFill>
                <a:schemeClr val="dk2"/>
              </a:solidFill>
              <a:latin typeface="Open Sans"/>
              <a:ea typeface="Open Sans"/>
              <a:cs typeface="Open Sans"/>
              <a:sym typeface="Open Sans"/>
            </a:endParaRPr>
          </a:p>
          <a:p>
            <a:pPr marL="0" lvl="0" indent="0" algn="l" rtl="0">
              <a:spcBef>
                <a:spcPts val="0"/>
              </a:spcBef>
              <a:spcAft>
                <a:spcPts val="0"/>
              </a:spcAft>
              <a:buNone/>
            </a:pPr>
            <a:endParaRPr sz="1800">
              <a:solidFill>
                <a:schemeClr val="dk2"/>
              </a:solidFill>
              <a:latin typeface="Open Sans"/>
              <a:ea typeface="Open Sans"/>
              <a:cs typeface="Open Sans"/>
              <a:sym typeface="Open Sans"/>
            </a:endParaRPr>
          </a:p>
          <a:p>
            <a:pPr marL="0" lvl="0" indent="0" algn="l" rtl="0">
              <a:spcBef>
                <a:spcPts val="0"/>
              </a:spcBef>
              <a:spcAft>
                <a:spcPts val="0"/>
              </a:spcAft>
              <a:buNone/>
            </a:pPr>
            <a:r>
              <a:rPr lang="en" sz="1800" i="1">
                <a:solidFill>
                  <a:schemeClr val="dk2"/>
                </a:solidFill>
                <a:latin typeface="Open Sans"/>
                <a:ea typeface="Open Sans"/>
                <a:cs typeface="Open Sans"/>
                <a:sym typeface="Open Sans"/>
              </a:rPr>
              <a:t>AI is a threat to working conditions for bargaining unit members and must not be imposed by Administration.</a:t>
            </a:r>
            <a:endParaRPr sz="1800" i="1">
              <a:solidFill>
                <a:schemeClr val="dk2"/>
              </a:solidFill>
              <a:latin typeface="Open Sans"/>
              <a:ea typeface="Open Sans"/>
              <a:cs typeface="Open Sans"/>
              <a:sym typeface="Open Sans"/>
            </a:endParaRPr>
          </a:p>
        </p:txBody>
      </p:sp>
      <p:sp>
        <p:nvSpPr>
          <p:cNvPr id="144" name="Google Shape;144;p22"/>
          <p:cNvSpPr txBox="1"/>
          <p:nvPr/>
        </p:nvSpPr>
        <p:spPr>
          <a:xfrm>
            <a:off x="5991611" y="1288228"/>
            <a:ext cx="2999700" cy="3068700"/>
          </a:xfrm>
          <a:prstGeom prst="rect">
            <a:avLst/>
          </a:prstGeom>
          <a:solidFill>
            <a:srgbClr val="CFE2F3"/>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chemeClr val="dk2"/>
                </a:solidFill>
                <a:latin typeface="Open Sans"/>
                <a:ea typeface="Open Sans"/>
                <a:cs typeface="Open Sans"/>
                <a:sym typeface="Open Sans"/>
              </a:rPr>
              <a:t>Pedagogical Initiatives</a:t>
            </a:r>
            <a:br>
              <a:rPr lang="en" sz="1800">
                <a:solidFill>
                  <a:schemeClr val="dk2"/>
                </a:solidFill>
                <a:latin typeface="Open Sans"/>
                <a:ea typeface="Open Sans"/>
                <a:cs typeface="Open Sans"/>
                <a:sym typeface="Open Sans"/>
              </a:rPr>
            </a:br>
            <a:r>
              <a:rPr lang="en" sz="1600">
                <a:solidFill>
                  <a:schemeClr val="dk2"/>
                </a:solidFill>
                <a:latin typeface="Open Sans"/>
                <a:ea typeface="Open Sans"/>
                <a:cs typeface="Open Sans"/>
                <a:sym typeface="Open Sans"/>
              </a:rPr>
              <a:t>AAC&amp;U AI Institute (CTL)</a:t>
            </a:r>
            <a:endParaRPr sz="1600">
              <a:solidFill>
                <a:schemeClr val="dk2"/>
              </a:solidFill>
              <a:latin typeface="Open Sans"/>
              <a:ea typeface="Open Sans"/>
              <a:cs typeface="Open Sans"/>
              <a:sym typeface="Open Sans"/>
            </a:endParaRPr>
          </a:p>
          <a:p>
            <a:pPr marL="0" lvl="0" indent="0" algn="l" rtl="0">
              <a:spcBef>
                <a:spcPts val="0"/>
              </a:spcBef>
              <a:spcAft>
                <a:spcPts val="0"/>
              </a:spcAft>
              <a:buNone/>
            </a:pPr>
            <a:endParaRPr sz="1600">
              <a:solidFill>
                <a:schemeClr val="dk2"/>
              </a:solidFill>
              <a:latin typeface="Open Sans"/>
              <a:ea typeface="Open Sans"/>
              <a:cs typeface="Open Sans"/>
              <a:sym typeface="Open Sans"/>
            </a:endParaRPr>
          </a:p>
          <a:p>
            <a:pPr marL="0" lvl="0" indent="0" algn="l" rtl="0">
              <a:spcBef>
                <a:spcPts val="0"/>
              </a:spcBef>
              <a:spcAft>
                <a:spcPts val="0"/>
              </a:spcAft>
              <a:buNone/>
            </a:pPr>
            <a:endParaRPr sz="1600">
              <a:solidFill>
                <a:schemeClr val="dk2"/>
              </a:solidFill>
              <a:latin typeface="Open Sans"/>
              <a:ea typeface="Open Sans"/>
              <a:cs typeface="Open Sans"/>
              <a:sym typeface="Open Sans"/>
            </a:endParaRPr>
          </a:p>
          <a:p>
            <a:pPr marL="0" lvl="0" indent="0" algn="l" rtl="0">
              <a:spcBef>
                <a:spcPts val="0"/>
              </a:spcBef>
              <a:spcAft>
                <a:spcPts val="0"/>
              </a:spcAft>
              <a:buNone/>
            </a:pPr>
            <a:r>
              <a:rPr lang="en" sz="1800" i="1">
                <a:solidFill>
                  <a:schemeClr val="dk2"/>
                </a:solidFill>
                <a:latin typeface="Open Sans"/>
                <a:ea typeface="Open Sans"/>
                <a:cs typeface="Open Sans"/>
                <a:sym typeface="Open Sans"/>
              </a:rPr>
              <a:t>GenAI Position Statement -&gt;</a:t>
            </a:r>
            <a:br>
              <a:rPr lang="en" sz="1800" i="1">
                <a:solidFill>
                  <a:schemeClr val="dk2"/>
                </a:solidFill>
                <a:latin typeface="Open Sans"/>
                <a:ea typeface="Open Sans"/>
                <a:cs typeface="Open Sans"/>
                <a:sym typeface="Open Sans"/>
              </a:rPr>
            </a:br>
            <a:r>
              <a:rPr lang="en" sz="1800" i="1">
                <a:solidFill>
                  <a:schemeClr val="dk2"/>
                </a:solidFill>
                <a:latin typeface="Open Sans"/>
                <a:ea typeface="Open Sans"/>
                <a:cs typeface="Open Sans"/>
                <a:sym typeface="Open Sans"/>
              </a:rPr>
              <a:t>GenAI Grounding Principles</a:t>
            </a:r>
            <a:endParaRPr sz="1800" i="1">
              <a:solidFill>
                <a:schemeClr val="dk2"/>
              </a:solidFill>
              <a:latin typeface="Open Sans"/>
              <a:ea typeface="Open Sans"/>
              <a:cs typeface="Open Sans"/>
              <a:sym typeface="Open Sans"/>
            </a:endParaRPr>
          </a:p>
          <a:p>
            <a:pPr marL="0" lvl="0" indent="0" algn="l" rtl="0">
              <a:spcBef>
                <a:spcPts val="0"/>
              </a:spcBef>
              <a:spcAft>
                <a:spcPts val="0"/>
              </a:spcAft>
              <a:buNone/>
            </a:pPr>
            <a:endParaRPr sz="1800" i="1">
              <a:solidFill>
                <a:schemeClr val="dk2"/>
              </a:solidFill>
              <a:latin typeface="Open Sans"/>
              <a:ea typeface="Open Sans"/>
              <a:cs typeface="Open Sans"/>
              <a:sym typeface="Open Sans"/>
            </a:endParaRPr>
          </a:p>
          <a:p>
            <a:pPr marL="0" lvl="0" indent="0" algn="l" rtl="0">
              <a:spcBef>
                <a:spcPts val="0"/>
              </a:spcBef>
              <a:spcAft>
                <a:spcPts val="0"/>
              </a:spcAft>
              <a:buNone/>
            </a:pPr>
            <a:r>
              <a:rPr lang="en" sz="1800" i="1">
                <a:solidFill>
                  <a:schemeClr val="dk2"/>
                </a:solidFill>
                <a:latin typeface="Open Sans"/>
                <a:ea typeface="Open Sans"/>
                <a:cs typeface="Open Sans"/>
                <a:sym typeface="Open Sans"/>
              </a:rPr>
              <a:t>Disciplinary split</a:t>
            </a:r>
            <a:endParaRPr sz="1800" i="1">
              <a:solidFill>
                <a:schemeClr val="dk2"/>
              </a:solidFill>
              <a:latin typeface="Open Sans"/>
              <a:ea typeface="Open Sans"/>
              <a:cs typeface="Open Sans"/>
              <a:sym typeface="Open Sans"/>
            </a:endParaRPr>
          </a:p>
          <a:p>
            <a:pPr marL="0" lvl="0" indent="0" algn="l" rtl="0">
              <a:spcBef>
                <a:spcPts val="0"/>
              </a:spcBef>
              <a:spcAft>
                <a:spcPts val="0"/>
              </a:spcAft>
              <a:buNone/>
            </a:pPr>
            <a:endParaRPr sz="1800" i="1">
              <a:solidFill>
                <a:schemeClr val="dk2"/>
              </a:solidFill>
              <a:latin typeface="Open Sans"/>
              <a:ea typeface="Open Sans"/>
              <a:cs typeface="Open Sans"/>
              <a:sym typeface="Open Sans"/>
            </a:endParaRPr>
          </a:p>
          <a:p>
            <a:pPr marL="0" lvl="0" indent="0" algn="l" rtl="0">
              <a:spcBef>
                <a:spcPts val="0"/>
              </a:spcBef>
              <a:spcAft>
                <a:spcPts val="0"/>
              </a:spcAft>
              <a:buNone/>
            </a:pPr>
            <a:r>
              <a:rPr lang="en" sz="1800" i="1">
                <a:solidFill>
                  <a:schemeClr val="dk2"/>
                </a:solidFill>
                <a:latin typeface="Open Sans"/>
                <a:ea typeface="Open Sans"/>
                <a:cs typeface="Open Sans"/>
                <a:sym typeface="Open Sans"/>
              </a:rPr>
              <a:t>Tell us what to do! [about student AI use]</a:t>
            </a:r>
            <a:endParaRPr sz="1800" i="1">
              <a:solidFill>
                <a:schemeClr val="dk2"/>
              </a:solidFill>
              <a:latin typeface="Open Sans"/>
              <a:ea typeface="Open Sans"/>
              <a:cs typeface="Open Sans"/>
              <a:sym typeface="Open Sans"/>
            </a:endParaRPr>
          </a:p>
          <a:p>
            <a:pPr marL="0" lvl="0" indent="0" algn="l" rtl="0">
              <a:spcBef>
                <a:spcPts val="0"/>
              </a:spcBef>
              <a:spcAft>
                <a:spcPts val="0"/>
              </a:spcAft>
              <a:buNone/>
            </a:pPr>
            <a:endParaRPr sz="1800" i="1">
              <a:solidFill>
                <a:schemeClr val="dk2"/>
              </a:solidFill>
              <a:latin typeface="Open Sans"/>
              <a:ea typeface="Open Sans"/>
              <a:cs typeface="Open Sans"/>
              <a:sym typeface="Open Sans"/>
            </a:endParaRPr>
          </a:p>
          <a:p>
            <a:pPr marL="0" lvl="0" indent="0" algn="l" rtl="0">
              <a:spcBef>
                <a:spcPts val="0"/>
              </a:spcBef>
              <a:spcAft>
                <a:spcPts val="0"/>
              </a:spcAft>
              <a:buNone/>
            </a:pPr>
            <a:endParaRPr sz="1800" i="1">
              <a:solidFill>
                <a:schemeClr val="dk2"/>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3">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3">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3">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4">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4">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44">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44">
                                            <p:txEl>
                                              <p:pRg st="3" end="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44">
                                            <p:txEl>
                                              <p:pRg st="4" end="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44">
                                            <p:txEl>
                                              <p:pRg st="5" end="5"/>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44">
                                            <p:txEl>
                                              <p:pRg st="6" end="6"/>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44">
                                            <p:txEl>
                                              <p:pRg st="7" end="7"/>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44">
                                            <p:txEl>
                                              <p:pRg st="8" end="8"/>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4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48"/>
        <p:cNvGrpSpPr/>
        <p:nvPr/>
      </p:nvGrpSpPr>
      <p:grpSpPr>
        <a:xfrm>
          <a:off x="0" y="0"/>
          <a:ext cx="0" cy="0"/>
          <a:chOff x="0" y="0"/>
          <a:chExt cx="0" cy="0"/>
        </a:xfrm>
      </p:grpSpPr>
      <p:sp>
        <p:nvSpPr>
          <p:cNvPr id="149" name="Google Shape;149;p23"/>
          <p:cNvSpPr txBox="1"/>
          <p:nvPr/>
        </p:nvSpPr>
        <p:spPr>
          <a:xfrm>
            <a:off x="427224" y="76572"/>
            <a:ext cx="5277900" cy="498900"/>
          </a:xfrm>
          <a:prstGeom prst="rect">
            <a:avLst/>
          </a:prstGeom>
          <a:solidFill>
            <a:srgbClr val="C9DAF8"/>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222222"/>
                </a:solidFill>
                <a:latin typeface="Open Sans"/>
                <a:ea typeface="Open Sans"/>
                <a:cs typeface="Open Sans"/>
                <a:sym typeface="Open Sans"/>
              </a:rPr>
              <a:t>“I fundamentally reject that AI is here to stay.”</a:t>
            </a:r>
            <a:endParaRPr sz="1800">
              <a:solidFill>
                <a:srgbClr val="222222"/>
              </a:solidFill>
              <a:latin typeface="Open Sans"/>
              <a:ea typeface="Open Sans"/>
              <a:cs typeface="Open Sans"/>
              <a:sym typeface="Open Sans"/>
            </a:endParaRPr>
          </a:p>
        </p:txBody>
      </p:sp>
      <p:sp>
        <p:nvSpPr>
          <p:cNvPr id="150" name="Google Shape;150;p23"/>
          <p:cNvSpPr txBox="1"/>
          <p:nvPr/>
        </p:nvSpPr>
        <p:spPr>
          <a:xfrm>
            <a:off x="3346349" y="695099"/>
            <a:ext cx="5354700" cy="683700"/>
          </a:xfrm>
          <a:prstGeom prst="rect">
            <a:avLst/>
          </a:prstGeom>
          <a:solidFill>
            <a:srgbClr val="D9D9D9"/>
          </a:solidFill>
          <a:ln w="9525" cap="flat" cmpd="sng">
            <a:solidFill>
              <a:srgbClr val="EFEFEF"/>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222222"/>
                </a:solidFill>
                <a:latin typeface="Open Sans"/>
                <a:ea typeface="Open Sans"/>
                <a:cs typeface="Open Sans"/>
                <a:sym typeface="Open Sans"/>
              </a:rPr>
              <a:t>“Technology will continue to advance with/without the approval of academia.”</a:t>
            </a:r>
            <a:endParaRPr sz="1800">
              <a:solidFill>
                <a:srgbClr val="222222"/>
              </a:solidFill>
              <a:latin typeface="Open Sans"/>
              <a:ea typeface="Open Sans"/>
              <a:cs typeface="Open Sans"/>
              <a:sym typeface="Open Sans"/>
            </a:endParaRPr>
          </a:p>
        </p:txBody>
      </p:sp>
      <p:sp>
        <p:nvSpPr>
          <p:cNvPr id="151" name="Google Shape;151;p23"/>
          <p:cNvSpPr txBox="1"/>
          <p:nvPr/>
        </p:nvSpPr>
        <p:spPr>
          <a:xfrm>
            <a:off x="101125" y="3413370"/>
            <a:ext cx="5604000" cy="498900"/>
          </a:xfrm>
          <a:prstGeom prst="rect">
            <a:avLst/>
          </a:prstGeom>
          <a:solidFill>
            <a:srgbClr val="C9DAF8"/>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222222"/>
                </a:solidFill>
                <a:latin typeface="Open Sans"/>
                <a:ea typeface="Open Sans"/>
                <a:cs typeface="Open Sans"/>
                <a:sym typeface="Open Sans"/>
              </a:rPr>
              <a:t>“AI use should not be condoned at the university.”</a:t>
            </a:r>
            <a:endParaRPr sz="1800">
              <a:solidFill>
                <a:srgbClr val="222222"/>
              </a:solidFill>
              <a:latin typeface="Open Sans"/>
              <a:ea typeface="Open Sans"/>
              <a:cs typeface="Open Sans"/>
              <a:sym typeface="Open Sans"/>
            </a:endParaRPr>
          </a:p>
        </p:txBody>
      </p:sp>
      <p:sp>
        <p:nvSpPr>
          <p:cNvPr id="152" name="Google Shape;152;p23"/>
          <p:cNvSpPr txBox="1"/>
          <p:nvPr/>
        </p:nvSpPr>
        <p:spPr>
          <a:xfrm>
            <a:off x="2770584" y="2508790"/>
            <a:ext cx="6160800" cy="767700"/>
          </a:xfrm>
          <a:prstGeom prst="rect">
            <a:avLst/>
          </a:prstGeom>
          <a:solidFill>
            <a:srgbClr val="D9D9D9"/>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222222"/>
                </a:solidFill>
                <a:latin typeface="Open Sans"/>
                <a:ea typeface="Open Sans"/>
                <a:cs typeface="Open Sans"/>
                <a:sym typeface="Open Sans"/>
              </a:rPr>
              <a:t>“I have never felt so unseen or unrepresented by a set of grounding principles that are supposed to guide me.”</a:t>
            </a:r>
            <a:endParaRPr sz="1800">
              <a:solidFill>
                <a:srgbClr val="222222"/>
              </a:solidFill>
              <a:latin typeface="Open Sans"/>
              <a:ea typeface="Open Sans"/>
              <a:cs typeface="Open Sans"/>
              <a:sym typeface="Open Sans"/>
            </a:endParaRPr>
          </a:p>
        </p:txBody>
      </p:sp>
      <p:sp>
        <p:nvSpPr>
          <p:cNvPr id="153" name="Google Shape;153;p23"/>
          <p:cNvSpPr txBox="1"/>
          <p:nvPr/>
        </p:nvSpPr>
        <p:spPr>
          <a:xfrm>
            <a:off x="361275" y="1559949"/>
            <a:ext cx="6429300" cy="767700"/>
          </a:xfrm>
          <a:prstGeom prst="rect">
            <a:avLst/>
          </a:prstGeom>
          <a:solidFill>
            <a:srgbClr val="C9DAF8"/>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222222"/>
                </a:solidFill>
                <a:latin typeface="Open Sans"/>
                <a:ea typeface="Open Sans"/>
                <a:cs typeface="Open Sans"/>
                <a:sym typeface="Open Sans"/>
              </a:rPr>
              <a:t>Wait, I thought the whole point of GenAI in an academic setting was to make human instructors superfluous! No? </a:t>
            </a:r>
            <a:endParaRPr sz="1800">
              <a:solidFill>
                <a:srgbClr val="222222"/>
              </a:solidFill>
              <a:latin typeface="Open Sans"/>
              <a:ea typeface="Open Sans"/>
              <a:cs typeface="Open Sans"/>
              <a:sym typeface="Open Sans"/>
            </a:endParaRPr>
          </a:p>
        </p:txBody>
      </p:sp>
      <p:sp>
        <p:nvSpPr>
          <p:cNvPr id="154" name="Google Shape;154;p23"/>
          <p:cNvSpPr txBox="1"/>
          <p:nvPr/>
        </p:nvSpPr>
        <p:spPr>
          <a:xfrm>
            <a:off x="796696" y="4049156"/>
            <a:ext cx="7984200" cy="920100"/>
          </a:xfrm>
          <a:prstGeom prst="rect">
            <a:avLst/>
          </a:prstGeom>
          <a:solidFill>
            <a:srgbClr val="D9D9D9"/>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222222"/>
                </a:solidFill>
                <a:latin typeface="Open Sans"/>
                <a:ea typeface="Open Sans"/>
                <a:cs typeface="Open Sans"/>
                <a:sym typeface="Open Sans"/>
              </a:rPr>
              <a:t>As a higher education institution, if we do not grow and progress with AI, competing institutions will do so and offer professional guidance and experiences for their students leaving our students at a disadvantage </a:t>
            </a:r>
            <a:endParaRPr sz="1800">
              <a:solidFill>
                <a:srgbClr val="222222"/>
              </a:solidFill>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SzPts val="990"/>
              <a:buNone/>
            </a:pPr>
            <a:r>
              <a:rPr lang="en" sz="3240">
                <a:solidFill>
                  <a:srgbClr val="0B5394"/>
                </a:solidFill>
              </a:rPr>
              <a:t>How we responded</a:t>
            </a:r>
            <a:endParaRPr sz="3240">
              <a:solidFill>
                <a:srgbClr val="0B5394"/>
              </a:solidFill>
            </a:endParaRPr>
          </a:p>
        </p:txBody>
      </p:sp>
      <p:sp>
        <p:nvSpPr>
          <p:cNvPr id="160" name="Google Shape;160;p2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p>
            <a:pPr marL="457200" lvl="0" indent="-387350" algn="l" rtl="0">
              <a:spcBef>
                <a:spcPts val="1200"/>
              </a:spcBef>
              <a:spcAft>
                <a:spcPts val="0"/>
              </a:spcAft>
              <a:buSzPts val="2500"/>
              <a:buAutoNum type="arabicPeriod"/>
            </a:pPr>
            <a:r>
              <a:rPr lang="en" sz="2500"/>
              <a:t>Highlighted anti-AI viewpoints</a:t>
            </a:r>
            <a:br>
              <a:rPr lang="en" sz="2500"/>
            </a:br>
            <a:endParaRPr sz="2500"/>
          </a:p>
          <a:p>
            <a:pPr marL="457200" lvl="0" indent="-387350" algn="l" rtl="0">
              <a:spcBef>
                <a:spcPts val="0"/>
              </a:spcBef>
              <a:spcAft>
                <a:spcPts val="0"/>
              </a:spcAft>
              <a:buSzPts val="2500"/>
              <a:buAutoNum type="arabicPeriod"/>
            </a:pPr>
            <a:r>
              <a:rPr lang="en" sz="2500"/>
              <a:t>Asked faculty for input in planning instruction</a:t>
            </a:r>
            <a:br>
              <a:rPr lang="en" sz="2500"/>
            </a:br>
            <a:endParaRPr sz="2500"/>
          </a:p>
          <a:p>
            <a:pPr marL="457200" lvl="0" indent="-387350" algn="l" rtl="0">
              <a:spcBef>
                <a:spcPts val="0"/>
              </a:spcBef>
              <a:spcAft>
                <a:spcPts val="0"/>
              </a:spcAft>
              <a:buSzPts val="2500"/>
              <a:buAutoNum type="arabicPeriod"/>
            </a:pPr>
            <a:r>
              <a:rPr lang="en" sz="2500"/>
              <a:t>Developed NEIU Libraries position statement</a:t>
            </a:r>
            <a:endParaRPr sz="25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167" name="Google Shape;167;p25" title="foodforthought.PNG"/>
          <p:cNvPicPr preferRelativeResize="0"/>
          <p:nvPr/>
        </p:nvPicPr>
        <p:blipFill>
          <a:blip r:embed="rId3">
            <a:alphaModFix/>
          </a:blip>
          <a:stretch>
            <a:fillRect/>
          </a:stretch>
        </p:blipFill>
        <p:spPr>
          <a:xfrm>
            <a:off x="311700" y="542104"/>
            <a:ext cx="8520599" cy="4059296"/>
          </a:xfrm>
          <a:prstGeom prst="rect">
            <a:avLst/>
          </a:prstGeom>
          <a:noFill/>
          <a:ln>
            <a:noFill/>
          </a:ln>
        </p:spPr>
      </p:pic>
      <p:sp>
        <p:nvSpPr>
          <p:cNvPr id="168" name="Google Shape;168;p25"/>
          <p:cNvSpPr txBox="1"/>
          <p:nvPr/>
        </p:nvSpPr>
        <p:spPr>
          <a:xfrm>
            <a:off x="306850" y="4552865"/>
            <a:ext cx="6557400" cy="33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latin typeface="Open Sans"/>
                <a:ea typeface="Open Sans"/>
                <a:cs typeface="Open Sans"/>
                <a:sym typeface="Open Sans"/>
              </a:rPr>
              <a:t>From: https://neiulibraries.libguides.com/ai-campus</a:t>
            </a:r>
            <a:endParaRPr sz="1800">
              <a:solidFill>
                <a:schemeClr val="dk2"/>
              </a:solidFill>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lnSpc>
                <a:spcPct val="115000"/>
              </a:lnSpc>
              <a:spcBef>
                <a:spcPts val="2400"/>
              </a:spcBef>
              <a:spcAft>
                <a:spcPts val="0"/>
              </a:spcAft>
              <a:buSzPts val="990"/>
              <a:buNone/>
            </a:pPr>
            <a:r>
              <a:rPr lang="en" sz="3170">
                <a:solidFill>
                  <a:srgbClr val="0B5394"/>
                </a:solidFill>
                <a:latin typeface="Open Sans"/>
                <a:ea typeface="Open Sans"/>
                <a:cs typeface="Open Sans"/>
                <a:sym typeface="Open Sans"/>
              </a:rPr>
              <a:t>Instruction Request Intake Form</a:t>
            </a:r>
            <a:endParaRPr sz="3170">
              <a:solidFill>
                <a:srgbClr val="0B5394"/>
              </a:solidFill>
              <a:latin typeface="Open Sans"/>
              <a:ea typeface="Open Sans"/>
              <a:cs typeface="Open Sans"/>
              <a:sym typeface="Open Sans"/>
            </a:endParaRPr>
          </a:p>
          <a:p>
            <a:pPr marL="0" lvl="0" indent="0" algn="l" rtl="0">
              <a:spcBef>
                <a:spcPts val="600"/>
              </a:spcBef>
              <a:spcAft>
                <a:spcPts val="0"/>
              </a:spcAft>
              <a:buSzPts val="990"/>
              <a:buNone/>
            </a:pPr>
            <a:endParaRPr sz="3240"/>
          </a:p>
        </p:txBody>
      </p:sp>
      <p:pic>
        <p:nvPicPr>
          <p:cNvPr id="175" name="Google Shape;175;p26" title="AIstance.PNG"/>
          <p:cNvPicPr preferRelativeResize="0"/>
          <p:nvPr/>
        </p:nvPicPr>
        <p:blipFill>
          <a:blip r:embed="rId3">
            <a:alphaModFix/>
          </a:blip>
          <a:stretch>
            <a:fillRect/>
          </a:stretch>
        </p:blipFill>
        <p:spPr>
          <a:xfrm>
            <a:off x="311700" y="1765550"/>
            <a:ext cx="8341125" cy="2304250"/>
          </a:xfrm>
          <a:prstGeom prst="rect">
            <a:avLst/>
          </a:prstGeom>
          <a:noFill/>
          <a:ln>
            <a:noFill/>
          </a:ln>
          <a:effectLst>
            <a:outerShdw blurRad="171450" dist="19050" dir="5400000" algn="bl" rotWithShape="0">
              <a:srgbClr val="000000">
                <a:alpha val="5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7"/>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lnSpc>
                <a:spcPct val="115000"/>
              </a:lnSpc>
              <a:spcBef>
                <a:spcPts val="1800"/>
              </a:spcBef>
              <a:spcAft>
                <a:spcPts val="0"/>
              </a:spcAft>
              <a:buNone/>
            </a:pPr>
            <a:r>
              <a:rPr lang="en" sz="3000">
                <a:solidFill>
                  <a:srgbClr val="0B5394"/>
                </a:solidFill>
              </a:rPr>
              <a:t>NEIU Libraries on the Topic of Artificial Intelligence</a:t>
            </a:r>
            <a:endParaRPr sz="3000">
              <a:solidFill>
                <a:srgbClr val="0B5394"/>
              </a:solidFill>
            </a:endParaRPr>
          </a:p>
          <a:p>
            <a:pPr marL="0" lvl="0" indent="0" algn="l" rtl="0">
              <a:spcBef>
                <a:spcPts val="400"/>
              </a:spcBef>
              <a:spcAft>
                <a:spcPts val="0"/>
              </a:spcAft>
              <a:buSzPts val="990"/>
              <a:buNone/>
            </a:pPr>
            <a:endParaRPr sz="3240">
              <a:solidFill>
                <a:srgbClr val="0B5394"/>
              </a:solidFill>
            </a:endParaRPr>
          </a:p>
        </p:txBody>
      </p:sp>
      <p:sp>
        <p:nvSpPr>
          <p:cNvPr id="181" name="Google Shape;181;p27"/>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p>
            <a:pPr marL="0" lvl="0" indent="0" algn="l" rtl="0">
              <a:spcBef>
                <a:spcPts val="1800"/>
              </a:spcBef>
              <a:spcAft>
                <a:spcPts val="0"/>
              </a:spcAft>
              <a:buNone/>
            </a:pPr>
            <a:endParaRPr sz="300" b="1">
              <a:solidFill>
                <a:srgbClr val="000000"/>
              </a:solidFill>
              <a:latin typeface="Arial"/>
              <a:ea typeface="Arial"/>
              <a:cs typeface="Arial"/>
              <a:sym typeface="Arial"/>
            </a:endParaRPr>
          </a:p>
          <a:p>
            <a:pPr marL="0" lvl="0" indent="0" algn="l" rtl="0">
              <a:spcBef>
                <a:spcPts val="400"/>
              </a:spcBef>
              <a:spcAft>
                <a:spcPts val="1200"/>
              </a:spcAft>
              <a:buNone/>
            </a:pPr>
            <a:r>
              <a:rPr lang="en">
                <a:latin typeface="Arial"/>
                <a:ea typeface="Arial"/>
                <a:cs typeface="Arial"/>
                <a:sym typeface="Arial"/>
              </a:rPr>
              <a:t>“The NEIU Libraries' AI literacy resources are a reflection of our professional commitment to information literacy education, not an endorsement or rejection of generative AI (GenAI) technologies. Just as academic librarians taught critical evaluation of Google’s search results in the early 2000s, Wikipedia's page content in the 2010s, and social media's posts throughout the past decade, we now address AI tools because they fundamentally reshape how information is created, accessed, and evaluated….”</a:t>
            </a:r>
            <a:endParaRPr>
              <a:latin typeface="Arial"/>
              <a:ea typeface="Arial"/>
              <a:cs typeface="Arial"/>
              <a:sym typeface="Arial"/>
            </a:endParaRPr>
          </a:p>
        </p:txBody>
      </p:sp>
      <p:sp>
        <p:nvSpPr>
          <p:cNvPr id="182" name="Google Shape;182;p27"/>
          <p:cNvSpPr txBox="1"/>
          <p:nvPr/>
        </p:nvSpPr>
        <p:spPr>
          <a:xfrm>
            <a:off x="379200" y="4506275"/>
            <a:ext cx="8385600" cy="39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latin typeface="Open Sans"/>
                <a:ea typeface="Open Sans"/>
                <a:cs typeface="Open Sans"/>
                <a:sym typeface="Open Sans"/>
              </a:rPr>
              <a:t>From https://neiulibraries.libguides.com/ai-campus</a:t>
            </a:r>
            <a:endParaRPr sz="1800">
              <a:solidFill>
                <a:schemeClr val="dk2"/>
              </a:solidFill>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8"/>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lnSpc>
                <a:spcPct val="115000"/>
              </a:lnSpc>
              <a:spcBef>
                <a:spcPts val="1800"/>
              </a:spcBef>
              <a:spcAft>
                <a:spcPts val="0"/>
              </a:spcAft>
              <a:buNone/>
            </a:pPr>
            <a:r>
              <a:rPr lang="en" sz="3000">
                <a:solidFill>
                  <a:srgbClr val="0B5394"/>
                </a:solidFill>
              </a:rPr>
              <a:t>NEIU Libraries on the Topic of Artificial Intelligence</a:t>
            </a:r>
            <a:endParaRPr sz="3000">
              <a:solidFill>
                <a:srgbClr val="0B5394"/>
              </a:solidFill>
            </a:endParaRPr>
          </a:p>
          <a:p>
            <a:pPr marL="0" lvl="0" indent="0" algn="l" rtl="0">
              <a:spcBef>
                <a:spcPts val="400"/>
              </a:spcBef>
              <a:spcAft>
                <a:spcPts val="0"/>
              </a:spcAft>
              <a:buSzPct val="30556"/>
              <a:buNone/>
            </a:pPr>
            <a:endParaRPr sz="3240">
              <a:solidFill>
                <a:srgbClr val="0B5394"/>
              </a:solidFill>
            </a:endParaRPr>
          </a:p>
        </p:txBody>
      </p:sp>
      <p:sp>
        <p:nvSpPr>
          <p:cNvPr id="188" name="Google Shape;188;p28"/>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latin typeface="Arial"/>
                <a:ea typeface="Arial"/>
                <a:cs typeface="Arial"/>
                <a:sym typeface="Arial"/>
              </a:rPr>
              <a:t>“Our educational stance is pedagogically neutral but informationally rigorous. We teach students and faculty to recognize AI-generated content, critically evaluate outputs, examine bias, use tools effectively when appropriate, and make informed decisions about when and how to engage with these technologies. This approach honors academic integrity while acknowledging that AI tools are already embedded in research databases and writing software our campus community uses daily….”</a:t>
            </a:r>
            <a:endParaRPr>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9"/>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lnSpc>
                <a:spcPct val="115000"/>
              </a:lnSpc>
              <a:spcBef>
                <a:spcPts val="1800"/>
              </a:spcBef>
              <a:spcAft>
                <a:spcPts val="0"/>
              </a:spcAft>
              <a:buNone/>
            </a:pPr>
            <a:r>
              <a:rPr lang="en" sz="3000">
                <a:solidFill>
                  <a:srgbClr val="0B5394"/>
                </a:solidFill>
              </a:rPr>
              <a:t>NEIU Libraries on the Topic of Artificial Intelligence</a:t>
            </a:r>
            <a:endParaRPr sz="3000">
              <a:solidFill>
                <a:srgbClr val="0B5394"/>
              </a:solidFill>
            </a:endParaRPr>
          </a:p>
          <a:p>
            <a:pPr marL="0" lvl="0" indent="0" algn="l" rtl="0">
              <a:spcBef>
                <a:spcPts val="400"/>
              </a:spcBef>
              <a:spcAft>
                <a:spcPts val="0"/>
              </a:spcAft>
              <a:buSzPct val="30556"/>
              <a:buNone/>
            </a:pPr>
            <a:endParaRPr sz="3240">
              <a:solidFill>
                <a:srgbClr val="0B5394"/>
              </a:solidFill>
            </a:endParaRPr>
          </a:p>
        </p:txBody>
      </p:sp>
      <p:sp>
        <p:nvSpPr>
          <p:cNvPr id="194" name="Google Shape;194;p29"/>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latin typeface="Arial"/>
                <a:ea typeface="Arial"/>
                <a:cs typeface="Arial"/>
                <a:sym typeface="Arial"/>
              </a:rPr>
              <a:t>“This educational mission aligns with</a:t>
            </a:r>
            <a:r>
              <a:rPr lang="en">
                <a:uFill>
                  <a:noFill/>
                </a:uFill>
                <a:latin typeface="Arial"/>
                <a:ea typeface="Arial"/>
                <a:cs typeface="Arial"/>
                <a:sym typeface="Arial"/>
                <a:hlinkClick r:id="rId3"/>
              </a:rPr>
              <a:t> </a:t>
            </a:r>
            <a:r>
              <a:rPr lang="en" u="sng">
                <a:latin typeface="Arial"/>
                <a:ea typeface="Arial"/>
                <a:cs typeface="Arial"/>
                <a:sym typeface="Arial"/>
                <a:hlinkClick r:id="rId3"/>
              </a:rPr>
              <a:t>ACRL's Framework for Information Literacy in Higher Education</a:t>
            </a:r>
            <a:r>
              <a:rPr lang="en">
                <a:latin typeface="Arial"/>
                <a:ea typeface="Arial"/>
                <a:cs typeface="Arial"/>
                <a:sym typeface="Arial"/>
              </a:rPr>
              <a:t>, which positions learners as critical evaluators navigating evolving information environments. As it is constantly evolving, we will continuously reassess the capabilities and limitations of AI. Our obligation is to ensure the campus community can make informed, ethical choices about AI tools, grounded in understanding rather than assumption. We are responsible for the professional and ethical use of information; information literacy is a product of human agency.</a:t>
            </a:r>
            <a:endParaRPr>
              <a:latin typeface="Arial"/>
              <a:ea typeface="Arial"/>
              <a:cs typeface="Arial"/>
              <a:sym typeface="Arial"/>
            </a:endParaRPr>
          </a:p>
          <a:p>
            <a:pPr marL="0" lvl="0" indent="0" algn="l" rtl="0">
              <a:spcBef>
                <a:spcPts val="1200"/>
              </a:spcBef>
              <a:spcAft>
                <a:spcPts val="1200"/>
              </a:spcAft>
              <a:buNone/>
            </a:pPr>
            <a:r>
              <a:rPr lang="en" i="1">
                <a:latin typeface="Arial"/>
                <a:ea typeface="Arial"/>
                <a:cs typeface="Arial"/>
                <a:sym typeface="Arial"/>
              </a:rPr>
              <a:t>Approved by the faculty of the NEIU Libraries, February 6, 2026.”</a:t>
            </a:r>
            <a:endParaRPr>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0"/>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0B5394"/>
                </a:solidFill>
              </a:rPr>
              <a:t>Takeaways</a:t>
            </a:r>
            <a:endParaRPr>
              <a:solidFill>
                <a:srgbClr val="0B5394"/>
              </a:solidFill>
            </a:endParaRPr>
          </a:p>
        </p:txBody>
      </p:sp>
      <p:pic>
        <p:nvPicPr>
          <p:cNvPr id="200" name="Google Shape;200;p30" title="To us, information literacy. To others_ - visual selection (1).png"/>
          <p:cNvPicPr preferRelativeResize="0"/>
          <p:nvPr/>
        </p:nvPicPr>
        <p:blipFill rotWithShape="1">
          <a:blip r:embed="rId3">
            <a:alphaModFix/>
          </a:blip>
          <a:srcRect t="17505"/>
          <a:stretch/>
        </p:blipFill>
        <p:spPr>
          <a:xfrm>
            <a:off x="1553975" y="0"/>
            <a:ext cx="6615900" cy="514349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1"/>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0B5394"/>
                </a:solidFill>
              </a:rPr>
              <a:t>Takeaways</a:t>
            </a:r>
            <a:endParaRPr>
              <a:solidFill>
                <a:srgbClr val="0B5394"/>
              </a:solidFill>
            </a:endParaRPr>
          </a:p>
        </p:txBody>
      </p:sp>
      <p:sp>
        <p:nvSpPr>
          <p:cNvPr id="206" name="Google Shape;206;p31"/>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p>
            <a:pPr marL="457200" lvl="0" indent="-381000" algn="l" rtl="0">
              <a:spcBef>
                <a:spcPts val="0"/>
              </a:spcBef>
              <a:spcAft>
                <a:spcPts val="0"/>
              </a:spcAft>
              <a:buSzPts val="2400"/>
              <a:buChar char="●"/>
            </a:pPr>
            <a:r>
              <a:rPr lang="en" sz="2400"/>
              <a:t>Neutral information may be perceived as advocacy</a:t>
            </a:r>
            <a:br>
              <a:rPr lang="en" sz="2400"/>
            </a:br>
            <a:endParaRPr sz="2400"/>
          </a:p>
          <a:p>
            <a:pPr marL="457200" lvl="0" indent="-381000" algn="l" rtl="0">
              <a:spcBef>
                <a:spcPts val="0"/>
              </a:spcBef>
              <a:spcAft>
                <a:spcPts val="0"/>
              </a:spcAft>
              <a:buSzPts val="2400"/>
              <a:buChar char="●"/>
            </a:pPr>
            <a:r>
              <a:rPr lang="en" sz="2400"/>
              <a:t>Faculty are split on the issue, so liaisons may have different experiences</a:t>
            </a:r>
            <a:br>
              <a:rPr lang="en" sz="2400"/>
            </a:br>
            <a:endParaRPr sz="2400"/>
          </a:p>
          <a:p>
            <a:pPr marL="457200" lvl="0" indent="-381000" algn="l" rtl="0">
              <a:spcBef>
                <a:spcPts val="0"/>
              </a:spcBef>
              <a:spcAft>
                <a:spcPts val="0"/>
              </a:spcAft>
              <a:buSzPts val="2400"/>
              <a:buChar char="●"/>
            </a:pPr>
            <a:r>
              <a:rPr lang="en" sz="2400"/>
              <a:t>The library can act as a cross-disciplinary listening post</a:t>
            </a:r>
            <a:endParaRPr sz="2400"/>
          </a:p>
          <a:p>
            <a:pPr marL="457200" lvl="0" indent="0" algn="l" rtl="0">
              <a:spcBef>
                <a:spcPts val="1200"/>
              </a:spcBef>
              <a:spcAft>
                <a:spcPts val="120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a:off x="311700" y="490225"/>
            <a:ext cx="8520600" cy="707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0B5394"/>
                </a:solidFill>
              </a:rPr>
              <a:t>Who we are</a:t>
            </a:r>
            <a:endParaRPr>
              <a:solidFill>
                <a:srgbClr val="0B5394"/>
              </a:solidFill>
            </a:endParaRPr>
          </a:p>
        </p:txBody>
      </p:sp>
      <p:sp>
        <p:nvSpPr>
          <p:cNvPr id="76" name="Google Shape;76;p14"/>
          <p:cNvSpPr txBox="1">
            <a:spLocks noGrp="1"/>
          </p:cNvSpPr>
          <p:nvPr>
            <p:ph type="body" idx="1"/>
          </p:nvPr>
        </p:nvSpPr>
        <p:spPr>
          <a:xfrm>
            <a:off x="311700" y="1266175"/>
            <a:ext cx="3999900" cy="3302700"/>
          </a:xfrm>
          <a:prstGeom prst="rect">
            <a:avLst/>
          </a:prstGeom>
        </p:spPr>
        <p:txBody>
          <a:bodyPr spcFirstLastPara="1" wrap="square" lIns="91425" tIns="91425" rIns="91425" bIns="91425" anchor="t" anchorCtr="0">
            <a:normAutofit/>
          </a:bodyPr>
          <a:lstStyle/>
          <a:p>
            <a:pPr marL="0" lvl="0" indent="0" algn="l" rtl="0">
              <a:lnSpc>
                <a:spcPct val="115000"/>
              </a:lnSpc>
              <a:spcBef>
                <a:spcPts val="0"/>
              </a:spcBef>
              <a:spcAft>
                <a:spcPts val="0"/>
              </a:spcAft>
              <a:buNone/>
            </a:pPr>
            <a:r>
              <a:rPr lang="en" b="1"/>
              <a:t>Robin Harris</a:t>
            </a:r>
            <a:r>
              <a:rPr lang="en"/>
              <a:t>, MLIS</a:t>
            </a:r>
            <a:endParaRPr/>
          </a:p>
          <a:p>
            <a:pPr marL="0" lvl="0" indent="0" algn="l" rtl="0">
              <a:lnSpc>
                <a:spcPct val="115000"/>
              </a:lnSpc>
              <a:spcBef>
                <a:spcPts val="0"/>
              </a:spcBef>
              <a:spcAft>
                <a:spcPts val="0"/>
              </a:spcAft>
              <a:buNone/>
            </a:pPr>
            <a:r>
              <a:rPr lang="en"/>
              <a:t>Information Services Librarian</a:t>
            </a:r>
            <a:endParaRPr/>
          </a:p>
          <a:p>
            <a:pPr marL="0" lvl="0" indent="0" algn="l" rtl="0">
              <a:lnSpc>
                <a:spcPct val="115000"/>
              </a:lnSpc>
              <a:spcBef>
                <a:spcPts val="0"/>
              </a:spcBef>
              <a:spcAft>
                <a:spcPts val="0"/>
              </a:spcAft>
              <a:buNone/>
            </a:pPr>
            <a:endParaRPr/>
          </a:p>
          <a:p>
            <a:pPr marL="0" lvl="0" indent="0" algn="l" rtl="0">
              <a:spcBef>
                <a:spcPts val="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endParaRPr/>
          </a:p>
          <a:p>
            <a:pPr marL="0" lvl="0" indent="0" algn="l" rtl="0">
              <a:spcBef>
                <a:spcPts val="1200"/>
              </a:spcBef>
              <a:spcAft>
                <a:spcPts val="0"/>
              </a:spcAft>
              <a:buNone/>
            </a:pPr>
            <a:r>
              <a:rPr lang="en"/>
              <a:t>	</a:t>
            </a: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pic>
        <p:nvPicPr>
          <p:cNvPr id="77" name="Google Shape;77;p14" title="HarrisR_2022_fullsize.jpg"/>
          <p:cNvPicPr preferRelativeResize="0"/>
          <p:nvPr/>
        </p:nvPicPr>
        <p:blipFill>
          <a:blip r:embed="rId3">
            <a:alphaModFix/>
          </a:blip>
          <a:stretch>
            <a:fillRect/>
          </a:stretch>
        </p:blipFill>
        <p:spPr>
          <a:xfrm>
            <a:off x="478525" y="1916300"/>
            <a:ext cx="1372774" cy="2059684"/>
          </a:xfrm>
          <a:prstGeom prst="rect">
            <a:avLst/>
          </a:prstGeom>
          <a:noFill/>
          <a:ln>
            <a:noFill/>
          </a:ln>
        </p:spPr>
      </p:pic>
      <p:sp>
        <p:nvSpPr>
          <p:cNvPr id="78" name="Google Shape;78;p14"/>
          <p:cNvSpPr txBox="1">
            <a:spLocks noGrp="1"/>
          </p:cNvSpPr>
          <p:nvPr>
            <p:ph type="body" idx="2"/>
          </p:nvPr>
        </p:nvSpPr>
        <p:spPr>
          <a:xfrm>
            <a:off x="4832325" y="1266175"/>
            <a:ext cx="3999900" cy="330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t>Lisa Wallis</a:t>
            </a:r>
            <a:r>
              <a:rPr lang="en"/>
              <a:t>, MSLIS, MSPH</a:t>
            </a:r>
            <a:br>
              <a:rPr lang="en"/>
            </a:br>
            <a:r>
              <a:rPr lang="en"/>
              <a:t>eResources &amp; Systems Librarian / Professor</a:t>
            </a:r>
            <a:endParaRPr/>
          </a:p>
          <a:p>
            <a:pPr marL="0" lvl="0" indent="0" algn="r" rtl="0">
              <a:spcBef>
                <a:spcPts val="1200"/>
              </a:spcBef>
              <a:spcAft>
                <a:spcPts val="0"/>
              </a:spcAft>
              <a:buNone/>
            </a:pPr>
            <a:endParaRPr/>
          </a:p>
          <a:p>
            <a:pPr marL="0" lvl="0" indent="0" algn="l" rtl="0">
              <a:spcBef>
                <a:spcPts val="1200"/>
              </a:spcBef>
              <a:spcAft>
                <a:spcPts val="1200"/>
              </a:spcAft>
              <a:buNone/>
            </a:pPr>
            <a:endParaRPr/>
          </a:p>
        </p:txBody>
      </p:sp>
      <p:sp>
        <p:nvSpPr>
          <p:cNvPr id="79" name="Google Shape;79;p14"/>
          <p:cNvSpPr txBox="1"/>
          <p:nvPr/>
        </p:nvSpPr>
        <p:spPr>
          <a:xfrm>
            <a:off x="6339600" y="1916300"/>
            <a:ext cx="2720700" cy="175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2"/>
              </a:solidFill>
              <a:latin typeface="Open Sans"/>
              <a:ea typeface="Open Sans"/>
              <a:cs typeface="Open Sans"/>
              <a:sym typeface="Open Sans"/>
            </a:endParaRPr>
          </a:p>
          <a:p>
            <a:pPr marL="0" lvl="0" indent="0" algn="l" rtl="0">
              <a:spcBef>
                <a:spcPts val="0"/>
              </a:spcBef>
              <a:spcAft>
                <a:spcPts val="0"/>
              </a:spcAft>
              <a:buNone/>
            </a:pPr>
            <a:r>
              <a:rPr lang="en">
                <a:solidFill>
                  <a:schemeClr val="dk2"/>
                </a:solidFill>
                <a:latin typeface="Open Sans"/>
                <a:ea typeface="Open Sans"/>
                <a:cs typeface="Open Sans"/>
                <a:sym typeface="Open Sans"/>
              </a:rPr>
              <a:t>* </a:t>
            </a:r>
            <a:r>
              <a:rPr lang="en" i="1">
                <a:solidFill>
                  <a:schemeClr val="dk2"/>
                </a:solidFill>
                <a:latin typeface="Open Sans"/>
                <a:ea typeface="Open Sans"/>
                <a:cs typeface="Open Sans"/>
                <a:sym typeface="Open Sans"/>
              </a:rPr>
              <a:t>Because it’s relevant today</a:t>
            </a:r>
            <a:endParaRPr i="1">
              <a:solidFill>
                <a:schemeClr val="dk2"/>
              </a:solidFill>
              <a:latin typeface="Open Sans"/>
              <a:ea typeface="Open Sans"/>
              <a:cs typeface="Open Sans"/>
              <a:sym typeface="Open Sans"/>
            </a:endParaRPr>
          </a:p>
          <a:p>
            <a:pPr marL="0" lvl="0" indent="0" algn="l" rtl="0">
              <a:spcBef>
                <a:spcPts val="0"/>
              </a:spcBef>
              <a:spcAft>
                <a:spcPts val="0"/>
              </a:spcAft>
              <a:buNone/>
            </a:pPr>
            <a:endParaRPr>
              <a:solidFill>
                <a:schemeClr val="dk2"/>
              </a:solidFill>
              <a:latin typeface="Open Sans"/>
              <a:ea typeface="Open Sans"/>
              <a:cs typeface="Open Sans"/>
              <a:sym typeface="Open Sans"/>
            </a:endParaRPr>
          </a:p>
          <a:p>
            <a:pPr marL="0" lvl="0" indent="0" algn="l" rtl="0">
              <a:spcBef>
                <a:spcPts val="0"/>
              </a:spcBef>
              <a:spcAft>
                <a:spcPts val="0"/>
              </a:spcAft>
              <a:buNone/>
            </a:pPr>
            <a:r>
              <a:rPr lang="en">
                <a:solidFill>
                  <a:schemeClr val="dk2"/>
                </a:solidFill>
                <a:latin typeface="Open Sans"/>
                <a:ea typeface="Open Sans"/>
                <a:cs typeface="Open Sans"/>
                <a:sym typeface="Open Sans"/>
              </a:rPr>
              <a:t>Member of</a:t>
            </a:r>
            <a:endParaRPr>
              <a:solidFill>
                <a:schemeClr val="dk2"/>
              </a:solidFill>
              <a:latin typeface="Open Sans"/>
              <a:ea typeface="Open Sans"/>
              <a:cs typeface="Open Sans"/>
              <a:sym typeface="Open Sans"/>
            </a:endParaRPr>
          </a:p>
          <a:p>
            <a:pPr marL="457200" lvl="0" indent="-317500" algn="l" rtl="0">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NEIU Info Security Cmte</a:t>
            </a:r>
            <a:endParaRPr>
              <a:solidFill>
                <a:schemeClr val="dk2"/>
              </a:solidFill>
              <a:latin typeface="Open Sans"/>
              <a:ea typeface="Open Sans"/>
              <a:cs typeface="Open Sans"/>
              <a:sym typeface="Open Sans"/>
            </a:endParaRPr>
          </a:p>
          <a:p>
            <a:pPr marL="457200" lvl="0" indent="-317500" algn="l" rtl="0">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NEIUPI Exec Board</a:t>
            </a:r>
            <a:endParaRPr>
              <a:solidFill>
                <a:schemeClr val="dk2"/>
              </a:solidFill>
              <a:latin typeface="Open Sans"/>
              <a:ea typeface="Open Sans"/>
              <a:cs typeface="Open Sans"/>
              <a:sym typeface="Open Sans"/>
            </a:endParaRPr>
          </a:p>
          <a:p>
            <a:pPr marL="457200" lvl="0" indent="-317500" algn="l" rtl="0">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NEIU AI Institute team</a:t>
            </a:r>
            <a:endParaRPr>
              <a:solidFill>
                <a:schemeClr val="dk2"/>
              </a:solidFill>
              <a:latin typeface="Open Sans"/>
              <a:ea typeface="Open Sans"/>
              <a:cs typeface="Open Sans"/>
              <a:sym typeface="Open Sans"/>
            </a:endParaRPr>
          </a:p>
        </p:txBody>
      </p:sp>
      <p:pic>
        <p:nvPicPr>
          <p:cNvPr id="80" name="Google Shape;80;p14" title="Wallis_2022_fullsize.jpg"/>
          <p:cNvPicPr preferRelativeResize="0"/>
          <p:nvPr/>
        </p:nvPicPr>
        <p:blipFill>
          <a:blip r:embed="rId4">
            <a:alphaModFix/>
          </a:blip>
          <a:stretch>
            <a:fillRect/>
          </a:stretch>
        </p:blipFill>
        <p:spPr>
          <a:xfrm>
            <a:off x="4966825" y="1887688"/>
            <a:ext cx="1372774" cy="2059674"/>
          </a:xfrm>
          <a:prstGeom prst="rect">
            <a:avLst/>
          </a:prstGeom>
          <a:noFill/>
          <a:ln>
            <a:noFill/>
          </a:ln>
        </p:spPr>
      </p:pic>
      <p:sp>
        <p:nvSpPr>
          <p:cNvPr id="81" name="Google Shape;81;p14"/>
          <p:cNvSpPr txBox="1"/>
          <p:nvPr/>
        </p:nvSpPr>
        <p:spPr>
          <a:xfrm>
            <a:off x="1851300" y="1916300"/>
            <a:ext cx="2720700" cy="175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solidFill>
                <a:schemeClr val="dk2"/>
              </a:solidFill>
              <a:latin typeface="Open Sans"/>
              <a:ea typeface="Open Sans"/>
              <a:cs typeface="Open Sans"/>
              <a:sym typeface="Open Sans"/>
            </a:endParaRPr>
          </a:p>
          <a:p>
            <a:pPr marL="0" lvl="0" indent="0" algn="l" rtl="0">
              <a:spcBef>
                <a:spcPts val="0"/>
              </a:spcBef>
              <a:spcAft>
                <a:spcPts val="0"/>
              </a:spcAft>
              <a:buNone/>
            </a:pPr>
            <a:r>
              <a:rPr lang="en">
                <a:solidFill>
                  <a:schemeClr val="dk2"/>
                </a:solidFill>
                <a:latin typeface="Open Sans"/>
                <a:ea typeface="Open Sans"/>
                <a:cs typeface="Open Sans"/>
                <a:sym typeface="Open Sans"/>
              </a:rPr>
              <a:t>* </a:t>
            </a:r>
            <a:r>
              <a:rPr lang="en" i="1">
                <a:solidFill>
                  <a:schemeClr val="dk2"/>
                </a:solidFill>
                <a:latin typeface="Open Sans"/>
                <a:ea typeface="Open Sans"/>
                <a:cs typeface="Open Sans"/>
                <a:sym typeface="Open Sans"/>
              </a:rPr>
              <a:t>Because it’s relevant today</a:t>
            </a:r>
            <a:endParaRPr i="1">
              <a:solidFill>
                <a:schemeClr val="dk2"/>
              </a:solidFill>
              <a:latin typeface="Open Sans"/>
              <a:ea typeface="Open Sans"/>
              <a:cs typeface="Open Sans"/>
              <a:sym typeface="Open Sans"/>
            </a:endParaRPr>
          </a:p>
          <a:p>
            <a:pPr marL="0" lvl="0" indent="0" algn="l" rtl="0">
              <a:spcBef>
                <a:spcPts val="0"/>
              </a:spcBef>
              <a:spcAft>
                <a:spcPts val="0"/>
              </a:spcAft>
              <a:buNone/>
            </a:pPr>
            <a:endParaRPr>
              <a:solidFill>
                <a:schemeClr val="dk2"/>
              </a:solidFill>
              <a:latin typeface="Open Sans"/>
              <a:ea typeface="Open Sans"/>
              <a:cs typeface="Open Sans"/>
              <a:sym typeface="Open Sans"/>
            </a:endParaRPr>
          </a:p>
          <a:p>
            <a:pPr marL="0" lvl="0" indent="0" algn="l" rtl="0">
              <a:spcBef>
                <a:spcPts val="0"/>
              </a:spcBef>
              <a:spcAft>
                <a:spcPts val="0"/>
              </a:spcAft>
              <a:buNone/>
            </a:pPr>
            <a:r>
              <a:rPr lang="en">
                <a:solidFill>
                  <a:schemeClr val="dk2"/>
                </a:solidFill>
                <a:latin typeface="Open Sans"/>
                <a:ea typeface="Open Sans"/>
                <a:cs typeface="Open Sans"/>
                <a:sym typeface="Open Sans"/>
              </a:rPr>
              <a:t>Roles</a:t>
            </a:r>
            <a:endParaRPr>
              <a:solidFill>
                <a:schemeClr val="dk2"/>
              </a:solidFill>
              <a:latin typeface="Open Sans"/>
              <a:ea typeface="Open Sans"/>
              <a:cs typeface="Open Sans"/>
              <a:sym typeface="Open Sans"/>
            </a:endParaRPr>
          </a:p>
          <a:p>
            <a:pPr marL="457200" lvl="0" indent="-317500" algn="l" rtl="0">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OER Cmte co-chair</a:t>
            </a:r>
            <a:endParaRPr>
              <a:solidFill>
                <a:schemeClr val="dk2"/>
              </a:solidFill>
              <a:latin typeface="Open Sans"/>
              <a:ea typeface="Open Sans"/>
              <a:cs typeface="Open Sans"/>
              <a:sym typeface="Open Sans"/>
            </a:endParaRPr>
          </a:p>
          <a:p>
            <a:pPr marL="457200" lvl="0" indent="-317500" algn="l" rtl="0">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FYE librarian</a:t>
            </a:r>
            <a:endParaRPr>
              <a:solidFill>
                <a:schemeClr val="dk2"/>
              </a:solidFill>
              <a:latin typeface="Open Sans"/>
              <a:ea typeface="Open Sans"/>
              <a:cs typeface="Open Sans"/>
              <a:sym typeface="Open Sans"/>
            </a:endParaRPr>
          </a:p>
          <a:p>
            <a:pPr marL="457200" lvl="0" indent="-317500" algn="l" rtl="0">
              <a:spcBef>
                <a:spcPts val="0"/>
              </a:spcBef>
              <a:spcAft>
                <a:spcPts val="0"/>
              </a:spcAft>
              <a:buClr>
                <a:schemeClr val="dk2"/>
              </a:buClr>
              <a:buSzPts val="1400"/>
              <a:buFont typeface="Open Sans"/>
              <a:buChar char="●"/>
            </a:pPr>
            <a:r>
              <a:rPr lang="en">
                <a:solidFill>
                  <a:schemeClr val="dk2"/>
                </a:solidFill>
                <a:latin typeface="Open Sans"/>
                <a:ea typeface="Open Sans"/>
                <a:cs typeface="Open Sans"/>
                <a:sym typeface="Open Sans"/>
              </a:rPr>
              <a:t>CTL liaison </a:t>
            </a:r>
            <a:endParaRPr>
              <a:solidFill>
                <a:schemeClr val="dk2"/>
              </a:solidFill>
              <a:latin typeface="Open Sans"/>
              <a:ea typeface="Open Sans"/>
              <a:cs typeface="Open Sans"/>
              <a:sym typeface="Open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2"/>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0B5394"/>
                </a:solidFill>
              </a:rPr>
              <a:t>Remember</a:t>
            </a:r>
            <a:endParaRPr>
              <a:solidFill>
                <a:srgbClr val="0B5394"/>
              </a:solidFill>
            </a:endParaRPr>
          </a:p>
        </p:txBody>
      </p:sp>
      <p:sp>
        <p:nvSpPr>
          <p:cNvPr id="212" name="Google Shape;212;p32"/>
          <p:cNvSpPr txBox="1">
            <a:spLocks noGrp="1"/>
          </p:cNvSpPr>
          <p:nvPr>
            <p:ph type="body" idx="1"/>
          </p:nvPr>
        </p:nvSpPr>
        <p:spPr>
          <a:xfrm>
            <a:off x="311700" y="1266175"/>
            <a:ext cx="3999900" cy="3713400"/>
          </a:xfrm>
          <a:prstGeom prst="rect">
            <a:avLst/>
          </a:prstGeom>
          <a:solidFill>
            <a:srgbClr val="FFF2CC"/>
          </a:solidFill>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en" sz="2000" b="1"/>
              <a:t>DO</a:t>
            </a:r>
            <a:r>
              <a:rPr lang="en" sz="2000"/>
              <a:t> name the concerns</a:t>
            </a:r>
            <a:br>
              <a:rPr lang="en" sz="2000"/>
            </a:br>
            <a:r>
              <a:rPr lang="en" sz="2000"/>
              <a:t>(academic integrity, privacy, misinformation, bias, labor, overreliance…)</a:t>
            </a:r>
            <a:br>
              <a:rPr lang="en" sz="2000"/>
            </a:br>
            <a:endParaRPr sz="2000"/>
          </a:p>
          <a:p>
            <a:pPr marL="457200" lvl="0" indent="-355600" algn="l" rtl="0">
              <a:spcBef>
                <a:spcPts val="0"/>
              </a:spcBef>
              <a:spcAft>
                <a:spcPts val="0"/>
              </a:spcAft>
              <a:buSzPts val="2000"/>
              <a:buChar char="●"/>
            </a:pPr>
            <a:r>
              <a:rPr lang="en" sz="2000" b="1"/>
              <a:t>DO</a:t>
            </a:r>
            <a:r>
              <a:rPr lang="en" sz="2000"/>
              <a:t> consult campus partners early</a:t>
            </a:r>
            <a:br>
              <a:rPr lang="en" sz="2000"/>
            </a:br>
            <a:endParaRPr sz="2000"/>
          </a:p>
          <a:p>
            <a:pPr marL="457200" lvl="0" indent="-355600" algn="l" rtl="0">
              <a:spcBef>
                <a:spcPts val="0"/>
              </a:spcBef>
              <a:spcAft>
                <a:spcPts val="0"/>
              </a:spcAft>
              <a:buSzPts val="2000"/>
              <a:buChar char="●"/>
            </a:pPr>
            <a:r>
              <a:rPr lang="en" sz="2000" b="1"/>
              <a:t>DO</a:t>
            </a:r>
            <a:r>
              <a:rPr lang="en" sz="2000"/>
              <a:t> emphasize evaluation over output</a:t>
            </a:r>
            <a:endParaRPr sz="2000"/>
          </a:p>
          <a:p>
            <a:pPr marL="0" lvl="0" indent="0" algn="l" rtl="0">
              <a:spcBef>
                <a:spcPts val="1200"/>
              </a:spcBef>
              <a:spcAft>
                <a:spcPts val="0"/>
              </a:spcAft>
              <a:buNone/>
            </a:pPr>
            <a:endParaRPr sz="2000"/>
          </a:p>
          <a:p>
            <a:pPr marL="0" lvl="0" indent="0" algn="l" rtl="0">
              <a:spcBef>
                <a:spcPts val="1200"/>
              </a:spcBef>
              <a:spcAft>
                <a:spcPts val="0"/>
              </a:spcAft>
              <a:buNone/>
            </a:pPr>
            <a:endParaRPr sz="2000"/>
          </a:p>
          <a:p>
            <a:pPr marL="0" lvl="0" indent="0" algn="l" rtl="0">
              <a:spcBef>
                <a:spcPts val="1200"/>
              </a:spcBef>
              <a:spcAft>
                <a:spcPts val="1200"/>
              </a:spcAft>
              <a:buNone/>
            </a:pPr>
            <a:endParaRPr sz="2000"/>
          </a:p>
        </p:txBody>
      </p:sp>
      <p:sp>
        <p:nvSpPr>
          <p:cNvPr id="213" name="Google Shape;213;p32"/>
          <p:cNvSpPr txBox="1">
            <a:spLocks noGrp="1"/>
          </p:cNvSpPr>
          <p:nvPr>
            <p:ph type="body" idx="2"/>
          </p:nvPr>
        </p:nvSpPr>
        <p:spPr>
          <a:xfrm>
            <a:off x="4832400" y="1266175"/>
            <a:ext cx="3999900" cy="3713400"/>
          </a:xfrm>
          <a:prstGeom prst="rect">
            <a:avLst/>
          </a:prstGeom>
          <a:solidFill>
            <a:srgbClr val="CFE2F3"/>
          </a:solidFill>
        </p:spPr>
        <p:txBody>
          <a:bodyPr spcFirstLastPara="1" wrap="square" lIns="91425" tIns="91425" rIns="91425" bIns="91425" anchor="t" anchorCtr="0">
            <a:noAutofit/>
          </a:bodyPr>
          <a:lstStyle/>
          <a:p>
            <a:pPr marL="457200" lvl="0" indent="-355600" algn="l" rtl="0">
              <a:spcBef>
                <a:spcPts val="0"/>
              </a:spcBef>
              <a:spcAft>
                <a:spcPts val="0"/>
              </a:spcAft>
              <a:buSzPts val="2000"/>
              <a:buChar char="●"/>
            </a:pPr>
            <a:r>
              <a:rPr lang="en" sz="2000" b="1"/>
              <a:t>DON’T</a:t>
            </a:r>
            <a:r>
              <a:rPr lang="en" sz="2000"/>
              <a:t> assume your workshop will be perceived as neutral</a:t>
            </a:r>
            <a:br>
              <a:rPr lang="en" sz="2000"/>
            </a:br>
            <a:endParaRPr sz="2000"/>
          </a:p>
          <a:p>
            <a:pPr marL="457200" lvl="0" indent="-355600" algn="l" rtl="0">
              <a:spcBef>
                <a:spcPts val="0"/>
              </a:spcBef>
              <a:spcAft>
                <a:spcPts val="0"/>
              </a:spcAft>
              <a:buSzPts val="2000"/>
              <a:buChar char="●"/>
            </a:pPr>
            <a:r>
              <a:rPr lang="en" sz="2000" b="1"/>
              <a:t>DON’T</a:t>
            </a:r>
            <a:r>
              <a:rPr lang="en" sz="2000"/>
              <a:t> focus on “better prompting” or “how to use…”</a:t>
            </a:r>
            <a:br>
              <a:rPr lang="en" sz="2000"/>
            </a:br>
            <a:endParaRPr sz="2000"/>
          </a:p>
          <a:p>
            <a:pPr marL="457200" lvl="0" indent="-355600" algn="l" rtl="0">
              <a:spcBef>
                <a:spcPts val="0"/>
              </a:spcBef>
              <a:spcAft>
                <a:spcPts val="0"/>
              </a:spcAft>
              <a:buSzPts val="2000"/>
              <a:buChar char="●"/>
            </a:pPr>
            <a:r>
              <a:rPr lang="en" sz="2000" b="1"/>
              <a:t>DON’T</a:t>
            </a:r>
            <a:r>
              <a:rPr lang="en" sz="2000"/>
              <a:t> offer universal rules for AI use across courses</a:t>
            </a:r>
            <a:endParaRPr sz="20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3"/>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0B5394"/>
                </a:solidFill>
              </a:rPr>
              <a:t>Resources to share</a:t>
            </a:r>
            <a:endParaRPr>
              <a:solidFill>
                <a:srgbClr val="0B5394"/>
              </a:solidFill>
            </a:endParaRPr>
          </a:p>
        </p:txBody>
      </p:sp>
      <p:sp>
        <p:nvSpPr>
          <p:cNvPr id="219" name="Google Shape;219;p33"/>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p>
            <a:pPr marL="0" lvl="0" indent="0" algn="l" rtl="0">
              <a:lnSpc>
                <a:spcPct val="95000"/>
              </a:lnSpc>
              <a:spcBef>
                <a:spcPts val="0"/>
              </a:spcBef>
              <a:spcAft>
                <a:spcPts val="0"/>
              </a:spcAft>
              <a:buNone/>
            </a:pPr>
            <a:r>
              <a:rPr lang="en" sz="2150" b="1" u="sng">
                <a:solidFill>
                  <a:srgbClr val="0B5394"/>
                </a:solidFill>
                <a:latin typeface="Arial"/>
                <a:ea typeface="Arial"/>
                <a:cs typeface="Arial"/>
                <a:sym typeface="Arial"/>
                <a:hlinkClick r:id="rId3">
                  <a:extLst>
                    <a:ext uri="{A12FA001-AC4F-418D-AE19-62706E023703}">
                      <ahyp:hlinkClr xmlns:ahyp="http://schemas.microsoft.com/office/drawing/2018/hyperlinkcolor" val="tx"/>
                    </a:ext>
                  </a:extLst>
                </a:hlinkClick>
              </a:rPr>
              <a:t>NEIU Workshop</a:t>
            </a:r>
            <a:r>
              <a:rPr lang="en" sz="2150" u="sng">
                <a:solidFill>
                  <a:srgbClr val="0B5394"/>
                </a:solidFill>
                <a:latin typeface="Arial"/>
                <a:ea typeface="Arial"/>
                <a:cs typeface="Arial"/>
                <a:sym typeface="Arial"/>
                <a:hlinkClick r:id="rId3">
                  <a:extLst>
                    <a:ext uri="{A12FA001-AC4F-418D-AE19-62706E023703}">
                      <ahyp:hlinkClr xmlns:ahyp="http://schemas.microsoft.com/office/drawing/2018/hyperlinkcolor" val="tx"/>
                    </a:ext>
                  </a:extLst>
                </a:hlinkClick>
              </a:rPr>
              <a:t>: Using GenAI Effectively: Creating Prompts</a:t>
            </a:r>
            <a:endParaRPr sz="2150">
              <a:solidFill>
                <a:srgbClr val="0B5394"/>
              </a:solidFill>
              <a:latin typeface="Arial"/>
              <a:ea typeface="Arial"/>
              <a:cs typeface="Arial"/>
              <a:sym typeface="Arial"/>
            </a:endParaRPr>
          </a:p>
          <a:p>
            <a:pPr marL="0" lvl="0" indent="0" algn="l" rtl="0">
              <a:lnSpc>
                <a:spcPct val="95000"/>
              </a:lnSpc>
              <a:spcBef>
                <a:spcPts val="2400"/>
              </a:spcBef>
              <a:spcAft>
                <a:spcPts val="0"/>
              </a:spcAft>
              <a:buNone/>
            </a:pPr>
            <a:r>
              <a:rPr lang="en" sz="2150" b="1" u="sng">
                <a:solidFill>
                  <a:srgbClr val="0B5394"/>
                </a:solidFill>
                <a:latin typeface="Arial"/>
                <a:ea typeface="Arial"/>
                <a:cs typeface="Arial"/>
                <a:sym typeface="Arial"/>
                <a:hlinkClick r:id="rId4">
                  <a:extLst>
                    <a:ext uri="{A12FA001-AC4F-418D-AE19-62706E023703}">
                      <ahyp:hlinkClr xmlns:ahyp="http://schemas.microsoft.com/office/drawing/2018/hyperlinkcolor" val="tx"/>
                    </a:ext>
                  </a:extLst>
                </a:hlinkClick>
              </a:rPr>
              <a:t>NEIU</a:t>
            </a:r>
            <a:r>
              <a:rPr lang="en" sz="2150" u="sng">
                <a:solidFill>
                  <a:srgbClr val="0B5394"/>
                </a:solidFill>
                <a:latin typeface="Arial"/>
                <a:ea typeface="Arial"/>
                <a:cs typeface="Arial"/>
                <a:sym typeface="Arial"/>
                <a:hlinkClick r:id="rId4">
                  <a:extLst>
                    <a:ext uri="{A12FA001-AC4F-418D-AE19-62706E023703}">
                      <ahyp:hlinkClr xmlns:ahyp="http://schemas.microsoft.com/office/drawing/2018/hyperlinkcolor" val="tx"/>
                    </a:ext>
                  </a:extLst>
                </a:hlinkClick>
              </a:rPr>
              <a:t> </a:t>
            </a:r>
            <a:r>
              <a:rPr lang="en" sz="2100" b="1" u="sng">
                <a:solidFill>
                  <a:srgbClr val="0B5394"/>
                </a:solidFill>
                <a:latin typeface="Arial"/>
                <a:ea typeface="Arial"/>
                <a:cs typeface="Arial"/>
                <a:sym typeface="Arial"/>
                <a:hlinkClick r:id="rId4">
                  <a:extLst>
                    <a:ext uri="{A12FA001-AC4F-418D-AE19-62706E023703}">
                      <ahyp:hlinkClr xmlns:ahyp="http://schemas.microsoft.com/office/drawing/2018/hyperlinkcolor" val="tx"/>
                    </a:ext>
                  </a:extLst>
                </a:hlinkClick>
              </a:rPr>
              <a:t>Campus Guide to Artificial Intelligence in Higher Ed</a:t>
            </a:r>
            <a:endParaRPr sz="2100" b="1">
              <a:solidFill>
                <a:srgbClr val="0B5394"/>
              </a:solidFill>
              <a:latin typeface="Arial"/>
              <a:ea typeface="Arial"/>
              <a:cs typeface="Arial"/>
              <a:sym typeface="Arial"/>
            </a:endParaRPr>
          </a:p>
          <a:p>
            <a:pPr marL="0" lvl="0" indent="0" algn="l" rtl="0">
              <a:lnSpc>
                <a:spcPct val="95000"/>
              </a:lnSpc>
              <a:spcBef>
                <a:spcPts val="2400"/>
              </a:spcBef>
              <a:spcAft>
                <a:spcPts val="0"/>
              </a:spcAft>
              <a:buNone/>
            </a:pPr>
            <a:r>
              <a:rPr lang="en" sz="2100" b="1" u="sng">
                <a:solidFill>
                  <a:srgbClr val="0B5394"/>
                </a:solidFill>
                <a:latin typeface="Arial"/>
                <a:ea typeface="Arial"/>
                <a:cs typeface="Arial"/>
                <a:sym typeface="Arial"/>
                <a:hlinkClick r:id="rId5">
                  <a:extLst>
                    <a:ext uri="{A12FA001-AC4F-418D-AE19-62706E023703}">
                      <ahyp:hlinkClr xmlns:ahyp="http://schemas.microsoft.com/office/drawing/2018/hyperlinkcolor" val="tx"/>
                    </a:ext>
                  </a:extLst>
                </a:hlinkClick>
              </a:rPr>
              <a:t>NEIU Student Guide to ChatGPT and Other AI Resources</a:t>
            </a:r>
            <a:endParaRPr sz="2100" b="1">
              <a:solidFill>
                <a:srgbClr val="0B5394"/>
              </a:solidFill>
              <a:latin typeface="Arial"/>
              <a:ea typeface="Arial"/>
              <a:cs typeface="Arial"/>
              <a:sym typeface="Arial"/>
            </a:endParaRPr>
          </a:p>
          <a:p>
            <a:pPr marL="0" lvl="0" indent="0" algn="l" rtl="0">
              <a:lnSpc>
                <a:spcPct val="95000"/>
              </a:lnSpc>
              <a:spcBef>
                <a:spcPts val="2400"/>
              </a:spcBef>
              <a:spcAft>
                <a:spcPts val="0"/>
              </a:spcAft>
              <a:buNone/>
            </a:pPr>
            <a:r>
              <a:rPr lang="en" sz="2100" b="1" u="sng">
                <a:solidFill>
                  <a:srgbClr val="0B5394"/>
                </a:solidFill>
                <a:latin typeface="Arial"/>
                <a:ea typeface="Arial"/>
                <a:cs typeface="Arial"/>
                <a:sym typeface="Arial"/>
                <a:hlinkClick r:id="rId6">
                  <a:extLst>
                    <a:ext uri="{A12FA001-AC4F-418D-AE19-62706E023703}">
                      <ahyp:hlinkClr xmlns:ahyp="http://schemas.microsoft.com/office/drawing/2018/hyperlinkcolor" val="tx"/>
                    </a:ext>
                  </a:extLst>
                </a:hlinkClick>
              </a:rPr>
              <a:t>NEIU AI Literacy Toolkit</a:t>
            </a:r>
            <a:endParaRPr sz="2100" b="1">
              <a:solidFill>
                <a:srgbClr val="0B5394"/>
              </a:solidFill>
              <a:latin typeface="Arial"/>
              <a:ea typeface="Arial"/>
              <a:cs typeface="Arial"/>
              <a:sym typeface="Arial"/>
            </a:endParaRPr>
          </a:p>
          <a:p>
            <a:pPr marL="0" lvl="0" indent="0" algn="l" rtl="0">
              <a:lnSpc>
                <a:spcPct val="95000"/>
              </a:lnSpc>
              <a:spcBef>
                <a:spcPts val="600"/>
              </a:spcBef>
              <a:spcAft>
                <a:spcPts val="0"/>
              </a:spcAft>
              <a:buNone/>
            </a:pPr>
            <a:endParaRPr sz="1600"/>
          </a:p>
          <a:p>
            <a:pPr marL="0" lvl="0" indent="0" algn="l" rtl="0">
              <a:lnSpc>
                <a:spcPct val="95000"/>
              </a:lnSpc>
              <a:spcBef>
                <a:spcPts val="1200"/>
              </a:spcBef>
              <a:spcAft>
                <a:spcPts val="1200"/>
              </a:spcAft>
              <a:buNone/>
            </a:pPr>
            <a:endParaRPr sz="1600"/>
          </a:p>
        </p:txBody>
      </p:sp>
      <p:pic>
        <p:nvPicPr>
          <p:cNvPr id="220" name="Google Shape;220;p33"/>
          <p:cNvPicPr preferRelativeResize="0"/>
          <p:nvPr/>
        </p:nvPicPr>
        <p:blipFill>
          <a:blip r:embed="rId7">
            <a:alphaModFix/>
          </a:blip>
          <a:stretch>
            <a:fillRect/>
          </a:stretch>
        </p:blipFill>
        <p:spPr>
          <a:xfrm>
            <a:off x="7063375" y="3221775"/>
            <a:ext cx="1635424" cy="167204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a:solidFill>
                  <a:srgbClr val="0B5394"/>
                </a:solidFill>
              </a:rPr>
              <a:t>Questions? </a:t>
            </a:r>
            <a:endParaRPr>
              <a:solidFill>
                <a:srgbClr val="0B5394"/>
              </a:solidFill>
            </a:endParaRPr>
          </a:p>
        </p:txBody>
      </p:sp>
      <p:sp>
        <p:nvSpPr>
          <p:cNvPr id="226" name="Google Shape;226;p3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a:p>
            <a:pPr marL="0" lvl="0" indent="0" algn="l" rtl="0">
              <a:spcBef>
                <a:spcPts val="1200"/>
              </a:spcBef>
              <a:spcAft>
                <a:spcPts val="0"/>
              </a:spcAft>
              <a:buNone/>
            </a:pPr>
            <a:endParaRPr/>
          </a:p>
          <a:p>
            <a:pPr marL="0" lvl="0" indent="0" algn="ctr" rtl="0">
              <a:spcBef>
                <a:spcPts val="1200"/>
              </a:spcBef>
              <a:spcAft>
                <a:spcPts val="0"/>
              </a:spcAft>
              <a:buNone/>
            </a:pPr>
            <a:r>
              <a:rPr lang="en" sz="2200"/>
              <a:t>What’s the biggest hurdle to AI literacy at your institution?</a:t>
            </a:r>
            <a:endParaRPr sz="2200"/>
          </a:p>
          <a:p>
            <a:pPr marL="0" lvl="0" indent="0" algn="l" rtl="0">
              <a:spcBef>
                <a:spcPts val="1200"/>
              </a:spcBef>
              <a:spcAft>
                <a:spcPts val="1200"/>
              </a:spcAft>
              <a:buNone/>
            </a:pPr>
            <a:endParaRPr/>
          </a:p>
        </p:txBody>
      </p:sp>
      <p:sp>
        <p:nvSpPr>
          <p:cNvPr id="227" name="Google Shape;227;p34"/>
          <p:cNvSpPr/>
          <p:nvPr/>
        </p:nvSpPr>
        <p:spPr>
          <a:xfrm flipH="1">
            <a:off x="3870263" y="3144850"/>
            <a:ext cx="1177082" cy="1219200"/>
          </a:xfrm>
          <a:custGeom>
            <a:avLst/>
            <a:gdLst/>
            <a:ahLst/>
            <a:cxnLst/>
            <a:rect l="l" t="t" r="r" b="b"/>
            <a:pathLst>
              <a:path w="1177082" h="1219200" extrusionOk="0">
                <a:moveTo>
                  <a:pt x="1177082" y="0"/>
                </a:moveTo>
                <a:lnTo>
                  <a:pt x="0" y="0"/>
                </a:lnTo>
                <a:lnTo>
                  <a:pt x="0" y="1219200"/>
                </a:lnTo>
                <a:lnTo>
                  <a:pt x="1177082" y="1219200"/>
                </a:lnTo>
                <a:lnTo>
                  <a:pt x="1177082" y="0"/>
                </a:lnTo>
                <a:close/>
              </a:path>
            </a:pathLst>
          </a:custGeom>
          <a:blipFill rotWithShape="1">
            <a:blip r:embed="rId3">
              <a:alphaModFix/>
            </a:blip>
            <a:stretch>
              <a:fillRect/>
            </a:stretch>
          </a:blipFill>
          <a:ln>
            <a:noFill/>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5"/>
          <p:cNvSpPr/>
          <p:nvPr/>
        </p:nvSpPr>
        <p:spPr>
          <a:xfrm>
            <a:off x="266334" y="3304676"/>
            <a:ext cx="8223600" cy="383100"/>
          </a:xfrm>
          <a:prstGeom prst="rect">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87" name="Google Shape;87;p15"/>
          <p:cNvSpPr/>
          <p:nvPr/>
        </p:nvSpPr>
        <p:spPr>
          <a:xfrm>
            <a:off x="272500" y="2304850"/>
            <a:ext cx="8223600" cy="383100"/>
          </a:xfrm>
          <a:prstGeom prst="rect">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88" name="Google Shape;88;p15"/>
          <p:cNvSpPr/>
          <p:nvPr/>
        </p:nvSpPr>
        <p:spPr>
          <a:xfrm>
            <a:off x="272500" y="1264175"/>
            <a:ext cx="8262900" cy="383100"/>
          </a:xfrm>
          <a:prstGeom prst="rect">
            <a:avLst/>
          </a:prstGeom>
          <a:solidFill>
            <a:srgbClr val="FFF2C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89" name="Google Shape;89;p15"/>
          <p:cNvSpPr txBox="1">
            <a:spLocks noGrp="1"/>
          </p:cNvSpPr>
          <p:nvPr>
            <p:ph type="body" idx="1"/>
          </p:nvPr>
        </p:nvSpPr>
        <p:spPr>
          <a:xfrm>
            <a:off x="311701" y="1083672"/>
            <a:ext cx="8559799" cy="3614803"/>
          </a:xfrm>
          <a:prstGeom prst="rect">
            <a:avLst/>
          </a:prstGeom>
        </p:spPr>
        <p:txBody>
          <a:bodyPr spcFirstLastPara="1" wrap="square" lIns="91425" tIns="91425" rIns="91425" bIns="91425" anchor="t" anchorCtr="0">
            <a:normAutofit lnSpcReduction="10000"/>
          </a:bodyPr>
          <a:lstStyle/>
          <a:p>
            <a:pPr marL="0" lvl="0" indent="0" algn="l" rtl="0">
              <a:lnSpc>
                <a:spcPct val="115000"/>
              </a:lnSpc>
              <a:spcBef>
                <a:spcPts val="1200"/>
              </a:spcBef>
              <a:spcAft>
                <a:spcPts val="0"/>
              </a:spcAft>
              <a:buNone/>
            </a:pPr>
            <a:r>
              <a:rPr lang="en" sz="1600" b="1" dirty="0">
                <a:solidFill>
                  <a:srgbClr val="0B5394"/>
                </a:solidFill>
                <a:latin typeface="Arial"/>
                <a:ea typeface="Arial"/>
                <a:cs typeface="Arial"/>
                <a:sym typeface="Arial"/>
              </a:rPr>
              <a:t>Teach AI literacy without being mistaken for an AI evangelist.</a:t>
            </a:r>
            <a:endParaRPr sz="1600" b="1" dirty="0">
              <a:solidFill>
                <a:srgbClr val="0B5394"/>
              </a:solidFill>
              <a:latin typeface="Arial"/>
              <a:ea typeface="Arial"/>
              <a:cs typeface="Arial"/>
              <a:sym typeface="Arial"/>
            </a:endParaRPr>
          </a:p>
          <a:p>
            <a:pPr marL="457200" lvl="0" indent="0" algn="l" rtl="0">
              <a:lnSpc>
                <a:spcPct val="115000"/>
              </a:lnSpc>
              <a:spcBef>
                <a:spcPts val="1000"/>
              </a:spcBef>
              <a:spcAft>
                <a:spcPts val="0"/>
              </a:spcAft>
              <a:buNone/>
            </a:pPr>
            <a:r>
              <a:rPr lang="en" sz="1600" dirty="0">
                <a:latin typeface="Arial"/>
                <a:ea typeface="Arial"/>
                <a:cs typeface="Arial"/>
                <a:sym typeface="Arial"/>
              </a:rPr>
              <a:t>Strategies for framing AI instruction as an extension of core information literacy values, not a technology endorsement.</a:t>
            </a:r>
            <a:endParaRPr sz="1600" dirty="0">
              <a:latin typeface="Arial"/>
              <a:ea typeface="Arial"/>
              <a:cs typeface="Arial"/>
              <a:sym typeface="Arial"/>
            </a:endParaRPr>
          </a:p>
          <a:p>
            <a:pPr marL="0" lvl="0" indent="0" algn="l" rtl="0">
              <a:spcBef>
                <a:spcPts val="1000"/>
              </a:spcBef>
              <a:spcAft>
                <a:spcPts val="0"/>
              </a:spcAft>
              <a:buNone/>
            </a:pPr>
            <a:r>
              <a:rPr lang="en" sz="1600" b="1" dirty="0">
                <a:solidFill>
                  <a:srgbClr val="0B5394"/>
                </a:solidFill>
                <a:latin typeface="Arial"/>
                <a:ea typeface="Arial"/>
                <a:cs typeface="Arial"/>
                <a:sym typeface="Arial"/>
              </a:rPr>
              <a:t>Get out of the library bubble.</a:t>
            </a:r>
            <a:endParaRPr sz="1600" b="1" dirty="0">
              <a:solidFill>
                <a:srgbClr val="0B5394"/>
              </a:solidFill>
              <a:latin typeface="Arial"/>
              <a:ea typeface="Arial"/>
              <a:cs typeface="Arial"/>
              <a:sym typeface="Arial"/>
            </a:endParaRPr>
          </a:p>
          <a:p>
            <a:pPr marL="457200" lvl="0" indent="0" algn="l" rtl="0">
              <a:spcBef>
                <a:spcPts val="1000"/>
              </a:spcBef>
              <a:spcAft>
                <a:spcPts val="0"/>
              </a:spcAft>
              <a:buNone/>
            </a:pPr>
            <a:r>
              <a:rPr lang="en" sz="1600" dirty="0">
                <a:latin typeface="Arial"/>
                <a:ea typeface="Arial"/>
                <a:cs typeface="Arial"/>
                <a:sym typeface="Arial"/>
              </a:rPr>
              <a:t>How faculty relationships and cross-disciplinary dialogue can ground and legitimize your AI instruction efforts.</a:t>
            </a:r>
            <a:endParaRPr sz="1600" dirty="0">
              <a:latin typeface="Arial"/>
              <a:ea typeface="Arial"/>
              <a:cs typeface="Arial"/>
              <a:sym typeface="Arial"/>
            </a:endParaRPr>
          </a:p>
          <a:p>
            <a:pPr marL="0" lvl="0" indent="0" algn="l" rtl="0">
              <a:spcBef>
                <a:spcPts val="1000"/>
              </a:spcBef>
              <a:spcAft>
                <a:spcPts val="0"/>
              </a:spcAft>
              <a:buNone/>
            </a:pPr>
            <a:r>
              <a:rPr lang="en" sz="1600" b="1" dirty="0">
                <a:solidFill>
                  <a:srgbClr val="0B5394"/>
                </a:solidFill>
                <a:latin typeface="Arial"/>
                <a:ea typeface="Arial"/>
                <a:cs typeface="Arial"/>
                <a:sym typeface="Arial"/>
              </a:rPr>
              <a:t>Articulate that critical evaluation and endorsement are not the same thing.</a:t>
            </a:r>
            <a:endParaRPr sz="1600" b="1" dirty="0">
              <a:solidFill>
                <a:srgbClr val="0B5394"/>
              </a:solidFill>
              <a:latin typeface="Arial"/>
              <a:ea typeface="Arial"/>
              <a:cs typeface="Arial"/>
              <a:sym typeface="Arial"/>
            </a:endParaRPr>
          </a:p>
          <a:p>
            <a:pPr marL="457200" lvl="0" indent="0" algn="l" rtl="0">
              <a:spcBef>
                <a:spcPts val="1000"/>
              </a:spcBef>
              <a:spcAft>
                <a:spcPts val="1000"/>
              </a:spcAft>
              <a:buNone/>
            </a:pPr>
            <a:r>
              <a:rPr lang="en" sz="1600" dirty="0">
                <a:latin typeface="Arial"/>
                <a:ea typeface="Arial"/>
                <a:cs typeface="Arial"/>
                <a:sym typeface="Arial"/>
              </a:rPr>
              <a:t>What librarians specifically bring to AI instruction, and why that matters if your motives are questioned.</a:t>
            </a:r>
            <a:endParaRPr sz="1600" dirty="0">
              <a:latin typeface="Arial"/>
              <a:ea typeface="Arial"/>
              <a:cs typeface="Arial"/>
              <a:sym typeface="Arial"/>
            </a:endParaRPr>
          </a:p>
        </p:txBody>
      </p:sp>
      <p:sp>
        <p:nvSpPr>
          <p:cNvPr id="90" name="Google Shape;90;p15"/>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0B5394"/>
                </a:solidFill>
              </a:rPr>
              <a:t>By the end of this session, you will be able to…</a:t>
            </a:r>
            <a:endParaRPr>
              <a:solidFill>
                <a:srgbClr val="0B5394"/>
              </a:solidFill>
            </a:endParaRPr>
          </a:p>
          <a:p>
            <a:pPr marL="0" lvl="0" indent="0" algn="l" rtl="0">
              <a:spcBef>
                <a:spcPts val="0"/>
              </a:spcBef>
              <a:spcAft>
                <a:spcPts val="0"/>
              </a:spcAft>
              <a:buNone/>
            </a:pPr>
            <a:endParaRPr>
              <a:solidFill>
                <a:srgbClr val="0B5394"/>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0B5394"/>
                </a:solidFill>
              </a:rPr>
              <a:t>How it started…</a:t>
            </a:r>
            <a:endParaRPr>
              <a:solidFill>
                <a:srgbClr val="0B5394"/>
              </a:solidFill>
            </a:endParaRPr>
          </a:p>
        </p:txBody>
      </p:sp>
      <p:sp>
        <p:nvSpPr>
          <p:cNvPr id="96" name="Google Shape;96;p16"/>
          <p:cNvSpPr txBox="1">
            <a:spLocks noGrp="1"/>
          </p:cNvSpPr>
          <p:nvPr>
            <p:ph type="body" idx="1"/>
          </p:nvPr>
        </p:nvSpPr>
        <p:spPr>
          <a:xfrm>
            <a:off x="311700" y="1266325"/>
            <a:ext cx="5741400" cy="3302700"/>
          </a:xfrm>
          <a:prstGeom prst="rect">
            <a:avLst/>
          </a:prstGeom>
        </p:spPr>
        <p:txBody>
          <a:bodyPr spcFirstLastPara="1" wrap="square" lIns="91425" tIns="91425" rIns="91425" bIns="91425" anchor="t" anchorCtr="0">
            <a:noAutofit/>
          </a:bodyPr>
          <a:lstStyle/>
          <a:p>
            <a:pPr marL="457200" lvl="0" indent="-325120" algn="l" rtl="0">
              <a:lnSpc>
                <a:spcPct val="95000"/>
              </a:lnSpc>
              <a:spcBef>
                <a:spcPts val="1200"/>
              </a:spcBef>
              <a:spcAft>
                <a:spcPts val="0"/>
              </a:spcAft>
              <a:buSzPts val="1520"/>
              <a:buFont typeface="Arial"/>
              <a:buChar char="●"/>
            </a:pPr>
            <a:r>
              <a:rPr lang="en" sz="1520">
                <a:latin typeface="Arial"/>
                <a:ea typeface="Arial"/>
                <a:cs typeface="Arial"/>
                <a:sym typeface="Arial"/>
              </a:rPr>
              <a:t>Joined CTL's "Teaching with AI" book club in Fall 2024</a:t>
            </a:r>
            <a:endParaRPr sz="1520">
              <a:latin typeface="Arial"/>
              <a:ea typeface="Arial"/>
              <a:cs typeface="Arial"/>
              <a:sym typeface="Arial"/>
            </a:endParaRPr>
          </a:p>
          <a:p>
            <a:pPr marL="457200" lvl="0" indent="-325120" algn="l" rtl="0">
              <a:lnSpc>
                <a:spcPct val="95000"/>
              </a:lnSpc>
              <a:spcBef>
                <a:spcPts val="1000"/>
              </a:spcBef>
              <a:spcAft>
                <a:spcPts val="0"/>
              </a:spcAft>
              <a:buSzPts val="1520"/>
              <a:buFont typeface="Arial"/>
              <a:buChar char="●"/>
            </a:pPr>
            <a:r>
              <a:rPr lang="en" sz="1520">
                <a:latin typeface="Arial"/>
                <a:ea typeface="Arial"/>
                <a:cs typeface="Arial"/>
                <a:sym typeface="Arial"/>
              </a:rPr>
              <a:t>Faculty from across disciplines with a wide range of views</a:t>
            </a:r>
            <a:endParaRPr sz="1520">
              <a:latin typeface="Arial"/>
              <a:ea typeface="Arial"/>
              <a:cs typeface="Arial"/>
              <a:sym typeface="Arial"/>
            </a:endParaRPr>
          </a:p>
          <a:p>
            <a:pPr marL="914400" lvl="0" indent="-325120" algn="l" rtl="0">
              <a:lnSpc>
                <a:spcPct val="95000"/>
              </a:lnSpc>
              <a:spcBef>
                <a:spcPts val="1000"/>
              </a:spcBef>
              <a:spcAft>
                <a:spcPts val="0"/>
              </a:spcAft>
              <a:buClr>
                <a:schemeClr val="dk2"/>
              </a:buClr>
              <a:buSzPts val="1520"/>
              <a:buFont typeface="Arial"/>
              <a:buChar char="●"/>
            </a:pPr>
            <a:r>
              <a:rPr lang="en" sz="1520">
                <a:latin typeface="Arial"/>
                <a:ea typeface="Arial"/>
                <a:cs typeface="Arial"/>
                <a:sym typeface="Arial"/>
              </a:rPr>
              <a:t>Some felt that any student use of AI was plagiarism.</a:t>
            </a:r>
            <a:endParaRPr sz="1520">
              <a:latin typeface="Arial"/>
              <a:ea typeface="Arial"/>
              <a:cs typeface="Arial"/>
              <a:sym typeface="Arial"/>
            </a:endParaRPr>
          </a:p>
          <a:p>
            <a:pPr marL="914400" lvl="0" indent="-325120" algn="l" rtl="0">
              <a:lnSpc>
                <a:spcPct val="95000"/>
              </a:lnSpc>
              <a:spcBef>
                <a:spcPts val="1000"/>
              </a:spcBef>
              <a:spcAft>
                <a:spcPts val="0"/>
              </a:spcAft>
              <a:buClr>
                <a:schemeClr val="dk2"/>
              </a:buClr>
              <a:buSzPts val="1520"/>
              <a:buFont typeface="Arial"/>
              <a:buChar char="●"/>
            </a:pPr>
            <a:r>
              <a:rPr lang="en" sz="1520">
                <a:latin typeface="Arial"/>
                <a:ea typeface="Arial"/>
                <a:cs typeface="Arial"/>
                <a:sym typeface="Arial"/>
              </a:rPr>
              <a:t>Others had already firmly embraced it and redesigned assignments around it.</a:t>
            </a:r>
            <a:endParaRPr sz="1520">
              <a:latin typeface="Arial"/>
              <a:ea typeface="Arial"/>
              <a:cs typeface="Arial"/>
              <a:sym typeface="Arial"/>
            </a:endParaRPr>
          </a:p>
          <a:p>
            <a:pPr marL="914400" lvl="0" indent="-325120" algn="l" rtl="0">
              <a:lnSpc>
                <a:spcPct val="95000"/>
              </a:lnSpc>
              <a:spcBef>
                <a:spcPts val="1200"/>
              </a:spcBef>
              <a:spcAft>
                <a:spcPts val="0"/>
              </a:spcAft>
              <a:buClr>
                <a:schemeClr val="dk2"/>
              </a:buClr>
              <a:buSzPts val="1520"/>
              <a:buFont typeface="Arial"/>
              <a:buChar char="●"/>
            </a:pPr>
            <a:r>
              <a:rPr lang="en" sz="1520">
                <a:latin typeface="Arial"/>
                <a:ea typeface="Arial"/>
                <a:cs typeface="Arial"/>
                <a:sym typeface="Arial"/>
              </a:rPr>
              <a:t>Many were somewhere in the middle, uncertain and looking for more info.</a:t>
            </a:r>
            <a:endParaRPr sz="1520">
              <a:latin typeface="Arial"/>
              <a:ea typeface="Arial"/>
              <a:cs typeface="Arial"/>
              <a:sym typeface="Arial"/>
            </a:endParaRPr>
          </a:p>
          <a:p>
            <a:pPr marL="457200" lvl="0" indent="-325120" algn="l" rtl="0">
              <a:lnSpc>
                <a:spcPct val="95000"/>
              </a:lnSpc>
              <a:spcBef>
                <a:spcPts val="1000"/>
              </a:spcBef>
              <a:spcAft>
                <a:spcPts val="0"/>
              </a:spcAft>
              <a:buSzPts val="1520"/>
              <a:buFont typeface="Arial"/>
              <a:buChar char="●"/>
            </a:pPr>
            <a:r>
              <a:rPr lang="en" sz="1520">
                <a:latin typeface="Arial"/>
                <a:ea typeface="Arial"/>
                <a:cs typeface="Arial"/>
                <a:sym typeface="Arial"/>
              </a:rPr>
              <a:t>We provided a neutral source of information and help dispel some misinformation about AI and AI literacy. </a:t>
            </a:r>
            <a:endParaRPr sz="1520">
              <a:latin typeface="Arial"/>
              <a:ea typeface="Arial"/>
              <a:cs typeface="Arial"/>
              <a:sym typeface="Arial"/>
            </a:endParaRPr>
          </a:p>
          <a:p>
            <a:pPr marL="0" lvl="0" indent="0" algn="l" rtl="0">
              <a:lnSpc>
                <a:spcPct val="95000"/>
              </a:lnSpc>
              <a:spcBef>
                <a:spcPts val="1000"/>
              </a:spcBef>
              <a:spcAft>
                <a:spcPts val="0"/>
              </a:spcAft>
              <a:buSzPts val="770"/>
              <a:buNone/>
            </a:pPr>
            <a:endParaRPr sz="870">
              <a:solidFill>
                <a:srgbClr val="000000"/>
              </a:solidFill>
              <a:latin typeface="Arial"/>
              <a:ea typeface="Arial"/>
              <a:cs typeface="Arial"/>
              <a:sym typeface="Arial"/>
            </a:endParaRPr>
          </a:p>
          <a:p>
            <a:pPr marL="0" lvl="0" indent="0" algn="l" rtl="0">
              <a:lnSpc>
                <a:spcPct val="95000"/>
              </a:lnSpc>
              <a:spcBef>
                <a:spcPts val="1200"/>
              </a:spcBef>
              <a:spcAft>
                <a:spcPts val="0"/>
              </a:spcAft>
              <a:buSzPts val="770"/>
              <a:buNone/>
            </a:pPr>
            <a:endParaRPr sz="870">
              <a:solidFill>
                <a:srgbClr val="000000"/>
              </a:solidFill>
              <a:latin typeface="Arial"/>
              <a:ea typeface="Arial"/>
              <a:cs typeface="Arial"/>
              <a:sym typeface="Arial"/>
            </a:endParaRPr>
          </a:p>
          <a:p>
            <a:pPr marL="0" lvl="0" indent="0" algn="l" rtl="0">
              <a:lnSpc>
                <a:spcPct val="95000"/>
              </a:lnSpc>
              <a:spcBef>
                <a:spcPts val="1200"/>
              </a:spcBef>
              <a:spcAft>
                <a:spcPts val="1200"/>
              </a:spcAft>
              <a:buSzPts val="770"/>
              <a:buNone/>
            </a:pPr>
            <a:endParaRPr sz="1360"/>
          </a:p>
        </p:txBody>
      </p:sp>
      <p:pic>
        <p:nvPicPr>
          <p:cNvPr id="97" name="Google Shape;97;p16" title="bowen.jpg"/>
          <p:cNvPicPr preferRelativeResize="0"/>
          <p:nvPr/>
        </p:nvPicPr>
        <p:blipFill>
          <a:blip r:embed="rId3">
            <a:alphaModFix/>
          </a:blip>
          <a:stretch>
            <a:fillRect/>
          </a:stretch>
        </p:blipFill>
        <p:spPr>
          <a:xfrm>
            <a:off x="6168325" y="1266325"/>
            <a:ext cx="2139870" cy="3302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7"/>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0B5394"/>
                </a:solidFill>
              </a:rPr>
              <a:t>Reading the room and claiming our seat at the table</a:t>
            </a:r>
            <a:endParaRPr>
              <a:solidFill>
                <a:srgbClr val="0B5394"/>
              </a:solidFill>
            </a:endParaRPr>
          </a:p>
        </p:txBody>
      </p:sp>
      <p:sp>
        <p:nvSpPr>
          <p:cNvPr id="103" name="Google Shape;103;p17"/>
          <p:cNvSpPr txBox="1">
            <a:spLocks noGrp="1"/>
          </p:cNvSpPr>
          <p:nvPr>
            <p:ph type="body" idx="1"/>
          </p:nvPr>
        </p:nvSpPr>
        <p:spPr>
          <a:xfrm>
            <a:off x="311700" y="1266325"/>
            <a:ext cx="6490500" cy="3302700"/>
          </a:xfrm>
          <a:prstGeom prst="rect">
            <a:avLst/>
          </a:prstGeom>
        </p:spPr>
        <p:txBody>
          <a:bodyPr spcFirstLastPara="1" wrap="square" lIns="91425" tIns="91425" rIns="91425" bIns="91425" anchor="t" anchorCtr="0">
            <a:noAutofit/>
          </a:bodyPr>
          <a:lstStyle/>
          <a:p>
            <a:pPr marL="457200" lvl="0" indent="-317500" algn="l" rtl="0">
              <a:spcBef>
                <a:spcPts val="1200"/>
              </a:spcBef>
              <a:spcAft>
                <a:spcPts val="0"/>
              </a:spcAft>
              <a:buSzPts val="1400"/>
              <a:buFont typeface="Arial"/>
              <a:buChar char="●"/>
            </a:pPr>
            <a:r>
              <a:rPr lang="en" sz="1400">
                <a:latin typeface="Arial"/>
                <a:ea typeface="Arial"/>
                <a:cs typeface="Arial"/>
                <a:sym typeface="Arial"/>
              </a:rPr>
              <a:t>AI questions increasing at the reference desk and in research consultations.</a:t>
            </a:r>
            <a:endParaRPr sz="1400">
              <a:latin typeface="Arial"/>
              <a:ea typeface="Arial"/>
              <a:cs typeface="Arial"/>
              <a:sym typeface="Arial"/>
            </a:endParaRPr>
          </a:p>
          <a:p>
            <a:pPr marL="457200" lvl="0" indent="-317500" algn="l" rtl="0">
              <a:spcBef>
                <a:spcPts val="1000"/>
              </a:spcBef>
              <a:spcAft>
                <a:spcPts val="0"/>
              </a:spcAft>
              <a:buSzPts val="1400"/>
              <a:buFont typeface="Arial"/>
              <a:buChar char="●"/>
            </a:pPr>
            <a:r>
              <a:rPr lang="en" sz="1400">
                <a:latin typeface="Arial"/>
                <a:ea typeface="Arial"/>
                <a:cs typeface="Arial"/>
                <a:sym typeface="Arial"/>
              </a:rPr>
              <a:t>Students already using AI, but reluctant to say so. Faculty could no longer   ignore it. </a:t>
            </a:r>
            <a:endParaRPr sz="1400">
              <a:latin typeface="Arial"/>
              <a:ea typeface="Arial"/>
              <a:cs typeface="Arial"/>
              <a:sym typeface="Arial"/>
            </a:endParaRPr>
          </a:p>
          <a:p>
            <a:pPr marL="457200" lvl="0" indent="-317500" algn="l" rtl="0">
              <a:spcBef>
                <a:spcPts val="1000"/>
              </a:spcBef>
              <a:spcAft>
                <a:spcPts val="0"/>
              </a:spcAft>
              <a:buSzPts val="1400"/>
              <a:buFont typeface="Arial"/>
              <a:buChar char="●"/>
            </a:pPr>
            <a:r>
              <a:rPr lang="en" sz="1400">
                <a:latin typeface="Arial"/>
                <a:ea typeface="Arial"/>
                <a:cs typeface="Arial"/>
                <a:sym typeface="Arial"/>
              </a:rPr>
              <a:t>Librarians talk across disciplines. We began to see patterns.</a:t>
            </a:r>
            <a:endParaRPr sz="1400">
              <a:latin typeface="Arial"/>
              <a:ea typeface="Arial"/>
              <a:cs typeface="Arial"/>
              <a:sym typeface="Arial"/>
            </a:endParaRPr>
          </a:p>
          <a:p>
            <a:pPr marL="457200" lvl="0" indent="-317500" algn="l" rtl="0">
              <a:spcBef>
                <a:spcPts val="1000"/>
              </a:spcBef>
              <a:spcAft>
                <a:spcPts val="0"/>
              </a:spcAft>
              <a:buSzPts val="1400"/>
              <a:buFont typeface="Arial"/>
              <a:buChar char="●"/>
            </a:pPr>
            <a:r>
              <a:rPr lang="en" sz="1400">
                <a:latin typeface="Arial"/>
                <a:ea typeface="Arial"/>
                <a:cs typeface="Arial"/>
                <a:sym typeface="Arial"/>
              </a:rPr>
              <a:t>Campus AI conversations were being led with a focus on efficiency, financial opportunity, quick integration.</a:t>
            </a:r>
            <a:endParaRPr sz="1400">
              <a:latin typeface="Arial"/>
              <a:ea typeface="Arial"/>
              <a:cs typeface="Arial"/>
              <a:sym typeface="Arial"/>
            </a:endParaRPr>
          </a:p>
          <a:p>
            <a:pPr marL="457200" lvl="0" indent="-317500" algn="l" rtl="0">
              <a:spcBef>
                <a:spcPts val="1000"/>
              </a:spcBef>
              <a:spcAft>
                <a:spcPts val="0"/>
              </a:spcAft>
              <a:buSzPts val="1400"/>
              <a:buFont typeface="Arial"/>
              <a:buChar char="●"/>
            </a:pPr>
            <a:r>
              <a:rPr lang="en" sz="1400">
                <a:latin typeface="Arial"/>
                <a:ea typeface="Arial"/>
                <a:cs typeface="Arial"/>
                <a:sym typeface="Arial"/>
              </a:rPr>
              <a:t>Ethics, information integrity, bias, privacy, equity, copyright, etc. were largely absent.</a:t>
            </a:r>
            <a:endParaRPr sz="1400">
              <a:latin typeface="Arial"/>
              <a:ea typeface="Arial"/>
              <a:cs typeface="Arial"/>
              <a:sym typeface="Arial"/>
            </a:endParaRPr>
          </a:p>
          <a:p>
            <a:pPr marL="457200" lvl="0" indent="-317500" algn="l" rtl="0">
              <a:spcBef>
                <a:spcPts val="1000"/>
              </a:spcBef>
              <a:spcAft>
                <a:spcPts val="0"/>
              </a:spcAft>
              <a:buSzPts val="1400"/>
              <a:buFont typeface="Arial"/>
              <a:buChar char="●"/>
            </a:pPr>
            <a:r>
              <a:rPr lang="en" sz="1400">
                <a:latin typeface="Arial"/>
                <a:ea typeface="Arial"/>
                <a:cs typeface="Arial"/>
                <a:sym typeface="Arial"/>
              </a:rPr>
              <a:t>AI literacy is an extension of information literacy. This is our professional expertise. We needed a voice in this conversation.</a:t>
            </a:r>
            <a:endParaRPr sz="1400">
              <a:latin typeface="Arial"/>
              <a:ea typeface="Arial"/>
              <a:cs typeface="Arial"/>
              <a:sym typeface="Arial"/>
            </a:endParaRPr>
          </a:p>
          <a:p>
            <a:pPr marL="0" lvl="0" indent="0" algn="l" rtl="0">
              <a:spcBef>
                <a:spcPts val="1200"/>
              </a:spcBef>
              <a:spcAft>
                <a:spcPts val="0"/>
              </a:spcAft>
              <a:buNone/>
            </a:pPr>
            <a:endParaRPr sz="1600">
              <a:solidFill>
                <a:srgbClr val="000000"/>
              </a:solidFill>
              <a:latin typeface="Arial"/>
              <a:ea typeface="Arial"/>
              <a:cs typeface="Arial"/>
              <a:sym typeface="Arial"/>
            </a:endParaRPr>
          </a:p>
          <a:p>
            <a:pPr marL="0" lvl="0" indent="0" algn="l" rtl="0">
              <a:spcBef>
                <a:spcPts val="1200"/>
              </a:spcBef>
              <a:spcAft>
                <a:spcPts val="0"/>
              </a:spcAft>
              <a:buNone/>
            </a:pPr>
            <a:endParaRPr sz="1600">
              <a:solidFill>
                <a:srgbClr val="000000"/>
              </a:solidFill>
              <a:latin typeface="Arial"/>
              <a:ea typeface="Arial"/>
              <a:cs typeface="Arial"/>
              <a:sym typeface="Arial"/>
            </a:endParaRPr>
          </a:p>
          <a:p>
            <a:pPr marL="0" lvl="0" indent="0" algn="l" rtl="0">
              <a:spcBef>
                <a:spcPts val="1200"/>
              </a:spcBef>
              <a:spcAft>
                <a:spcPts val="0"/>
              </a:spcAft>
              <a:buNone/>
            </a:pPr>
            <a:endParaRPr sz="1600">
              <a:solidFill>
                <a:srgbClr val="000000"/>
              </a:solidFill>
              <a:latin typeface="Arial"/>
              <a:ea typeface="Arial"/>
              <a:cs typeface="Arial"/>
              <a:sym typeface="Arial"/>
            </a:endParaRPr>
          </a:p>
          <a:p>
            <a:pPr marL="0" lvl="0" indent="0" algn="l" rtl="0">
              <a:spcBef>
                <a:spcPts val="1200"/>
              </a:spcBef>
              <a:spcAft>
                <a:spcPts val="1200"/>
              </a:spcAft>
              <a:buNone/>
            </a:pPr>
            <a:endParaRPr sz="1600">
              <a:latin typeface="Arial"/>
              <a:ea typeface="Arial"/>
              <a:cs typeface="Arial"/>
              <a:sym typeface="Arial"/>
            </a:endParaRPr>
          </a:p>
        </p:txBody>
      </p:sp>
      <p:pic>
        <p:nvPicPr>
          <p:cNvPr id="104" name="Google Shape;104;p17" title="ostrich.PNG"/>
          <p:cNvPicPr preferRelativeResize="0"/>
          <p:nvPr/>
        </p:nvPicPr>
        <p:blipFill>
          <a:blip r:embed="rId3">
            <a:alphaModFix/>
          </a:blip>
          <a:stretch>
            <a:fillRect/>
          </a:stretch>
        </p:blipFill>
        <p:spPr>
          <a:xfrm>
            <a:off x="6706325" y="1553300"/>
            <a:ext cx="2305825" cy="19556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8"/>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0B5394"/>
                </a:solidFill>
              </a:rPr>
              <a:t>From conversation to action </a:t>
            </a:r>
            <a:endParaRPr>
              <a:solidFill>
                <a:srgbClr val="0B5394"/>
              </a:solidFill>
            </a:endParaRPr>
          </a:p>
        </p:txBody>
      </p:sp>
      <p:sp>
        <p:nvSpPr>
          <p:cNvPr id="110" name="Google Shape;110;p18"/>
          <p:cNvSpPr txBox="1">
            <a:spLocks noGrp="1"/>
          </p:cNvSpPr>
          <p:nvPr>
            <p:ph type="body" idx="1"/>
          </p:nvPr>
        </p:nvSpPr>
        <p:spPr>
          <a:xfrm>
            <a:off x="311700" y="1266325"/>
            <a:ext cx="3516300" cy="33027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SzPts val="1600"/>
              <a:buFont typeface="Arial"/>
              <a:buChar char="●"/>
            </a:pPr>
            <a:r>
              <a:rPr lang="en" sz="1600">
                <a:latin typeface="Arial"/>
                <a:ea typeface="Arial"/>
                <a:cs typeface="Arial"/>
                <a:sym typeface="Arial"/>
              </a:rPr>
              <a:t>CTL invited participants to develop a formal action plan for integrating AI into teaching.</a:t>
            </a:r>
            <a:endParaRPr sz="1600">
              <a:latin typeface="Arial"/>
              <a:ea typeface="Arial"/>
              <a:cs typeface="Arial"/>
              <a:sym typeface="Arial"/>
            </a:endParaRPr>
          </a:p>
          <a:p>
            <a:pPr marL="457200" lvl="0" indent="0" algn="l" rtl="0">
              <a:spcBef>
                <a:spcPts val="0"/>
              </a:spcBef>
              <a:spcAft>
                <a:spcPts val="0"/>
              </a:spcAft>
              <a:buNone/>
            </a:pPr>
            <a:endParaRPr sz="1600">
              <a:latin typeface="Arial"/>
              <a:ea typeface="Arial"/>
              <a:cs typeface="Arial"/>
              <a:sym typeface="Arial"/>
            </a:endParaRPr>
          </a:p>
          <a:p>
            <a:pPr marL="457200" lvl="0" indent="-330200" algn="l" rtl="0">
              <a:spcBef>
                <a:spcPts val="0"/>
              </a:spcBef>
              <a:spcAft>
                <a:spcPts val="0"/>
              </a:spcAft>
              <a:buSzPts val="1600"/>
              <a:buFont typeface="Arial"/>
              <a:buChar char="●"/>
            </a:pPr>
            <a:r>
              <a:rPr lang="en" sz="1600">
                <a:latin typeface="Arial"/>
                <a:ea typeface="Arial"/>
                <a:cs typeface="Arial"/>
                <a:sym typeface="Arial"/>
              </a:rPr>
              <a:t>We developed a 45-minute workshop: “Using GenAI Effectively: Prompt Generation.”</a:t>
            </a:r>
            <a:endParaRPr sz="1600">
              <a:latin typeface="Arial"/>
              <a:ea typeface="Arial"/>
              <a:cs typeface="Arial"/>
              <a:sym typeface="Arial"/>
            </a:endParaRPr>
          </a:p>
          <a:p>
            <a:pPr marL="457200" lvl="0" indent="0" algn="l" rtl="0">
              <a:spcBef>
                <a:spcPts val="0"/>
              </a:spcBef>
              <a:spcAft>
                <a:spcPts val="0"/>
              </a:spcAft>
              <a:buNone/>
            </a:pPr>
            <a:endParaRPr sz="1600">
              <a:latin typeface="Arial"/>
              <a:ea typeface="Arial"/>
              <a:cs typeface="Arial"/>
              <a:sym typeface="Arial"/>
            </a:endParaRPr>
          </a:p>
          <a:p>
            <a:pPr marL="457200" lvl="0" indent="-330200" algn="l" rtl="0">
              <a:spcBef>
                <a:spcPts val="0"/>
              </a:spcBef>
              <a:spcAft>
                <a:spcPts val="0"/>
              </a:spcAft>
              <a:buSzPts val="1600"/>
              <a:buFont typeface="Arial"/>
              <a:buChar char="●"/>
            </a:pPr>
            <a:r>
              <a:rPr lang="en" sz="1600">
                <a:latin typeface="Arial"/>
                <a:ea typeface="Arial"/>
                <a:cs typeface="Arial"/>
                <a:sym typeface="Arial"/>
              </a:rPr>
              <a:t>Tailored advertising for students and for faculty.</a:t>
            </a:r>
            <a:endParaRPr sz="1600">
              <a:latin typeface="Arial"/>
              <a:ea typeface="Arial"/>
              <a:cs typeface="Arial"/>
              <a:sym typeface="Arial"/>
            </a:endParaRPr>
          </a:p>
          <a:p>
            <a:pPr marL="0" lvl="0" indent="0" algn="l" rtl="0">
              <a:spcBef>
                <a:spcPts val="0"/>
              </a:spcBef>
              <a:spcAft>
                <a:spcPts val="0"/>
              </a:spcAft>
              <a:buNone/>
            </a:pPr>
            <a:endParaRPr sz="1600">
              <a:solidFill>
                <a:srgbClr val="000000"/>
              </a:solidFill>
              <a:latin typeface="Arial"/>
              <a:ea typeface="Arial"/>
              <a:cs typeface="Arial"/>
              <a:sym typeface="Arial"/>
            </a:endParaRPr>
          </a:p>
          <a:p>
            <a:pPr marL="0" lvl="0" indent="0" algn="l" rtl="0">
              <a:spcBef>
                <a:spcPts val="1200"/>
              </a:spcBef>
              <a:spcAft>
                <a:spcPts val="0"/>
              </a:spcAft>
              <a:buNone/>
            </a:pPr>
            <a:endParaRPr sz="1600">
              <a:solidFill>
                <a:srgbClr val="000000"/>
              </a:solidFill>
              <a:latin typeface="Arial"/>
              <a:ea typeface="Arial"/>
              <a:cs typeface="Arial"/>
              <a:sym typeface="Arial"/>
            </a:endParaRPr>
          </a:p>
          <a:p>
            <a:pPr marL="0" lvl="0" indent="0" algn="l" rtl="0">
              <a:spcBef>
                <a:spcPts val="1200"/>
              </a:spcBef>
              <a:spcAft>
                <a:spcPts val="0"/>
              </a:spcAft>
              <a:buNone/>
            </a:pPr>
            <a:endParaRPr sz="1600">
              <a:solidFill>
                <a:srgbClr val="000000"/>
              </a:solidFill>
              <a:latin typeface="Arial"/>
              <a:ea typeface="Arial"/>
              <a:cs typeface="Arial"/>
              <a:sym typeface="Arial"/>
            </a:endParaRPr>
          </a:p>
          <a:p>
            <a:pPr marL="0" lvl="0" indent="0" algn="l" rtl="0">
              <a:spcBef>
                <a:spcPts val="1200"/>
              </a:spcBef>
              <a:spcAft>
                <a:spcPts val="0"/>
              </a:spcAft>
              <a:buNone/>
            </a:pPr>
            <a:endParaRPr sz="1600">
              <a:solidFill>
                <a:srgbClr val="000000"/>
              </a:solidFill>
              <a:latin typeface="Arial"/>
              <a:ea typeface="Arial"/>
              <a:cs typeface="Arial"/>
              <a:sym typeface="Arial"/>
            </a:endParaRPr>
          </a:p>
          <a:p>
            <a:pPr marL="0" lvl="0" indent="0" algn="l" rtl="0">
              <a:spcBef>
                <a:spcPts val="1200"/>
              </a:spcBef>
              <a:spcAft>
                <a:spcPts val="0"/>
              </a:spcAft>
              <a:buNone/>
            </a:pPr>
            <a:endParaRPr sz="1600">
              <a:solidFill>
                <a:srgbClr val="000000"/>
              </a:solidFill>
              <a:latin typeface="Arial"/>
              <a:ea typeface="Arial"/>
              <a:cs typeface="Arial"/>
              <a:sym typeface="Arial"/>
            </a:endParaRPr>
          </a:p>
          <a:p>
            <a:pPr marL="0" lvl="0" indent="0" algn="l" rtl="0">
              <a:spcBef>
                <a:spcPts val="1200"/>
              </a:spcBef>
              <a:spcAft>
                <a:spcPts val="1200"/>
              </a:spcAft>
              <a:buNone/>
            </a:pPr>
            <a:endParaRPr sz="1600">
              <a:latin typeface="Arial"/>
              <a:ea typeface="Arial"/>
              <a:cs typeface="Arial"/>
              <a:sym typeface="Arial"/>
            </a:endParaRPr>
          </a:p>
        </p:txBody>
      </p:sp>
      <p:pic>
        <p:nvPicPr>
          <p:cNvPr id="111" name="Google Shape;111;p18" title="workshop page.PNG"/>
          <p:cNvPicPr preferRelativeResize="0"/>
          <p:nvPr/>
        </p:nvPicPr>
        <p:blipFill>
          <a:blip r:embed="rId3">
            <a:alphaModFix/>
          </a:blip>
          <a:stretch>
            <a:fillRect/>
          </a:stretch>
        </p:blipFill>
        <p:spPr>
          <a:xfrm>
            <a:off x="3828050" y="1266325"/>
            <a:ext cx="5108450" cy="28651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8" name="Google Shape;118;p19" title="AI Workshop Info Letter Article.JPG"/>
          <p:cNvPicPr preferRelativeResize="0"/>
          <p:nvPr/>
        </p:nvPicPr>
        <p:blipFill>
          <a:blip r:embed="rId3">
            <a:alphaModFix/>
          </a:blip>
          <a:stretch>
            <a:fillRect/>
          </a:stretch>
        </p:blipFill>
        <p:spPr>
          <a:xfrm>
            <a:off x="363500" y="460187"/>
            <a:ext cx="3071375" cy="4223126"/>
          </a:xfrm>
          <a:prstGeom prst="rect">
            <a:avLst/>
          </a:prstGeom>
          <a:noFill/>
          <a:ln>
            <a:noFill/>
          </a:ln>
        </p:spPr>
      </p:pic>
      <p:sp>
        <p:nvSpPr>
          <p:cNvPr id="119" name="Google Shape;119;p19"/>
          <p:cNvSpPr txBox="1"/>
          <p:nvPr/>
        </p:nvSpPr>
        <p:spPr>
          <a:xfrm>
            <a:off x="3632701" y="460213"/>
            <a:ext cx="5267700" cy="422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dirty="0">
                <a:solidFill>
                  <a:schemeClr val="dk2"/>
                </a:solidFill>
                <a:latin typeface="Open Sans"/>
                <a:ea typeface="Open Sans"/>
                <a:cs typeface="Open Sans"/>
                <a:sym typeface="Open Sans"/>
              </a:rPr>
              <a:t> “...incorporating AI into teaching requires </a:t>
            </a:r>
            <a:r>
              <a:rPr lang="en" sz="1500" dirty="0">
                <a:solidFill>
                  <a:schemeClr val="dk2"/>
                </a:solidFill>
                <a:highlight>
                  <a:srgbClr val="FFE599"/>
                </a:highlight>
                <a:latin typeface="Open Sans"/>
                <a:ea typeface="Open Sans"/>
                <a:cs typeface="Open Sans"/>
                <a:sym typeface="Open Sans"/>
              </a:rPr>
              <a:t>thoughtful</a:t>
            </a:r>
            <a:r>
              <a:rPr lang="en" sz="1500" dirty="0">
                <a:solidFill>
                  <a:schemeClr val="dk2"/>
                </a:solidFill>
                <a:latin typeface="Open Sans"/>
                <a:ea typeface="Open Sans"/>
                <a:cs typeface="Open Sans"/>
                <a:sym typeface="Open Sans"/>
              </a:rPr>
              <a:t> planning, </a:t>
            </a:r>
            <a:r>
              <a:rPr lang="en" sz="1500" dirty="0">
                <a:solidFill>
                  <a:schemeClr val="dk2"/>
                </a:solidFill>
                <a:highlight>
                  <a:srgbClr val="FFE599"/>
                </a:highlight>
                <a:latin typeface="Open Sans"/>
                <a:ea typeface="Open Sans"/>
                <a:cs typeface="Open Sans"/>
                <a:sym typeface="Open Sans"/>
              </a:rPr>
              <a:t>collaboration</a:t>
            </a:r>
            <a:r>
              <a:rPr lang="en" sz="1500" dirty="0">
                <a:solidFill>
                  <a:schemeClr val="dk2"/>
                </a:solidFill>
                <a:latin typeface="Open Sans"/>
                <a:ea typeface="Open Sans"/>
                <a:cs typeface="Open Sans"/>
                <a:sym typeface="Open Sans"/>
              </a:rPr>
              <a:t>, and a </a:t>
            </a:r>
            <a:r>
              <a:rPr lang="en" sz="1500" dirty="0">
                <a:solidFill>
                  <a:schemeClr val="dk2"/>
                </a:solidFill>
                <a:highlight>
                  <a:srgbClr val="FFE599"/>
                </a:highlight>
                <a:latin typeface="Open Sans"/>
                <a:ea typeface="Open Sans"/>
                <a:cs typeface="Open Sans"/>
                <a:sym typeface="Open Sans"/>
              </a:rPr>
              <a:t>strategic</a:t>
            </a:r>
            <a:r>
              <a:rPr lang="en" sz="1500" dirty="0">
                <a:solidFill>
                  <a:schemeClr val="dk2"/>
                </a:solidFill>
                <a:latin typeface="Open Sans"/>
                <a:ea typeface="Open Sans"/>
                <a:cs typeface="Open Sans"/>
                <a:sym typeface="Open Sans"/>
              </a:rPr>
              <a:t> approach to address the </a:t>
            </a:r>
            <a:r>
              <a:rPr lang="en" sz="1500" dirty="0">
                <a:solidFill>
                  <a:schemeClr val="dk2"/>
                </a:solidFill>
                <a:highlight>
                  <a:srgbClr val="FFE599"/>
                </a:highlight>
                <a:latin typeface="Open Sans"/>
                <a:ea typeface="Open Sans"/>
                <a:cs typeface="Open Sans"/>
                <a:sym typeface="Open Sans"/>
              </a:rPr>
              <a:t>challenges</a:t>
            </a:r>
            <a:r>
              <a:rPr lang="en" sz="1500" dirty="0">
                <a:solidFill>
                  <a:schemeClr val="dk2"/>
                </a:solidFill>
                <a:latin typeface="Open Sans"/>
                <a:ea typeface="Open Sans"/>
                <a:cs typeface="Open Sans"/>
                <a:sym typeface="Open Sans"/>
              </a:rPr>
              <a:t> posed by rapidly evolving AI technologies.”</a:t>
            </a:r>
            <a:endParaRPr sz="1500" dirty="0">
              <a:solidFill>
                <a:schemeClr val="dk2"/>
              </a:solidFill>
              <a:latin typeface="Open Sans"/>
              <a:ea typeface="Open Sans"/>
              <a:cs typeface="Open Sans"/>
              <a:sym typeface="Open Sans"/>
            </a:endParaRPr>
          </a:p>
          <a:p>
            <a:pPr marL="0" lvl="0" indent="0" algn="l" rtl="0">
              <a:spcBef>
                <a:spcPts val="0"/>
              </a:spcBef>
              <a:spcAft>
                <a:spcPts val="0"/>
              </a:spcAft>
              <a:buNone/>
            </a:pPr>
            <a:endParaRPr sz="1500" dirty="0">
              <a:solidFill>
                <a:schemeClr val="dk2"/>
              </a:solidFill>
              <a:latin typeface="Open Sans"/>
              <a:ea typeface="Open Sans"/>
              <a:cs typeface="Open Sans"/>
              <a:sym typeface="Open Sans"/>
            </a:endParaRPr>
          </a:p>
          <a:p>
            <a:pPr marL="0" lvl="0" indent="0" algn="l" rtl="0">
              <a:spcBef>
                <a:spcPts val="0"/>
              </a:spcBef>
              <a:spcAft>
                <a:spcPts val="0"/>
              </a:spcAft>
              <a:buNone/>
            </a:pPr>
            <a:endParaRPr sz="1500" dirty="0">
              <a:solidFill>
                <a:schemeClr val="dk2"/>
              </a:solidFill>
              <a:latin typeface="Open Sans"/>
              <a:ea typeface="Open Sans"/>
              <a:cs typeface="Open Sans"/>
              <a:sym typeface="Open Sans"/>
            </a:endParaRPr>
          </a:p>
          <a:p>
            <a:pPr marL="0" lvl="0" indent="0" algn="l" rtl="0">
              <a:spcBef>
                <a:spcPts val="0"/>
              </a:spcBef>
              <a:spcAft>
                <a:spcPts val="0"/>
              </a:spcAft>
              <a:buNone/>
            </a:pPr>
            <a:endParaRPr sz="1500" dirty="0">
              <a:solidFill>
                <a:schemeClr val="dk2"/>
              </a:solidFill>
              <a:latin typeface="Open Sans"/>
              <a:ea typeface="Open Sans"/>
              <a:cs typeface="Open Sans"/>
              <a:sym typeface="Open Sans"/>
            </a:endParaRPr>
          </a:p>
          <a:p>
            <a:pPr marL="0" lvl="0" indent="0" algn="l" rtl="0">
              <a:spcBef>
                <a:spcPts val="0"/>
              </a:spcBef>
              <a:spcAft>
                <a:spcPts val="0"/>
              </a:spcAft>
              <a:buNone/>
            </a:pPr>
            <a:r>
              <a:rPr lang="en" sz="1500" dirty="0">
                <a:solidFill>
                  <a:schemeClr val="dk2"/>
                </a:solidFill>
                <a:latin typeface="Open Sans"/>
                <a:ea typeface="Open Sans"/>
                <a:cs typeface="Open Sans"/>
                <a:sym typeface="Open Sans"/>
              </a:rPr>
              <a:t>“... also ensuring that </a:t>
            </a:r>
            <a:r>
              <a:rPr lang="en" sz="1500" dirty="0">
                <a:solidFill>
                  <a:schemeClr val="dk2"/>
                </a:solidFill>
                <a:highlight>
                  <a:srgbClr val="FFE599"/>
                </a:highlight>
                <a:latin typeface="Open Sans"/>
                <a:ea typeface="Open Sans"/>
                <a:cs typeface="Open Sans"/>
                <a:sym typeface="Open Sans"/>
              </a:rPr>
              <a:t>ethical</a:t>
            </a:r>
            <a:r>
              <a:rPr lang="en" sz="1500" dirty="0">
                <a:solidFill>
                  <a:schemeClr val="dk2"/>
                </a:solidFill>
                <a:latin typeface="Open Sans"/>
                <a:ea typeface="Open Sans"/>
                <a:cs typeface="Open Sans"/>
                <a:sym typeface="Open Sans"/>
              </a:rPr>
              <a:t> considerations, such as the risks of over-reliance on technology and the spread of </a:t>
            </a:r>
            <a:r>
              <a:rPr lang="en" sz="1500" dirty="0">
                <a:solidFill>
                  <a:schemeClr val="dk2"/>
                </a:solidFill>
                <a:highlight>
                  <a:srgbClr val="FFE599"/>
                </a:highlight>
                <a:latin typeface="Open Sans"/>
                <a:ea typeface="Open Sans"/>
                <a:cs typeface="Open Sans"/>
                <a:sym typeface="Open Sans"/>
              </a:rPr>
              <a:t>misinformation</a:t>
            </a:r>
            <a:r>
              <a:rPr lang="en" sz="1500" dirty="0">
                <a:solidFill>
                  <a:schemeClr val="dk2"/>
                </a:solidFill>
                <a:latin typeface="Open Sans"/>
                <a:ea typeface="Open Sans"/>
                <a:cs typeface="Open Sans"/>
                <a:sym typeface="Open Sans"/>
              </a:rPr>
              <a:t>, are carefully addressed.”</a:t>
            </a:r>
            <a:endParaRPr sz="1500" dirty="0">
              <a:solidFill>
                <a:schemeClr val="dk2"/>
              </a:solidFill>
              <a:latin typeface="Open Sans"/>
              <a:ea typeface="Open Sans"/>
              <a:cs typeface="Open Sans"/>
              <a:sym typeface="Open Sans"/>
            </a:endParaRPr>
          </a:p>
          <a:p>
            <a:pPr marL="0" lvl="0" indent="0" algn="l" rtl="0">
              <a:spcBef>
                <a:spcPts val="0"/>
              </a:spcBef>
              <a:spcAft>
                <a:spcPts val="0"/>
              </a:spcAft>
              <a:buNone/>
            </a:pPr>
            <a:endParaRPr sz="1500" dirty="0">
              <a:solidFill>
                <a:schemeClr val="dk2"/>
              </a:solidFill>
              <a:latin typeface="Open Sans"/>
              <a:ea typeface="Open Sans"/>
              <a:cs typeface="Open Sans"/>
              <a:sym typeface="Open Sans"/>
            </a:endParaRPr>
          </a:p>
          <a:p>
            <a:pPr marL="0" lvl="0" indent="0" algn="l" rtl="0">
              <a:spcBef>
                <a:spcPts val="0"/>
              </a:spcBef>
              <a:spcAft>
                <a:spcPts val="0"/>
              </a:spcAft>
              <a:buNone/>
            </a:pPr>
            <a:endParaRPr sz="1500" dirty="0">
              <a:solidFill>
                <a:schemeClr val="dk2"/>
              </a:solidFill>
              <a:latin typeface="Open Sans"/>
              <a:ea typeface="Open Sans"/>
              <a:cs typeface="Open Sans"/>
              <a:sym typeface="Open Sans"/>
            </a:endParaRPr>
          </a:p>
          <a:p>
            <a:pPr marL="0" lvl="0" indent="0" algn="l" rtl="0">
              <a:spcBef>
                <a:spcPts val="0"/>
              </a:spcBef>
              <a:spcAft>
                <a:spcPts val="0"/>
              </a:spcAft>
              <a:buNone/>
            </a:pPr>
            <a:endParaRPr sz="1500" dirty="0">
              <a:solidFill>
                <a:schemeClr val="dk2"/>
              </a:solidFill>
              <a:latin typeface="Open Sans"/>
              <a:ea typeface="Open Sans"/>
              <a:cs typeface="Open Sans"/>
              <a:sym typeface="Open Sans"/>
            </a:endParaRPr>
          </a:p>
          <a:p>
            <a:pPr marL="0" lvl="0" indent="0" algn="l" rtl="0">
              <a:spcBef>
                <a:spcPts val="0"/>
              </a:spcBef>
              <a:spcAft>
                <a:spcPts val="0"/>
              </a:spcAft>
              <a:buNone/>
            </a:pPr>
            <a:r>
              <a:rPr lang="en" sz="1500" dirty="0">
                <a:solidFill>
                  <a:schemeClr val="dk2"/>
                </a:solidFill>
                <a:latin typeface="Open Sans"/>
                <a:ea typeface="Open Sans"/>
                <a:cs typeface="Open Sans"/>
                <a:sym typeface="Open Sans"/>
              </a:rPr>
              <a:t>…our </a:t>
            </a:r>
            <a:r>
              <a:rPr lang="en" sz="1500" dirty="0">
                <a:solidFill>
                  <a:schemeClr val="dk2"/>
                </a:solidFill>
                <a:highlight>
                  <a:srgbClr val="FFE599"/>
                </a:highlight>
                <a:latin typeface="Open Sans"/>
                <a:ea typeface="Open Sans"/>
                <a:cs typeface="Open Sans"/>
                <a:sym typeface="Open Sans"/>
              </a:rPr>
              <a:t>expertise</a:t>
            </a:r>
            <a:r>
              <a:rPr lang="en" sz="1500" dirty="0">
                <a:solidFill>
                  <a:schemeClr val="dk2"/>
                </a:solidFill>
                <a:latin typeface="Open Sans"/>
                <a:ea typeface="Open Sans"/>
                <a:cs typeface="Open Sans"/>
                <a:sym typeface="Open Sans"/>
              </a:rPr>
              <a:t> ensures that this workshop remains grounded in </a:t>
            </a:r>
            <a:r>
              <a:rPr lang="en" sz="1500" dirty="0">
                <a:solidFill>
                  <a:schemeClr val="dk2"/>
                </a:solidFill>
                <a:highlight>
                  <a:srgbClr val="FFE599"/>
                </a:highlight>
                <a:latin typeface="Open Sans"/>
                <a:ea typeface="Open Sans"/>
                <a:cs typeface="Open Sans"/>
                <a:sym typeface="Open Sans"/>
              </a:rPr>
              <a:t>academic integrity</a:t>
            </a:r>
            <a:r>
              <a:rPr lang="en" sz="1500" dirty="0">
                <a:solidFill>
                  <a:schemeClr val="dk2"/>
                </a:solidFill>
                <a:latin typeface="Open Sans"/>
                <a:ea typeface="Open Sans"/>
                <a:cs typeface="Open Sans"/>
                <a:sym typeface="Open Sans"/>
              </a:rPr>
              <a:t> and the </a:t>
            </a:r>
            <a:r>
              <a:rPr lang="en" sz="1500" dirty="0">
                <a:solidFill>
                  <a:schemeClr val="dk2"/>
                </a:solidFill>
                <a:highlight>
                  <a:srgbClr val="FFE599"/>
                </a:highlight>
                <a:latin typeface="Open Sans"/>
                <a:ea typeface="Open Sans"/>
                <a:cs typeface="Open Sans"/>
                <a:sym typeface="Open Sans"/>
              </a:rPr>
              <a:t>responsible</a:t>
            </a:r>
            <a:r>
              <a:rPr lang="en" sz="1500" dirty="0">
                <a:solidFill>
                  <a:schemeClr val="dk2"/>
                </a:solidFill>
                <a:latin typeface="Open Sans"/>
                <a:ea typeface="Open Sans"/>
                <a:cs typeface="Open Sans"/>
                <a:sym typeface="Open Sans"/>
              </a:rPr>
              <a:t> use of emerging technologies.”</a:t>
            </a:r>
            <a:endParaRPr sz="1500" dirty="0">
              <a:solidFill>
                <a:schemeClr val="dk2"/>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6" name="Google Shape;126;p20" title="AI Workshop.PNG"/>
          <p:cNvPicPr preferRelativeResize="0"/>
          <p:nvPr/>
        </p:nvPicPr>
        <p:blipFill>
          <a:blip r:embed="rId3">
            <a:alphaModFix/>
          </a:blip>
          <a:stretch>
            <a:fillRect/>
          </a:stretch>
        </p:blipFill>
        <p:spPr>
          <a:xfrm>
            <a:off x="4263500" y="445025"/>
            <a:ext cx="4331024" cy="4032625"/>
          </a:xfrm>
          <a:prstGeom prst="rect">
            <a:avLst/>
          </a:prstGeom>
          <a:noFill/>
          <a:ln>
            <a:noFill/>
          </a:ln>
        </p:spPr>
      </p:pic>
      <p:pic>
        <p:nvPicPr>
          <p:cNvPr id="127" name="Google Shape;127;p20" title="aiflyer.PNG"/>
          <p:cNvPicPr preferRelativeResize="0"/>
          <p:nvPr/>
        </p:nvPicPr>
        <p:blipFill>
          <a:blip r:embed="rId4">
            <a:alphaModFix/>
          </a:blip>
          <a:stretch>
            <a:fillRect/>
          </a:stretch>
        </p:blipFill>
        <p:spPr>
          <a:xfrm>
            <a:off x="383799" y="445025"/>
            <a:ext cx="3322849" cy="40326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1"/>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rgbClr val="0B5394"/>
                </a:solidFill>
              </a:rPr>
              <a:t>Faculty and student assumptions</a:t>
            </a:r>
            <a:endParaRPr>
              <a:solidFill>
                <a:srgbClr val="0B5394"/>
              </a:solidFill>
            </a:endParaRPr>
          </a:p>
        </p:txBody>
      </p:sp>
      <p:sp>
        <p:nvSpPr>
          <p:cNvPr id="133" name="Google Shape;133;p21"/>
          <p:cNvSpPr txBox="1">
            <a:spLocks noGrp="1"/>
          </p:cNvSpPr>
          <p:nvPr>
            <p:ph type="body" idx="1"/>
          </p:nvPr>
        </p:nvSpPr>
        <p:spPr>
          <a:xfrm>
            <a:off x="311700" y="1030575"/>
            <a:ext cx="8520600" cy="35385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r>
              <a:rPr lang="en" sz="1500">
                <a:solidFill>
                  <a:srgbClr val="000000"/>
                </a:solidFill>
                <a:latin typeface="Arial"/>
                <a:ea typeface="Arial"/>
                <a:cs typeface="Arial"/>
                <a:sym typeface="Arial"/>
              </a:rPr>
              <a:t>We did not anticipate that our workshop would be controversial! </a:t>
            </a:r>
            <a:endParaRPr sz="1500">
              <a:solidFill>
                <a:srgbClr val="000000"/>
              </a:solidFill>
              <a:latin typeface="Arial"/>
              <a:ea typeface="Arial"/>
              <a:cs typeface="Arial"/>
              <a:sym typeface="Arial"/>
            </a:endParaRPr>
          </a:p>
          <a:p>
            <a:pPr marL="457200" lvl="0" indent="0" algn="l" rtl="0">
              <a:spcBef>
                <a:spcPts val="1200"/>
              </a:spcBef>
              <a:spcAft>
                <a:spcPts val="1200"/>
              </a:spcAft>
              <a:buNone/>
            </a:pPr>
            <a:endParaRPr sz="1200">
              <a:solidFill>
                <a:srgbClr val="000000"/>
              </a:solidFill>
              <a:latin typeface="Arial"/>
              <a:ea typeface="Arial"/>
              <a:cs typeface="Arial"/>
              <a:sym typeface="Arial"/>
            </a:endParaRPr>
          </a:p>
        </p:txBody>
      </p:sp>
      <p:sp>
        <p:nvSpPr>
          <p:cNvPr id="134" name="Google Shape;134;p21"/>
          <p:cNvSpPr/>
          <p:nvPr/>
        </p:nvSpPr>
        <p:spPr>
          <a:xfrm>
            <a:off x="365750" y="1586419"/>
            <a:ext cx="2491500" cy="2055300"/>
          </a:xfrm>
          <a:prstGeom prst="rect">
            <a:avLst/>
          </a:prstGeom>
          <a:solidFill>
            <a:srgbClr val="FFF2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1200"/>
              </a:spcBef>
              <a:spcAft>
                <a:spcPts val="0"/>
              </a:spcAft>
              <a:buNone/>
            </a:pPr>
            <a:r>
              <a:rPr lang="en" sz="1200"/>
              <a:t>“The library wants to teach us how to cheat!”</a:t>
            </a:r>
            <a:endParaRPr sz="1200"/>
          </a:p>
          <a:p>
            <a:pPr marL="0" lvl="0" indent="0" algn="l" rtl="0">
              <a:lnSpc>
                <a:spcPct val="115000"/>
              </a:lnSpc>
              <a:spcBef>
                <a:spcPts val="1200"/>
              </a:spcBef>
              <a:spcAft>
                <a:spcPts val="0"/>
              </a:spcAft>
              <a:buNone/>
            </a:pPr>
            <a:r>
              <a:rPr lang="en" sz="1200"/>
              <a:t>-&gt; did not attend</a:t>
            </a:r>
            <a:endParaRPr sz="1200"/>
          </a:p>
          <a:p>
            <a:pPr marL="0" lvl="0" indent="0" algn="l" rtl="0">
              <a:lnSpc>
                <a:spcPct val="115000"/>
              </a:lnSpc>
              <a:spcBef>
                <a:spcPts val="1200"/>
              </a:spcBef>
              <a:spcAft>
                <a:spcPts val="1200"/>
              </a:spcAft>
              <a:buNone/>
            </a:pPr>
            <a:r>
              <a:rPr lang="en" sz="1200" i="1"/>
              <a:t>–</a:t>
            </a:r>
            <a:r>
              <a:rPr lang="en" sz="1200" b="1" i="1"/>
              <a:t>Student</a:t>
            </a:r>
            <a:r>
              <a:rPr lang="en" sz="1200" i="1"/>
              <a:t> to their instructor after seeing our workshop announcement</a:t>
            </a:r>
            <a:endParaRPr sz="1200"/>
          </a:p>
        </p:txBody>
      </p:sp>
      <p:sp>
        <p:nvSpPr>
          <p:cNvPr id="135" name="Google Shape;135;p21"/>
          <p:cNvSpPr/>
          <p:nvPr/>
        </p:nvSpPr>
        <p:spPr>
          <a:xfrm>
            <a:off x="2735250" y="2300525"/>
            <a:ext cx="3056700" cy="2447100"/>
          </a:xfrm>
          <a:prstGeom prst="rect">
            <a:avLst/>
          </a:prstGeom>
          <a:solidFill>
            <a:srgbClr val="C9DAF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1200"/>
              </a:spcBef>
              <a:spcAft>
                <a:spcPts val="0"/>
              </a:spcAft>
              <a:buNone/>
            </a:pPr>
            <a:r>
              <a:rPr lang="en" sz="1200"/>
              <a:t>“Would it be OK for me to attend this workshop as well? Faculty in my department would like to hear how students are getting instructed regarding AI. Instead of a bunch of us attending, it would just be me and I would report back.” </a:t>
            </a:r>
            <a:endParaRPr sz="1200"/>
          </a:p>
          <a:p>
            <a:pPr marL="0" lvl="0" indent="0" algn="l" rtl="0">
              <a:lnSpc>
                <a:spcPct val="115000"/>
              </a:lnSpc>
              <a:spcBef>
                <a:spcPts val="1200"/>
              </a:spcBef>
              <a:spcAft>
                <a:spcPts val="0"/>
              </a:spcAft>
              <a:buNone/>
            </a:pPr>
            <a:r>
              <a:rPr lang="en" sz="1200"/>
              <a:t>-&gt; did not attend</a:t>
            </a:r>
            <a:endParaRPr sz="1200"/>
          </a:p>
          <a:p>
            <a:pPr marL="0" lvl="0" indent="0" algn="l" rtl="0">
              <a:lnSpc>
                <a:spcPct val="115000"/>
              </a:lnSpc>
              <a:spcBef>
                <a:spcPts val="1200"/>
              </a:spcBef>
              <a:spcAft>
                <a:spcPts val="1200"/>
              </a:spcAft>
              <a:buNone/>
            </a:pPr>
            <a:r>
              <a:rPr lang="en" sz="1200" i="1"/>
              <a:t>--</a:t>
            </a:r>
            <a:r>
              <a:rPr lang="en" sz="1200" b="1" i="1"/>
              <a:t>Faculty Member </a:t>
            </a:r>
            <a:r>
              <a:rPr lang="en" sz="1200" i="1"/>
              <a:t>after seeing our student workshop invitation</a:t>
            </a:r>
            <a:endParaRPr sz="1200" i="1"/>
          </a:p>
        </p:txBody>
      </p:sp>
      <p:sp>
        <p:nvSpPr>
          <p:cNvPr id="136" name="Google Shape;136;p21"/>
          <p:cNvSpPr/>
          <p:nvPr/>
        </p:nvSpPr>
        <p:spPr>
          <a:xfrm>
            <a:off x="5696100" y="1608175"/>
            <a:ext cx="3136200" cy="1733100"/>
          </a:xfrm>
          <a:prstGeom prst="rect">
            <a:avLst/>
          </a:prstGeom>
          <a:solidFill>
            <a:srgbClr val="0B539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800" b="1">
                <a:solidFill>
                  <a:schemeClr val="lt1"/>
                </a:solidFill>
                <a:latin typeface="Open Sans"/>
                <a:ea typeface="Open Sans"/>
                <a:cs typeface="Open Sans"/>
                <a:sym typeface="Open Sans"/>
              </a:rPr>
              <a:t>The underlying tension</a:t>
            </a:r>
            <a:endParaRPr sz="1800" b="1">
              <a:solidFill>
                <a:schemeClr val="lt1"/>
              </a:solidFill>
              <a:latin typeface="Open Sans"/>
              <a:ea typeface="Open Sans"/>
              <a:cs typeface="Open Sans"/>
              <a:sym typeface="Open Sans"/>
            </a:endParaRPr>
          </a:p>
          <a:p>
            <a:pPr marL="0" lvl="0" indent="0" algn="ctr" rtl="0">
              <a:lnSpc>
                <a:spcPct val="115000"/>
              </a:lnSpc>
              <a:spcBef>
                <a:spcPts val="0"/>
              </a:spcBef>
              <a:spcAft>
                <a:spcPts val="0"/>
              </a:spcAft>
              <a:buNone/>
            </a:pPr>
            <a:r>
              <a:rPr lang="en" sz="1500">
                <a:solidFill>
                  <a:schemeClr val="lt1"/>
                </a:solidFill>
              </a:rPr>
              <a:t>Librarian-led AI literacy instruction implicitly </a:t>
            </a:r>
            <a:r>
              <a:rPr lang="en" sz="1500" b="1">
                <a:solidFill>
                  <a:schemeClr val="lt1"/>
                </a:solidFill>
              </a:rPr>
              <a:t>legitimizes AI use</a:t>
            </a:r>
            <a:r>
              <a:rPr lang="en" sz="1500">
                <a:solidFill>
                  <a:schemeClr val="lt1"/>
                </a:solidFill>
              </a:rPr>
              <a:t>.</a:t>
            </a:r>
            <a:r>
              <a:rPr lang="en" sz="1500"/>
              <a:t> </a:t>
            </a:r>
            <a:endParaRPr sz="1800">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ropic">
  <a:themeElements>
    <a:clrScheme name="Tropic">
      <a:dk1>
        <a:srgbClr val="A1E8D9"/>
      </a:dk1>
      <a:lt1>
        <a:srgbClr val="FFFFFF"/>
      </a:lt1>
      <a:dk2>
        <a:srgbClr val="695D46"/>
      </a:dk2>
      <a:lt2>
        <a:srgbClr val="B3A77D"/>
      </a:lt2>
      <a:accent1>
        <a:srgbClr val="EF6C00"/>
      </a:accent1>
      <a:accent2>
        <a:srgbClr val="CE93D8"/>
      </a:accent2>
      <a:accent3>
        <a:srgbClr val="4DB6AC"/>
      </a:accent3>
      <a:accent4>
        <a:srgbClr val="FF9800"/>
      </a:accent4>
      <a:accent5>
        <a:srgbClr val="009668"/>
      </a:accent5>
      <a:accent6>
        <a:srgbClr val="EEFF41"/>
      </a:accent6>
      <a:hlink>
        <a:srgbClr val="009668"/>
      </a:hlink>
      <a:folHlink>
        <a:srgbClr val="00966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2512</Words>
  <Application>Microsoft Office PowerPoint</Application>
  <PresentationFormat>On-screen Show (16:9)</PresentationFormat>
  <Paragraphs>207</Paragraphs>
  <Slides>22</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Open Sans</vt:lpstr>
      <vt:lpstr>PT Sans Narrow</vt:lpstr>
      <vt:lpstr>Tropic</vt:lpstr>
      <vt:lpstr>AI Literacy is not Endorsement</vt:lpstr>
      <vt:lpstr>Who we are</vt:lpstr>
      <vt:lpstr>By the end of this session, you will be able to… </vt:lpstr>
      <vt:lpstr>How it started…</vt:lpstr>
      <vt:lpstr>Reading the room and claiming our seat at the table</vt:lpstr>
      <vt:lpstr>From conversation to action </vt:lpstr>
      <vt:lpstr>PowerPoint Presentation</vt:lpstr>
      <vt:lpstr>PowerPoint Presentation</vt:lpstr>
      <vt:lpstr>Faculty and student assumptions</vt:lpstr>
      <vt:lpstr>In the meantime…</vt:lpstr>
      <vt:lpstr>PowerPoint Presentation</vt:lpstr>
      <vt:lpstr>How we responded</vt:lpstr>
      <vt:lpstr>PowerPoint Presentation</vt:lpstr>
      <vt:lpstr>Instruction Request Intake Form </vt:lpstr>
      <vt:lpstr>NEIU Libraries on the Topic of Artificial Intelligence </vt:lpstr>
      <vt:lpstr>NEIU Libraries on the Topic of Artificial Intelligence </vt:lpstr>
      <vt:lpstr>NEIU Libraries on the Topic of Artificial Intelligence </vt:lpstr>
      <vt:lpstr>Takeaways</vt:lpstr>
      <vt:lpstr>Takeaways</vt:lpstr>
      <vt:lpstr>Remember</vt:lpstr>
      <vt:lpstr>Resources to share</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DeBiasio, Benjamin</cp:lastModifiedBy>
  <cp:revision>1</cp:revision>
  <dcterms:modified xsi:type="dcterms:W3CDTF">2026-06-03T13:47:00Z</dcterms:modified>
</cp:coreProperties>
</file>