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50" r:id="rId5"/>
    <p:sldId id="379" r:id="rId6"/>
    <p:sldId id="380" r:id="rId7"/>
    <p:sldId id="356" r:id="rId8"/>
    <p:sldId id="357" r:id="rId9"/>
    <p:sldId id="358" r:id="rId10"/>
    <p:sldId id="377" r:id="rId11"/>
    <p:sldId id="333" r:id="rId12"/>
    <p:sldId id="360" r:id="rId13"/>
    <p:sldId id="361" r:id="rId14"/>
    <p:sldId id="362" r:id="rId15"/>
    <p:sldId id="363" r:id="rId16"/>
    <p:sldId id="364" r:id="rId17"/>
    <p:sldId id="365" r:id="rId18"/>
    <p:sldId id="359" r:id="rId19"/>
    <p:sldId id="378" r:id="rId20"/>
    <p:sldId id="383" r:id="rId21"/>
    <p:sldId id="348" r:id="rId22"/>
    <p:sldId id="366" r:id="rId23"/>
    <p:sldId id="367" r:id="rId24"/>
    <p:sldId id="368" r:id="rId25"/>
    <p:sldId id="369" r:id="rId26"/>
    <p:sldId id="370" r:id="rId27"/>
    <p:sldId id="371" r:id="rId28"/>
    <p:sldId id="372" r:id="rId29"/>
    <p:sldId id="373" r:id="rId30"/>
    <p:sldId id="374" r:id="rId31"/>
    <p:sldId id="375" r:id="rId32"/>
    <p:sldId id="381" r:id="rId33"/>
    <p:sldId id="382" r:id="rId34"/>
    <p:sldId id="376" r:id="rId35"/>
    <p:sldId id="34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3"/>
    <a:srgbClr val="122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AAD50-B7D8-4F10-B21A-47D071877E40}" v="241" dt="2026-06-08T16:52:19.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0581" autoAdjust="0"/>
  </p:normalViewPr>
  <p:slideViewPr>
    <p:cSldViewPr snapToGrid="0">
      <p:cViewPr varScale="1">
        <p:scale>
          <a:sx n="78" d="100"/>
          <a:sy n="78" d="100"/>
        </p:scale>
        <p:origin x="182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6" d="100"/>
          <a:sy n="116" d="100"/>
        </p:scale>
        <p:origin x="5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nna Masciadrelli" userId="71Y7B493YIatweT83jg1vpRHhmZ2ASJfAAbCYmIheLA=" providerId="None" clId="Web-{297AAD50-B7D8-4F10-B21A-47D071877E40}"/>
    <pc:docChg chg="addSld delSld modSld">
      <pc:chgData name="Jennifer Hanna Masciadrelli" userId="71Y7B493YIatweT83jg1vpRHhmZ2ASJfAAbCYmIheLA=" providerId="None" clId="Web-{297AAD50-B7D8-4F10-B21A-47D071877E40}" dt="2026-06-08T16:53:32.367" v="1421"/>
      <pc:docMkLst>
        <pc:docMk/>
      </pc:docMkLst>
      <pc:sldChg chg="modNotes">
        <pc:chgData name="Jennifer Hanna Masciadrelli" userId="71Y7B493YIatweT83jg1vpRHhmZ2ASJfAAbCYmIheLA=" providerId="None" clId="Web-{297AAD50-B7D8-4F10-B21A-47D071877E40}" dt="2026-06-08T16:53:32.367" v="1421"/>
        <pc:sldMkLst>
          <pc:docMk/>
          <pc:sldMk cId="2125902228" sldId="378"/>
        </pc:sldMkLst>
      </pc:sldChg>
      <pc:sldChg chg="addSp delSp modSp new modNotes">
        <pc:chgData name="Jennifer Hanna Masciadrelli" userId="71Y7B493YIatweT83jg1vpRHhmZ2ASJfAAbCYmIheLA=" providerId="None" clId="Web-{297AAD50-B7D8-4F10-B21A-47D071877E40}" dt="2026-06-08T16:52:14.692" v="1210"/>
        <pc:sldMkLst>
          <pc:docMk/>
          <pc:sldMk cId="1776994207" sldId="383"/>
        </pc:sldMkLst>
        <pc:spChg chg="mod">
          <ac:chgData name="Jennifer Hanna Masciadrelli" userId="71Y7B493YIatweT83jg1vpRHhmZ2ASJfAAbCYmIheLA=" providerId="None" clId="Web-{297AAD50-B7D8-4F10-B21A-47D071877E40}" dt="2026-06-08T16:27:41.034" v="70" actId="20577"/>
          <ac:spMkLst>
            <pc:docMk/>
            <pc:sldMk cId="1776994207" sldId="383"/>
            <ac:spMk id="2" creationId="{79356E00-5957-77F4-6D2C-0150996A1F96}"/>
          </ac:spMkLst>
        </pc:spChg>
        <pc:spChg chg="del">
          <ac:chgData name="Jennifer Hanna Masciadrelli" userId="71Y7B493YIatweT83jg1vpRHhmZ2ASJfAAbCYmIheLA=" providerId="None" clId="Web-{297AAD50-B7D8-4F10-B21A-47D071877E40}" dt="2026-06-08T16:18:04.118" v="1"/>
          <ac:spMkLst>
            <pc:docMk/>
            <pc:sldMk cId="1776994207" sldId="383"/>
            <ac:spMk id="3" creationId="{3C0CCB60-923A-2FB2-4873-3098973B722A}"/>
          </ac:spMkLst>
        </pc:spChg>
        <pc:spChg chg="add del mod">
          <ac:chgData name="Jennifer Hanna Masciadrelli" userId="71Y7B493YIatweT83jg1vpRHhmZ2ASJfAAbCYmIheLA=" providerId="None" clId="Web-{297AAD50-B7D8-4F10-B21A-47D071877E40}" dt="2026-06-08T16:20:46.187" v="29"/>
          <ac:spMkLst>
            <pc:docMk/>
            <pc:sldMk cId="1776994207" sldId="383"/>
            <ac:spMk id="7" creationId="{6ABC677F-88A0-4C46-905F-A6E45584FA4C}"/>
          </ac:spMkLst>
        </pc:spChg>
        <pc:spChg chg="add del">
          <ac:chgData name="Jennifer Hanna Masciadrelli" userId="71Y7B493YIatweT83jg1vpRHhmZ2ASJfAAbCYmIheLA=" providerId="None" clId="Web-{297AAD50-B7D8-4F10-B21A-47D071877E40}" dt="2026-06-08T16:24:42.963" v="48"/>
          <ac:spMkLst>
            <pc:docMk/>
            <pc:sldMk cId="1776994207" sldId="383"/>
            <ac:spMk id="10" creationId="{55AD52E7-1F24-94CB-3FEF-4AE670539D42}"/>
          </ac:spMkLst>
        </pc:spChg>
        <pc:spChg chg="add del mod">
          <ac:chgData name="Jennifer Hanna Masciadrelli" userId="71Y7B493YIatweT83jg1vpRHhmZ2ASJfAAbCYmIheLA=" providerId="None" clId="Web-{297AAD50-B7D8-4F10-B21A-47D071877E40}" dt="2026-06-08T16:28:20.582" v="78"/>
          <ac:spMkLst>
            <pc:docMk/>
            <pc:sldMk cId="1776994207" sldId="383"/>
            <ac:spMk id="11" creationId="{A0180607-4C8B-173F-74DB-F5E8A52AD19B}"/>
          </ac:spMkLst>
        </pc:spChg>
        <pc:spChg chg="add del mod">
          <ac:chgData name="Jennifer Hanna Masciadrelli" userId="71Y7B493YIatweT83jg1vpRHhmZ2ASJfAAbCYmIheLA=" providerId="None" clId="Web-{297AAD50-B7D8-4F10-B21A-47D071877E40}" dt="2026-06-08T16:28:12.660" v="77"/>
          <ac:spMkLst>
            <pc:docMk/>
            <pc:sldMk cId="1776994207" sldId="383"/>
            <ac:spMk id="12" creationId="{5D9434E8-713F-9A63-AA63-B42C8BC043B1}"/>
          </ac:spMkLst>
        </pc:spChg>
        <pc:spChg chg="add del mod">
          <ac:chgData name="Jennifer Hanna Masciadrelli" userId="71Y7B493YIatweT83jg1vpRHhmZ2ASJfAAbCYmIheLA=" providerId="None" clId="Web-{297AAD50-B7D8-4F10-B21A-47D071877E40}" dt="2026-06-08T16:29:19.929" v="79"/>
          <ac:spMkLst>
            <pc:docMk/>
            <pc:sldMk cId="1776994207" sldId="383"/>
            <ac:spMk id="14" creationId="{6769FD1F-9711-9A25-62F2-6F405BCA7ED4}"/>
          </ac:spMkLst>
        </pc:spChg>
        <pc:spChg chg="add del">
          <ac:chgData name="Jennifer Hanna Masciadrelli" userId="71Y7B493YIatweT83jg1vpRHhmZ2ASJfAAbCYmIheLA=" providerId="None" clId="Web-{297AAD50-B7D8-4F10-B21A-47D071877E40}" dt="2026-06-08T16:31:00.105" v="99"/>
          <ac:spMkLst>
            <pc:docMk/>
            <pc:sldMk cId="1776994207" sldId="383"/>
            <ac:spMk id="16" creationId="{D9B013F7-682E-1968-A9DC-2C9E8D8CD4BB}"/>
          </ac:spMkLst>
        </pc:spChg>
        <pc:spChg chg="add mod">
          <ac:chgData name="Jennifer Hanna Masciadrelli" userId="71Y7B493YIatweT83jg1vpRHhmZ2ASJfAAbCYmIheLA=" providerId="None" clId="Web-{297AAD50-B7D8-4F10-B21A-47D071877E40}" dt="2026-06-08T16:34:39.552" v="110"/>
          <ac:spMkLst>
            <pc:docMk/>
            <pc:sldMk cId="1776994207" sldId="383"/>
            <ac:spMk id="17" creationId="{BB5DE7EF-C3D5-B080-493C-C519D80B7C90}"/>
          </ac:spMkLst>
        </pc:spChg>
        <pc:spChg chg="add mod">
          <ac:chgData name="Jennifer Hanna Masciadrelli" userId="71Y7B493YIatweT83jg1vpRHhmZ2ASJfAAbCYmIheLA=" providerId="None" clId="Web-{297AAD50-B7D8-4F10-B21A-47D071877E40}" dt="2026-06-08T16:35:03.412" v="115" actId="1076"/>
          <ac:spMkLst>
            <pc:docMk/>
            <pc:sldMk cId="1776994207" sldId="383"/>
            <ac:spMk id="18" creationId="{9915860F-B02F-58B2-9867-343B83C4C8A5}"/>
          </ac:spMkLst>
        </pc:spChg>
        <pc:spChg chg="add mod">
          <ac:chgData name="Jennifer Hanna Masciadrelli" userId="71Y7B493YIatweT83jg1vpRHhmZ2ASJfAAbCYmIheLA=" providerId="None" clId="Web-{297AAD50-B7D8-4F10-B21A-47D071877E40}" dt="2026-06-08T16:48:16.994" v="1109" actId="20577"/>
          <ac:spMkLst>
            <pc:docMk/>
            <pc:sldMk cId="1776994207" sldId="383"/>
            <ac:spMk id="19" creationId="{257A2A4B-7035-9AE7-67B6-26CDE82CF16A}"/>
          </ac:spMkLst>
        </pc:spChg>
        <pc:picChg chg="add del mod ord">
          <ac:chgData name="Jennifer Hanna Masciadrelli" userId="71Y7B493YIatweT83jg1vpRHhmZ2ASJfAAbCYmIheLA=" providerId="None" clId="Web-{297AAD50-B7D8-4F10-B21A-47D071877E40}" dt="2026-06-08T16:19:07.308" v="17"/>
          <ac:picMkLst>
            <pc:docMk/>
            <pc:sldMk cId="1776994207" sldId="383"/>
            <ac:picMk id="5" creationId="{0A81F8DD-2531-F1CD-3C9B-8BBAEB73C9B8}"/>
          </ac:picMkLst>
        </pc:picChg>
        <pc:picChg chg="add del mod ord">
          <ac:chgData name="Jennifer Hanna Masciadrelli" userId="71Y7B493YIatweT83jg1vpRHhmZ2ASJfAAbCYmIheLA=" providerId="None" clId="Web-{297AAD50-B7D8-4F10-B21A-47D071877E40}" dt="2026-06-08T16:28:10.316" v="76"/>
          <ac:picMkLst>
            <pc:docMk/>
            <pc:sldMk cId="1776994207" sldId="383"/>
            <ac:picMk id="8" creationId="{27D97983-3B2C-A2AF-840B-FE5BDE2F4471}"/>
          </ac:picMkLst>
        </pc:picChg>
        <pc:picChg chg="add del mod">
          <ac:chgData name="Jennifer Hanna Masciadrelli" userId="71Y7B493YIatweT83jg1vpRHhmZ2ASJfAAbCYmIheLA=" providerId="None" clId="Web-{297AAD50-B7D8-4F10-B21A-47D071877E40}" dt="2026-06-08T16:28:09.598" v="75"/>
          <ac:picMkLst>
            <pc:docMk/>
            <pc:sldMk cId="1776994207" sldId="383"/>
            <ac:picMk id="9" creationId="{671E3E0A-E553-803D-C1AB-9A552BB5B115}"/>
          </ac:picMkLst>
        </pc:picChg>
        <pc:picChg chg="add mod ord">
          <ac:chgData name="Jennifer Hanna Masciadrelli" userId="71Y7B493YIatweT83jg1vpRHhmZ2ASJfAAbCYmIheLA=" providerId="None" clId="Web-{297AAD50-B7D8-4F10-B21A-47D071877E40}" dt="2026-06-08T16:47:24.586" v="1050" actId="1076"/>
          <ac:picMkLst>
            <pc:docMk/>
            <pc:sldMk cId="1776994207" sldId="383"/>
            <ac:picMk id="15" creationId="{193254AC-E2B3-B8EF-FA91-FD8C6D17B224}"/>
          </ac:picMkLst>
        </pc:picChg>
      </pc:sldChg>
      <pc:sldChg chg="addSp delSp modSp new del">
        <pc:chgData name="Jennifer Hanna Masciadrelli" userId="71Y7B493YIatweT83jg1vpRHhmZ2ASJfAAbCYmIheLA=" providerId="None" clId="Web-{297AAD50-B7D8-4F10-B21A-47D071877E40}" dt="2026-06-08T16:20:43.625" v="28"/>
        <pc:sldMkLst>
          <pc:docMk/>
          <pc:sldMk cId="262308459" sldId="384"/>
        </pc:sldMkLst>
        <pc:spChg chg="del">
          <ac:chgData name="Jennifer Hanna Masciadrelli" userId="71Y7B493YIatweT83jg1vpRHhmZ2ASJfAAbCYmIheLA=" providerId="None" clId="Web-{297AAD50-B7D8-4F10-B21A-47D071877E40}" dt="2026-06-08T16:20:25.765" v="26"/>
          <ac:spMkLst>
            <pc:docMk/>
            <pc:sldMk cId="262308459" sldId="384"/>
            <ac:spMk id="4" creationId="{FD7B3EEF-02E5-020D-8460-92023DC951ED}"/>
          </ac:spMkLst>
        </pc:spChg>
        <pc:picChg chg="add mod ord">
          <ac:chgData name="Jennifer Hanna Masciadrelli" userId="71Y7B493YIatweT83jg1vpRHhmZ2ASJfAAbCYmIheLA=" providerId="None" clId="Web-{297AAD50-B7D8-4F10-B21A-47D071877E40}" dt="2026-06-08T16:20:31.249" v="27" actId="14100"/>
          <ac:picMkLst>
            <pc:docMk/>
            <pc:sldMk cId="262308459" sldId="384"/>
            <ac:picMk id="8" creationId="{4D8A0231-3F8D-FC48-BA99-4E7DB52865E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87F3AF-1F3A-1675-D106-000960B713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C1B3AB-3FEF-033A-64CE-0A5802812E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26A19-01F3-F34F-8699-7A1C071F9303}" type="datetimeFigureOut">
              <a:rPr lang="en-US" smtClean="0"/>
              <a:t>6/8/2026</a:t>
            </a:fld>
            <a:endParaRPr lang="en-US"/>
          </a:p>
        </p:txBody>
      </p:sp>
      <p:sp>
        <p:nvSpPr>
          <p:cNvPr id="4" name="Footer Placeholder 3">
            <a:extLst>
              <a:ext uri="{FF2B5EF4-FFF2-40B4-BE49-F238E27FC236}">
                <a16:creationId xmlns:a16="http://schemas.microsoft.com/office/drawing/2014/main" id="{7427C088-0AA5-C044-80FD-DE80F9A60A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D8DEE4-D76F-1826-DA49-6A7D00911A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F2289-1B98-B74A-AEBC-B44B84F13AD2}" type="slidenum">
              <a:rPr lang="en-US" smtClean="0"/>
              <a:t>‹#›</a:t>
            </a:fld>
            <a:endParaRPr lang="en-US"/>
          </a:p>
        </p:txBody>
      </p:sp>
    </p:spTree>
    <p:extLst>
      <p:ext uri="{BB962C8B-B14F-4D97-AF65-F5344CB8AC3E}">
        <p14:creationId xmlns:p14="http://schemas.microsoft.com/office/powerpoint/2010/main" val="171615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BAA33-C0A4-9346-AAF1-BAD43E000F9B}"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535E0-CBDD-BC4C-BD4F-9919692E8FCF}" type="slidenum">
              <a:rPr lang="en-US" smtClean="0"/>
              <a:t>‹#›</a:t>
            </a:fld>
            <a:endParaRPr lang="en-US"/>
          </a:p>
        </p:txBody>
      </p:sp>
    </p:spTree>
    <p:extLst>
      <p:ext uri="{BB962C8B-B14F-4D97-AF65-F5344CB8AC3E}">
        <p14:creationId xmlns:p14="http://schemas.microsoft.com/office/powerpoint/2010/main" val="365699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a:t>
            </a:fld>
            <a:endParaRPr lang="en-US"/>
          </a:p>
        </p:txBody>
      </p:sp>
    </p:spTree>
    <p:extLst>
      <p:ext uri="{BB962C8B-B14F-4D97-AF65-F5344CB8AC3E}">
        <p14:creationId xmlns:p14="http://schemas.microsoft.com/office/powerpoint/2010/main" val="225952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sz="1200" kern="1200" baseline="0" dirty="0">
                <a:solidFill>
                  <a:schemeClr val="tx1"/>
                </a:solidFill>
                <a:latin typeface="+mn-lt"/>
                <a:ea typeface="+mn-lt"/>
                <a:cs typeface="Calibri"/>
              </a:rPr>
              <a:t>To set a more practical and consistent fiscal period name, we go into Alma Configuration, then Acquisitions, General, and Fund and Ledger Fiscal Period. We should find the newest fiscal period at the bottom of the list, though that’s not a guarantee. Instead, you’ll watch for a row with the latest dates *and* a set of dates in the fiscal period name column. Click in the box to enter your preferred fiscal period name.</a:t>
            </a:r>
          </a:p>
          <a:p>
            <a:endParaRPr lang="en-US" sz="1200" kern="1200" baseline="0" dirty="0">
              <a:solidFill>
                <a:schemeClr val="tx1"/>
              </a:solidFill>
              <a:latin typeface="+mn-lt"/>
              <a:ea typeface="+mn-lt"/>
              <a:cs typeface="Calibri"/>
            </a:endParaRPr>
          </a:p>
          <a:p>
            <a:r>
              <a:rPr lang="en-US" sz="1200" kern="1200" baseline="0" dirty="0">
                <a:solidFill>
                  <a:schemeClr val="tx1"/>
                </a:solidFill>
                <a:latin typeface="+mn-lt"/>
                <a:ea typeface="+mn-lt"/>
                <a:cs typeface="Calibri"/>
              </a:rPr>
              <a:t>If you’re used to Alma configuration screens, you might wonder from the screen appearance if it is possible to manually update this table before doing rollover. The screen looks like other tables that can be edited and exported and reimported. However, *only* the rollover ledgers job may add new rows to this configuration screen. In part, this is how Alma keeps a strict constraint on fiscal period lengths as exactly one year. </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12</a:t>
            </a:fld>
            <a:endParaRPr lang="en-US"/>
          </a:p>
        </p:txBody>
      </p:sp>
    </p:spTree>
    <p:extLst>
      <p:ext uri="{BB962C8B-B14F-4D97-AF65-F5344CB8AC3E}">
        <p14:creationId xmlns:p14="http://schemas.microsoft.com/office/powerpoint/2010/main" val="212148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With that saved, we go back to the main Alma menu, then back to our funds and ledgers screen. Again, since this screen doesn’t retain selected facets between visits, we need to clear the existing facets first. Then, we may choose the facets that show our newly rolled funds.</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13</a:t>
            </a:fld>
            <a:endParaRPr lang="en-US"/>
          </a:p>
        </p:txBody>
      </p:sp>
    </p:spTree>
    <p:extLst>
      <p:ext uri="{BB962C8B-B14F-4D97-AF65-F5344CB8AC3E}">
        <p14:creationId xmlns:p14="http://schemas.microsoft.com/office/powerpoint/2010/main" val="97273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After copying the ledgers and funds, you’ll have some follow-up to do on the created fund records. First, you’ll review the allocated balance to make sure that it is set according to your selection in the Roll Ledgers job. For example, if you selected to role the previous allocated balance, your new fund’s allocated balance should look like the old one. Similarly, if you selected cash balance, then the new fund should have whatever is left in the old fund right now. Of course, if you selected none, then the new fund allocated balance should be zero dollars.</a:t>
            </a:r>
          </a:p>
          <a:p>
            <a:endParaRPr lang="en-US" dirty="0"/>
          </a:p>
          <a:p>
            <a:r>
              <a:rPr lang="en-US" dirty="0"/>
              <a:t>Note, that while funds are in draft status, you will be able to see the amounts that were copied, but you cannot edit any of the balance amounts. Also, the new funds will have no encumbrance transactions yet, because you haven’t performed the Rollover PO Lines job yet, which you may only do after making the funds Active.</a:t>
            </a:r>
          </a:p>
          <a:p>
            <a:endParaRPr lang="en-US" dirty="0"/>
          </a:p>
          <a:p>
            <a:r>
              <a:rPr lang="en-US" dirty="0"/>
              <a:t>Other details to check on the new funds is the administrative details. Start with the fund names and codes. Do any of these have any date-related details in them that won’t make sense now? If you had a fund code 2024chem, is that useful in 2025? </a:t>
            </a:r>
          </a:p>
          <a:p>
            <a:endParaRPr lang="en-US" dirty="0"/>
          </a:p>
          <a:p>
            <a:r>
              <a:rPr lang="en-US" dirty="0"/>
              <a:t>Check to see that all active funds were copied into the new ledger. This will be important for rolling PO lines, since they need to move from an active fund in the old year to the corresponding active fund in the new year. </a:t>
            </a:r>
          </a:p>
          <a:p>
            <a:endParaRPr lang="en-US" dirty="0"/>
          </a:p>
          <a:p>
            <a:r>
              <a:rPr lang="en-US" dirty="0"/>
              <a:t>The Rollover Ledgers job should also copy any inactive funds as well. If you made them inactive because the fund is going out of use, this may be an opportunity to remove the fund from the ledger.</a:t>
            </a:r>
          </a:p>
          <a:p>
            <a:endParaRPr lang="en-US" dirty="0"/>
          </a:p>
          <a:p>
            <a:r>
              <a:rPr lang="en-US" dirty="0"/>
              <a:t>Finally, check your fund rules, notes and attachments. Fund rules include grace periods which extend your ability to do acquisitions around the fiscal rollover.</a:t>
            </a:r>
            <a:endParaRPr lang="en-US" dirty="0">
              <a:ea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14</a:t>
            </a:fld>
            <a:endParaRPr lang="en-US"/>
          </a:p>
        </p:txBody>
      </p:sp>
    </p:spTree>
    <p:extLst>
      <p:ext uri="{BB962C8B-B14F-4D97-AF65-F5344CB8AC3E}">
        <p14:creationId xmlns:p14="http://schemas.microsoft.com/office/powerpoint/2010/main" val="22677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44444"/>
                </a:solidFill>
                <a:ea typeface="Calibri"/>
                <a:cs typeface="Calibri"/>
              </a:rPr>
              <a:t>(Ted)</a:t>
            </a:r>
            <a:endParaRPr lang="en-US" dirty="0">
              <a:solidFill>
                <a:srgbClr val="444444"/>
              </a:solidFill>
            </a:endParaRPr>
          </a:p>
          <a:p>
            <a:r>
              <a:rPr lang="en-US" dirty="0"/>
              <a:t>This is a good opportunity to answer the common question about when is the best time to begin the rollover process. The best answer is whenever you are ready. This is useful, because the two rollover jobs may be used to help you preview how things will move forward. Also, you decide with your actions when the rollover is official. The ledger rollover allows you to create new ledgers and funds in draft, so you could modify details before making the funds active. The PO line rollover job has a report mode that tells you how many lines of what type are open and if there could be any problems rolling them.</a:t>
            </a:r>
            <a:endParaRPr lang="en-US">
              <a:ea typeface="Calibri"/>
              <a:cs typeface="Calibri"/>
            </a:endParaRPr>
          </a:p>
          <a:p>
            <a:endParaRPr lang="en-US" dirty="0">
              <a:ea typeface="Calibri"/>
              <a:cs typeface="Calibri"/>
            </a:endParaRPr>
          </a:p>
          <a:p>
            <a:r>
              <a:rPr lang="en-US" dirty="0">
                <a:ea typeface="Calibri"/>
                <a:cs typeface="Calibri"/>
              </a:rPr>
              <a:t>Importantly, the date that you start rollover does not alter the effective dates for the new fiscal period. These are fixed in Alma configuration. For example, most institutions have a July 1 start and June 30 end. The rollover ledgers job creates the new fiscal period with new year values. For example, we could do a full rollover today, June 9 for our institution. The ledger and funds could be set to active, and some or many PO lines rolled into the new ledger. However, since it's only June 9, the new ledger won't actually come into effect until July 1. </a:t>
            </a:r>
            <a:r>
              <a:rPr lang="en-US" dirty="0"/>
              <a:t>Alma will only let me use funds that are active according to the calendar date. </a:t>
            </a:r>
            <a:r>
              <a:rPr lang="en-US" dirty="0">
                <a:ea typeface="Calibri"/>
                <a:cs typeface="Calibri"/>
              </a:rPr>
              <a:t>So, from now to June 30, when I place an order or handle an invoice, I'll still use the current fiscal year.</a:t>
            </a:r>
          </a:p>
          <a:p>
            <a:endParaRPr lang="en-US" dirty="0">
              <a:ea typeface="Calibri"/>
              <a:cs typeface="Calibri"/>
            </a:endParaRPr>
          </a:p>
          <a:p>
            <a:r>
              <a:rPr lang="en-US" dirty="0">
                <a:ea typeface="Calibri"/>
                <a:cs typeface="Calibri"/>
              </a:rPr>
              <a:t>The effective range of a ledger may be extended using grace periods.</a:t>
            </a:r>
          </a:p>
        </p:txBody>
      </p:sp>
      <p:sp>
        <p:nvSpPr>
          <p:cNvPr id="4" name="Slide Number Placeholder 3"/>
          <p:cNvSpPr>
            <a:spLocks noGrp="1"/>
          </p:cNvSpPr>
          <p:nvPr>
            <p:ph type="sldNum" sz="quarter" idx="5"/>
          </p:nvPr>
        </p:nvSpPr>
        <p:spPr/>
        <p:txBody>
          <a:bodyPr/>
          <a:lstStyle/>
          <a:p>
            <a:fld id="{5E5535E0-CBDD-BC4C-BD4F-9919692E8FCF}" type="slidenum">
              <a:rPr lang="en-US" smtClean="0"/>
              <a:t>15</a:t>
            </a:fld>
            <a:endParaRPr lang="en-US"/>
          </a:p>
        </p:txBody>
      </p:sp>
    </p:spTree>
    <p:extLst>
      <p:ext uri="{BB962C8B-B14F-4D97-AF65-F5344CB8AC3E}">
        <p14:creationId xmlns:p14="http://schemas.microsoft.com/office/powerpoint/2010/main" val="404252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FF"/>
                </a:highlight>
              </a:rPr>
              <a:t>In Alma, Fiscal Periods cannot be extended beyond the exact dates of your institution’s annual fiscal year (for example, 7/1/2020 – 6/30/2021). If you require more flexibility in ordering, you can add Grace Periods to your Ledger(s) to allow Encumbrances (orders), Expenditures (invoices), or both after the fixed end date of the Fiscal Period.</a:t>
            </a:r>
            <a:endParaRPr lang="en-US" dirty="0"/>
          </a:p>
          <a:p>
            <a:endParaRPr lang="en-US" dirty="0">
              <a:highlight>
                <a:srgbClr val="FFFFFF"/>
              </a:highlight>
              <a:ea typeface="Calibri"/>
              <a:cs typeface="Calibri"/>
            </a:endParaRPr>
          </a:p>
          <a:p>
            <a:r>
              <a:rPr lang="en-US" dirty="0">
                <a:ea typeface="Calibri"/>
                <a:cs typeface="Calibri"/>
              </a:rPr>
              <a:t>Ledgers and Funds may have up to 5 grace periods, none are required.</a:t>
            </a:r>
            <a:endParaRPr lang="en-US" dirty="0"/>
          </a:p>
          <a:p>
            <a:r>
              <a:rPr lang="en-US" dirty="0">
                <a:ea typeface="Calibri"/>
                <a:cs typeface="Calibri"/>
              </a:rPr>
              <a:t>"Prior to the start date for the fiscal period" rules allow you to set the number of days prior to the fiscal period start date you may Encumber (order), Expend (set up Invoices), or Transfer funds.</a:t>
            </a:r>
          </a:p>
          <a:p>
            <a:endParaRPr lang="en-US" dirty="0">
              <a:ea typeface="Calibri"/>
              <a:cs typeface="Calibri"/>
            </a:endParaRPr>
          </a:p>
          <a:p>
            <a:r>
              <a:rPr lang="en-US" dirty="0">
                <a:ea typeface="Calibri"/>
                <a:cs typeface="Calibri"/>
              </a:rPr>
              <a:t>More commonly used are Grace Periods after the end date of the fiscal period, which allow you to set the number of days after the end of a fiscal year you can use your previous ledger and funds for either Encumbrances (orders) or Expenditures (Invoices). Grace periods are entered in Days, and those entered on the Ledger affect all of the funds for that ledger. If you have a particular fund that needs a different grace period that can be accomplished by overriding the rule and entering a different number of days at the individual Fund level.</a:t>
            </a:r>
          </a:p>
          <a:p>
            <a:endParaRPr lang="en-US" dirty="0">
              <a:ea typeface="Calibri"/>
              <a:cs typeface="Calibri"/>
            </a:endParaRPr>
          </a:p>
          <a:p>
            <a:r>
              <a:rPr lang="en-US" dirty="0">
                <a:ea typeface="Calibri"/>
                <a:cs typeface="Calibri"/>
              </a:rPr>
              <a:t>You can enter an early deadline (say you would like to stop new orders by June 15) by entering a negative number in the "Fiscal Period end encumbrance grace period" field.</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E5535E0-CBDD-BC4C-BD4F-9919692E8FCF}" type="slidenum">
              <a:rPr lang="en-US" smtClean="0"/>
              <a:t>16</a:t>
            </a:fld>
            <a:endParaRPr lang="en-US"/>
          </a:p>
        </p:txBody>
      </p:sp>
    </p:spTree>
    <p:extLst>
      <p:ext uri="{BB962C8B-B14F-4D97-AF65-F5344CB8AC3E}">
        <p14:creationId xmlns:p14="http://schemas.microsoft.com/office/powerpoint/2010/main" val="121724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I'm sharing a screen shot of a Ledger Rules section and have edited the Fiscal Period End expenditure grace period to be 30 days. I've let the Encumbrance grace period at 0 days. This would allow invoices to be entered after the end of the fiscal year this ledger is part of, but no new orders. This Rule will apply to all funds in this ledger, unless I choose to override the rule at a particular fund.</a:t>
            </a:r>
          </a:p>
          <a:p>
            <a:endParaRPr lang="en-US" dirty="0">
              <a:ea typeface="Calibri"/>
              <a:cs typeface="Calibri"/>
            </a:endParaRPr>
          </a:p>
          <a:p>
            <a:r>
              <a:rPr lang="en-US" dirty="0">
                <a:ea typeface="Calibri"/>
                <a:cs typeface="Calibri"/>
              </a:rPr>
              <a:t>More information on Grace Periods can be found on the CARLI website at this link.</a:t>
            </a:r>
          </a:p>
        </p:txBody>
      </p:sp>
      <p:sp>
        <p:nvSpPr>
          <p:cNvPr id="4" name="Slide Number Placeholder 3"/>
          <p:cNvSpPr>
            <a:spLocks noGrp="1"/>
          </p:cNvSpPr>
          <p:nvPr>
            <p:ph type="sldNum" sz="quarter" idx="5"/>
          </p:nvPr>
        </p:nvSpPr>
        <p:spPr/>
        <p:txBody>
          <a:bodyPr/>
          <a:lstStyle/>
          <a:p>
            <a:fld id="{5E5535E0-CBDD-BC4C-BD4F-9919692E8FCF}" type="slidenum">
              <a:rPr lang="en-US" smtClean="0"/>
              <a:t>17</a:t>
            </a:fld>
            <a:endParaRPr lang="en-US"/>
          </a:p>
        </p:txBody>
      </p:sp>
    </p:spTree>
    <p:extLst>
      <p:ext uri="{BB962C8B-B14F-4D97-AF65-F5344CB8AC3E}">
        <p14:creationId xmlns:p14="http://schemas.microsoft.com/office/powerpoint/2010/main" val="330185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This is a good time to pause to answer questions from chat, or you may raise your hand or unmute.</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17</a:t>
            </a:fld>
            <a:endParaRPr lang="en-US"/>
          </a:p>
        </p:txBody>
      </p:sp>
    </p:spTree>
    <p:extLst>
      <p:ext uri="{BB962C8B-B14F-4D97-AF65-F5344CB8AC3E}">
        <p14:creationId xmlns:p14="http://schemas.microsoft.com/office/powerpoint/2010/main" val="102208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talk a little about rolling PO Lines.</a:t>
            </a:r>
          </a:p>
          <a:p>
            <a:r>
              <a:rPr lang="en-US" dirty="0"/>
              <a:t>This job can also be found in Acquisitions &gt; Advanced Tools &gt; Rollover PO Lines</a:t>
            </a:r>
          </a:p>
          <a:p>
            <a:endParaRPr lang="en-US" dirty="0"/>
          </a:p>
          <a:p>
            <a:r>
              <a:rPr lang="en-US" dirty="0"/>
              <a:t>Once your Ledger &amp; Funds are set up and Active you can use this in REPORT MODE to check and see WHAT POLs will be rolled – in the same manner you would have used the Open Orders Report in Voyager. There appear to be some shared Analytics reports to find Open Reports as well – For One-Time Orders Alma is looking for lines that are ordered but not yet invoiced. However, the nice thing about the Rollover PO lines job is that you can use it as a “Open Orders Report” AS LONG AS YOU CHECK REPORT MODE! </a:t>
            </a:r>
            <a:r>
              <a:rPr lang="en-US" dirty="0">
                <a:sym typeface="Wingdings" panose="05000000000000000000" pitchFamily="2" charset="2"/>
              </a:rPr>
              <a:t></a:t>
            </a:r>
            <a:endParaRPr lang="en-US" dirty="0"/>
          </a:p>
          <a:p>
            <a:endParaRPr lang="en-US" dirty="0"/>
          </a:p>
          <a:p>
            <a:r>
              <a:rPr lang="en-US" dirty="0"/>
              <a:t>Let’s take a look at how that would work.</a:t>
            </a:r>
          </a:p>
          <a:p>
            <a:endParaRPr lang="en-US" dirty="0"/>
          </a:p>
          <a:p>
            <a:r>
              <a:rPr lang="en-US" dirty="0"/>
              <a:t>As with the Ledger Rollover Job you are presented with a number of options on the Add Job screen, again, Add and Add and Close will Run the job, not just add the job to a queue.</a:t>
            </a:r>
          </a:p>
          <a:p>
            <a:endParaRPr lang="en-US" dirty="0"/>
          </a:p>
          <a:p>
            <a:pPr algn="l" fontAlgn="t">
              <a:buFont typeface="Arial" panose="020B0604020202020204" pitchFamily="34" charset="0"/>
              <a:buChar char="•"/>
            </a:pPr>
            <a:r>
              <a:rPr lang="en-US" dirty="0">
                <a:effectLst/>
              </a:rPr>
              <a:t>New encumbrance calculation</a:t>
            </a:r>
          </a:p>
          <a:p>
            <a:pPr lvl="1" algn="l" fontAlgn="t">
              <a:buFont typeface="Arial" panose="020B0604020202020204" pitchFamily="34" charset="0"/>
              <a:buChar char="•"/>
            </a:pPr>
            <a:r>
              <a:rPr lang="en-US" dirty="0">
                <a:effectLst/>
              </a:rPr>
              <a:t>The way to calculate the encumbrances in the new fiscal period. When working with continuous PO lines, you can base this calculation on:</a:t>
            </a:r>
          </a:p>
          <a:p>
            <a:pPr lvl="1" algn="l" fontAlgn="t">
              <a:buFont typeface="Arial" panose="020B0604020202020204" pitchFamily="34" charset="0"/>
              <a:buChar char="•"/>
            </a:pPr>
            <a:r>
              <a:rPr lang="en-US" b="1" dirty="0">
                <a:effectLst/>
              </a:rPr>
              <a:t>Encumbrance</a:t>
            </a:r>
            <a:r>
              <a:rPr lang="en-US" dirty="0">
                <a:effectLst/>
              </a:rPr>
              <a:t> – Adds all the encumbrances and moves them to the new fiscal period (plus or minus the FPC factor %). Alma then runs the dis-encumbrance on the entire expenditure.	</a:t>
            </a:r>
          </a:p>
          <a:p>
            <a:pPr lvl="1" algn="l" fontAlgn="t">
              <a:buFont typeface="Arial" panose="020B0604020202020204" pitchFamily="34" charset="0"/>
              <a:buChar char="•"/>
            </a:pPr>
            <a:r>
              <a:rPr lang="en-US" b="1" dirty="0">
                <a:effectLst/>
              </a:rPr>
              <a:t>Expenditure</a:t>
            </a:r>
            <a:r>
              <a:rPr lang="en-US" dirty="0">
                <a:effectLst/>
              </a:rPr>
              <a:t> – Calculation is based on the sum of all expenditures related to the fiscal period (plus or minus the FPC factor). The encumbrance is relative for each fund. If this option is selected and the PO line does not have expenditures, calculation is instead based on encumbrance.</a:t>
            </a:r>
          </a:p>
          <a:p>
            <a:pPr algn="l" fontAlgn="t"/>
            <a:endParaRPr lang="en-US" dirty="0">
              <a:effectLst/>
            </a:endParaRPr>
          </a:p>
          <a:p>
            <a:pPr algn="l" fontAlgn="t"/>
            <a:r>
              <a:rPr lang="en-US" dirty="0">
                <a:effectLst/>
              </a:rPr>
              <a:t>Calculation for one-time PO lines is always based on </a:t>
            </a:r>
            <a:r>
              <a:rPr lang="en-US" b="1" dirty="0">
                <a:effectLst/>
              </a:rPr>
              <a:t>Encumbrance</a:t>
            </a:r>
            <a:r>
              <a:rPr lang="en-US" dirty="0">
                <a:effectLst/>
              </a:rPr>
              <a:t>, but the FPC factor % is not calculated.</a:t>
            </a:r>
          </a:p>
          <a:p>
            <a:pPr algn="l" fontAlgn="t"/>
            <a:endParaRPr lang="en-US" dirty="0">
              <a:effectLst/>
            </a:endParaRPr>
          </a:p>
          <a:p>
            <a:pPr algn="l" fontAlgn="t"/>
            <a:r>
              <a:rPr lang="en-US" dirty="0">
                <a:effectLst/>
              </a:rPr>
              <a:t>FPC factor (%) The increase/decrease percentage of the encumbrance when the PO lines are copied to the new fiscal period. If no percentage is entered, the value defaults to 0%. This FPC factor is designed to help with continuation line increase “expectations” – you do not have to use it, but it can help </a:t>
            </a:r>
            <a:r>
              <a:rPr lang="en-US" dirty="0" err="1">
                <a:effectLst/>
              </a:rPr>
              <a:t>encumberance</a:t>
            </a:r>
            <a:r>
              <a:rPr lang="en-US" dirty="0">
                <a:effectLst/>
              </a:rPr>
              <a:t> expectations.</a:t>
            </a:r>
          </a:p>
          <a:p>
            <a:pPr algn="l" fontAlgn="t"/>
            <a:endParaRPr lang="en-US" dirty="0">
              <a:effectLst/>
            </a:endParaRPr>
          </a:p>
          <a:p>
            <a:pPr algn="l" fontAlgn="t"/>
            <a:r>
              <a:rPr lang="en-US" dirty="0">
                <a:effectLst/>
              </a:rPr>
              <a:t>From year The year from which to copy the PO line. Select from the current or previous fiscal period.</a:t>
            </a:r>
          </a:p>
          <a:p>
            <a:pPr algn="l" fontAlgn="t"/>
            <a:endParaRPr lang="en-US" dirty="0">
              <a:effectLst/>
            </a:endParaRPr>
          </a:p>
          <a:p>
            <a:pPr algn="l" fontAlgn="t"/>
            <a:r>
              <a:rPr lang="en-US" dirty="0">
                <a:effectLst/>
              </a:rPr>
              <a:t>Libraries A library or libraries for which the PO line rollover is to take effect. </a:t>
            </a:r>
            <a:r>
              <a:rPr lang="en-US" dirty="0">
                <a:effectLst/>
                <a:latin typeface="Open Sans"/>
              </a:rPr>
              <a:t>If you do not select a value in this field, rollover is performed for the entire institution.</a:t>
            </a:r>
            <a:endParaRPr lang="en-US" dirty="0">
              <a:effectLst/>
            </a:endParaRPr>
          </a:p>
          <a:p>
            <a:pPr algn="l" fontAlgn="t"/>
            <a:endParaRPr lang="en-US" dirty="0">
              <a:effectLst/>
            </a:endParaRPr>
          </a:p>
          <a:p>
            <a:pPr algn="l" fontAlgn="t"/>
            <a:r>
              <a:rPr lang="en-US" dirty="0">
                <a:effectLst/>
              </a:rPr>
              <a:t>PO Line You can select a single PO line. If you do not, all PO lines are rolled over. Check over encumbrance Whether to ensure that checking over-encumbrance rules of the fund/ledger are performed. Clear this option if you do not want over-encumbrance rules to be checked, If you chose no allocations for your funds and have not yet allocated funds be sure to uncheck Over encumbrance.</a:t>
            </a:r>
          </a:p>
          <a:p>
            <a:pPr algn="l" fontAlgn="t"/>
            <a:endParaRPr lang="en-US" dirty="0">
              <a:effectLst/>
            </a:endParaRPr>
          </a:p>
          <a:p>
            <a:pPr algn="l" fontAlgn="t"/>
            <a:r>
              <a:rPr lang="en-US" b="1" dirty="0">
                <a:effectLst/>
              </a:rPr>
              <a:t>Report mode</a:t>
            </a:r>
            <a:r>
              <a:rPr lang="en-US" dirty="0">
                <a:effectLst/>
              </a:rPr>
              <a:t> This option will show any errors and what lines will roll.</a:t>
            </a:r>
          </a:p>
          <a:p>
            <a:pPr algn="l" fontAlgn="t"/>
            <a:endParaRPr lang="en-US" dirty="0">
              <a:effectLst/>
            </a:endParaRPr>
          </a:p>
          <a:p>
            <a:pPr algn="l" fontAlgn="t"/>
            <a:r>
              <a:rPr lang="en-US" dirty="0">
                <a:effectLst/>
              </a:rPr>
              <a:t>Continuous Order Only – </a:t>
            </a:r>
          </a:p>
          <a:p>
            <a:pPr algn="l" fontAlgn="t"/>
            <a:r>
              <a:rPr lang="en-US" dirty="0">
                <a:effectLst/>
              </a:rPr>
              <a:t>Standing Order Only</a:t>
            </a:r>
          </a:p>
          <a:p>
            <a:pPr algn="l" fontAlgn="t"/>
            <a:r>
              <a:rPr lang="en-US" dirty="0">
                <a:effectLst/>
              </a:rPr>
              <a:t>One-Time Order Only</a:t>
            </a:r>
          </a:p>
          <a:p>
            <a:pPr algn="l" fontAlgn="t"/>
            <a:endParaRPr lang="en-US" dirty="0">
              <a:effectLst/>
            </a:endParaRPr>
          </a:p>
          <a:p>
            <a:r>
              <a:rPr lang="en-US" dirty="0">
                <a:effectLst/>
              </a:rPr>
              <a:t>If none of these options are selected, or if all of them are selected, then encumbrances for all PO lines types are rolled over. Otherwise, only the selected type/types are rolled over.</a:t>
            </a:r>
          </a:p>
          <a:p>
            <a:endParaRPr lang="en-US" dirty="0">
              <a:effectLst/>
            </a:endParaRPr>
          </a:p>
          <a:p>
            <a:r>
              <a:rPr lang="en-US" dirty="0">
                <a:effectLst/>
              </a:rPr>
              <a:t>I think it is useful to run each type of order separately especially in Report Mode to see what orders are going to roll, particularly for One-Time Orders. </a:t>
            </a:r>
          </a:p>
          <a:p>
            <a:endParaRPr lang="en-US" dirty="0">
              <a:effectLst/>
            </a:endParaRPr>
          </a:p>
          <a:p>
            <a:r>
              <a:rPr lang="en-US" dirty="0">
                <a:effectLst/>
              </a:rPr>
              <a:t>Once you roll each order type you can view download the reports and see what will roll-over and any problems with current POLs.</a:t>
            </a:r>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19</a:t>
            </a:fld>
            <a:endParaRPr lang="en-US"/>
          </a:p>
        </p:txBody>
      </p:sp>
    </p:spTree>
    <p:extLst>
      <p:ext uri="{BB962C8B-B14F-4D97-AF65-F5344CB8AC3E}">
        <p14:creationId xmlns:p14="http://schemas.microsoft.com/office/powerpoint/2010/main" val="121920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20</a:t>
            </a:fld>
            <a:endParaRPr lang="en-US"/>
          </a:p>
        </p:txBody>
      </p:sp>
    </p:spTree>
    <p:extLst>
      <p:ext uri="{BB962C8B-B14F-4D97-AF65-F5344CB8AC3E}">
        <p14:creationId xmlns:p14="http://schemas.microsoft.com/office/powerpoint/2010/main" val="118845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reports from previously run Report mode and actual Rollovers appear at the Add Job Screen. Under the “More Actions” menu you can see the options: View, Events &amp; Report.</a:t>
            </a:r>
          </a:p>
          <a:p>
            <a:endParaRPr lang="en-US" dirty="0"/>
          </a:p>
          <a:p>
            <a:r>
              <a:rPr lang="en-US" dirty="0"/>
              <a:t>View: Gives an overview of the results. </a:t>
            </a:r>
          </a:p>
          <a:p>
            <a:r>
              <a:rPr lang="en-US" dirty="0"/>
              <a:t>	Job Events: Counts of successes and Issues. Clicking each one will show a POL list. This is very useful in Report mode as you can download the list to address any issues (POLs you may want to invoice before rollover, </a:t>
            </a:r>
            <a:r>
              <a:rPr lang="en-US" dirty="0" err="1"/>
              <a:t>etc</a:t>
            </a:r>
            <a:r>
              <a:rPr lang="en-US" dirty="0"/>
              <a:t>)</a:t>
            </a:r>
          </a:p>
          <a:p>
            <a:r>
              <a:rPr lang="en-US" dirty="0"/>
              <a:t>	Counters: shows your selections for the rollover job</a:t>
            </a:r>
          </a:p>
          <a:p>
            <a:r>
              <a:rPr lang="en-US" dirty="0"/>
              <a:t>	Report table: counts the number of POL types for the job</a:t>
            </a:r>
          </a:p>
          <a:p>
            <a:endParaRPr lang="en-US" dirty="0"/>
          </a:p>
          <a:p>
            <a:r>
              <a:rPr lang="en-US" dirty="0"/>
              <a:t>Events &amp; Report: Provides a more detailed look at what happened with each POL. When everything goes OK this section is less interesting, but if there are issues it can be useful to download the Excel format and view there.</a:t>
            </a:r>
          </a:p>
          <a:p>
            <a:r>
              <a:rPr lang="en-US" dirty="0"/>
              <a:t> (yes these do the same thing).</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21</a:t>
            </a:fld>
            <a:endParaRPr lang="en-US"/>
          </a:p>
        </p:txBody>
      </p:sp>
    </p:spTree>
    <p:extLst>
      <p:ext uri="{BB962C8B-B14F-4D97-AF65-F5344CB8AC3E}">
        <p14:creationId xmlns:p14="http://schemas.microsoft.com/office/powerpoint/2010/main" val="247709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Fiscal Period Close is a process of closing out the activities for one fiscal period and initiating the activities of another. This parallels the process that your institution’s business office goes through at the end of a fiscal year, where they close the books by ensuring that all payables for the year are tied out to expenses, or any outstanding issues are moved forward. This effort is meant to guarantee that each year’s purchasing activities are clear and distinct from one another.</a:t>
            </a:r>
          </a:p>
          <a:p>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In general, you might think of Fiscal Period Close as larger process where you work with your acquisitions data to identify what has been resolved and what remains for the future, while Rollover covers the technical aspects of changing data in Alma. Alma provides two jobs to perform these technical aspects. The Rollover Ledgers job creates the fiscal period and copies funds, and the Rollover PO Lines job moves open orders to the new funds and gives you reports that you can use to find issues. We’ll look more closely at these in a few minutes. </a:t>
            </a:r>
          </a:p>
          <a:p>
            <a:endParaRPr lang="en-US" baseline="0"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a:t>
            </a:fld>
            <a:endParaRPr lang="en-US"/>
          </a:p>
        </p:txBody>
      </p:sp>
    </p:spTree>
    <p:extLst>
      <p:ext uri="{BB962C8B-B14F-4D97-AF65-F5344CB8AC3E}">
        <p14:creationId xmlns:p14="http://schemas.microsoft.com/office/powerpoint/2010/main" val="132468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This is a good time to pause to answer questions from chat, or you may raise your hand or unmute.</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24</a:t>
            </a:fld>
            <a:endParaRPr lang="en-US"/>
          </a:p>
        </p:txBody>
      </p:sp>
    </p:spTree>
    <p:extLst>
      <p:ext uri="{BB962C8B-B14F-4D97-AF65-F5344CB8AC3E}">
        <p14:creationId xmlns:p14="http://schemas.microsoft.com/office/powerpoint/2010/main" val="363531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Ironically, fiscal period close doesn’t actually close any orders. It closes the fiscal year and opens a new one, but the rollover PO lines job will simply leave most POLs in previous years. These orders, if they are still in an open state, can clutter your receiving workbench, your notifications, and your reports for a while if you don’t resolve them. While the revamped order line task list makes it easier to find orders, if we go to Acquisitions &gt; Purchase Order Lines &gt; All PO Lines, we see our full and probably overwhelming ordering history. Even with the facets, it could take a while to manage your way through different problems. </a:t>
            </a:r>
          </a:p>
          <a:p>
            <a:endParaRPr lang="en-US" dirty="0"/>
          </a:p>
          <a:p>
            <a:r>
              <a:rPr lang="en-US" dirty="0"/>
              <a:t>To limit the list to just the current fiscal year, use the Order Lines as the search type, then build an advanced search on Sent Date after the start of your fiscal year.</a:t>
            </a:r>
          </a:p>
          <a:p>
            <a:endParaRPr lang="en-US" dirty="0"/>
          </a:p>
          <a:p>
            <a:r>
              <a:rPr lang="en-US" dirty="0"/>
              <a:t>From there, use one or more facets to pare down the list into smaller, more manageable chunks. You may also save these chunks into sets of their own for you to work through one by one. In some cases, you may be able to resolve some with a job.</a:t>
            </a:r>
          </a:p>
          <a:p>
            <a:endParaRPr lang="en-US" dirty="0"/>
          </a:p>
          <a:p>
            <a:r>
              <a:rPr lang="en-US" dirty="0"/>
              <a:t>I would also mention an out of the box analytics tool, the Ex Libris designed Claims Dashboard. This will show you the list of orders that should have arrived in the last two year. By arrived, that means physically received or electronically activated.</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25</a:t>
            </a:fld>
            <a:endParaRPr lang="en-US"/>
          </a:p>
        </p:txBody>
      </p:sp>
    </p:spTree>
    <p:extLst>
      <p:ext uri="{BB962C8B-B14F-4D97-AF65-F5344CB8AC3E}">
        <p14:creationId xmlns:p14="http://schemas.microsoft.com/office/powerpoint/2010/main" val="135183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Of course, finding the orders is still the easy part. How you resolve them will depend on the POL status. One way or another, you’ll want to get POLs to a closed state.</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26</a:t>
            </a:fld>
            <a:endParaRPr lang="en-US"/>
          </a:p>
        </p:txBody>
      </p:sp>
    </p:spTree>
    <p:extLst>
      <p:ext uri="{BB962C8B-B14F-4D97-AF65-F5344CB8AC3E}">
        <p14:creationId xmlns:p14="http://schemas.microsoft.com/office/powerpoint/2010/main" val="214808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Something that we realized over the last year that hadn’t occurred before was the relationship between rollover of continuation PO lines and their renewal state. Like a lot of orders, subscriptions and standing orders may be initiated at any time in the year, but continuation vendors typically handle renewals at the same time every year. However, the times when we review and set renewals may not align completely with fiscal period close. We found it is possible for these situations to overlap in a way that needs monitoring.</a:t>
            </a:r>
          </a:p>
          <a:p>
            <a:endParaRPr lang="en-US" dirty="0"/>
          </a:p>
          <a:p>
            <a:r>
              <a:rPr lang="en-US" dirty="0"/>
              <a:t>For those less familiar with Alma’s continuations architecture, here’s a quick overview. In Alma, a continuation, rather a subscription or a standing order, is entered as a single purchase order line. This is done as an efficiency to reuse the same object over and over for future transactions; this can be unfamiliar to those who have used systems that require a new PO line for each year’s purchase. But by using the single line, we’re able to track costs on the title and the same PO line number over time, while not requiring the creation of any new holdings for each order. The POL is rolled from year to year based on whether the title is renewed from year to year.</a:t>
            </a:r>
          </a:p>
          <a:p>
            <a:endParaRPr lang="en-US" dirty="0"/>
          </a:p>
          <a:p>
            <a:r>
              <a:rPr lang="en-US" dirty="0"/>
              <a:t>Alma supports two types of renewal. There is recurring renewal, which automatically renews based on the renewal date initially entered. Then there is manual renewal, which requires user intervention to determine if the order should continue another year. Alma has a POL renewal job that checks for the renewal date as well as a reminder setting. The job will either renew the POL automatically or add the POL to the waiting for renewal list.</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27</a:t>
            </a:fld>
            <a:endParaRPr lang="en-US"/>
          </a:p>
        </p:txBody>
      </p:sp>
    </p:spTree>
    <p:extLst>
      <p:ext uri="{BB962C8B-B14F-4D97-AF65-F5344CB8AC3E}">
        <p14:creationId xmlns:p14="http://schemas.microsoft.com/office/powerpoint/2010/main" val="1347863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that the renewal status and renewal date factor into whether Alma considers a continuation POL as open. As I mentioned earlier, the rollover PO lines job will scan for any PO lines that are considered open orders. Thanks to couple support tickets this past year, we learned that a continuation would be ineligible to rollover if the renewal date fell prior to the date that the Rollover PO Line job ran and the status was waiting for renewal. Other combinations read as open, which makes sense. If I roll on July 1, and renew on July 31, I haven’t reached the deadline for a decision to renew or not. But if I renewed on May 1, then on July 1, the POL reads as waiting for invoice.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this revealed itself is interesting. A library found in the fall that they couldn’t get a POL to renew manually. They encountered an error: Fund subscription is not active. On closer examination, we spotted that the fund on the POL was still in the previous fiscal period’s ledger, and that the renewal date was before their rollover date. Alma had seemed very forgiving about some of the data on PO lines before that, so it was a surprising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28</a:t>
            </a:fld>
            <a:endParaRPr lang="en-US"/>
          </a:p>
        </p:txBody>
      </p:sp>
    </p:spTree>
    <p:extLst>
      <p:ext uri="{BB962C8B-B14F-4D97-AF65-F5344CB8AC3E}">
        <p14:creationId xmlns:p14="http://schemas.microsoft.com/office/powerpoint/2010/main" val="131613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Over the years, we’ve been asked about Fiscal Period Close whether there is a requirement to do anything. The answer is yes, though how much you have to do, and how you go about the work, will depend on how you use acquisitions in Alma.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There is one task that is required for any institution, whether they use acquisitions or not. That task is to create the new fiscal period. The reason for this is that the fiscal period is used both for Acquisitions and for Analytics, where the fiscal period dates are used to create ranges for filters and tracking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The fiscal period may be created as a function of the Rollover Ledgers job only. It isn’t possible to create the fiscal period manually, and CARLI staff have learned the hard way that there is a window for making sure the new fiscal period is created. CARLI staff consider it a best practice to see that this gets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If your institution doesn’t use acquisitions functionality, and that means no PO lines or invoices, no vendors or funds, then you’re done. If you prefer that CARLI takes care of this for you, so that you don’t need to adjust your roles just for this, then send us a support ticket and we will take care of the fiscal period.</a:t>
            </a:r>
          </a:p>
        </p:txBody>
      </p:sp>
      <p:sp>
        <p:nvSpPr>
          <p:cNvPr id="4" name="Slide Number Placeholder 3"/>
          <p:cNvSpPr>
            <a:spLocks noGrp="1"/>
          </p:cNvSpPr>
          <p:nvPr>
            <p:ph type="sldNum" sz="quarter" idx="5"/>
          </p:nvPr>
        </p:nvSpPr>
        <p:spPr/>
        <p:txBody>
          <a:bodyPr/>
          <a:lstStyle/>
          <a:p>
            <a:fld id="{5E5535E0-CBDD-BC4C-BD4F-9919692E8FCF}" type="slidenum">
              <a:rPr lang="en-US" smtClean="0"/>
              <a:t>29</a:t>
            </a:fld>
            <a:endParaRPr lang="en-US"/>
          </a:p>
        </p:txBody>
      </p:sp>
    </p:spTree>
    <p:extLst>
      <p:ext uri="{BB962C8B-B14F-4D97-AF65-F5344CB8AC3E}">
        <p14:creationId xmlns:p14="http://schemas.microsoft.com/office/powerpoint/2010/main" val="291487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ea typeface="Calibri" panose="020F0502020204030204"/>
                <a:cs typeface="Calibri"/>
              </a:rPr>
              <a:t>We've heard from some libraries that decided to change course with acquisitions, maybe due to the changes announced for the Rialto service, maybe due to staffing levels, or maybe it just doesn’t work for your workflows. That’s no problem. If your library decided that you're no longer going to create PO lines or track acquisitions in Alma for your new vendor, go ahead and do the rollover once, and delete the ledger that is created. Next year, there will be nothing to roll, and you'll only need to create the new fiscal period.</a:t>
            </a:r>
          </a:p>
          <a:p>
            <a:endParaRPr lang="en-US" dirty="0">
              <a:cs typeface="Calibri"/>
            </a:endParaRPr>
          </a:p>
          <a:p>
            <a:r>
              <a:rPr lang="en-US" dirty="0"/>
              <a:t>We also recommend that you go through any open PO lines and make sure they are closed or cancelled. Alma will continue to mark unreceived items as claims and create notifications about subscription renewals. These data may be visible to you or other staff. If your future self decides to try acquisitions again, you’ll want a fresh start without virtual dust bunnies coming out at you. </a:t>
            </a:r>
          </a:p>
          <a:p>
            <a:endParaRPr lang="en-US" dirty="0"/>
          </a:p>
          <a:p>
            <a:r>
              <a:rPr lang="en-US" dirty="0"/>
              <a:t>You don’t need to delete anything, just make sure that POLs are not open, invoices are all paid and settled. </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30</a:t>
            </a:fld>
            <a:endParaRPr lang="en-US"/>
          </a:p>
        </p:txBody>
      </p:sp>
    </p:spTree>
    <p:extLst>
      <p:ext uri="{BB962C8B-B14F-4D97-AF65-F5344CB8AC3E}">
        <p14:creationId xmlns:p14="http://schemas.microsoft.com/office/powerpoint/2010/main" val="300590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With that, we’ve reached the end of our content for today. We’ll continue to take questions from you.</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31</a:t>
            </a:fld>
            <a:endParaRPr lang="en-US"/>
          </a:p>
        </p:txBody>
      </p:sp>
    </p:spTree>
    <p:extLst>
      <p:ext uri="{BB962C8B-B14F-4D97-AF65-F5344CB8AC3E}">
        <p14:creationId xmlns:p14="http://schemas.microsoft.com/office/powerpoint/2010/main" val="586260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5535E0-CBDD-BC4C-BD4F-9919692E8FCF}" type="slidenum">
              <a:rPr lang="en-US" smtClean="0"/>
              <a:t>32</a:t>
            </a:fld>
            <a:endParaRPr lang="en-US"/>
          </a:p>
        </p:txBody>
      </p:sp>
    </p:spTree>
    <p:extLst>
      <p:ext uri="{BB962C8B-B14F-4D97-AF65-F5344CB8AC3E}">
        <p14:creationId xmlns:p14="http://schemas.microsoft.com/office/powerpoint/2010/main" val="179764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If you will use either of the rollover jobs at all, even if just for practice or for the reports they generate, someone at your institution will need to have the correct roles. If you are the person at your institution responsible for rollover, you will need the Fiscal Period Manager role to run the rollover jobs. Additionally, to update the fiscal period name after it is created, you would need the Acquisitions Administrator role, or you would need to coordinate work with the person at your institution who holds that role.  Staff with the Ledger Manager and Fund Manager roles will be able to modify details in funds and then activate the ledgers when they are ready for use.</a:t>
            </a:r>
          </a:p>
          <a:p>
            <a:endParaRPr lang="en-US" baseline="0" dirty="0">
              <a:cs typeface="Calibri"/>
            </a:endParaRPr>
          </a:p>
          <a:p>
            <a:r>
              <a:rPr lang="en-US" baseline="0" dirty="0">
                <a:cs typeface="Calibri"/>
              </a:rPr>
              <a:t>You may also request that CARLI staff assist with configuring and running the rollover jobs and letting you know when there are data that should be reviewed. Similarly, if you’re not using acquisitions, you might let CARLI staff know that we should advance the fiscal period at our convenience. CARLI will typically check that all institutions have rolled by October.</a:t>
            </a:r>
            <a:endParaRPr lang="en-US" baseline="0" dirty="0">
              <a:ea typeface="Calibri"/>
              <a:cs typeface="Calibri"/>
            </a:endParaRPr>
          </a:p>
          <a:p>
            <a:endParaRPr lang="en-US" baseline="0" dirty="0">
              <a:cs typeface="Calibri"/>
            </a:endParaRPr>
          </a:p>
        </p:txBody>
      </p:sp>
      <p:sp>
        <p:nvSpPr>
          <p:cNvPr id="4" name="Slide Number Placeholder 3"/>
          <p:cNvSpPr>
            <a:spLocks noGrp="1"/>
          </p:cNvSpPr>
          <p:nvPr>
            <p:ph type="sldNum" sz="quarter" idx="5"/>
          </p:nvPr>
        </p:nvSpPr>
        <p:spPr/>
        <p:txBody>
          <a:bodyPr/>
          <a:lstStyle/>
          <a:p>
            <a:fld id="{5E5535E0-CBDD-BC4C-BD4F-9919692E8FCF}" type="slidenum">
              <a:rPr lang="en-US" smtClean="0"/>
              <a:t>4</a:t>
            </a:fld>
            <a:endParaRPr lang="en-US"/>
          </a:p>
        </p:txBody>
      </p:sp>
    </p:spTree>
    <p:extLst>
      <p:ext uri="{BB962C8B-B14F-4D97-AF65-F5344CB8AC3E}">
        <p14:creationId xmlns:p14="http://schemas.microsoft.com/office/powerpoint/2010/main" val="348668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Historically, closing the books involves reviewing how the year will conclude. For that, you start to the old year’s funds as a way of tracking outstanding issues.</a:t>
            </a:r>
          </a:p>
          <a:p>
            <a:endParaRPr lang="en-US" dirty="0"/>
          </a:p>
          <a:p>
            <a:r>
              <a:rPr lang="en-US" dirty="0"/>
              <a:t>From your current encumbrances, and from the transactions tab, you should be able to identify any outstanding orders that need attention. It could be that there are invoices to enter to close old orders. For orders not yet received, you may want to decide whether to cancel them and re-order with a new vendor, or cancel them pending a decision from the selector, or just let them roll, maybe placing a claim to check the status with the vendor. For continuation PO lines, you’ll want to check if there are encumbrances still in place for items received and invoiced, as it is possible to leave some money encumbered in case of supplemental invoice charges. </a:t>
            </a:r>
            <a:endParaRPr lang="en-US" dirty="0">
              <a:ea typeface="Calibri"/>
              <a:cs typeface="Calibri"/>
            </a:endParaRPr>
          </a:p>
          <a:p>
            <a:endParaRPr lang="en-US" dirty="0"/>
          </a:p>
          <a:p>
            <a:r>
              <a:rPr lang="en-US" dirty="0"/>
              <a:t>Once you’ve reviewed your encumbrances, you’ll have a better idea of how much should roll to the next year. </a:t>
            </a:r>
          </a:p>
          <a:p>
            <a:endParaRPr lang="en-US" dirty="0"/>
          </a:p>
          <a:p>
            <a:r>
              <a:rPr lang="en-US" dirty="0"/>
              <a:t>Expenditures don’t roll from one year to the next, but you do want to review that you have expended funds accurately. The first and main thing to check is whether any invoices are awaiting approval. These could have been skipped by processing or there may be a discrepancy that keeps Alma from automatically closing the invoice. As noted earlier, you want to check if anything has been received but not paid, as it is an accounting best practice to pay for items or services in the year you receive them. If your library has received credits from returns or cancellations, do these need to be entered and applied to other invoices?</a:t>
            </a:r>
          </a:p>
          <a:p>
            <a:endParaRPr lang="en-US" dirty="0"/>
          </a:p>
          <a:p>
            <a:r>
              <a:rPr lang="en-US" dirty="0"/>
              <a:t>Remember, after closing the year, the expenditures will determine the proverbial bottom line for what you purchased. In the context of rollover, if your new allocation is considering the cash balance, then you’ll want this to be accurate for your new fund allocation.</a:t>
            </a:r>
          </a:p>
          <a:p>
            <a:endParaRPr lang="en-US" dirty="0"/>
          </a:p>
          <a:p>
            <a:r>
              <a:rPr lang="en-US" dirty="0"/>
              <a:t>As you’re reviewing the old ledger and funds, you may realize that the ledger you set up isn’t working for you as you’d like. If you’re considering changes to how funds are arranged, or which funds you even need, it’s important to consider how changes will be implemented and the effect that changes might have on existing open orders.</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5</a:t>
            </a:fld>
            <a:endParaRPr lang="en-US"/>
          </a:p>
        </p:txBody>
      </p:sp>
    </p:spTree>
    <p:extLst>
      <p:ext uri="{BB962C8B-B14F-4D97-AF65-F5344CB8AC3E}">
        <p14:creationId xmlns:p14="http://schemas.microsoft.com/office/powerpoint/2010/main" val="22133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You always have a choice on how to implement your fund rollover. First, you may opt for a fresh start, building a new ledger and fund system based on your needs for the new year. This creates full separation from one year to the next but doing so takes no advantage of Alma’s functionality for rollover. It could also lead to a lot of manual work, not just editing funds but also editing PO lines.</a:t>
            </a:r>
          </a:p>
          <a:p>
            <a:endParaRPr lang="en-US" dirty="0"/>
          </a:p>
          <a:p>
            <a:r>
              <a:rPr lang="en-US" dirty="0"/>
              <a:t>The rollover ledgers job allows you to create a new ledger in a Draft state. While funds are in a draft state, you may modify the core details of the fund, specifically the name, code, and relationship to the ledger and other funds. However, in draft mode, you cannot modify allocations or any other transactions. Still, this gives you the ability to test changes to the ledger without fixing details in place. Using this approach, you can copy your existing funds over to the new fiscal year, then make changes, adding new funds, and deleting any obsolete funds no longer in use.</a:t>
            </a:r>
          </a:p>
          <a:p>
            <a:endParaRPr lang="en-US" dirty="0"/>
          </a:p>
          <a:p>
            <a:r>
              <a:rPr lang="en-US" dirty="0"/>
              <a:t>The rollover ledgers job also allows you to create a new ledger in an Active state. This approach copies the selected ledger as is, and automatically activates all funds right away. It is possible to deactivate a fund later, but you may not have the ability to edit all details later.</a:t>
            </a:r>
          </a:p>
          <a:p>
            <a:endParaRPr lang="en-US" dirty="0"/>
          </a:p>
          <a:p>
            <a:r>
              <a:rPr lang="en-US" dirty="0"/>
              <a:t>I need to reiterate that a ledger must be active to accept any transactions. Transactions include allocations, fund transfers, encumbrances, </a:t>
            </a:r>
            <a:r>
              <a:rPr lang="en-US" dirty="0" err="1"/>
              <a:t>disencumbrances</a:t>
            </a:r>
            <a:r>
              <a:rPr lang="en-US" dirty="0"/>
              <a:t>, and expenditures. Activating the ledger is required before the Rollover PO Lines job may fully rollover orders to the new year.</a:t>
            </a: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6</a:t>
            </a:fld>
            <a:endParaRPr lang="en-US"/>
          </a:p>
        </p:txBody>
      </p:sp>
    </p:spTree>
    <p:extLst>
      <p:ext uri="{BB962C8B-B14F-4D97-AF65-F5344CB8AC3E}">
        <p14:creationId xmlns:p14="http://schemas.microsoft.com/office/powerpoint/2010/main" val="299468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dirty="0">
                <a:cs typeface="Calibri"/>
              </a:rPr>
              <a:t>Next</a:t>
            </a:r>
            <a:r>
              <a:rPr lang="en-US" baseline="0" dirty="0">
                <a:cs typeface="Calibri"/>
              </a:rPr>
              <a:t>, we’re ready to look at how to manage the rollover ledgers job.</a:t>
            </a:r>
            <a:endParaRPr lang="en-US" baseline="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at the main Alma menu, go to </a:t>
            </a:r>
            <a:r>
              <a:rPr lang="en-US" b="1" i="0" dirty="0">
                <a:solidFill>
                  <a:srgbClr val="2C4D82"/>
                </a:solidFill>
                <a:effectLst/>
                <a:latin typeface="Roboto"/>
              </a:rPr>
              <a:t>Acquisitions &gt; Advanced Tools &gt; Rollover Ledgers</a:t>
            </a:r>
            <a:r>
              <a:rPr lang="en-US" b="0" i="0" dirty="0">
                <a:solidFill>
                  <a:srgbClr val="000000"/>
                </a:solidFill>
                <a:effectLst/>
                <a:latin typeface="Roboto"/>
              </a:rPr>
              <a:t>. The screen that appears will show a history of past jobs, which we can review to see how previous runs were handled. You may note that there are sometimes multiple runs in a year. These could include runs performed in draft or delete mode, as well as jobs focused on single ledgers or multiple ledgers.</a:t>
            </a:r>
            <a:endParaRPr lang="en-US" dirty="0"/>
          </a:p>
          <a:p>
            <a:endParaRPr lang="en-US" baseline="0" dirty="0">
              <a:cs typeface="Calibri"/>
            </a:endParaRPr>
          </a:p>
          <a:p>
            <a:pPr algn="l"/>
            <a:r>
              <a:rPr lang="en-US" b="0" i="0" dirty="0">
                <a:solidFill>
                  <a:srgbClr val="000000"/>
                </a:solidFill>
                <a:effectLst/>
                <a:latin typeface="Roboto"/>
              </a:rPr>
              <a:t>You may also notice from a couple timestamps here that the job may be run frequently. The Rollover Ledgers job is a manual job, meaning it cannot be scheduled to run at a specific time. Though it is considered a good practice to coordinate your timing with other staff using acquisitions.  </a:t>
            </a:r>
          </a:p>
          <a:p>
            <a:pPr algn="l"/>
            <a:endParaRPr lang="en-US" b="0" i="0" dirty="0">
              <a:solidFill>
                <a:srgbClr val="000000"/>
              </a:solidFill>
              <a:effectLst/>
              <a:latin typeface="Roboto"/>
            </a:endParaRPr>
          </a:p>
          <a:p>
            <a:pPr algn="l"/>
            <a:r>
              <a:rPr lang="en-US" b="0" i="0" dirty="0">
                <a:solidFill>
                  <a:srgbClr val="000000"/>
                </a:solidFill>
                <a:effectLst/>
                <a:latin typeface="Roboto"/>
              </a:rPr>
              <a:t>To kick off this process, click Add Job.</a:t>
            </a:r>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8</a:t>
            </a:fld>
            <a:endParaRPr lang="en-US"/>
          </a:p>
        </p:txBody>
      </p:sp>
    </p:spTree>
    <p:extLst>
      <p:ext uri="{BB962C8B-B14F-4D97-AF65-F5344CB8AC3E}">
        <p14:creationId xmlns:p14="http://schemas.microsoft.com/office/powerpoint/2010/main" val="5772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We’re looking at a screenshot of the add job screen for ledger rollover. We have a few selections to make to get started.</a:t>
            </a:r>
          </a:p>
          <a:p>
            <a:endParaRPr lang="en-US" dirty="0"/>
          </a:p>
          <a:p>
            <a:pPr algn="l">
              <a:buFont typeface="Arial" panose="020B0604020202020204" pitchFamily="34" charset="0"/>
              <a:buNone/>
            </a:pPr>
            <a:r>
              <a:rPr lang="en-US" dirty="0"/>
              <a:t>Create Allocation From: This option lets us create the starting allocation for a fund based on last year’s data. This offers flexibility for rolling different kinds of ledgers.</a:t>
            </a:r>
          </a:p>
          <a:p>
            <a:pPr algn="l">
              <a:buFont typeface="Arial" panose="020B0604020202020204" pitchFamily="34" charset="0"/>
              <a:buChar char="•"/>
            </a:pPr>
            <a:r>
              <a:rPr lang="en-US" b="1" i="0" dirty="0">
                <a:solidFill>
                  <a:srgbClr val="000000"/>
                </a:solidFill>
                <a:effectLst/>
                <a:latin typeface="lato"/>
              </a:rPr>
              <a:t>Allocation Balance</a:t>
            </a:r>
            <a:r>
              <a:rPr lang="en-US" b="0" i="0" dirty="0">
                <a:solidFill>
                  <a:srgbClr val="000000"/>
                </a:solidFill>
                <a:effectLst/>
                <a:latin typeface="lato"/>
              </a:rPr>
              <a:t> - The allocated funds are copied with their allocations to the new ledger for the new fiscal period.</a:t>
            </a:r>
          </a:p>
          <a:p>
            <a:pPr algn="l">
              <a:buFont typeface="Arial" panose="020B0604020202020204" pitchFamily="34" charset="0"/>
              <a:buChar char="•"/>
            </a:pPr>
            <a:r>
              <a:rPr lang="en-US" b="1" i="0" dirty="0">
                <a:solidFill>
                  <a:srgbClr val="000000"/>
                </a:solidFill>
                <a:effectLst/>
                <a:latin typeface="lato"/>
              </a:rPr>
              <a:t>None</a:t>
            </a:r>
            <a:r>
              <a:rPr lang="en-US" b="0" i="0" dirty="0">
                <a:solidFill>
                  <a:srgbClr val="000000"/>
                </a:solidFill>
                <a:effectLst/>
                <a:latin typeface="lato"/>
              </a:rPr>
              <a:t> - No allocations are created for the new fiscal period. This means you can enter the allocations when you find out your budget numbers. Start with a Zero budget.</a:t>
            </a:r>
          </a:p>
          <a:p>
            <a:pPr algn="l">
              <a:buFont typeface="Arial" panose="020B0604020202020204" pitchFamily="34" charset="0"/>
              <a:buChar char="•"/>
            </a:pPr>
            <a:r>
              <a:rPr lang="en-US" b="1" i="0" dirty="0">
                <a:solidFill>
                  <a:srgbClr val="000000"/>
                </a:solidFill>
                <a:effectLst/>
                <a:latin typeface="lato"/>
              </a:rPr>
              <a:t>Cash Balance</a:t>
            </a:r>
            <a:r>
              <a:rPr lang="en-US" b="0" i="0" dirty="0">
                <a:solidFill>
                  <a:srgbClr val="000000"/>
                </a:solidFill>
                <a:effectLst/>
                <a:latin typeface="lato"/>
              </a:rPr>
              <a:t> - The cash balance of the ledger fund populates the allocation balance in the new fiscal period.</a:t>
            </a:r>
          </a:p>
          <a:p>
            <a:pPr algn="l">
              <a:buFont typeface="Arial" panose="020B0604020202020204" pitchFamily="34" charset="0"/>
              <a:buChar char="•"/>
            </a:pPr>
            <a:r>
              <a:rPr lang="en-US" b="1" i="0" dirty="0">
                <a:solidFill>
                  <a:srgbClr val="000000"/>
                </a:solidFill>
                <a:effectLst/>
                <a:latin typeface="lato"/>
              </a:rPr>
              <a:t>Both</a:t>
            </a:r>
            <a:r>
              <a:rPr lang="en-US" b="0" i="0" dirty="0">
                <a:solidFill>
                  <a:srgbClr val="000000"/>
                </a:solidFill>
                <a:effectLst/>
                <a:latin typeface="lato"/>
              </a:rPr>
              <a:t> - The cash balance of the ledger fund and the allocated balance are both added to the allocation balance for the new fiscal period.</a:t>
            </a:r>
          </a:p>
          <a:p>
            <a:endParaRPr lang="en-US" dirty="0"/>
          </a:p>
          <a:p>
            <a:r>
              <a:rPr lang="en-US" dirty="0"/>
              <a:t>Ledger: Select the Ledger you want to Roll. IF you select ALL even draft or inactive ledgers in the fiscal year will be rolled, so you are better off selecting the actual ledger you wish to roll. Additionally, if you have ledgers that have modifications that are different depending on the type of funds managed in them they should be rolled separately, for example:</a:t>
            </a:r>
          </a:p>
          <a:p>
            <a:pPr>
              <a:defRPr/>
            </a:pPr>
            <a:r>
              <a:rPr lang="en-US" sz="1800" dirty="0">
                <a:latin typeface="Century Gothic"/>
              </a:rPr>
              <a:t>if your operating budget ledger should start next year with the same allocations, but your gift and endowed funds should only start with whatever money is left from this year, those ledgers should be rolled separately.</a:t>
            </a:r>
            <a:endParaRPr lang="en-US" sz="1800">
              <a:effectLst/>
              <a:latin typeface="Calibri"/>
              <a:ea typeface="Calibri"/>
              <a:cs typeface="Calibri"/>
            </a:endParaRPr>
          </a:p>
          <a:p>
            <a:endParaRPr lang="en-US" dirty="0"/>
          </a:p>
          <a:p>
            <a:r>
              <a:rPr lang="en-US" dirty="0"/>
              <a:t>Action: Copy or Delete. Generally speaking, you will select COPY here. You would likely only select Delete if you ran an earlier rollover job in draft mode but wanted to delete it at once.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FPC (%) : This field appears only if you select </a:t>
            </a:r>
            <a:r>
              <a:rPr lang="en-US" b="1" i="0" dirty="0">
                <a:solidFill>
                  <a:srgbClr val="000000"/>
                </a:solidFill>
                <a:effectLst/>
                <a:latin typeface="lato"/>
              </a:rPr>
              <a:t>Yes</a:t>
            </a:r>
            <a:r>
              <a:rPr lang="en-US" b="0" i="0" dirty="0">
                <a:solidFill>
                  <a:srgbClr val="000000"/>
                </a:solidFill>
                <a:effectLst/>
                <a:latin typeface="lato"/>
              </a:rPr>
              <a:t> in the </a:t>
            </a:r>
            <a:r>
              <a:rPr lang="en-US" b="1" i="0" dirty="0">
                <a:solidFill>
                  <a:srgbClr val="000000"/>
                </a:solidFill>
                <a:effectLst/>
                <a:latin typeface="lato"/>
              </a:rPr>
              <a:t>Create allocation</a:t>
            </a:r>
            <a:r>
              <a:rPr lang="en-US" b="0" i="0" dirty="0">
                <a:solidFill>
                  <a:srgbClr val="000000"/>
                </a:solidFill>
                <a:effectLst/>
                <a:latin typeface="lato"/>
              </a:rPr>
              <a:t> field and </a:t>
            </a:r>
            <a:r>
              <a:rPr lang="en-US" b="1" i="0" dirty="0">
                <a:solidFill>
                  <a:srgbClr val="000000"/>
                </a:solidFill>
                <a:effectLst/>
                <a:latin typeface="lato"/>
              </a:rPr>
              <a:t>Copy</a:t>
            </a:r>
            <a:r>
              <a:rPr lang="en-US" b="0" i="0" dirty="0">
                <a:solidFill>
                  <a:srgbClr val="000000"/>
                </a:solidFill>
                <a:effectLst/>
                <a:latin typeface="lato"/>
              </a:rPr>
              <a:t> in the </a:t>
            </a:r>
            <a:r>
              <a:rPr lang="en-US" b="1" i="0" dirty="0">
                <a:solidFill>
                  <a:srgbClr val="000000"/>
                </a:solidFill>
                <a:effectLst/>
                <a:latin typeface="lato"/>
              </a:rPr>
              <a:t>Action</a:t>
            </a:r>
            <a:r>
              <a:rPr lang="en-US" b="0" i="0" dirty="0">
                <a:solidFill>
                  <a:srgbClr val="000000"/>
                </a:solidFill>
                <a:effectLst/>
                <a:latin typeface="lato"/>
              </a:rPr>
              <a:t> field. The increase/decrease percentage of the new allocated funds when they are copied from the source ledger. If no percentage is entered, the value defaults to 0%.</a:t>
            </a:r>
          </a:p>
          <a:p>
            <a:br>
              <a:rPr lang="en-US" dirty="0"/>
            </a:br>
            <a:r>
              <a:rPr lang="en-US" dirty="0"/>
              <a:t>Create Status: DRAFT – as noted we need to create this in Draft form so we can edit the Fiscal Period Name, also, Draft is always a good choice when we’re learning new processes</a:t>
            </a:r>
          </a:p>
          <a:p>
            <a:endParaRPr lang="en-US" dirty="0"/>
          </a:p>
          <a:p>
            <a:r>
              <a:rPr lang="en-US" dirty="0"/>
              <a:t>From Year: Select the Current Year to Roll. Alma will populate the list from any eligible and active fiscal period. It is very important to check this value carefully, especially once future fiscal periods are in the system. </a:t>
            </a:r>
          </a:p>
          <a:p>
            <a:endParaRPr lang="en-US" dirty="0"/>
          </a:p>
          <a:p>
            <a:r>
              <a:rPr lang="en-US" dirty="0"/>
              <a:t>Copy Notes: Check these options to copy any notes and attachments during the Rollover.</a:t>
            </a:r>
          </a:p>
          <a:p>
            <a:r>
              <a:rPr lang="en-US" dirty="0"/>
              <a:t>Copy Attachments:</a:t>
            </a:r>
          </a:p>
          <a:p>
            <a:endParaRPr lang="en-US" dirty="0"/>
          </a:p>
          <a:p>
            <a:r>
              <a:rPr lang="en-US" dirty="0"/>
              <a:t>Regardless of what you select for notes or attachments, any rules regarding encumbrances and grace periods are copied when the ledger is copied. </a:t>
            </a:r>
          </a:p>
          <a:p>
            <a:endParaRPr lang="en-US" dirty="0"/>
          </a:p>
          <a:p>
            <a:r>
              <a:rPr lang="en-US" dirty="0"/>
              <a:t>Finally, note that when you click either button, </a:t>
            </a:r>
            <a:r>
              <a:rPr lang="en-US" b="1" dirty="0"/>
              <a:t>Add</a:t>
            </a:r>
            <a:r>
              <a:rPr lang="en-US" dirty="0"/>
              <a:t> or </a:t>
            </a:r>
            <a:r>
              <a:rPr lang="en-US" b="1" dirty="0"/>
              <a:t>Add and Close</a:t>
            </a:r>
            <a:r>
              <a:rPr lang="en-US" dirty="0"/>
              <a:t>, Alma kicks off the rollover job, so be sure your ready to roll (literally and figuratively) ;) </a:t>
            </a:r>
          </a:p>
          <a:p>
            <a:r>
              <a:rPr lang="en-US" dirty="0"/>
              <a:t>After the rollover job completes, we can review the outcomes from the Rollover Ledgers page. We’ll see in the results that the job completed, and if a ledger was rolled, we’ll see the number finished. Clicking the … menu button, we can view the detailed report.</a:t>
            </a: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9</a:t>
            </a:fld>
            <a:endParaRPr lang="en-US"/>
          </a:p>
        </p:txBody>
      </p:sp>
    </p:spTree>
    <p:extLst>
      <p:ext uri="{BB962C8B-B14F-4D97-AF65-F5344CB8AC3E}">
        <p14:creationId xmlns:p14="http://schemas.microsoft.com/office/powerpoint/2010/main" val="238652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dirty="0">
                <a:cs typeface="Calibri"/>
              </a:rPr>
              <a:t>To</a:t>
            </a:r>
            <a:r>
              <a:rPr lang="en-US" baseline="0" dirty="0">
                <a:cs typeface="Calibri"/>
              </a:rPr>
              <a:t> view the actual output of the job</a:t>
            </a:r>
            <a:r>
              <a:rPr lang="en-US" dirty="0">
                <a:cs typeface="Calibri"/>
              </a:rPr>
              <a:t>,</a:t>
            </a:r>
            <a:r>
              <a:rPr lang="en-US" baseline="0" dirty="0">
                <a:cs typeface="Calibri"/>
              </a:rPr>
              <a:t> </a:t>
            </a:r>
            <a:r>
              <a:rPr lang="en-US" dirty="0">
                <a:cs typeface="Calibri"/>
              </a:rPr>
              <a:t>we may use</a:t>
            </a:r>
            <a:r>
              <a:rPr lang="en-US" baseline="0" dirty="0">
                <a:cs typeface="Calibri"/>
              </a:rPr>
              <a:t> the Acquisitions menu, Acquisitions Infrastructure, then Funds and Ledgers. Alma has a default </a:t>
            </a:r>
            <a:r>
              <a:rPr lang="en-US" dirty="0">
                <a:cs typeface="Calibri"/>
              </a:rPr>
              <a:t>set of filters </a:t>
            </a:r>
            <a:r>
              <a:rPr lang="en-US" baseline="0" dirty="0">
                <a:cs typeface="Calibri"/>
              </a:rPr>
              <a:t>for the ledgers and funds screen, where it automatically shows active funds that are part of the currently active fiscal period, according to the date of the fiscal period and grace period settings. Usually, that means you’ll reach this screen and see the old fiscal year</a:t>
            </a:r>
            <a:r>
              <a:rPr lang="en-US" dirty="0">
                <a:cs typeface="Calibri"/>
              </a:rPr>
              <a:t>, and not see anything new</a:t>
            </a:r>
            <a:r>
              <a:rPr lang="en-US" baseline="0" dirty="0">
                <a:cs typeface="Calibri"/>
              </a:rPr>
              <a:t>.</a:t>
            </a:r>
            <a:endParaRPr lang="en-US" baseline="0" dirty="0">
              <a:ea typeface="Calibri"/>
              <a:cs typeface="Calibri"/>
            </a:endParaRPr>
          </a:p>
          <a:p>
            <a:r>
              <a:rPr lang="en-US" baseline="0" dirty="0">
                <a:cs typeface="Calibri"/>
              </a:rPr>
              <a:t>At the top of list, we see the applied facets of Active and FY-2024. Since we just created a ledger as a draft and a new fiscal period, we won’t see the new data with these facets. Clicking the Clear All option gets us a refreshed screen.</a:t>
            </a:r>
          </a:p>
          <a:p>
            <a:endParaRPr lang="en-US" baseline="0" dirty="0">
              <a:cs typeface="Calibri"/>
            </a:endParaRPr>
          </a:p>
          <a:p>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10</a:t>
            </a:fld>
            <a:endParaRPr lang="en-US"/>
          </a:p>
        </p:txBody>
      </p:sp>
    </p:spTree>
    <p:extLst>
      <p:ext uri="{BB962C8B-B14F-4D97-AF65-F5344CB8AC3E}">
        <p14:creationId xmlns:p14="http://schemas.microsoft.com/office/powerpoint/2010/main" val="33123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(Ted)</a:t>
            </a:r>
          </a:p>
          <a:p>
            <a:r>
              <a:rPr lang="en-US" baseline="0" dirty="0">
                <a:cs typeface="Calibri"/>
              </a:rPr>
              <a:t>On the refreshed screen, we now see all funds present, including all those from past years that are now inactive. We also see that we can now select funds in a Draft status, which should let us pick our new ledger.</a:t>
            </a:r>
          </a:p>
          <a:p>
            <a:r>
              <a:rPr lang="en-US" baseline="0" dirty="0">
                <a:cs typeface="Calibri"/>
              </a:rPr>
              <a:t>Also, under the Fiscal Period facet, we see the new period at the top, which is labeled “06/30/2024 – 06/29/2025.” This isn’t a terribly memorable name to use as shorthand in orders or analytics. Though you may choose to leave this if you want, we know from helping others that this will make it harder to find these funds. We will change this fiscal period.</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11</a:t>
            </a:fld>
            <a:endParaRPr lang="en-US"/>
          </a:p>
        </p:txBody>
      </p:sp>
    </p:spTree>
    <p:extLst>
      <p:ext uri="{BB962C8B-B14F-4D97-AF65-F5344CB8AC3E}">
        <p14:creationId xmlns:p14="http://schemas.microsoft.com/office/powerpoint/2010/main" val="42147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72DCC6-6153-84C1-32E8-77D38EF085E4}"/>
              </a:ext>
            </a:extLst>
          </p:cNvPr>
          <p:cNvSpPr>
            <a:spLocks noGrp="1"/>
          </p:cNvSpPr>
          <p:nvPr>
            <p:ph type="subTitle" idx="1"/>
          </p:nvPr>
        </p:nvSpPr>
        <p:spPr>
          <a:xfrm>
            <a:off x="1784520" y="4893385"/>
            <a:ext cx="8622960" cy="365122"/>
          </a:xfrm>
        </p:spPr>
        <p:txBody>
          <a:bodyPr/>
          <a:lstStyle>
            <a:lvl1pPr marL="0" indent="0" algn="ctr">
              <a:buNone/>
              <a:defRPr sz="2400" b="0" i="0">
                <a:solidFill>
                  <a:schemeClr val="tx1"/>
                </a:solidFill>
                <a:latin typeface="Times New Roman" panose="02020603050405020304" pitchFamily="18" charset="0"/>
                <a:ea typeface="Source Sans Pro SemiBold" panose="020B0503030403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a:extLst>
              <a:ext uri="{FF2B5EF4-FFF2-40B4-BE49-F238E27FC236}">
                <a16:creationId xmlns:a16="http://schemas.microsoft.com/office/drawing/2014/main" id="{946EF8E7-B6BA-01FE-BB3F-7F247742BE9B}"/>
              </a:ext>
            </a:extLst>
          </p:cNvPr>
          <p:cNvSpPr>
            <a:spLocks noGrp="1"/>
          </p:cNvSpPr>
          <p:nvPr>
            <p:ph type="body" sz="quarter" idx="11" hasCustomPrompt="1"/>
          </p:nvPr>
        </p:nvSpPr>
        <p:spPr>
          <a:xfrm>
            <a:off x="675153" y="6404700"/>
            <a:ext cx="2743200" cy="268424"/>
          </a:xfrm>
        </p:spPr>
        <p:txBody>
          <a:bodyPr>
            <a:normAutofit/>
          </a:bodyPr>
          <a:lstStyle>
            <a:lvl1pPr marL="0" indent="0">
              <a:buNone/>
              <a:defRPr lang="en-US" sz="1800" b="0" i="0" kern="1200" baseline="0" dirty="0">
                <a:solidFill>
                  <a:schemeClr val="tx1"/>
                </a:solidFill>
                <a:latin typeface="Times New Roman" panose="02020603050405020304" pitchFamily="18" charset="0"/>
                <a:ea typeface="+mn-ea"/>
                <a:cs typeface="+mn-cs"/>
              </a:defRPr>
            </a:lvl1pPr>
          </a:lstStyle>
          <a:p>
            <a:pPr lvl="0"/>
            <a:r>
              <a:rPr lang="en-US" dirty="0"/>
              <a:t>mm/dd/</a:t>
            </a:r>
            <a:r>
              <a:rPr lang="en-US" dirty="0" err="1"/>
              <a:t>yyyy</a:t>
            </a:r>
            <a:endParaRPr lang="en-US" dirty="0"/>
          </a:p>
        </p:txBody>
      </p:sp>
      <p:sp>
        <p:nvSpPr>
          <p:cNvPr id="18" name="Title Placeholder 1">
            <a:extLst>
              <a:ext uri="{FF2B5EF4-FFF2-40B4-BE49-F238E27FC236}">
                <a16:creationId xmlns:a16="http://schemas.microsoft.com/office/drawing/2014/main" id="{C6114CDB-A767-CA89-47A1-11B03F2E426F}"/>
              </a:ext>
            </a:extLst>
          </p:cNvPr>
          <p:cNvSpPr>
            <a:spLocks noGrp="1"/>
          </p:cNvSpPr>
          <p:nvPr>
            <p:ph type="title" hasCustomPrompt="1"/>
          </p:nvPr>
        </p:nvSpPr>
        <p:spPr>
          <a:xfrm>
            <a:off x="1784520" y="1940575"/>
            <a:ext cx="8622960" cy="2376677"/>
          </a:xfrm>
          <a:prstGeom prst="rect">
            <a:avLst/>
          </a:prstGeom>
        </p:spPr>
        <p:txBody>
          <a:bodyPr vert="horz" lIns="91440" tIns="45720" rIns="91440" bIns="45720" rtlCol="0" anchor="ctr">
            <a:noAutofit/>
          </a:bodyPr>
          <a:lstStyle>
            <a:lvl1pPr algn="ctr">
              <a:defRPr sz="5400" b="1" i="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E5615634-1850-3311-C53F-4228AEF338A6}"/>
              </a:ext>
              <a:ext uri="{C183D7F6-B498-43B3-948B-1728B52AA6E4}">
                <adec:decorative xmlns:adec="http://schemas.microsoft.com/office/drawing/2017/decorative" val="1"/>
              </a:ext>
            </a:extLst>
          </p:cNvPr>
          <p:cNvCxnSpPr>
            <a:cxnSpLocks/>
          </p:cNvCxnSpPr>
          <p:nvPr userDrawn="1"/>
        </p:nvCxnSpPr>
        <p:spPr>
          <a:xfrm>
            <a:off x="3640625" y="4619386"/>
            <a:ext cx="49107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267260-44AD-8657-FE3F-6437B92BDC4A}"/>
              </a:ext>
            </a:extLst>
          </p:cNvPr>
          <p:cNvPicPr>
            <a:picLocks noChangeAspect="1"/>
          </p:cNvPicPr>
          <p:nvPr userDrawn="1"/>
        </p:nvPicPr>
        <p:blipFill>
          <a:blip r:embed="rId2"/>
          <a:stretch>
            <a:fillRect/>
          </a:stretch>
        </p:blipFill>
        <p:spPr>
          <a:xfrm>
            <a:off x="3642390" y="179662"/>
            <a:ext cx="4880345" cy="914400"/>
          </a:xfrm>
          <a:prstGeom prst="rect">
            <a:avLst/>
          </a:prstGeom>
        </p:spPr>
      </p:pic>
    </p:spTree>
    <p:extLst>
      <p:ext uri="{BB962C8B-B14F-4D97-AF65-F5344CB8AC3E}">
        <p14:creationId xmlns:p14="http://schemas.microsoft.com/office/powerpoint/2010/main" val="701398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Callou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5" name="Content Placeholder 3">
            <a:extLst>
              <a:ext uri="{FF2B5EF4-FFF2-40B4-BE49-F238E27FC236}">
                <a16:creationId xmlns:a16="http://schemas.microsoft.com/office/drawing/2014/main" id="{FF6B9E74-4DC9-A3FF-B140-E52A3530116E}"/>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cxnSp>
        <p:nvCxnSpPr>
          <p:cNvPr id="6" name="Straight Connector 5">
            <a:extLst>
              <a:ext uri="{FF2B5EF4-FFF2-40B4-BE49-F238E27FC236}">
                <a16:creationId xmlns:a16="http://schemas.microsoft.com/office/drawing/2014/main" id="{C8090703-8BCF-AADF-F192-5A6B5F066799}"/>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4" name="Picture 3">
            <a:extLst>
              <a:ext uri="{FF2B5EF4-FFF2-40B4-BE49-F238E27FC236}">
                <a16:creationId xmlns:a16="http://schemas.microsoft.com/office/drawing/2014/main" id="{176A305B-AAC2-D4B2-A67A-6B7DF1E61F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D7818C19-AB9C-D4F1-F790-4381B81965B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0236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1200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6" name="Picture Placeholder 12">
            <a:extLst>
              <a:ext uri="{FF2B5EF4-FFF2-40B4-BE49-F238E27FC236}">
                <a16:creationId xmlns:a16="http://schemas.microsoft.com/office/drawing/2014/main" id="{ADA96E68-59FA-67F6-B162-F008CE261937}"/>
              </a:ext>
            </a:extLst>
          </p:cNvPr>
          <p:cNvSpPr>
            <a:spLocks noGrp="1"/>
          </p:cNvSpPr>
          <p:nvPr>
            <p:ph type="pic" sz="quarter" idx="15"/>
          </p:nvPr>
        </p:nvSpPr>
        <p:spPr>
          <a:xfrm>
            <a:off x="2223974" y="1982540"/>
            <a:ext cx="2892919" cy="2892919"/>
          </a:xfrm>
          <a:prstGeom prst="ellipse">
            <a:avLst/>
          </a:prstGeom>
        </p:spPr>
        <p:txBody>
          <a:bodyPr/>
          <a:lstStyle/>
          <a:p>
            <a:endParaRPr lang="en-US" dirty="0"/>
          </a:p>
        </p:txBody>
      </p:sp>
      <p:sp>
        <p:nvSpPr>
          <p:cNvPr id="8" name="Picture Placeholder 12">
            <a:extLst>
              <a:ext uri="{FF2B5EF4-FFF2-40B4-BE49-F238E27FC236}">
                <a16:creationId xmlns:a16="http://schemas.microsoft.com/office/drawing/2014/main" id="{692DDD93-C139-62C1-57DE-6E9ED4FBEF3B}"/>
              </a:ext>
            </a:extLst>
          </p:cNvPr>
          <p:cNvSpPr>
            <a:spLocks noGrp="1"/>
          </p:cNvSpPr>
          <p:nvPr>
            <p:ph type="pic" sz="quarter" idx="16"/>
          </p:nvPr>
        </p:nvSpPr>
        <p:spPr>
          <a:xfrm>
            <a:off x="6612112" y="1982540"/>
            <a:ext cx="2892919" cy="2892919"/>
          </a:xfrm>
          <a:prstGeom prst="ellipse">
            <a:avLst/>
          </a:prstGeom>
        </p:spPr>
        <p:txBody>
          <a:bodyPr/>
          <a:lstStyle/>
          <a:p>
            <a:endParaRPr lang="en-US" dirty="0"/>
          </a:p>
        </p:txBody>
      </p:sp>
      <p:sp>
        <p:nvSpPr>
          <p:cNvPr id="9" name="Text Placeholder 41">
            <a:extLst>
              <a:ext uri="{FF2B5EF4-FFF2-40B4-BE49-F238E27FC236}">
                <a16:creationId xmlns:a16="http://schemas.microsoft.com/office/drawing/2014/main" id="{7F9F1F4F-181B-221F-4CB4-C2E9097B5525}"/>
              </a:ext>
            </a:extLst>
          </p:cNvPr>
          <p:cNvSpPr>
            <a:spLocks noGrp="1"/>
          </p:cNvSpPr>
          <p:nvPr>
            <p:ph type="body" sz="quarter" idx="17"/>
          </p:nvPr>
        </p:nvSpPr>
        <p:spPr>
          <a:xfrm>
            <a:off x="6612113"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0" name="Text Placeholder 41">
            <a:extLst>
              <a:ext uri="{FF2B5EF4-FFF2-40B4-BE49-F238E27FC236}">
                <a16:creationId xmlns:a16="http://schemas.microsoft.com/office/drawing/2014/main" id="{2880AB9D-8545-6C6A-15FD-5E65149F2557}"/>
              </a:ext>
            </a:extLst>
          </p:cNvPr>
          <p:cNvSpPr>
            <a:spLocks noGrp="1"/>
          </p:cNvSpPr>
          <p:nvPr>
            <p:ph type="body" sz="quarter" idx="18"/>
          </p:nvPr>
        </p:nvSpPr>
        <p:spPr>
          <a:xfrm>
            <a:off x="2223975"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16486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hasCustomPrompt="1"/>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Quote</a:t>
            </a:r>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8" name="Text Placeholder 11">
            <a:extLst>
              <a:ext uri="{FF2B5EF4-FFF2-40B4-BE49-F238E27FC236}">
                <a16:creationId xmlns:a16="http://schemas.microsoft.com/office/drawing/2014/main" id="{D66173FB-6A31-C5AF-FE9E-32FC7EBBBCE9}"/>
              </a:ext>
            </a:extLst>
          </p:cNvPr>
          <p:cNvSpPr>
            <a:spLocks noGrp="1"/>
          </p:cNvSpPr>
          <p:nvPr>
            <p:ph type="body" sz="quarter" idx="14" hasCustomPrompt="1"/>
          </p:nvPr>
        </p:nvSpPr>
        <p:spPr>
          <a:xfrm>
            <a:off x="2632264" y="1770116"/>
            <a:ext cx="6907212" cy="3021598"/>
          </a:xfrm>
        </p:spPr>
        <p:txBody>
          <a:bodyPr anchor="ctr">
            <a:normAutofit/>
          </a:bodyPr>
          <a:lstStyle>
            <a:lvl1pPr algn="ctr">
              <a:buClr>
                <a:schemeClr val="tx1"/>
              </a:buClr>
              <a:buNone/>
              <a:defRPr sz="2400" b="0" i="0"/>
            </a:lvl1pPr>
            <a:lvl2pPr marL="502920" indent="0" algn="ctr">
              <a:buNone/>
              <a:defRPr/>
            </a:lvl2pPr>
            <a:lvl3pPr algn="ctr">
              <a:defRPr/>
            </a:lvl3pPr>
            <a:lvl4pPr algn="ctr">
              <a:defRPr/>
            </a:lvl4pPr>
            <a:lvl5pPr algn="ctr">
              <a:defRPr/>
            </a:lvl5pPr>
          </a:lstStyle>
          <a:p>
            <a:pPr lvl="0"/>
            <a:r>
              <a:rPr lang="en-US" dirty="0"/>
              <a:t>Quote Block</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9" name="TextBox 8">
            <a:extLst>
              <a:ext uri="{FF2B5EF4-FFF2-40B4-BE49-F238E27FC236}">
                <a16:creationId xmlns:a16="http://schemas.microsoft.com/office/drawing/2014/main" id="{1A396D22-4302-5EDC-12A4-8EC6523E090B}"/>
              </a:ext>
            </a:extLst>
          </p:cNvPr>
          <p:cNvSpPr txBox="1"/>
          <p:nvPr userDrawn="1"/>
        </p:nvSpPr>
        <p:spPr>
          <a:xfrm>
            <a:off x="1958290" y="1336743"/>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0" name="TextBox 9">
            <a:extLst>
              <a:ext uri="{FF2B5EF4-FFF2-40B4-BE49-F238E27FC236}">
                <a16:creationId xmlns:a16="http://schemas.microsoft.com/office/drawing/2014/main" id="{5C16B6AC-38E1-40B8-8B66-04BF15195C5F}"/>
              </a:ext>
            </a:extLst>
          </p:cNvPr>
          <p:cNvSpPr txBox="1"/>
          <p:nvPr userDrawn="1"/>
        </p:nvSpPr>
        <p:spPr>
          <a:xfrm rot="10800000">
            <a:off x="9438549" y="3337289"/>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1" name="Text Placeholder 16">
            <a:extLst>
              <a:ext uri="{FF2B5EF4-FFF2-40B4-BE49-F238E27FC236}">
                <a16:creationId xmlns:a16="http://schemas.microsoft.com/office/drawing/2014/main" id="{460D4616-4550-A15C-C36F-E07B1C2085B0}"/>
              </a:ext>
            </a:extLst>
          </p:cNvPr>
          <p:cNvSpPr>
            <a:spLocks noGrp="1"/>
          </p:cNvSpPr>
          <p:nvPr>
            <p:ph type="body" sz="quarter" idx="15" hasCustomPrompt="1"/>
          </p:nvPr>
        </p:nvSpPr>
        <p:spPr>
          <a:xfrm>
            <a:off x="3942745" y="5086703"/>
            <a:ext cx="4286250" cy="407987"/>
          </a:xfrm>
        </p:spPr>
        <p:txBody>
          <a:bodyPr anchor="ctr">
            <a:noAutofit/>
          </a:bodyPr>
          <a:lstStyle>
            <a:lvl1pPr algn="ctr">
              <a:buClr>
                <a:schemeClr val="tx1"/>
              </a:buClr>
              <a:buNone/>
              <a:defRPr sz="2000"/>
            </a:lvl1pPr>
          </a:lstStyle>
          <a:p>
            <a:pPr lvl="0"/>
            <a:r>
              <a:rPr lang="en-US" dirty="0"/>
              <a:t>Quote Attribution</a:t>
            </a:r>
          </a:p>
        </p:txBody>
      </p:sp>
      <p:sp>
        <p:nvSpPr>
          <p:cNvPr id="12" name="Rectangle 11">
            <a:extLst>
              <a:ext uri="{FF2B5EF4-FFF2-40B4-BE49-F238E27FC236}">
                <a16:creationId xmlns:a16="http://schemas.microsoft.com/office/drawing/2014/main" id="{B3966911-7E8B-66F2-7F34-E245FCC00DDE}"/>
              </a:ext>
            </a:extLst>
          </p:cNvPr>
          <p:cNvSpPr/>
          <p:nvPr userDrawn="1"/>
        </p:nvSpPr>
        <p:spPr>
          <a:xfrm>
            <a:off x="5807075" y="4918714"/>
            <a:ext cx="577850" cy="835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3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4"/>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9ACC9EA-B20D-A53D-F291-E50DBE59CFDA}"/>
              </a:ext>
            </a:extLst>
          </p:cNvPr>
          <p:cNvSpPr>
            <a:spLocks noGrp="1"/>
          </p:cNvSpPr>
          <p:nvPr>
            <p:ph type="title" hasCustomPrompt="1"/>
          </p:nvPr>
        </p:nvSpPr>
        <p:spPr>
          <a:xfrm>
            <a:off x="838200" y="2882169"/>
            <a:ext cx="10515600" cy="599096"/>
          </a:xfrm>
          <a:prstGeom prst="rect">
            <a:avLst/>
          </a:prstGeom>
        </p:spPr>
        <p:txBody>
          <a:bodyPr vert="horz" lIns="91440" tIns="45720" rIns="91440" bIns="45720" rtlCol="0" anchor="ctr">
            <a:normAutofit/>
          </a:bodyPr>
          <a:lstStyle>
            <a:lvl1pPr algn="ctr">
              <a:defRPr lang="en-US" sz="5400" b="1" i="0" kern="1200" baseline="0" dirty="0">
                <a:solidFill>
                  <a:schemeClr val="tx1"/>
                </a:solidFill>
                <a:latin typeface="Arial" panose="020B0604020202020204" pitchFamily="34" charset="0"/>
                <a:ea typeface="+mj-ea"/>
                <a:cs typeface="Arial" panose="020B0604020202020204" pitchFamily="34" charset="0"/>
              </a:defRPr>
            </a:lvl1pPr>
          </a:lstStyle>
          <a:p>
            <a:r>
              <a:rPr lang="en-US" dirty="0"/>
              <a:t>Questions? </a:t>
            </a:r>
          </a:p>
        </p:txBody>
      </p:sp>
      <p:sp>
        <p:nvSpPr>
          <p:cNvPr id="18" name="Text Placeholder 17">
            <a:extLst>
              <a:ext uri="{FF2B5EF4-FFF2-40B4-BE49-F238E27FC236}">
                <a16:creationId xmlns:a16="http://schemas.microsoft.com/office/drawing/2014/main" id="{461C9DF8-B379-B2C4-9014-4E77E0C72007}"/>
              </a:ext>
            </a:extLst>
          </p:cNvPr>
          <p:cNvSpPr>
            <a:spLocks noGrp="1"/>
          </p:cNvSpPr>
          <p:nvPr>
            <p:ph type="body" sz="quarter" idx="13" hasCustomPrompt="1"/>
          </p:nvPr>
        </p:nvSpPr>
        <p:spPr>
          <a:xfrm>
            <a:off x="3513930" y="3678736"/>
            <a:ext cx="5164137" cy="365119"/>
          </a:xfrm>
        </p:spPr>
        <p:txBody>
          <a:bodyPr>
            <a:normAutofit/>
          </a:bodyPr>
          <a:lstStyle>
            <a:lvl1pPr marL="0" indent="0" algn="ctr">
              <a:buNone/>
              <a:defRPr sz="2400" b="0" i="0" baseline="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Contact information</a:t>
            </a:r>
          </a:p>
          <a:p>
            <a:pPr lvl="0"/>
            <a:endParaRPr lang="en-US" dirty="0"/>
          </a:p>
        </p:txBody>
      </p: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lvl1pPr>
              <a:defRPr>
                <a:solidFill>
                  <a:schemeClr val="tx1"/>
                </a:solidFill>
              </a:defRPr>
            </a:lvl1pPr>
          </a:lstStyle>
          <a:p>
            <a:fld id="{2385DA76-2DD3-144A-9C84-6B8D9531DA2D}" type="slidenum">
              <a:rPr lang="en-US" smtClean="0"/>
              <a:pPr/>
              <a:t>‹#›</a:t>
            </a:fld>
            <a:endParaRPr lang="en-US" dirty="0"/>
          </a:p>
        </p:txBody>
      </p:sp>
    </p:spTree>
    <p:extLst>
      <p:ext uri="{BB962C8B-B14F-4D97-AF65-F5344CB8AC3E}">
        <p14:creationId xmlns:p14="http://schemas.microsoft.com/office/powerpoint/2010/main" val="35282736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840655" y="582583"/>
            <a:ext cx="9980364"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endParaRPr lang="en-US" dirty="0"/>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661659" y="2504090"/>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661659" y="4446820"/>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3299692" y="2508250"/>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3300357"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5938665"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5939054"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  </a:t>
            </a:r>
          </a:p>
        </p:txBody>
      </p:sp>
      <p:sp>
        <p:nvSpPr>
          <p:cNvPr id="3" name="Text Placeholder 27">
            <a:extLst>
              <a:ext uri="{FF2B5EF4-FFF2-40B4-BE49-F238E27FC236}">
                <a16:creationId xmlns:a16="http://schemas.microsoft.com/office/drawing/2014/main" id="{4F99D5A3-9EE8-6F0B-F613-53117C517585}"/>
              </a:ext>
            </a:extLst>
          </p:cNvPr>
          <p:cNvSpPr>
            <a:spLocks noGrp="1"/>
          </p:cNvSpPr>
          <p:nvPr>
            <p:ph type="body" sz="quarter" idx="21" hasCustomPrompt="1"/>
          </p:nvPr>
        </p:nvSpPr>
        <p:spPr>
          <a:xfrm>
            <a:off x="8527629"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4</a:t>
            </a:r>
          </a:p>
        </p:txBody>
      </p:sp>
      <p:sp>
        <p:nvSpPr>
          <p:cNvPr id="2" name="Text Placeholder 18">
            <a:extLst>
              <a:ext uri="{FF2B5EF4-FFF2-40B4-BE49-F238E27FC236}">
                <a16:creationId xmlns:a16="http://schemas.microsoft.com/office/drawing/2014/main" id="{484D1ADD-7F58-0308-A75B-55AF06E08169}"/>
              </a:ext>
            </a:extLst>
          </p:cNvPr>
          <p:cNvSpPr>
            <a:spLocks noGrp="1"/>
          </p:cNvSpPr>
          <p:nvPr>
            <p:ph type="body" sz="quarter" idx="20" hasCustomPrompt="1"/>
          </p:nvPr>
        </p:nvSpPr>
        <p:spPr>
          <a:xfrm>
            <a:off x="8528018"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4  </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dirty="0"/>
          </a:p>
        </p:txBody>
      </p:sp>
      <p:cxnSp>
        <p:nvCxnSpPr>
          <p:cNvPr id="9" name="Straight Connector 8">
            <a:extLst>
              <a:ext uri="{FF2B5EF4-FFF2-40B4-BE49-F238E27FC236}">
                <a16:creationId xmlns:a16="http://schemas.microsoft.com/office/drawing/2014/main" id="{CDAA2614-0175-B854-649F-D0914FEF0BFD}"/>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EFF610-8ED7-F438-40E2-B63AFB600B8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236793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with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630889"/>
            <a:ext cx="6890642"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13841"/>
            <a:ext cx="3750067" cy="6857995"/>
          </a:xfrm>
        </p:spPr>
        <p:txBody>
          <a:bodyPr/>
          <a:lstStyle>
            <a:lvl1pPr marL="0" indent="0">
              <a:buNone/>
              <a:defRPr/>
            </a:lvl1pPr>
          </a:lstStyle>
          <a:p>
            <a:r>
              <a:rPr lang="en-US" dirty="0"/>
              <a:t>Click Icon to Add Image</a:t>
            </a:r>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783520" y="3435953"/>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3783520" y="5378683"/>
            <a:ext cx="2345932"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6388100" y="3440113"/>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6388765"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8915563" y="3440113"/>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8915952"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2400" y="1529395"/>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BFE33ED-0554-85BF-B9E3-F725870E57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3132"/>
            <a:ext cx="914400" cy="914400"/>
          </a:xfrm>
          <a:prstGeom prst="rect">
            <a:avLst/>
          </a:prstGeom>
        </p:spPr>
      </p:pic>
    </p:spTree>
    <p:extLst>
      <p:ext uri="{BB962C8B-B14F-4D97-AF65-F5344CB8AC3E}">
        <p14:creationId xmlns:p14="http://schemas.microsoft.com/office/powerpoint/2010/main" val="52245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961224" y="1969851"/>
            <a:ext cx="1270782"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4340128"/>
            <a:ext cx="7391400" cy="632891"/>
          </a:xfrm>
          <a:prstGeom prst="rect">
            <a:avLst/>
          </a:prstGeom>
        </p:spPr>
        <p:txBody>
          <a:bodyPr vert="horz" lIns="91440" tIns="45720" rIns="91440" bIns="45720" rtlCol="0" anchor="ctr">
            <a:normAutofit/>
          </a:bodyPr>
          <a:lstStyle>
            <a:lvl1pPr algn="l">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0"/>
            <a:ext cx="3750067" cy="6858000"/>
          </a:xfrm>
        </p:spPr>
        <p:txBody>
          <a:bodyPr/>
          <a:lstStyle>
            <a:lvl1pPr marL="0" indent="0">
              <a:buNone/>
              <a:defRPr/>
            </a:lvl1pPr>
          </a:lstStyle>
          <a:p>
            <a:r>
              <a:rPr lang="en-US" dirty="0"/>
              <a:t>Click Icon to Add Image</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1224" y="4075647"/>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154BD33-F7F6-1B26-AB59-7C5ACD2D884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4647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0"/>
            <a:ext cx="10515600" cy="4033743"/>
          </a:xfr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EB690ECB-CD70-4029-D9E1-7BEBF26D9505}"/>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7" name="Picture 6">
            <a:extLst>
              <a:ext uri="{FF2B5EF4-FFF2-40B4-BE49-F238E27FC236}">
                <a16:creationId xmlns:a16="http://schemas.microsoft.com/office/drawing/2014/main" id="{9839D61A-BD20-570C-21F8-827CA741AE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285AC1EC-E2BA-FE8A-2FFB-81B5182CD88F}"/>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38831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baseline="0">
                <a:solidFill>
                  <a:schemeClr val="tx1"/>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1"/>
            <a:ext cx="10515600" cy="1918208"/>
          </a:xfrm>
        </p:spPr>
        <p:txBody>
          <a:bodyPr>
            <a:normAutofit/>
          </a:bodyPr>
          <a:lstStyle>
            <a:lvl1pPr>
              <a:buClr>
                <a:schemeClr val="tx1"/>
              </a:buClr>
              <a:defRPr sz="2400" baseline="0"/>
            </a:lvl1pPr>
            <a:lvl2pPr>
              <a:buClr>
                <a:schemeClr val="tx1"/>
              </a:buClr>
              <a:defRPr sz="2000" baseline="0"/>
            </a:lvl2pPr>
          </a:lstStyle>
          <a:p>
            <a:pPr lvl="0"/>
            <a:r>
              <a:rPr lang="en-US" dirty="0"/>
              <a:t>Click to edit Master text styles</a:t>
            </a:r>
          </a:p>
          <a:p>
            <a:pPr lvl="1"/>
            <a:r>
              <a:rPr lang="en-US" dirty="0"/>
              <a:t>Second level</a:t>
            </a:r>
          </a:p>
        </p:txBody>
      </p:sp>
      <p:sp>
        <p:nvSpPr>
          <p:cNvPr id="7" name="Picture Placeholder 6">
            <a:extLst>
              <a:ext uri="{FF2B5EF4-FFF2-40B4-BE49-F238E27FC236}">
                <a16:creationId xmlns:a16="http://schemas.microsoft.com/office/drawing/2014/main" id="{E1BAC4EE-6D95-76BD-09BB-2C9BA247B1F2}"/>
              </a:ext>
            </a:extLst>
          </p:cNvPr>
          <p:cNvSpPr>
            <a:spLocks noGrp="1"/>
          </p:cNvSpPr>
          <p:nvPr>
            <p:ph type="pic" sz="quarter" idx="13"/>
          </p:nvPr>
        </p:nvSpPr>
        <p:spPr>
          <a:xfrm>
            <a:off x="0" y="3812647"/>
            <a:ext cx="12192000" cy="3062287"/>
          </a:xfrm>
        </p:spPr>
        <p:txBody>
          <a:bodyPr/>
          <a:lstStyle/>
          <a:p>
            <a:endParaRPr lang="en-US" dirty="0"/>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EBC09994-9507-EB2C-3DCE-EA721207F323}"/>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B55E2F-F417-9BD7-C78B-7043F6D8964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3129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headings and 2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E37A9CC-D5F0-9DC0-F6FA-3977F73FB706}"/>
              </a:ext>
            </a:extLst>
          </p:cNvPr>
          <p:cNvSpPr>
            <a:spLocks noGrp="1"/>
          </p:cNvSpPr>
          <p:nvPr>
            <p:ph type="body" idx="1"/>
          </p:nvPr>
        </p:nvSpPr>
        <p:spPr>
          <a:xfrm>
            <a:off x="839788" y="1681163"/>
            <a:ext cx="5157787" cy="499326"/>
          </a:xfrm>
        </p:spPr>
        <p:txBody>
          <a:bodyPr anchor="b"/>
          <a:lstStyle>
            <a:lvl1pPr marL="0" indent="0">
              <a:buNone/>
              <a:defRPr sz="2400" b="0" i="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BE01C93-AB1B-A712-278A-DEBFCF82C327}"/>
              </a:ext>
            </a:extLst>
          </p:cNvPr>
          <p:cNvSpPr>
            <a:spLocks noGrp="1"/>
          </p:cNvSpPr>
          <p:nvPr>
            <p:ph sz="half" idx="2"/>
          </p:nvPr>
        </p:nvSpPr>
        <p:spPr>
          <a:xfrm>
            <a:off x="839788" y="2505075"/>
            <a:ext cx="5157787" cy="3684588"/>
          </a:xfrm>
        </p:spPr>
        <p:txBody>
          <a:bodyPr>
            <a:normAutofit/>
          </a:bodyPr>
          <a:lstStyle>
            <a:lvl1pPr>
              <a:buClr>
                <a:schemeClr val="tx1"/>
              </a:buClr>
              <a:defRPr sz="2400" baseline="0"/>
            </a:lvl1pPr>
            <a:lvl2pPr>
              <a:buClr>
                <a:schemeClr val="tx1"/>
              </a:buClr>
              <a:defRPr sz="2000" baseline="0"/>
            </a:lvl2pPr>
            <a:lvl3pPr>
              <a:buClr>
                <a:schemeClr val="tx1"/>
              </a:buClr>
              <a:buNone/>
              <a:defRPr sz="1600"/>
            </a:lvl3pPr>
            <a:lvl4pPr>
              <a:defRPr sz="1400"/>
            </a:lvl4pPr>
            <a:lvl5pPr>
              <a:defRPr sz="1400"/>
            </a:lvl5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B72B5F54-5BFF-2C81-F5CB-2B03AB0AD38F}"/>
              </a:ext>
            </a:extLst>
          </p:cNvPr>
          <p:cNvSpPr>
            <a:spLocks noGrp="1"/>
          </p:cNvSpPr>
          <p:nvPr>
            <p:ph type="body" sz="quarter" idx="3"/>
          </p:nvPr>
        </p:nvSpPr>
        <p:spPr>
          <a:xfrm>
            <a:off x="6172200" y="1681163"/>
            <a:ext cx="5183188" cy="499326"/>
          </a:xfrm>
        </p:spPr>
        <p:txBody>
          <a:bodyPr anchor="b">
            <a:normAutofit/>
          </a:bodyPr>
          <a:lstStyle>
            <a:lvl1pPr marL="0" indent="0">
              <a:buNone/>
              <a:defRPr lang="en-US" sz="2400" b="0" i="0" kern="1200" dirty="0" smtClean="0">
                <a:solidFill>
                  <a:schemeClr val="tx1"/>
                </a:solidFill>
                <a:latin typeface="Times New Roman" panose="02020603050405020304" pitchFamily="18"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BF0C02E-6E37-E67C-1034-A9C78ED43A00}"/>
              </a:ext>
            </a:extLst>
          </p:cNvPr>
          <p:cNvSpPr>
            <a:spLocks noGrp="1"/>
          </p:cNvSpPr>
          <p:nvPr>
            <p:ph sz="quarter" idx="4"/>
          </p:nvPr>
        </p:nvSpPr>
        <p:spPr>
          <a:xfrm>
            <a:off x="6172200" y="2505075"/>
            <a:ext cx="5183188" cy="3684588"/>
          </a:xfrm>
        </p:spPr>
        <p:txBody>
          <a:bodyPr>
            <a:normAutofit/>
          </a:bodyPr>
          <a:lstStyle>
            <a:lvl1pPr>
              <a:buClr>
                <a:schemeClr val="tx1"/>
              </a:buClr>
              <a:defRPr sz="2400" baseline="0"/>
            </a:lvl1pPr>
            <a:lvl2pPr>
              <a:buClr>
                <a:schemeClr val="tx1"/>
              </a:buClr>
              <a:defRPr sz="2000" baseline="0"/>
            </a:lvl2pPr>
            <a:lvl3pPr>
              <a:buClr>
                <a:schemeClr val="tx1"/>
              </a:buClr>
              <a:defRPr sz="1600"/>
            </a:lvl3pPr>
            <a:lvl4pPr>
              <a:defRPr sz="1400"/>
            </a:lvl4pPr>
            <a:lvl5pPr>
              <a:defRPr sz="1400"/>
            </a:lvl5pPr>
          </a:lstStyle>
          <a:p>
            <a:pPr lvl="0"/>
            <a:r>
              <a:rPr lang="en-US" dirty="0"/>
              <a:t>Click to edit Master text styles</a:t>
            </a:r>
          </a:p>
          <a:p>
            <a:pPr lvl="1"/>
            <a:r>
              <a:rPr lang="en-US" dirty="0"/>
              <a:t>Second level</a:t>
            </a:r>
          </a:p>
        </p:txBody>
      </p:sp>
      <p:cxnSp>
        <p:nvCxnSpPr>
          <p:cNvPr id="7" name="Straight Connector 6">
            <a:extLst>
              <a:ext uri="{FF2B5EF4-FFF2-40B4-BE49-F238E27FC236}">
                <a16:creationId xmlns:a16="http://schemas.microsoft.com/office/drawing/2014/main" id="{16294AAB-710F-ADB2-534D-74E6313218FA}"/>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0" name="Picture 9">
            <a:extLst>
              <a:ext uri="{FF2B5EF4-FFF2-40B4-BE49-F238E27FC236}">
                <a16:creationId xmlns:a16="http://schemas.microsoft.com/office/drawing/2014/main" id="{541CE6A1-4E22-1E9F-39E4-28F940D9F5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1199" y="365760"/>
            <a:ext cx="914400" cy="914400"/>
          </a:xfrm>
          <a:prstGeom prst="rect">
            <a:avLst/>
          </a:prstGeom>
        </p:spPr>
      </p:pic>
      <p:sp>
        <p:nvSpPr>
          <p:cNvPr id="2" name="Shape 0">
            <a:extLst>
              <a:ext uri="{FF2B5EF4-FFF2-40B4-BE49-F238E27FC236}">
                <a16:creationId xmlns:a16="http://schemas.microsoft.com/office/drawing/2014/main" id="{A1A34AD5-DBD3-FF47-2CD7-783F3C25E977}"/>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85603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3" name="Content Placeholder 3">
            <a:extLst>
              <a:ext uri="{FF2B5EF4-FFF2-40B4-BE49-F238E27FC236}">
                <a16:creationId xmlns:a16="http://schemas.microsoft.com/office/drawing/2014/main" id="{7ACE78D9-A165-7D43-2B39-962B735A80FF}"/>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AA6E375C-D3DB-5281-37CD-B0B36002FD9B}"/>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6" name="Picture 5">
            <a:extLst>
              <a:ext uri="{FF2B5EF4-FFF2-40B4-BE49-F238E27FC236}">
                <a16:creationId xmlns:a16="http://schemas.microsoft.com/office/drawing/2014/main" id="{760C961D-5E99-7643-CF11-0B8AFAF3CD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46D264C8-1994-2829-816C-FAE3DD313A93}"/>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92070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17" name="Oval 16">
            <a:extLst>
              <a:ext uri="{FF2B5EF4-FFF2-40B4-BE49-F238E27FC236}">
                <a16:creationId xmlns:a16="http://schemas.microsoft.com/office/drawing/2014/main" id="{1EE3AD37-BD56-155C-4E92-8552CE45EBE7}"/>
              </a:ext>
            </a:extLst>
          </p:cNvPr>
          <p:cNvSpPr/>
          <p:nvPr userDrawn="1"/>
        </p:nvSpPr>
        <p:spPr>
          <a:xfrm>
            <a:off x="838200" y="2588634"/>
            <a:ext cx="341522" cy="341522"/>
          </a:xfrm>
          <a:prstGeom prst="ellipse">
            <a:avLst/>
          </a:prstGeom>
          <a:solidFill>
            <a:schemeClr val="accent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8" name="Oval 17">
            <a:extLst>
              <a:ext uri="{FF2B5EF4-FFF2-40B4-BE49-F238E27FC236}">
                <a16:creationId xmlns:a16="http://schemas.microsoft.com/office/drawing/2014/main" id="{14D5AA1D-CE2F-5558-245F-3F1C03B3B28A}"/>
              </a:ext>
            </a:extLst>
          </p:cNvPr>
          <p:cNvSpPr/>
          <p:nvPr userDrawn="1"/>
        </p:nvSpPr>
        <p:spPr>
          <a:xfrm>
            <a:off x="3106947"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9" name="Oval 18">
            <a:extLst>
              <a:ext uri="{FF2B5EF4-FFF2-40B4-BE49-F238E27FC236}">
                <a16:creationId xmlns:a16="http://schemas.microsoft.com/office/drawing/2014/main" id="{AF66F6DE-CA40-6914-2F07-867ECFEE7D9A}"/>
              </a:ext>
            </a:extLst>
          </p:cNvPr>
          <p:cNvSpPr/>
          <p:nvPr userDrawn="1"/>
        </p:nvSpPr>
        <p:spPr>
          <a:xfrm>
            <a:off x="5401574"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20" name="Oval 19">
            <a:extLst>
              <a:ext uri="{FF2B5EF4-FFF2-40B4-BE49-F238E27FC236}">
                <a16:creationId xmlns:a16="http://schemas.microsoft.com/office/drawing/2014/main" id="{CC65960C-E050-D410-2DA2-25B7898B898C}"/>
              </a:ext>
            </a:extLst>
          </p:cNvPr>
          <p:cNvSpPr/>
          <p:nvPr userDrawn="1"/>
        </p:nvSpPr>
        <p:spPr>
          <a:xfrm>
            <a:off x="7670321" y="2583123"/>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4ECCA00D-4612-8333-644C-E649C90A2F2C}"/>
              </a:ext>
            </a:extLst>
          </p:cNvPr>
          <p:cNvCxnSpPr>
            <a:cxnSpLocks/>
          </p:cNvCxnSpPr>
          <p:nvPr userDrawn="1"/>
        </p:nvCxnSpPr>
        <p:spPr>
          <a:xfrm>
            <a:off x="1005367" y="2753884"/>
            <a:ext cx="683571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7375C42-1321-F93A-90B0-48A69D1400FA}"/>
              </a:ext>
            </a:extLst>
          </p:cNvPr>
          <p:cNvSpPr>
            <a:spLocks noGrp="1"/>
          </p:cNvSpPr>
          <p:nvPr>
            <p:ph type="body" sz="quarter" idx="13"/>
          </p:nvPr>
        </p:nvSpPr>
        <p:spPr>
          <a:xfrm>
            <a:off x="838200" y="3234360"/>
            <a:ext cx="1893983" cy="792698"/>
          </a:xfrm>
        </p:spPr>
        <p:txBody>
          <a:bodyPr/>
          <a:lstStyle>
            <a:lvl1pPr marL="0" indent="0">
              <a:buNone/>
              <a:defRPr b="0" i="0">
                <a:latin typeface="Times New Roman" panose="02020603050405020304" pitchFamily="18" charset="0"/>
                <a:cs typeface="Arial" panose="020B0604020202020204" pitchFamily="34" charset="0"/>
              </a:defRPr>
            </a:lvl1pPr>
          </a:lstStyle>
          <a:p>
            <a:pPr lvl="0"/>
            <a:endParaRPr lang="en-US" dirty="0"/>
          </a:p>
        </p:txBody>
      </p:sp>
      <p:sp>
        <p:nvSpPr>
          <p:cNvPr id="10" name="Text Placeholder 4">
            <a:extLst>
              <a:ext uri="{FF2B5EF4-FFF2-40B4-BE49-F238E27FC236}">
                <a16:creationId xmlns:a16="http://schemas.microsoft.com/office/drawing/2014/main" id="{1E2E4B6E-A490-12A1-BB7C-79359243F4C8}"/>
              </a:ext>
            </a:extLst>
          </p:cNvPr>
          <p:cNvSpPr>
            <a:spLocks noGrp="1"/>
          </p:cNvSpPr>
          <p:nvPr>
            <p:ph type="body" sz="quarter" idx="17"/>
          </p:nvPr>
        </p:nvSpPr>
        <p:spPr>
          <a:xfrm>
            <a:off x="838200" y="4159776"/>
            <a:ext cx="1893983" cy="792698"/>
          </a:xfrm>
        </p:spPr>
        <p:txBody>
          <a:bodyPr>
            <a:normAutofit/>
          </a:bodyPr>
          <a:lstStyle>
            <a:lvl1pPr marL="0" indent="0">
              <a:buNone/>
              <a:defRPr sz="1800" b="0" i="0">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endParaRPr lang="en-US" dirty="0"/>
          </a:p>
        </p:txBody>
      </p:sp>
      <p:sp>
        <p:nvSpPr>
          <p:cNvPr id="6" name="Text Placeholder 4">
            <a:extLst>
              <a:ext uri="{FF2B5EF4-FFF2-40B4-BE49-F238E27FC236}">
                <a16:creationId xmlns:a16="http://schemas.microsoft.com/office/drawing/2014/main" id="{AB494172-3C9A-E31F-E28C-0462436A0570}"/>
              </a:ext>
            </a:extLst>
          </p:cNvPr>
          <p:cNvSpPr>
            <a:spLocks noGrp="1"/>
          </p:cNvSpPr>
          <p:nvPr>
            <p:ph type="body" sz="quarter" idx="14"/>
          </p:nvPr>
        </p:nvSpPr>
        <p:spPr>
          <a:xfrm>
            <a:off x="3118692" y="3245377"/>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endParaRPr lang="en-US" dirty="0"/>
          </a:p>
        </p:txBody>
      </p:sp>
      <p:sp>
        <p:nvSpPr>
          <p:cNvPr id="12" name="Text Placeholder 4">
            <a:extLst>
              <a:ext uri="{FF2B5EF4-FFF2-40B4-BE49-F238E27FC236}">
                <a16:creationId xmlns:a16="http://schemas.microsoft.com/office/drawing/2014/main" id="{E3D59774-0105-B649-B9FA-AF68838B971E}"/>
              </a:ext>
            </a:extLst>
          </p:cNvPr>
          <p:cNvSpPr>
            <a:spLocks noGrp="1"/>
          </p:cNvSpPr>
          <p:nvPr>
            <p:ph type="body" sz="quarter" idx="18"/>
          </p:nvPr>
        </p:nvSpPr>
        <p:spPr>
          <a:xfrm>
            <a:off x="3107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endParaRPr lang="en-US" dirty="0"/>
          </a:p>
        </p:txBody>
      </p:sp>
      <p:sp>
        <p:nvSpPr>
          <p:cNvPr id="7" name="Text Placeholder 4">
            <a:extLst>
              <a:ext uri="{FF2B5EF4-FFF2-40B4-BE49-F238E27FC236}">
                <a16:creationId xmlns:a16="http://schemas.microsoft.com/office/drawing/2014/main" id="{857E2C8C-337A-FC09-DE74-4A56AAF7ABFD}"/>
              </a:ext>
            </a:extLst>
          </p:cNvPr>
          <p:cNvSpPr>
            <a:spLocks noGrp="1"/>
          </p:cNvSpPr>
          <p:nvPr>
            <p:ph type="body" sz="quarter" idx="15"/>
          </p:nvPr>
        </p:nvSpPr>
        <p:spPr>
          <a:xfrm>
            <a:off x="5399184" y="3245894"/>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endParaRPr lang="en-US" dirty="0"/>
          </a:p>
        </p:txBody>
      </p:sp>
      <p:sp>
        <p:nvSpPr>
          <p:cNvPr id="13" name="Text Placeholder 4">
            <a:extLst>
              <a:ext uri="{FF2B5EF4-FFF2-40B4-BE49-F238E27FC236}">
                <a16:creationId xmlns:a16="http://schemas.microsoft.com/office/drawing/2014/main" id="{AE38F62B-961D-0DE7-9EC1-0973D5D819A0}"/>
              </a:ext>
            </a:extLst>
          </p:cNvPr>
          <p:cNvSpPr>
            <a:spLocks noGrp="1"/>
          </p:cNvSpPr>
          <p:nvPr>
            <p:ph type="body" sz="quarter" idx="19"/>
          </p:nvPr>
        </p:nvSpPr>
        <p:spPr>
          <a:xfrm>
            <a:off x="5399183"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endParaRPr lang="en-US" dirty="0"/>
          </a:p>
        </p:txBody>
      </p:sp>
      <p:sp>
        <p:nvSpPr>
          <p:cNvPr id="8" name="Text Placeholder 4">
            <a:extLst>
              <a:ext uri="{FF2B5EF4-FFF2-40B4-BE49-F238E27FC236}">
                <a16:creationId xmlns:a16="http://schemas.microsoft.com/office/drawing/2014/main" id="{6F0FC4DC-6E88-C1A6-C45D-98BE7D1AF686}"/>
              </a:ext>
            </a:extLst>
          </p:cNvPr>
          <p:cNvSpPr>
            <a:spLocks noGrp="1"/>
          </p:cNvSpPr>
          <p:nvPr>
            <p:ph type="body" sz="quarter" idx="16"/>
          </p:nvPr>
        </p:nvSpPr>
        <p:spPr>
          <a:xfrm>
            <a:off x="7679675" y="3256910"/>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endParaRPr lang="en-US" dirty="0"/>
          </a:p>
        </p:txBody>
      </p:sp>
      <p:sp>
        <p:nvSpPr>
          <p:cNvPr id="15" name="Text Placeholder 4">
            <a:extLst>
              <a:ext uri="{FF2B5EF4-FFF2-40B4-BE49-F238E27FC236}">
                <a16:creationId xmlns:a16="http://schemas.microsoft.com/office/drawing/2014/main" id="{F1246520-80AB-BE75-3ACC-86881EF850F4}"/>
              </a:ext>
            </a:extLst>
          </p:cNvPr>
          <p:cNvSpPr>
            <a:spLocks noGrp="1"/>
          </p:cNvSpPr>
          <p:nvPr>
            <p:ph type="body" sz="quarter" idx="20"/>
          </p:nvPr>
        </p:nvSpPr>
        <p:spPr>
          <a:xfrm>
            <a:off x="7679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endParaRPr lang="en-US" dirty="0"/>
          </a:p>
        </p:txBody>
      </p:sp>
      <p:cxnSp>
        <p:nvCxnSpPr>
          <p:cNvPr id="3" name="Straight Connector 2">
            <a:extLst>
              <a:ext uri="{FF2B5EF4-FFF2-40B4-BE49-F238E27FC236}">
                <a16:creationId xmlns:a16="http://schemas.microsoft.com/office/drawing/2014/main" id="{D6B176D1-859E-4EE2-F625-25889B30D314}"/>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1" name="Picture 10">
            <a:extLst>
              <a:ext uri="{FF2B5EF4-FFF2-40B4-BE49-F238E27FC236}">
                <a16:creationId xmlns:a16="http://schemas.microsoft.com/office/drawing/2014/main" id="{1AB90472-FEF6-A54D-04C1-23E90FBBF0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54"/>
            <a:ext cx="914400" cy="914400"/>
          </a:xfrm>
          <a:prstGeom prst="rect">
            <a:avLst/>
          </a:prstGeom>
        </p:spPr>
      </p:pic>
      <p:sp>
        <p:nvSpPr>
          <p:cNvPr id="2" name="Shape 0">
            <a:extLst>
              <a:ext uri="{FF2B5EF4-FFF2-40B4-BE49-F238E27FC236}">
                <a16:creationId xmlns:a16="http://schemas.microsoft.com/office/drawing/2014/main" id="{56F49062-7284-4841-B49D-316C0FC7C6A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6637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C30FBF-1394-4B2F-259A-7BBAA5666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2284B"/>
                </a:solidFill>
                <a:latin typeface="Times New Roman" panose="02020603050405020304" pitchFamily="18" charset="0"/>
              </a:defRPr>
            </a:lvl1pPr>
          </a:lstStyle>
          <a:p>
            <a:fld id="{2385DA76-2DD3-144A-9C84-6B8D9531DA2D}" type="slidenum">
              <a:rPr lang="en-US" smtClean="0"/>
              <a:pPr/>
              <a:t>‹#›</a:t>
            </a:fld>
            <a:endParaRPr lang="en-US" dirty="0"/>
          </a:p>
        </p:txBody>
      </p:sp>
      <p:sp>
        <p:nvSpPr>
          <p:cNvPr id="3" name="Text Placeholder 2">
            <a:extLst>
              <a:ext uri="{FF2B5EF4-FFF2-40B4-BE49-F238E27FC236}">
                <a16:creationId xmlns:a16="http://schemas.microsoft.com/office/drawing/2014/main" id="{D5A7884A-98FD-E13E-88CA-52A9BB3B5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5A697BB7-053E-8DA9-7A56-8DC39FE27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64905104"/>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79" r:id="rId3"/>
    <p:sldLayoutId id="2147483689" r:id="rId4"/>
    <p:sldLayoutId id="2147483660" r:id="rId5"/>
    <p:sldLayoutId id="2147483684" r:id="rId6"/>
    <p:sldLayoutId id="2147483653" r:id="rId7"/>
    <p:sldLayoutId id="2147483686" r:id="rId8"/>
    <p:sldLayoutId id="2147483688" r:id="rId9"/>
    <p:sldLayoutId id="2147483687" r:id="rId10"/>
    <p:sldLayoutId id="2147483654" r:id="rId11"/>
    <p:sldLayoutId id="2147483693" r:id="rId12"/>
    <p:sldLayoutId id="2147483691" r:id="rId13"/>
    <p:sldLayoutId id="2147483663" r:id="rId14"/>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carli.illinois.edu/products-services/i-share/acquisitions/graceperio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100Advanced_Tools/020Fiscal_Period_Closure" TargetMode="External"/><Relationship Id="rId2" Type="http://schemas.openxmlformats.org/officeDocument/2006/relationships/hyperlink" Target="http://exl-edu.com/01_Alma/Extended%20Training/Fiscal_Period_Closur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1BFD6-0C32-4ED6-A81C-5717D3713D58}"/>
              </a:ext>
            </a:extLst>
          </p:cNvPr>
          <p:cNvSpPr>
            <a:spLocks noGrp="1"/>
          </p:cNvSpPr>
          <p:nvPr>
            <p:ph type="title"/>
          </p:nvPr>
        </p:nvSpPr>
        <p:spPr>
          <a:xfrm>
            <a:off x="1784520" y="2447778"/>
            <a:ext cx="8622960" cy="1562114"/>
          </a:xfrm>
        </p:spPr>
        <p:txBody>
          <a:bodyPr/>
          <a:lstStyle/>
          <a:p>
            <a:r>
              <a:rPr lang="en-US" sz="5400" dirty="0"/>
              <a:t>Fiscal Period Rollover in Alma</a:t>
            </a:r>
            <a:endParaRPr lang="en-US" dirty="0"/>
          </a:p>
        </p:txBody>
      </p:sp>
      <p:sp>
        <p:nvSpPr>
          <p:cNvPr id="3" name="Subtitle 2">
            <a:extLst>
              <a:ext uri="{FF2B5EF4-FFF2-40B4-BE49-F238E27FC236}">
                <a16:creationId xmlns:a16="http://schemas.microsoft.com/office/drawing/2014/main" id="{B13B95A5-5BA5-E9E1-56E8-91746CF15355}"/>
              </a:ext>
            </a:extLst>
          </p:cNvPr>
          <p:cNvSpPr>
            <a:spLocks noGrp="1"/>
          </p:cNvSpPr>
          <p:nvPr>
            <p:ph type="subTitle" idx="1"/>
          </p:nvPr>
        </p:nvSpPr>
        <p:spPr/>
        <p:txBody>
          <a:bodyPr>
            <a:noAutofit/>
          </a:bodyPr>
          <a:lstStyle/>
          <a:p>
            <a:r>
              <a:rPr lang="en-US" dirty="0"/>
              <a:t>CARLI Office</a:t>
            </a:r>
          </a:p>
        </p:txBody>
      </p:sp>
      <p:sp>
        <p:nvSpPr>
          <p:cNvPr id="4" name="Text Placeholder 3">
            <a:extLst>
              <a:ext uri="{FF2B5EF4-FFF2-40B4-BE49-F238E27FC236}">
                <a16:creationId xmlns:a16="http://schemas.microsoft.com/office/drawing/2014/main" id="{DFCBA026-3F82-93B6-7678-593FF988FA36}"/>
              </a:ext>
            </a:extLst>
          </p:cNvPr>
          <p:cNvSpPr>
            <a:spLocks noGrp="1"/>
          </p:cNvSpPr>
          <p:nvPr>
            <p:ph type="body" sz="quarter" idx="11"/>
          </p:nvPr>
        </p:nvSpPr>
        <p:spPr/>
        <p:txBody>
          <a:bodyPr>
            <a:noAutofit/>
          </a:bodyPr>
          <a:lstStyle/>
          <a:p>
            <a:r>
              <a:rPr lang="en-US" sz="1800" dirty="0"/>
              <a:t>06/09/2026</a:t>
            </a:r>
          </a:p>
        </p:txBody>
      </p:sp>
      <p:sp>
        <p:nvSpPr>
          <p:cNvPr id="2" name="Slide Number Placeholder 1">
            <a:extLst>
              <a:ext uri="{FF2B5EF4-FFF2-40B4-BE49-F238E27FC236}">
                <a16:creationId xmlns:a16="http://schemas.microsoft.com/office/drawing/2014/main" id="{333FD471-5294-6505-A110-B5C69AE717FA}"/>
              </a:ext>
            </a:extLst>
          </p:cNvPr>
          <p:cNvSpPr>
            <a:spLocks noGrp="1"/>
          </p:cNvSpPr>
          <p:nvPr>
            <p:ph type="sldNum" sz="quarter" idx="4294967295"/>
          </p:nvPr>
        </p:nvSpPr>
        <p:spPr>
          <a:xfrm>
            <a:off x="8610600" y="6356350"/>
            <a:ext cx="2743200" cy="365125"/>
          </a:xfrm>
        </p:spPr>
        <p:txBody>
          <a:bodyPr/>
          <a:lstStyle/>
          <a:p>
            <a:fld id="{2385DA76-2DD3-144A-9C84-6B8D9531DA2D}" type="slidenum">
              <a:rPr lang="en-US" smtClean="0"/>
              <a:pPr/>
              <a:t>1</a:t>
            </a:fld>
            <a:endParaRPr lang="en-US" dirty="0"/>
          </a:p>
        </p:txBody>
      </p:sp>
    </p:spTree>
    <p:extLst>
      <p:ext uri="{BB962C8B-B14F-4D97-AF65-F5344CB8AC3E}">
        <p14:creationId xmlns:p14="http://schemas.microsoft.com/office/powerpoint/2010/main" val="21313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CF9-ADC8-8247-96CB-F7EC02CF666D}"/>
              </a:ext>
            </a:extLst>
          </p:cNvPr>
          <p:cNvSpPr>
            <a:spLocks noGrp="1"/>
          </p:cNvSpPr>
          <p:nvPr>
            <p:ph type="title"/>
          </p:nvPr>
        </p:nvSpPr>
        <p:spPr/>
        <p:txBody>
          <a:bodyPr>
            <a:normAutofit fontScale="90000"/>
          </a:bodyPr>
          <a:lstStyle/>
          <a:p>
            <a:r>
              <a:rPr lang="en-US" dirty="0"/>
              <a:t>Ledger Rollover Results, Initially</a:t>
            </a:r>
          </a:p>
        </p:txBody>
      </p:sp>
      <p:sp>
        <p:nvSpPr>
          <p:cNvPr id="3" name="Content Placeholder 2">
            <a:extLst>
              <a:ext uri="{FF2B5EF4-FFF2-40B4-BE49-F238E27FC236}">
                <a16:creationId xmlns:a16="http://schemas.microsoft.com/office/drawing/2014/main" id="{846110FA-B649-1AC1-D4B3-F9DAB291100B}"/>
              </a:ext>
            </a:extLst>
          </p:cNvPr>
          <p:cNvSpPr>
            <a:spLocks noGrp="1"/>
          </p:cNvSpPr>
          <p:nvPr>
            <p:ph sz="half" idx="2"/>
          </p:nvPr>
        </p:nvSpPr>
        <p:spPr/>
        <p:txBody>
          <a:bodyPr/>
          <a:lstStyle/>
          <a:p>
            <a:pPr marL="285750" lvl="1" indent="0">
              <a:buFont typeface="Arial" charset="0"/>
              <a:buNone/>
            </a:pPr>
            <a:r>
              <a:rPr lang="en-US" sz="2100">
                <a:ea typeface="+mn-lt"/>
                <a:cs typeface="+mn-lt"/>
              </a:rPr>
              <a:t>Acquisitions &gt; Acquisitions Infrastructure &gt; Funds and Ledgers</a:t>
            </a:r>
          </a:p>
          <a:p>
            <a:pPr marL="628650" lvl="1" indent="-342900"/>
            <a:r>
              <a:rPr lang="en-US" sz="2100">
                <a:ea typeface="+mn-lt"/>
                <a:cs typeface="+mn-lt"/>
              </a:rPr>
              <a:t>Screen defaults to active funds in fiscal period for the date</a:t>
            </a:r>
          </a:p>
          <a:p>
            <a:pPr marL="628650" lvl="1" indent="-342900"/>
            <a:r>
              <a:rPr lang="en-US" sz="2100">
                <a:ea typeface="+mn-lt"/>
                <a:cs typeface="+mn-lt"/>
              </a:rPr>
              <a:t>Clear the facets to get options for more fiscal years and statuses</a:t>
            </a:r>
          </a:p>
          <a:p>
            <a:endParaRPr lang="en-US" dirty="0"/>
          </a:p>
        </p:txBody>
      </p:sp>
      <p:sp>
        <p:nvSpPr>
          <p:cNvPr id="4" name="Slide Number Placeholder 3">
            <a:extLst>
              <a:ext uri="{FF2B5EF4-FFF2-40B4-BE49-F238E27FC236}">
                <a16:creationId xmlns:a16="http://schemas.microsoft.com/office/drawing/2014/main" id="{A8F95E5B-070A-F69A-9548-6B71F670CC93}"/>
              </a:ext>
            </a:extLst>
          </p:cNvPr>
          <p:cNvSpPr>
            <a:spLocks noGrp="1"/>
          </p:cNvSpPr>
          <p:nvPr>
            <p:ph type="sldNum" sz="quarter" idx="12"/>
          </p:nvPr>
        </p:nvSpPr>
        <p:spPr/>
        <p:txBody>
          <a:bodyPr/>
          <a:lstStyle/>
          <a:p>
            <a:fld id="{2385DA76-2DD3-144A-9C84-6B8D9531DA2D}" type="slidenum">
              <a:rPr lang="en-US" smtClean="0"/>
              <a:t>10</a:t>
            </a:fld>
            <a:endParaRPr lang="en-US"/>
          </a:p>
        </p:txBody>
      </p:sp>
      <p:pic>
        <p:nvPicPr>
          <p:cNvPr id="7" name="Picture 6" descr="The Funds and Ledgers screen in Alma, with facets for status, fund type, fiscal period, and ledger listed on the left. A set of facets are applied by default; here Status: Active and Fiscal Period: FY-2024.">
            <a:extLst>
              <a:ext uri="{FF2B5EF4-FFF2-40B4-BE49-F238E27FC236}">
                <a16:creationId xmlns:a16="http://schemas.microsoft.com/office/drawing/2014/main" id="{743E57CD-C256-5011-1AA5-3AEFC778D4D7}"/>
              </a:ext>
            </a:extLst>
          </p:cNvPr>
          <p:cNvPicPr>
            <a:picLocks noChangeAspect="1"/>
          </p:cNvPicPr>
          <p:nvPr/>
        </p:nvPicPr>
        <p:blipFill>
          <a:blip r:embed="rId3"/>
          <a:srcRect/>
          <a:stretch/>
        </p:blipFill>
        <p:spPr>
          <a:xfrm>
            <a:off x="2041762" y="2804761"/>
            <a:ext cx="7607717" cy="2615879"/>
          </a:xfrm>
          <a:prstGeom prst="rect">
            <a:avLst/>
          </a:prstGeom>
          <a:ln>
            <a:solidFill>
              <a:schemeClr val="accent1"/>
            </a:solidFill>
          </a:ln>
        </p:spPr>
      </p:pic>
      <p:sp>
        <p:nvSpPr>
          <p:cNvPr id="9" name="TextBox 8">
            <a:extLst>
              <a:ext uri="{FF2B5EF4-FFF2-40B4-BE49-F238E27FC236}">
                <a16:creationId xmlns:a16="http://schemas.microsoft.com/office/drawing/2014/main" id="{803EB760-93EC-82A1-1A08-A280D547B679}"/>
              </a:ext>
            </a:extLst>
          </p:cNvPr>
          <p:cNvSpPr txBox="1"/>
          <p:nvPr/>
        </p:nvSpPr>
        <p:spPr>
          <a:xfrm>
            <a:off x="968829" y="5546985"/>
            <a:ext cx="10014842" cy="646331"/>
          </a:xfrm>
          <a:prstGeom prst="rect">
            <a:avLst/>
          </a:prstGeom>
          <a:noFill/>
        </p:spPr>
        <p:txBody>
          <a:bodyPr wrap="square">
            <a:spAutoFit/>
          </a:bodyPr>
          <a:lstStyle/>
          <a:p>
            <a:pPr marL="228600" lvl="1" indent="0">
              <a:buFont typeface="Arial" charset="0"/>
              <a:buNone/>
            </a:pPr>
            <a:r>
              <a:rPr lang="en-US" sz="1800" dirty="0">
                <a:ea typeface="+mn-lt"/>
                <a:cs typeface="+mn-lt"/>
              </a:rPr>
              <a:t>The Funds and Ledgers screen displays available facets on the left, applied facets on the top, and a list of funds. Facets may be cleared using Clear All or clicking the X next to a facet.</a:t>
            </a:r>
          </a:p>
        </p:txBody>
      </p:sp>
    </p:spTree>
    <p:extLst>
      <p:ext uri="{BB962C8B-B14F-4D97-AF65-F5344CB8AC3E}">
        <p14:creationId xmlns:p14="http://schemas.microsoft.com/office/powerpoint/2010/main" val="408654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6C97-1584-1797-8453-EC96B9FA74D8}"/>
              </a:ext>
            </a:extLst>
          </p:cNvPr>
          <p:cNvSpPr>
            <a:spLocks noGrp="1"/>
          </p:cNvSpPr>
          <p:nvPr>
            <p:ph type="title"/>
          </p:nvPr>
        </p:nvSpPr>
        <p:spPr/>
        <p:txBody>
          <a:bodyPr>
            <a:normAutofit fontScale="90000"/>
          </a:bodyPr>
          <a:lstStyle/>
          <a:p>
            <a:r>
              <a:rPr lang="en-US" dirty="0"/>
              <a:t>Ledger Rollover Results, Next</a:t>
            </a:r>
          </a:p>
        </p:txBody>
      </p:sp>
      <p:sp>
        <p:nvSpPr>
          <p:cNvPr id="3" name="Content Placeholder 2">
            <a:extLst>
              <a:ext uri="{FF2B5EF4-FFF2-40B4-BE49-F238E27FC236}">
                <a16:creationId xmlns:a16="http://schemas.microsoft.com/office/drawing/2014/main" id="{D5B1E3EC-2964-3270-2558-815AD584F5DC}"/>
              </a:ext>
            </a:extLst>
          </p:cNvPr>
          <p:cNvSpPr>
            <a:spLocks noGrp="1"/>
          </p:cNvSpPr>
          <p:nvPr>
            <p:ph sz="half" idx="2"/>
          </p:nvPr>
        </p:nvSpPr>
        <p:spPr>
          <a:xfrm>
            <a:off x="838200" y="1577592"/>
            <a:ext cx="10757598" cy="4973934"/>
          </a:xfrm>
        </p:spPr>
        <p:txBody>
          <a:bodyPr/>
          <a:lstStyle/>
          <a:p>
            <a:pPr marL="285750" lvl="1" indent="0">
              <a:buFont typeface="Arial" charset="0"/>
              <a:buNone/>
            </a:pPr>
            <a:r>
              <a:rPr lang="en-US" sz="2100" dirty="0">
                <a:ea typeface="+mn-lt"/>
                <a:cs typeface="+mn-lt"/>
              </a:rPr>
              <a:t>Clear All</a:t>
            </a:r>
          </a:p>
          <a:p>
            <a:pPr marL="628650" lvl="1" indent="-342900"/>
            <a:r>
              <a:rPr lang="en-US" sz="2100" dirty="0">
                <a:ea typeface="+mn-lt"/>
                <a:cs typeface="+mn-lt"/>
              </a:rPr>
              <a:t>Status facets include Active, Draft, Inactive.</a:t>
            </a:r>
          </a:p>
          <a:p>
            <a:pPr marL="628650" lvl="1" indent="-342900"/>
            <a:r>
              <a:rPr lang="en-US" sz="2100" dirty="0">
                <a:ea typeface="+mn-lt"/>
                <a:cs typeface="+mn-lt"/>
              </a:rPr>
              <a:t>Fiscal Period facets include other years and “06/30/2024 – 06/29/…”</a:t>
            </a:r>
          </a:p>
          <a:p>
            <a:pPr marL="0" indent="0">
              <a:buNone/>
            </a:pPr>
            <a:endParaRPr lang="en-US" dirty="0"/>
          </a:p>
        </p:txBody>
      </p:sp>
      <p:sp>
        <p:nvSpPr>
          <p:cNvPr id="4" name="Slide Number Placeholder 3">
            <a:extLst>
              <a:ext uri="{FF2B5EF4-FFF2-40B4-BE49-F238E27FC236}">
                <a16:creationId xmlns:a16="http://schemas.microsoft.com/office/drawing/2014/main" id="{267F3684-1A39-656A-AD9E-705A317DB034}"/>
              </a:ext>
            </a:extLst>
          </p:cNvPr>
          <p:cNvSpPr>
            <a:spLocks noGrp="1"/>
          </p:cNvSpPr>
          <p:nvPr>
            <p:ph type="sldNum" sz="quarter" idx="12"/>
          </p:nvPr>
        </p:nvSpPr>
        <p:spPr/>
        <p:txBody>
          <a:bodyPr/>
          <a:lstStyle/>
          <a:p>
            <a:fld id="{2385DA76-2DD3-144A-9C84-6B8D9531DA2D}" type="slidenum">
              <a:rPr lang="en-US" smtClean="0"/>
              <a:t>11</a:t>
            </a:fld>
            <a:endParaRPr lang="en-US"/>
          </a:p>
        </p:txBody>
      </p:sp>
      <p:pic>
        <p:nvPicPr>
          <p:cNvPr id="6" name="Picture 5" descr="The Funds and Ledgers screen in Alma, with facets for status, fund type, fiscal period, and ledger listed on the left. No facets are in place, so all funds are visible in the list.">
            <a:extLst>
              <a:ext uri="{FF2B5EF4-FFF2-40B4-BE49-F238E27FC236}">
                <a16:creationId xmlns:a16="http://schemas.microsoft.com/office/drawing/2014/main" id="{8E2F081B-35F4-0680-F68C-1BF72FEC73A4}"/>
              </a:ext>
            </a:extLst>
          </p:cNvPr>
          <p:cNvPicPr>
            <a:picLocks noChangeAspect="1"/>
          </p:cNvPicPr>
          <p:nvPr/>
        </p:nvPicPr>
        <p:blipFill>
          <a:blip r:embed="rId3"/>
          <a:srcRect/>
          <a:stretch/>
        </p:blipFill>
        <p:spPr>
          <a:xfrm>
            <a:off x="2473139" y="2738326"/>
            <a:ext cx="6947575" cy="3020993"/>
          </a:xfrm>
          <a:prstGeom prst="rect">
            <a:avLst/>
          </a:prstGeom>
          <a:ln>
            <a:solidFill>
              <a:schemeClr val="accent1"/>
            </a:solidFill>
          </a:ln>
        </p:spPr>
      </p:pic>
      <p:sp>
        <p:nvSpPr>
          <p:cNvPr id="7" name="Content Placeholder 2">
            <a:extLst>
              <a:ext uri="{FF2B5EF4-FFF2-40B4-BE49-F238E27FC236}">
                <a16:creationId xmlns:a16="http://schemas.microsoft.com/office/drawing/2014/main" id="{86CEB904-DD5C-1B62-F594-05E62355D053}"/>
              </a:ext>
            </a:extLst>
          </p:cNvPr>
          <p:cNvSpPr txBox="1">
            <a:spLocks/>
          </p:cNvSpPr>
          <p:nvPr/>
        </p:nvSpPr>
        <p:spPr bwMode="auto">
          <a:xfrm>
            <a:off x="1714874" y="5795267"/>
            <a:ext cx="8464106" cy="968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Funds and Ledgers screen displays available facets on the left. New facets may be selected from the facet list on the left.</a:t>
            </a:r>
          </a:p>
        </p:txBody>
      </p:sp>
    </p:spTree>
    <p:extLst>
      <p:ext uri="{BB962C8B-B14F-4D97-AF65-F5344CB8AC3E}">
        <p14:creationId xmlns:p14="http://schemas.microsoft.com/office/powerpoint/2010/main" val="266528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012B-A637-B0B3-C87F-A8A203FA9815}"/>
              </a:ext>
            </a:extLst>
          </p:cNvPr>
          <p:cNvSpPr>
            <a:spLocks noGrp="1"/>
          </p:cNvSpPr>
          <p:nvPr>
            <p:ph type="title"/>
          </p:nvPr>
        </p:nvSpPr>
        <p:spPr/>
        <p:txBody>
          <a:bodyPr>
            <a:normAutofit fontScale="90000"/>
          </a:bodyPr>
          <a:lstStyle/>
          <a:p>
            <a:r>
              <a:rPr lang="en-US" dirty="0"/>
              <a:t>Updating the Fiscal Period</a:t>
            </a:r>
          </a:p>
        </p:txBody>
      </p:sp>
      <p:sp>
        <p:nvSpPr>
          <p:cNvPr id="3" name="Content Placeholder 2">
            <a:extLst>
              <a:ext uri="{FF2B5EF4-FFF2-40B4-BE49-F238E27FC236}">
                <a16:creationId xmlns:a16="http://schemas.microsoft.com/office/drawing/2014/main" id="{3331E978-655B-95B0-2206-2533FAEFEC36}"/>
              </a:ext>
            </a:extLst>
          </p:cNvPr>
          <p:cNvSpPr>
            <a:spLocks noGrp="1"/>
          </p:cNvSpPr>
          <p:nvPr>
            <p:ph sz="half" idx="2"/>
          </p:nvPr>
        </p:nvSpPr>
        <p:spPr/>
        <p:txBody>
          <a:bodyPr/>
          <a:lstStyle/>
          <a:p>
            <a:pPr marL="285750" lvl="1" indent="0">
              <a:buFont typeface="Arial" charset="0"/>
              <a:buNone/>
            </a:pPr>
            <a:r>
              <a:rPr lang="en-US" sz="2100" dirty="0">
                <a:ea typeface="+mn-lt"/>
                <a:cs typeface="+mn-lt"/>
              </a:rPr>
              <a:t>To Rename Fiscal Period:</a:t>
            </a:r>
          </a:p>
          <a:p>
            <a:pPr marL="285750" lvl="1" indent="0">
              <a:buFont typeface="Arial" charset="0"/>
              <a:buNone/>
            </a:pPr>
            <a:r>
              <a:rPr lang="en-US" sz="2100" dirty="0">
                <a:ea typeface="+mn-lt"/>
                <a:cs typeface="+mn-lt"/>
              </a:rPr>
              <a:t>Configuration &gt; Acquisitions &gt; General &gt; Fund and Ledger Fiscal Period</a:t>
            </a:r>
          </a:p>
          <a:p>
            <a:pPr marL="628650" lvl="1" indent="-342900"/>
            <a:r>
              <a:rPr lang="en-US" sz="2100" dirty="0">
                <a:ea typeface="+mn-lt"/>
                <a:cs typeface="+mn-lt"/>
              </a:rPr>
              <a:t>Edit the fiscal period name</a:t>
            </a:r>
          </a:p>
          <a:p>
            <a:pPr marL="628650" lvl="1" indent="-342900"/>
            <a:r>
              <a:rPr lang="en-US" sz="2100" dirty="0">
                <a:ea typeface="+mn-lt"/>
                <a:cs typeface="+mn-lt"/>
              </a:rPr>
              <a:t>Make sure the fiscal period is Active</a:t>
            </a:r>
          </a:p>
          <a:p>
            <a:pPr marL="628650" lvl="1" indent="-342900"/>
            <a:r>
              <a:rPr lang="en-US" sz="2100" dirty="0">
                <a:ea typeface="+mn-lt"/>
                <a:cs typeface="+mn-lt"/>
              </a:rPr>
              <a:t>Click Save</a:t>
            </a:r>
          </a:p>
          <a:p>
            <a:endParaRPr lang="en-US" dirty="0"/>
          </a:p>
        </p:txBody>
      </p:sp>
      <p:sp>
        <p:nvSpPr>
          <p:cNvPr id="4" name="Slide Number Placeholder 3">
            <a:extLst>
              <a:ext uri="{FF2B5EF4-FFF2-40B4-BE49-F238E27FC236}">
                <a16:creationId xmlns:a16="http://schemas.microsoft.com/office/drawing/2014/main" id="{B25DF8D7-2B02-6E83-2AF4-B294469599A7}"/>
              </a:ext>
            </a:extLst>
          </p:cNvPr>
          <p:cNvSpPr>
            <a:spLocks noGrp="1"/>
          </p:cNvSpPr>
          <p:nvPr>
            <p:ph type="sldNum" sz="quarter" idx="12"/>
          </p:nvPr>
        </p:nvSpPr>
        <p:spPr/>
        <p:txBody>
          <a:bodyPr/>
          <a:lstStyle/>
          <a:p>
            <a:fld id="{2385DA76-2DD3-144A-9C84-6B8D9531DA2D}" type="slidenum">
              <a:rPr lang="en-US" smtClean="0"/>
              <a:t>12</a:t>
            </a:fld>
            <a:endParaRPr lang="en-US"/>
          </a:p>
        </p:txBody>
      </p:sp>
      <p:pic>
        <p:nvPicPr>
          <p:cNvPr id="7" name="Picture 6" descr="A portion of the Fund and Ledger Fiscal Period configuration screen that displays two rows with active fiscal periods. Row 20 contains FY-2021 with dates 07/01/2020 to  06/30/2021. Row 21 contains a new fiscal period with name &quot;06/30/2021 - 06/29/2022&quot; and dates 07/01/2021 to 06/30/2022.">
            <a:extLst>
              <a:ext uri="{FF2B5EF4-FFF2-40B4-BE49-F238E27FC236}">
                <a16:creationId xmlns:a16="http://schemas.microsoft.com/office/drawing/2014/main" id="{38EFF190-6323-2FE5-5E25-712CE35FB44B}"/>
              </a:ext>
            </a:extLst>
          </p:cNvPr>
          <p:cNvPicPr>
            <a:picLocks noChangeAspect="1"/>
          </p:cNvPicPr>
          <p:nvPr/>
        </p:nvPicPr>
        <p:blipFill>
          <a:blip r:embed="rId3"/>
          <a:stretch>
            <a:fillRect/>
          </a:stretch>
        </p:blipFill>
        <p:spPr>
          <a:xfrm>
            <a:off x="1499821" y="3650753"/>
            <a:ext cx="8475575" cy="900164"/>
          </a:xfrm>
          <a:prstGeom prst="rect">
            <a:avLst/>
          </a:prstGeom>
          <a:ln>
            <a:solidFill>
              <a:schemeClr val="accent1"/>
            </a:solidFill>
          </a:ln>
        </p:spPr>
      </p:pic>
      <p:sp>
        <p:nvSpPr>
          <p:cNvPr id="8" name="Content Placeholder 2">
            <a:extLst>
              <a:ext uri="{FF2B5EF4-FFF2-40B4-BE49-F238E27FC236}">
                <a16:creationId xmlns:a16="http://schemas.microsoft.com/office/drawing/2014/main" id="{6FA287E7-8352-7B9F-146D-ED5B47F4D6B1}"/>
              </a:ext>
            </a:extLst>
          </p:cNvPr>
          <p:cNvSpPr txBox="1">
            <a:spLocks/>
          </p:cNvSpPr>
          <p:nvPr/>
        </p:nvSpPr>
        <p:spPr bwMode="auto">
          <a:xfrm>
            <a:off x="1302011" y="4669645"/>
            <a:ext cx="10051789" cy="1306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The Fund and Ledger Fiscal Period configuration screen shows all fiscal periods present in Alma. The newest fiscal period may appear on the bottom. The fiscal period name is generated from the dates not the pattern of previous names.</a:t>
            </a:r>
          </a:p>
        </p:txBody>
      </p:sp>
    </p:spTree>
    <p:extLst>
      <p:ext uri="{BB962C8B-B14F-4D97-AF65-F5344CB8AC3E}">
        <p14:creationId xmlns:p14="http://schemas.microsoft.com/office/powerpoint/2010/main" val="329540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7176-9969-FFE4-0924-D0A34417D6BC}"/>
              </a:ext>
            </a:extLst>
          </p:cNvPr>
          <p:cNvSpPr>
            <a:spLocks noGrp="1"/>
          </p:cNvSpPr>
          <p:nvPr>
            <p:ph type="title"/>
          </p:nvPr>
        </p:nvSpPr>
        <p:spPr/>
        <p:txBody>
          <a:bodyPr>
            <a:normAutofit fontScale="90000"/>
          </a:bodyPr>
          <a:lstStyle/>
          <a:p>
            <a:r>
              <a:rPr lang="en-US" dirty="0"/>
              <a:t>Reviewing Draft Ledgers</a:t>
            </a:r>
          </a:p>
        </p:txBody>
      </p:sp>
      <p:sp>
        <p:nvSpPr>
          <p:cNvPr id="3" name="Content Placeholder 2">
            <a:extLst>
              <a:ext uri="{FF2B5EF4-FFF2-40B4-BE49-F238E27FC236}">
                <a16:creationId xmlns:a16="http://schemas.microsoft.com/office/drawing/2014/main" id="{9B407071-131D-A80B-9A28-BB9A70086D84}"/>
              </a:ext>
            </a:extLst>
          </p:cNvPr>
          <p:cNvSpPr>
            <a:spLocks noGrp="1"/>
          </p:cNvSpPr>
          <p:nvPr>
            <p:ph sz="half" idx="2"/>
          </p:nvPr>
        </p:nvSpPr>
        <p:spPr>
          <a:xfrm>
            <a:off x="781082" y="1516366"/>
            <a:ext cx="10515600" cy="5064655"/>
          </a:xfrm>
        </p:spPr>
        <p:txBody>
          <a:bodyPr/>
          <a:lstStyle/>
          <a:p>
            <a:pPr marL="285750" lvl="1" indent="0">
              <a:buFont typeface="Arial" charset="0"/>
              <a:buNone/>
            </a:pPr>
            <a:r>
              <a:rPr lang="en-US" dirty="0">
                <a:ea typeface="+mn-lt"/>
                <a:cs typeface="+mn-lt"/>
              </a:rPr>
              <a:t>Main menu (“Back” button on menu)</a:t>
            </a:r>
          </a:p>
          <a:p>
            <a:pPr marL="285750" lvl="1" indent="0">
              <a:buFont typeface="Arial" charset="0"/>
              <a:buNone/>
            </a:pPr>
            <a:r>
              <a:rPr lang="en-US" dirty="0">
                <a:ea typeface="+mn-lt"/>
                <a:cs typeface="+mn-lt"/>
              </a:rPr>
              <a:t>Acquisitions &gt; Acquisitions Infrastructure &gt; Funds and Ledgers</a:t>
            </a:r>
          </a:p>
          <a:p>
            <a:pPr marL="628650" lvl="1" indent="-342900"/>
            <a:r>
              <a:rPr lang="en-US" dirty="0"/>
              <a:t>Click </a:t>
            </a:r>
            <a:r>
              <a:rPr lang="en-US" b="1" dirty="0"/>
              <a:t>Clear All</a:t>
            </a:r>
            <a:r>
              <a:rPr lang="en-US" dirty="0"/>
              <a:t> on the filter bar</a:t>
            </a:r>
          </a:p>
          <a:p>
            <a:pPr marL="628650" lvl="1" indent="-342900"/>
            <a:r>
              <a:rPr lang="en-US" dirty="0"/>
              <a:t>Select new fiscal period and ledger from facets on left</a:t>
            </a:r>
          </a:p>
          <a:p>
            <a:endParaRPr lang="en-US" dirty="0"/>
          </a:p>
        </p:txBody>
      </p:sp>
      <p:sp>
        <p:nvSpPr>
          <p:cNvPr id="4" name="Slide Number Placeholder 3">
            <a:extLst>
              <a:ext uri="{FF2B5EF4-FFF2-40B4-BE49-F238E27FC236}">
                <a16:creationId xmlns:a16="http://schemas.microsoft.com/office/drawing/2014/main" id="{AA531DA1-EC02-B2B6-048C-71D456D3CDF6}"/>
              </a:ext>
            </a:extLst>
          </p:cNvPr>
          <p:cNvSpPr>
            <a:spLocks noGrp="1"/>
          </p:cNvSpPr>
          <p:nvPr>
            <p:ph type="sldNum" sz="quarter" idx="12"/>
          </p:nvPr>
        </p:nvSpPr>
        <p:spPr/>
        <p:txBody>
          <a:bodyPr/>
          <a:lstStyle/>
          <a:p>
            <a:fld id="{2385DA76-2DD3-144A-9C84-6B8D9531DA2D}" type="slidenum">
              <a:rPr lang="en-US" smtClean="0"/>
              <a:t>13</a:t>
            </a:fld>
            <a:endParaRPr lang="en-US"/>
          </a:p>
        </p:txBody>
      </p:sp>
      <p:pic>
        <p:nvPicPr>
          <p:cNvPr id="6" name="Picture 5" descr="The Funds and Ledgers screen in Alma, with facets for status, fund type, fiscal period, and ledger listed on the left. A set of facets are applied by default; here Status: Draft and Fiscal Period: FY-2025.">
            <a:extLst>
              <a:ext uri="{FF2B5EF4-FFF2-40B4-BE49-F238E27FC236}">
                <a16:creationId xmlns:a16="http://schemas.microsoft.com/office/drawing/2014/main" id="{409CBC06-44E4-6C16-6DD7-1B560DD158EF}"/>
              </a:ext>
            </a:extLst>
          </p:cNvPr>
          <p:cNvPicPr>
            <a:picLocks noChangeAspect="1"/>
          </p:cNvPicPr>
          <p:nvPr/>
        </p:nvPicPr>
        <p:blipFill>
          <a:blip r:embed="rId3"/>
          <a:srcRect/>
          <a:stretch/>
        </p:blipFill>
        <p:spPr>
          <a:xfrm>
            <a:off x="2063272" y="2975025"/>
            <a:ext cx="7564697" cy="2827670"/>
          </a:xfrm>
          <a:prstGeom prst="rect">
            <a:avLst/>
          </a:prstGeom>
          <a:ln>
            <a:solidFill>
              <a:schemeClr val="accent1"/>
            </a:solidFill>
          </a:ln>
        </p:spPr>
      </p:pic>
      <p:sp>
        <p:nvSpPr>
          <p:cNvPr id="7" name="Content Placeholder 2">
            <a:extLst>
              <a:ext uri="{FF2B5EF4-FFF2-40B4-BE49-F238E27FC236}">
                <a16:creationId xmlns:a16="http://schemas.microsoft.com/office/drawing/2014/main" id="{8E1BED3F-9243-03CF-BBB5-757A65CD591B}"/>
              </a:ext>
            </a:extLst>
          </p:cNvPr>
          <p:cNvSpPr txBox="1">
            <a:spLocks/>
          </p:cNvSpPr>
          <p:nvPr/>
        </p:nvSpPr>
        <p:spPr bwMode="auto">
          <a:xfrm>
            <a:off x="2063271" y="5805611"/>
            <a:ext cx="7564698" cy="775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buFont typeface="Arial" charset="0"/>
              <a:buNone/>
            </a:pPr>
            <a:r>
              <a:rPr lang="en-US" sz="2000" dirty="0">
                <a:ea typeface="+mn-lt"/>
                <a:cs typeface="+mn-lt"/>
              </a:rPr>
              <a:t>Funds and Ledgers matching the new status of Draft and Fiscal Period of FY-2025 will now be listed.</a:t>
            </a:r>
          </a:p>
        </p:txBody>
      </p:sp>
    </p:spTree>
    <p:extLst>
      <p:ext uri="{BB962C8B-B14F-4D97-AF65-F5344CB8AC3E}">
        <p14:creationId xmlns:p14="http://schemas.microsoft.com/office/powerpoint/2010/main" val="229591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1A73-77BB-682A-3326-F9D3359D85CC}"/>
              </a:ext>
            </a:extLst>
          </p:cNvPr>
          <p:cNvSpPr>
            <a:spLocks noGrp="1"/>
          </p:cNvSpPr>
          <p:nvPr>
            <p:ph type="title"/>
          </p:nvPr>
        </p:nvSpPr>
        <p:spPr/>
        <p:txBody>
          <a:bodyPr>
            <a:normAutofit fontScale="90000"/>
          </a:bodyPr>
          <a:lstStyle/>
          <a:p>
            <a:r>
              <a:rPr lang="en-US" dirty="0"/>
              <a:t>Reviewing Ledgers and Funds</a:t>
            </a:r>
          </a:p>
        </p:txBody>
      </p:sp>
      <p:sp>
        <p:nvSpPr>
          <p:cNvPr id="3" name="Content Placeholder 2">
            <a:extLst>
              <a:ext uri="{FF2B5EF4-FFF2-40B4-BE49-F238E27FC236}">
                <a16:creationId xmlns:a16="http://schemas.microsoft.com/office/drawing/2014/main" id="{BC9A18C4-E931-BB22-694D-B2804918028E}"/>
              </a:ext>
            </a:extLst>
          </p:cNvPr>
          <p:cNvSpPr>
            <a:spLocks noGrp="1"/>
          </p:cNvSpPr>
          <p:nvPr>
            <p:ph sz="half" idx="2"/>
          </p:nvPr>
        </p:nvSpPr>
        <p:spPr/>
        <p:txBody>
          <a:bodyPr vert="horz" lIns="91440" tIns="45720" rIns="91440" bIns="45720" rtlCol="0" anchor="t">
            <a:normAutofit/>
          </a:bodyPr>
          <a:lstStyle/>
          <a:p>
            <a:pPr marL="571500" lvl="1" indent="-342900"/>
            <a:r>
              <a:rPr lang="en-US" sz="2400" dirty="0">
                <a:ea typeface="+mn-lt"/>
                <a:cs typeface="+mn-lt"/>
              </a:rPr>
              <a:t>Check new allocations</a:t>
            </a:r>
          </a:p>
          <a:p>
            <a:pPr marL="971550" lvl="2" indent="-342900"/>
            <a:r>
              <a:rPr lang="en-US" sz="2100" dirty="0">
                <a:ea typeface="+mn-lt"/>
                <a:cs typeface="+mn-lt"/>
              </a:rPr>
              <a:t>New fund </a:t>
            </a:r>
            <a:r>
              <a:rPr lang="en-US" sz="2100" b="1" dirty="0">
                <a:ea typeface="+mn-lt"/>
                <a:cs typeface="+mn-lt"/>
              </a:rPr>
              <a:t>Allocated Balance</a:t>
            </a:r>
            <a:r>
              <a:rPr lang="en-US" sz="2100" dirty="0">
                <a:ea typeface="+mn-lt"/>
                <a:cs typeface="+mn-lt"/>
              </a:rPr>
              <a:t> = [Create Allocation From]</a:t>
            </a:r>
          </a:p>
          <a:p>
            <a:pPr marL="971550" lvl="2" indent="-342900"/>
            <a:r>
              <a:rPr lang="en-US" sz="2100" dirty="0">
                <a:ea typeface="+mn-lt"/>
                <a:cs typeface="+mn-lt"/>
              </a:rPr>
              <a:t>Funds in Draft status cannot have money allocated.</a:t>
            </a:r>
          </a:p>
          <a:p>
            <a:pPr marL="971550" lvl="2" indent="-342900"/>
            <a:r>
              <a:rPr lang="en-US" sz="2100" dirty="0">
                <a:ea typeface="+mn-lt"/>
                <a:cs typeface="+mn-lt"/>
              </a:rPr>
              <a:t>No transactions for encumbrances until Rollover PO Lines</a:t>
            </a:r>
          </a:p>
          <a:p>
            <a:pPr marL="571500" lvl="1" indent="-342900"/>
            <a:r>
              <a:rPr lang="en-US" sz="2400" dirty="0">
                <a:ea typeface="+mn-lt"/>
                <a:cs typeface="+mn-lt"/>
              </a:rPr>
              <a:t>Check fund names and codes</a:t>
            </a:r>
          </a:p>
          <a:p>
            <a:pPr marL="971550" lvl="2" indent="-342900"/>
            <a:r>
              <a:rPr lang="en-US" sz="2100" dirty="0">
                <a:ea typeface="+mn-lt"/>
                <a:cs typeface="+mn-lt"/>
              </a:rPr>
              <a:t>Names and codes with date references may confuse later.</a:t>
            </a:r>
          </a:p>
          <a:p>
            <a:pPr marL="971550" lvl="2" indent="-342900"/>
            <a:r>
              <a:rPr lang="en-US" sz="2100" dirty="0">
                <a:ea typeface="+mn-lt"/>
                <a:cs typeface="+mn-lt"/>
              </a:rPr>
              <a:t>Did all previously active funds get copied?</a:t>
            </a:r>
          </a:p>
          <a:p>
            <a:pPr marL="971550" lvl="2" indent="-342900"/>
            <a:r>
              <a:rPr lang="en-US" sz="2100" dirty="0">
                <a:ea typeface="+mn-lt"/>
                <a:cs typeface="+mn-lt"/>
              </a:rPr>
              <a:t>Did previously inactive funds get copied?</a:t>
            </a:r>
          </a:p>
          <a:p>
            <a:pPr marL="571500" lvl="1" indent="-342900"/>
            <a:r>
              <a:rPr lang="en-US" sz="2400" dirty="0">
                <a:latin typeface="Times New Roman"/>
                <a:ea typeface="+mn-lt"/>
                <a:cs typeface="+mn-lt"/>
              </a:rPr>
              <a:t>Check fund rules (i.e., grace periods), notes, attachments</a:t>
            </a:r>
            <a:endParaRPr lang="en-US" sz="2100" dirty="0">
              <a:latin typeface="Times New Roman"/>
              <a:ea typeface="+mn-lt"/>
              <a:cs typeface="+mn-lt"/>
            </a:endParaRPr>
          </a:p>
          <a:p>
            <a:pPr marL="228600" lvl="1" indent="0">
              <a:buNone/>
            </a:pPr>
            <a:endParaRPr lang="en-US" sz="2400" dirty="0"/>
          </a:p>
          <a:p>
            <a:endParaRPr lang="en-US" dirty="0"/>
          </a:p>
        </p:txBody>
      </p:sp>
      <p:sp>
        <p:nvSpPr>
          <p:cNvPr id="4" name="Slide Number Placeholder 3">
            <a:extLst>
              <a:ext uri="{FF2B5EF4-FFF2-40B4-BE49-F238E27FC236}">
                <a16:creationId xmlns:a16="http://schemas.microsoft.com/office/drawing/2014/main" id="{4D256CB2-784D-47D1-5444-D83DC0D6F645}"/>
              </a:ext>
            </a:extLst>
          </p:cNvPr>
          <p:cNvSpPr>
            <a:spLocks noGrp="1"/>
          </p:cNvSpPr>
          <p:nvPr>
            <p:ph type="sldNum" sz="quarter" idx="12"/>
          </p:nvPr>
        </p:nvSpPr>
        <p:spPr/>
        <p:txBody>
          <a:bodyPr/>
          <a:lstStyle/>
          <a:p>
            <a:fld id="{2385DA76-2DD3-144A-9C84-6B8D9531DA2D}" type="slidenum">
              <a:rPr lang="en-US" smtClean="0"/>
              <a:t>14</a:t>
            </a:fld>
            <a:endParaRPr lang="en-US"/>
          </a:p>
        </p:txBody>
      </p:sp>
    </p:spTree>
    <p:extLst>
      <p:ext uri="{BB962C8B-B14F-4D97-AF65-F5344CB8AC3E}">
        <p14:creationId xmlns:p14="http://schemas.microsoft.com/office/powerpoint/2010/main" val="304921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7164-C240-7429-1ACB-8091DF740403}"/>
              </a:ext>
            </a:extLst>
          </p:cNvPr>
          <p:cNvSpPr>
            <a:spLocks noGrp="1"/>
          </p:cNvSpPr>
          <p:nvPr>
            <p:ph type="title"/>
          </p:nvPr>
        </p:nvSpPr>
        <p:spPr/>
        <p:txBody>
          <a:bodyPr>
            <a:normAutofit fontScale="90000"/>
          </a:bodyPr>
          <a:lstStyle/>
          <a:p>
            <a:r>
              <a:rPr lang="en-US" dirty="0">
                <a:latin typeface="Arial"/>
                <a:cs typeface="Arial"/>
              </a:rPr>
              <a:t>Timing for Rollover</a:t>
            </a:r>
            <a:endParaRPr lang="en-US" dirty="0"/>
          </a:p>
        </p:txBody>
      </p:sp>
      <p:sp>
        <p:nvSpPr>
          <p:cNvPr id="3" name="Content Placeholder 2">
            <a:extLst>
              <a:ext uri="{FF2B5EF4-FFF2-40B4-BE49-F238E27FC236}">
                <a16:creationId xmlns:a16="http://schemas.microsoft.com/office/drawing/2014/main" id="{E190261D-5ED5-8DB4-459B-A2E16A59F9C3}"/>
              </a:ext>
            </a:extLst>
          </p:cNvPr>
          <p:cNvSpPr>
            <a:spLocks noGrp="1"/>
          </p:cNvSpPr>
          <p:nvPr>
            <p:ph sz="half" idx="2"/>
          </p:nvPr>
        </p:nvSpPr>
        <p:spPr/>
        <p:txBody>
          <a:bodyPr vert="horz" lIns="91440" tIns="45720" rIns="91440" bIns="45720" rtlCol="0" anchor="t">
            <a:normAutofit/>
          </a:bodyPr>
          <a:lstStyle/>
          <a:p>
            <a:pPr marL="571500" lvl="1" indent="-342900"/>
            <a:r>
              <a:rPr lang="en-US" sz="2400" dirty="0">
                <a:latin typeface="Times New Roman"/>
                <a:ea typeface="Source Sans Pro"/>
                <a:cs typeface="Times New Roman"/>
              </a:rPr>
              <a:t>Begin on your schedule.</a:t>
            </a:r>
            <a:endParaRPr lang="en-US" dirty="0"/>
          </a:p>
          <a:p>
            <a:pPr marL="1028700" lvl="2" indent="-342900"/>
            <a:r>
              <a:rPr lang="en-US" sz="2100" dirty="0">
                <a:latin typeface="Times New Roman"/>
                <a:ea typeface="Source Sans Pro"/>
                <a:cs typeface="Times New Roman"/>
              </a:rPr>
              <a:t>Jobs may be run on different days.</a:t>
            </a:r>
            <a:endParaRPr lang="en-US" sz="2200" dirty="0">
              <a:latin typeface="Times New Roman"/>
              <a:ea typeface="Source Sans Pro"/>
              <a:cs typeface="Times New Roman"/>
            </a:endParaRPr>
          </a:p>
          <a:p>
            <a:pPr marL="1028700" lvl="2" indent="-342900"/>
            <a:r>
              <a:rPr lang="en-US" sz="2100" dirty="0">
                <a:latin typeface="Times New Roman"/>
                <a:ea typeface="Source Sans Pro"/>
                <a:cs typeface="Times New Roman"/>
              </a:rPr>
              <a:t>Jobs may be run in draft or "report mode" to preview issues.</a:t>
            </a:r>
          </a:p>
          <a:p>
            <a:pPr marL="571500" lvl="1" indent="-342900"/>
            <a:r>
              <a:rPr lang="en-US" sz="2400" dirty="0">
                <a:latin typeface="Times New Roman"/>
                <a:ea typeface="Source Sans Pro"/>
                <a:cs typeface="Times New Roman"/>
              </a:rPr>
              <a:t>Fiscal Year Settings are not controlled by when you roll.</a:t>
            </a:r>
          </a:p>
          <a:p>
            <a:pPr marL="971550" lvl="2" indent="-342900"/>
            <a:r>
              <a:rPr lang="en-US" sz="2100" dirty="0">
                <a:latin typeface="Times New Roman"/>
                <a:ea typeface="Source Sans Pro"/>
                <a:cs typeface="Times New Roman"/>
              </a:rPr>
              <a:t>The month and day values for start and end dates are fixed.</a:t>
            </a:r>
            <a:endParaRPr lang="en-US" sz="2100" dirty="0">
              <a:latin typeface="Times New Roman"/>
              <a:cs typeface="Times New Roman"/>
            </a:endParaRPr>
          </a:p>
          <a:p>
            <a:pPr marL="971550" lvl="2" indent="-342900"/>
            <a:r>
              <a:rPr lang="en-US" sz="2100" dirty="0">
                <a:latin typeface="Times New Roman"/>
                <a:ea typeface="Source Sans Pro"/>
                <a:cs typeface="Times New Roman"/>
              </a:rPr>
              <a:t>The Rollover Ledgers job creates a new period with updated year values.</a:t>
            </a:r>
          </a:p>
          <a:p>
            <a:pPr marL="971550" lvl="2" indent="-342900"/>
            <a:r>
              <a:rPr lang="en-US" sz="2100" dirty="0">
                <a:latin typeface="Times New Roman"/>
                <a:ea typeface="Source Sans Pro"/>
                <a:cs typeface="Times New Roman"/>
              </a:rPr>
              <a:t>Ledgers and funds may be extended forward or backward using grace periods.</a:t>
            </a:r>
            <a:endParaRPr lang="en-US" sz="2100" dirty="0">
              <a:cs typeface="Times New Roman"/>
            </a:endParaRPr>
          </a:p>
          <a:p>
            <a:pPr marL="971550" lvl="2" indent="-342900"/>
            <a:endParaRPr lang="en-US" sz="2100" dirty="0">
              <a:cs typeface="Times New Roman"/>
            </a:endParaRPr>
          </a:p>
          <a:p>
            <a:pPr marL="971550" lvl="2" indent="-342900"/>
            <a:endParaRPr lang="en-US" sz="2100" dirty="0">
              <a:cs typeface="Times New Roman"/>
            </a:endParaRPr>
          </a:p>
        </p:txBody>
      </p:sp>
      <p:sp>
        <p:nvSpPr>
          <p:cNvPr id="4" name="Slide Number Placeholder 3">
            <a:extLst>
              <a:ext uri="{FF2B5EF4-FFF2-40B4-BE49-F238E27FC236}">
                <a16:creationId xmlns:a16="http://schemas.microsoft.com/office/drawing/2014/main" id="{C06A38F5-9E2E-8554-B872-938CF65AA59F}"/>
              </a:ext>
            </a:extLst>
          </p:cNvPr>
          <p:cNvSpPr>
            <a:spLocks noGrp="1"/>
          </p:cNvSpPr>
          <p:nvPr>
            <p:ph type="sldNum" sz="quarter" idx="12"/>
          </p:nvPr>
        </p:nvSpPr>
        <p:spPr/>
        <p:txBody>
          <a:bodyPr/>
          <a:lstStyle/>
          <a:p>
            <a:fld id="{2385DA76-2DD3-144A-9C84-6B8D9531DA2D}" type="slidenum">
              <a:rPr lang="en-US" smtClean="0"/>
              <a:t>15</a:t>
            </a:fld>
            <a:endParaRPr lang="en-US"/>
          </a:p>
        </p:txBody>
      </p:sp>
    </p:spTree>
    <p:extLst>
      <p:ext uri="{BB962C8B-B14F-4D97-AF65-F5344CB8AC3E}">
        <p14:creationId xmlns:p14="http://schemas.microsoft.com/office/powerpoint/2010/main" val="391566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8C59-8554-7DE1-325F-C6599E1C7421}"/>
              </a:ext>
            </a:extLst>
          </p:cNvPr>
          <p:cNvSpPr>
            <a:spLocks noGrp="1"/>
          </p:cNvSpPr>
          <p:nvPr>
            <p:ph type="title"/>
          </p:nvPr>
        </p:nvSpPr>
        <p:spPr/>
        <p:txBody>
          <a:bodyPr>
            <a:normAutofit fontScale="90000"/>
          </a:bodyPr>
          <a:lstStyle/>
          <a:p>
            <a:r>
              <a:rPr lang="en-US" dirty="0">
                <a:latin typeface="Arial"/>
                <a:cs typeface="Arial"/>
              </a:rPr>
              <a:t>Grace Periods</a:t>
            </a:r>
            <a:endParaRPr lang="en-US" dirty="0"/>
          </a:p>
        </p:txBody>
      </p:sp>
      <p:sp>
        <p:nvSpPr>
          <p:cNvPr id="3" name="Content Placeholder 2">
            <a:extLst>
              <a:ext uri="{FF2B5EF4-FFF2-40B4-BE49-F238E27FC236}">
                <a16:creationId xmlns:a16="http://schemas.microsoft.com/office/drawing/2014/main" id="{36722C1B-080D-9DF1-8261-5DE01C84382E}"/>
              </a:ext>
            </a:extLst>
          </p:cNvPr>
          <p:cNvSpPr>
            <a:spLocks noGrp="1"/>
          </p:cNvSpPr>
          <p:nvPr>
            <p:ph sz="half" idx="2"/>
          </p:nvPr>
        </p:nvSpPr>
        <p:spPr/>
        <p:txBody>
          <a:bodyPr vert="horz" lIns="91440" tIns="45720" rIns="91440" bIns="45720" rtlCol="0" anchor="t">
            <a:normAutofit/>
          </a:bodyPr>
          <a:lstStyle/>
          <a:p>
            <a:r>
              <a:rPr lang="en-US" dirty="0">
                <a:latin typeface="Times New Roman"/>
                <a:ea typeface="Source Sans Pro"/>
                <a:cs typeface="Arial"/>
              </a:rPr>
              <a:t>Ledgers and funds may have up to five grace periods.</a:t>
            </a:r>
            <a:endParaRPr lang="en-US" dirty="0"/>
          </a:p>
          <a:p>
            <a:pPr lvl="1" indent="-342900"/>
            <a:r>
              <a:rPr lang="en-US" dirty="0">
                <a:latin typeface="Times New Roman"/>
                <a:ea typeface="Source Sans Pro"/>
                <a:cs typeface="Arial"/>
              </a:rPr>
              <a:t>Prior to the start date for the fiscal period</a:t>
            </a:r>
            <a:endParaRPr lang="en-US" dirty="0"/>
          </a:p>
          <a:p>
            <a:pPr lvl="2" indent="-342900"/>
            <a:r>
              <a:rPr lang="en-US" dirty="0">
                <a:latin typeface="Times New Roman"/>
                <a:ea typeface="Source Sans Pro"/>
                <a:cs typeface="Arial"/>
              </a:rPr>
              <a:t>Encumbrances prior to fiscal period</a:t>
            </a:r>
          </a:p>
          <a:p>
            <a:pPr lvl="2" indent="-342900"/>
            <a:r>
              <a:rPr lang="en-US" dirty="0">
                <a:latin typeface="Times New Roman"/>
                <a:ea typeface="Source Sans Pro"/>
                <a:cs typeface="Arial"/>
              </a:rPr>
              <a:t>Expenditures prior to fiscal period</a:t>
            </a:r>
          </a:p>
          <a:p>
            <a:pPr lvl="2" indent="-342900"/>
            <a:r>
              <a:rPr lang="en-US" dirty="0">
                <a:latin typeface="Times New Roman"/>
                <a:ea typeface="Source Sans Pro"/>
                <a:cs typeface="Arial"/>
              </a:rPr>
              <a:t>Transfers prior to fiscal period</a:t>
            </a:r>
          </a:p>
          <a:p>
            <a:pPr lvl="1" indent="-342900"/>
            <a:r>
              <a:rPr lang="en-US" dirty="0">
                <a:latin typeface="Times New Roman"/>
                <a:ea typeface="Source Sans Pro"/>
                <a:cs typeface="Arial"/>
              </a:rPr>
              <a:t>After the end date of the fiscal period</a:t>
            </a:r>
          </a:p>
          <a:p>
            <a:pPr lvl="2" indent="-342900"/>
            <a:r>
              <a:rPr lang="en-US">
                <a:latin typeface="Times New Roman"/>
                <a:ea typeface="Source Sans Pro"/>
                <a:cs typeface="Arial"/>
              </a:rPr>
              <a:t>Fiscal period end encumbrance grace period</a:t>
            </a:r>
          </a:p>
          <a:p>
            <a:pPr lvl="2" indent="-342900"/>
            <a:r>
              <a:rPr lang="en-US">
                <a:latin typeface="Times New Roman"/>
                <a:ea typeface="Source Sans Pro"/>
                <a:cs typeface="Arial"/>
              </a:rPr>
              <a:t>Fiscal period end expenditure grace period</a:t>
            </a:r>
          </a:p>
          <a:p>
            <a:r>
              <a:rPr lang="en-US" dirty="0">
                <a:latin typeface="Times New Roman"/>
                <a:ea typeface="Source Sans Pro"/>
                <a:cs typeface="Arial"/>
              </a:rPr>
              <a:t>Grace periods are entered in days</a:t>
            </a:r>
          </a:p>
          <a:p>
            <a:pPr lvl="1" indent="-342900"/>
            <a:r>
              <a:rPr lang="en-US">
                <a:latin typeface="Times New Roman"/>
                <a:ea typeface="Source Sans Pro"/>
                <a:cs typeface="Arial"/>
              </a:rPr>
              <a:t>Use a negative value to set an early deadline</a:t>
            </a:r>
          </a:p>
        </p:txBody>
      </p:sp>
      <p:sp>
        <p:nvSpPr>
          <p:cNvPr id="4" name="Slide Number Placeholder 3">
            <a:extLst>
              <a:ext uri="{FF2B5EF4-FFF2-40B4-BE49-F238E27FC236}">
                <a16:creationId xmlns:a16="http://schemas.microsoft.com/office/drawing/2014/main" id="{4D72DB99-90E5-CB8F-B251-1FF9CBE5CC32}"/>
              </a:ext>
            </a:extLst>
          </p:cNvPr>
          <p:cNvSpPr>
            <a:spLocks noGrp="1"/>
          </p:cNvSpPr>
          <p:nvPr>
            <p:ph type="sldNum" sz="quarter" idx="12"/>
          </p:nvPr>
        </p:nvSpPr>
        <p:spPr/>
        <p:txBody>
          <a:bodyPr/>
          <a:lstStyle/>
          <a:p>
            <a:fld id="{2385DA76-2DD3-144A-9C84-6B8D9531DA2D}" type="slidenum">
              <a:rPr lang="en-US" smtClean="0"/>
              <a:t>16</a:t>
            </a:fld>
            <a:endParaRPr lang="en-US"/>
          </a:p>
        </p:txBody>
      </p:sp>
    </p:spTree>
    <p:extLst>
      <p:ext uri="{BB962C8B-B14F-4D97-AF65-F5344CB8AC3E}">
        <p14:creationId xmlns:p14="http://schemas.microsoft.com/office/powerpoint/2010/main" val="212590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6E00-5957-77F4-6D2C-0150996A1F96}"/>
              </a:ext>
            </a:extLst>
          </p:cNvPr>
          <p:cNvSpPr>
            <a:spLocks noGrp="1"/>
          </p:cNvSpPr>
          <p:nvPr>
            <p:ph type="title"/>
          </p:nvPr>
        </p:nvSpPr>
        <p:spPr/>
        <p:txBody>
          <a:bodyPr>
            <a:normAutofit fontScale="90000"/>
          </a:bodyPr>
          <a:lstStyle/>
          <a:p>
            <a:r>
              <a:rPr lang="en-US" dirty="0">
                <a:latin typeface="Arial"/>
                <a:cs typeface="Arial"/>
              </a:rPr>
              <a:t>Setting Grace Periods</a:t>
            </a:r>
            <a:endParaRPr lang="en-US" dirty="0"/>
          </a:p>
        </p:txBody>
      </p:sp>
      <p:sp>
        <p:nvSpPr>
          <p:cNvPr id="4" name="Slide Number Placeholder 3">
            <a:extLst>
              <a:ext uri="{FF2B5EF4-FFF2-40B4-BE49-F238E27FC236}">
                <a16:creationId xmlns:a16="http://schemas.microsoft.com/office/drawing/2014/main" id="{750956D7-0CB7-D567-F3DB-7A49A6C963B9}"/>
              </a:ext>
            </a:extLst>
          </p:cNvPr>
          <p:cNvSpPr>
            <a:spLocks noGrp="1"/>
          </p:cNvSpPr>
          <p:nvPr>
            <p:ph type="sldNum" sz="quarter" idx="12"/>
          </p:nvPr>
        </p:nvSpPr>
        <p:spPr/>
        <p:txBody>
          <a:bodyPr/>
          <a:lstStyle/>
          <a:p>
            <a:fld id="{2385DA76-2DD3-144A-9C84-6B8D9531DA2D}" type="slidenum">
              <a:rPr lang="en-US" smtClean="0"/>
              <a:t>17</a:t>
            </a:fld>
            <a:endParaRPr lang="en-US"/>
          </a:p>
        </p:txBody>
      </p:sp>
      <p:pic>
        <p:nvPicPr>
          <p:cNvPr id="15" name="Content Placeholder 14" descr="Screenshot of the Rules section of a Ledger in Alma. Fiscal Period end Expenditure grace period (Days) is highlighted and filled in with a value of 30. Fiscal Period end encumbrance grace period (days) is highlighted and filled in with a value of 0.">
            <a:extLst>
              <a:ext uri="{FF2B5EF4-FFF2-40B4-BE49-F238E27FC236}">
                <a16:creationId xmlns:a16="http://schemas.microsoft.com/office/drawing/2014/main" id="{193254AC-E2B3-B8EF-FA91-FD8C6D17B224}"/>
              </a:ext>
            </a:extLst>
          </p:cNvPr>
          <p:cNvPicPr>
            <a:picLocks noGrp="1" noChangeAspect="1"/>
          </p:cNvPicPr>
          <p:nvPr>
            <p:ph sz="half" idx="2"/>
          </p:nvPr>
        </p:nvPicPr>
        <p:blipFill>
          <a:blip r:embed="rId3"/>
          <a:stretch>
            <a:fillRect/>
          </a:stretch>
        </p:blipFill>
        <p:spPr>
          <a:xfrm>
            <a:off x="981164" y="1714739"/>
            <a:ext cx="10258425" cy="3162300"/>
          </a:xfrm>
          <a:prstGeom prst="rect">
            <a:avLst/>
          </a:prstGeom>
          <a:ln>
            <a:solidFill>
              <a:schemeClr val="accent1"/>
            </a:solidFill>
          </a:ln>
        </p:spPr>
      </p:pic>
      <p:sp>
        <p:nvSpPr>
          <p:cNvPr id="17" name="Rectangle 16">
            <a:extLst>
              <a:ext uri="{FF2B5EF4-FFF2-40B4-BE49-F238E27FC236}">
                <a16:creationId xmlns:a16="http://schemas.microsoft.com/office/drawing/2014/main" id="{BB5DE7EF-C3D5-B080-493C-C519D80B7C90}"/>
              </a:ext>
            </a:extLst>
          </p:cNvPr>
          <p:cNvSpPr/>
          <p:nvPr/>
        </p:nvSpPr>
        <p:spPr>
          <a:xfrm>
            <a:off x="961022" y="4369969"/>
            <a:ext cx="4981073" cy="5038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15860F-B02F-58B2-9867-343B83C4C8A5}"/>
              </a:ext>
            </a:extLst>
          </p:cNvPr>
          <p:cNvSpPr/>
          <p:nvPr/>
        </p:nvSpPr>
        <p:spPr>
          <a:xfrm>
            <a:off x="6094997" y="3836569"/>
            <a:ext cx="5019173" cy="5704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57A2A4B-7035-9AE7-67B6-26CDE82CF16A}"/>
              </a:ext>
            </a:extLst>
          </p:cNvPr>
          <p:cNvSpPr txBox="1"/>
          <p:nvPr/>
        </p:nvSpPr>
        <p:spPr>
          <a:xfrm>
            <a:off x="833887" y="5211792"/>
            <a:ext cx="107686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4"/>
              </a:rPr>
              <a:t>Setting up Grace Periods for Ledgers and Funds in Alma</a:t>
            </a:r>
            <a:endParaRPr lang="en-US" sz="2400" dirty="0"/>
          </a:p>
          <a:p>
            <a:pPr algn="ctr"/>
            <a:endParaRPr lang="en-US"/>
          </a:p>
        </p:txBody>
      </p:sp>
    </p:spTree>
    <p:extLst>
      <p:ext uri="{BB962C8B-B14F-4D97-AF65-F5344CB8AC3E}">
        <p14:creationId xmlns:p14="http://schemas.microsoft.com/office/powerpoint/2010/main" val="177699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51378-6D29-AA5A-3480-2F47BE273CFB}"/>
              </a:ext>
            </a:extLst>
          </p:cNvPr>
          <p:cNvSpPr>
            <a:spLocks noGrp="1"/>
          </p:cNvSpPr>
          <p:nvPr>
            <p:ph type="title"/>
          </p:nvPr>
        </p:nvSpPr>
        <p:spPr/>
        <p:txBody>
          <a:bodyPr>
            <a:normAutofit fontScale="90000"/>
          </a:bodyPr>
          <a:lstStyle/>
          <a:p>
            <a:r>
              <a:rPr lang="en-US" dirty="0"/>
              <a:t>Question Break 1</a:t>
            </a:r>
          </a:p>
        </p:txBody>
      </p:sp>
      <p:sp>
        <p:nvSpPr>
          <p:cNvPr id="3" name="Slide Number Placeholder 2">
            <a:extLst>
              <a:ext uri="{FF2B5EF4-FFF2-40B4-BE49-F238E27FC236}">
                <a16:creationId xmlns:a16="http://schemas.microsoft.com/office/drawing/2014/main" id="{920BB7BA-83C2-CBE4-502A-7EB839A58716}"/>
              </a:ext>
            </a:extLst>
          </p:cNvPr>
          <p:cNvSpPr>
            <a:spLocks noGrp="1"/>
          </p:cNvSpPr>
          <p:nvPr>
            <p:ph type="sldNum" sz="quarter" idx="12"/>
          </p:nvPr>
        </p:nvSpPr>
        <p:spPr/>
        <p:txBody>
          <a:bodyPr/>
          <a:lstStyle/>
          <a:p>
            <a:fld id="{2385DA76-2DD3-144A-9C84-6B8D9531DA2D}" type="slidenum">
              <a:rPr lang="en-US" smtClean="0">
                <a:solidFill>
                  <a:schemeClr val="bg1"/>
                </a:solidFill>
              </a:rPr>
              <a:t>18</a:t>
            </a:fld>
            <a:endParaRPr lang="en-US" dirty="0">
              <a:solidFill>
                <a:schemeClr val="bg1"/>
              </a:solidFill>
            </a:endParaRPr>
          </a:p>
        </p:txBody>
      </p:sp>
      <p:pic>
        <p:nvPicPr>
          <p:cNvPr id="17" name="Picture Placeholder 16" descr="A gray cat stands on a desk with back paws on a laptop.">
            <a:extLst>
              <a:ext uri="{FF2B5EF4-FFF2-40B4-BE49-F238E27FC236}">
                <a16:creationId xmlns:a16="http://schemas.microsoft.com/office/drawing/2014/main" id="{7C378C71-4A10-D630-0F7A-779F127EC928}"/>
              </a:ext>
              <a:ext uri="{C183D7F6-B498-43B3-948B-1728B52AA6E4}">
                <adec:decorative xmlns:adec="http://schemas.microsoft.com/office/drawing/2017/decorative" val="0"/>
              </a:ext>
            </a:extLst>
          </p:cNvPr>
          <p:cNvPicPr>
            <a:picLocks noGrp="1" noChangeAspect="1"/>
          </p:cNvPicPr>
          <p:nvPr>
            <p:ph type="pic" sz="quarter" idx="13"/>
          </p:nvPr>
        </p:nvPicPr>
        <p:blipFill>
          <a:blip r:embed="rId3"/>
          <a:srcRect l="13256" r="13256"/>
          <a:stretch/>
        </p:blipFill>
        <p:spPr>
          <a:xfrm>
            <a:off x="0" y="0"/>
            <a:ext cx="3749675" cy="6858000"/>
          </a:xfrm>
          <a:prstGeom prst="rect">
            <a:avLst/>
          </a:prstGeom>
        </p:spPr>
      </p:pic>
    </p:spTree>
    <p:extLst>
      <p:ext uri="{BB962C8B-B14F-4D97-AF65-F5344CB8AC3E}">
        <p14:creationId xmlns:p14="http://schemas.microsoft.com/office/powerpoint/2010/main" val="266038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48D6-2732-0AC2-9929-2C1098ACF849}"/>
              </a:ext>
            </a:extLst>
          </p:cNvPr>
          <p:cNvSpPr>
            <a:spLocks noGrp="1"/>
          </p:cNvSpPr>
          <p:nvPr>
            <p:ph type="title"/>
          </p:nvPr>
        </p:nvSpPr>
        <p:spPr/>
        <p:txBody>
          <a:bodyPr>
            <a:normAutofit fontScale="90000"/>
          </a:bodyPr>
          <a:lstStyle/>
          <a:p>
            <a:r>
              <a:rPr lang="en-US" dirty="0"/>
              <a:t>Rollover PO Lines</a:t>
            </a:r>
          </a:p>
        </p:txBody>
      </p:sp>
      <p:sp>
        <p:nvSpPr>
          <p:cNvPr id="3" name="Content Placeholder 2">
            <a:extLst>
              <a:ext uri="{FF2B5EF4-FFF2-40B4-BE49-F238E27FC236}">
                <a16:creationId xmlns:a16="http://schemas.microsoft.com/office/drawing/2014/main" id="{85F7AF08-43F3-C8E7-4232-49707B640C5D}"/>
              </a:ext>
            </a:extLst>
          </p:cNvPr>
          <p:cNvSpPr>
            <a:spLocks noGrp="1"/>
          </p:cNvSpPr>
          <p:nvPr>
            <p:ph sz="half" idx="2"/>
          </p:nvPr>
        </p:nvSpPr>
        <p:spPr>
          <a:xfrm>
            <a:off x="713433" y="1740980"/>
            <a:ext cx="10640367" cy="4980495"/>
          </a:xfrm>
        </p:spPr>
        <p:txBody>
          <a:bodyPr/>
          <a:lstStyle/>
          <a:p>
            <a:pPr marL="228600" lvl="1" indent="0">
              <a:buFont typeface="Arial" charset="0"/>
              <a:buNone/>
            </a:pPr>
            <a:r>
              <a:rPr lang="en-US" sz="2100" dirty="0">
                <a:ea typeface="+mn-lt"/>
                <a:cs typeface="+mn-lt"/>
              </a:rPr>
              <a:t>To Run PO Line rollover:</a:t>
            </a:r>
          </a:p>
          <a:p>
            <a:pPr marL="285750" lvl="1" indent="0">
              <a:buFont typeface="Arial" charset="0"/>
              <a:buNone/>
            </a:pPr>
            <a:r>
              <a:rPr lang="en-US" sz="2100" dirty="0">
                <a:ea typeface="+mn-lt"/>
                <a:cs typeface="+mn-lt"/>
              </a:rPr>
              <a:t>Acquisitions &gt; Advanced Tools &gt; Rollover PO Lines</a:t>
            </a:r>
          </a:p>
          <a:p>
            <a:pPr marL="285750" lvl="1" indent="0">
              <a:buFont typeface="Arial" charset="0"/>
              <a:buNone/>
            </a:pPr>
            <a:endParaRPr lang="en-US" dirty="0"/>
          </a:p>
        </p:txBody>
      </p:sp>
      <p:sp>
        <p:nvSpPr>
          <p:cNvPr id="4" name="Slide Number Placeholder 3">
            <a:extLst>
              <a:ext uri="{FF2B5EF4-FFF2-40B4-BE49-F238E27FC236}">
                <a16:creationId xmlns:a16="http://schemas.microsoft.com/office/drawing/2014/main" id="{5C5588B7-8CD1-EAFD-BFE3-5ED576A01707}"/>
              </a:ext>
            </a:extLst>
          </p:cNvPr>
          <p:cNvSpPr>
            <a:spLocks noGrp="1"/>
          </p:cNvSpPr>
          <p:nvPr>
            <p:ph type="sldNum" sz="quarter" idx="12"/>
          </p:nvPr>
        </p:nvSpPr>
        <p:spPr/>
        <p:txBody>
          <a:bodyPr/>
          <a:lstStyle/>
          <a:p>
            <a:fld id="{2385DA76-2DD3-144A-9C84-6B8D9531DA2D}" type="slidenum">
              <a:rPr lang="en-US" smtClean="0"/>
              <a:t>19</a:t>
            </a:fld>
            <a:endParaRPr lang="en-US"/>
          </a:p>
        </p:txBody>
      </p:sp>
      <p:pic>
        <p:nvPicPr>
          <p:cNvPr id="7" name="Content Placeholder 6" descr="The Rollover PO Lines screen to add a new job. This screen includes parameters to determine how PO lines may be modified, and selecting Report Mode provides a preview of how they would move.">
            <a:extLst>
              <a:ext uri="{FF2B5EF4-FFF2-40B4-BE49-F238E27FC236}">
                <a16:creationId xmlns:a16="http://schemas.microsoft.com/office/drawing/2014/main" id="{8C241F2D-95E2-AC76-F274-D389C90D04C9}"/>
              </a:ext>
            </a:extLst>
          </p:cNvPr>
          <p:cNvPicPr>
            <a:picLocks noChangeAspect="1"/>
          </p:cNvPicPr>
          <p:nvPr/>
        </p:nvPicPr>
        <p:blipFill>
          <a:blip r:embed="rId3"/>
          <a:stretch>
            <a:fillRect/>
          </a:stretch>
        </p:blipFill>
        <p:spPr>
          <a:xfrm>
            <a:off x="2764276" y="2505169"/>
            <a:ext cx="6458279" cy="4033743"/>
          </a:xfrm>
          <a:prstGeom prst="rect">
            <a:avLst/>
          </a:prstGeom>
          <a:ln>
            <a:solidFill>
              <a:schemeClr val="accent1"/>
            </a:solidFill>
          </a:ln>
        </p:spPr>
      </p:pic>
    </p:spTree>
    <p:extLst>
      <p:ext uri="{BB962C8B-B14F-4D97-AF65-F5344CB8AC3E}">
        <p14:creationId xmlns:p14="http://schemas.microsoft.com/office/powerpoint/2010/main" val="261795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C1DD-291F-E4CA-ED89-A75A47BAD89E}"/>
              </a:ext>
            </a:extLst>
          </p:cNvPr>
          <p:cNvSpPr>
            <a:spLocks noGrp="1"/>
          </p:cNvSpPr>
          <p:nvPr>
            <p:ph type="title"/>
          </p:nvPr>
        </p:nvSpPr>
        <p:spPr/>
        <p:txBody>
          <a:bodyPr>
            <a:normAutofit fontScale="90000"/>
          </a:bodyPr>
          <a:lstStyle/>
          <a:p>
            <a:r>
              <a:rPr lang="en-US" dirty="0"/>
              <a:t>Introduction to Fiscal Period Close</a:t>
            </a:r>
          </a:p>
        </p:txBody>
      </p:sp>
      <p:sp>
        <p:nvSpPr>
          <p:cNvPr id="3" name="Content Placeholder 2">
            <a:extLst>
              <a:ext uri="{FF2B5EF4-FFF2-40B4-BE49-F238E27FC236}">
                <a16:creationId xmlns:a16="http://schemas.microsoft.com/office/drawing/2014/main" id="{4CC19626-80DB-F4A3-CE1D-E6B38A0813B8}"/>
              </a:ext>
            </a:extLst>
          </p:cNvPr>
          <p:cNvSpPr>
            <a:spLocks noGrp="1"/>
          </p:cNvSpPr>
          <p:nvPr>
            <p:ph sz="half" idx="2"/>
          </p:nvPr>
        </p:nvSpPr>
        <p:spPr/>
        <p:txBody>
          <a:bodyPr/>
          <a:lstStyle/>
          <a:p>
            <a:r>
              <a:rPr lang="en-US" dirty="0"/>
              <a:t>Process of closing one year’s activities and beginning another.</a:t>
            </a:r>
          </a:p>
          <a:p>
            <a:r>
              <a:rPr lang="en-US" dirty="0"/>
              <a:t>Establish a clean break in accounting for orders and invoices.</a:t>
            </a:r>
          </a:p>
          <a:p>
            <a:r>
              <a:rPr lang="en-US" dirty="0"/>
              <a:t>Involves review of data to find completed and unfinished orders.</a:t>
            </a:r>
          </a:p>
          <a:p>
            <a:pPr lvl="1"/>
            <a:r>
              <a:rPr lang="en-US" dirty="0"/>
              <a:t>Identify open and closed order lines.</a:t>
            </a:r>
          </a:p>
          <a:p>
            <a:pPr lvl="1"/>
            <a:r>
              <a:rPr lang="en-US" dirty="0"/>
              <a:t>Identify any pending invoices to resolve.</a:t>
            </a:r>
          </a:p>
          <a:p>
            <a:pPr lvl="1"/>
            <a:r>
              <a:rPr lang="en-US" dirty="0"/>
              <a:t>Identify any funds being changed.</a:t>
            </a:r>
          </a:p>
          <a:p>
            <a:r>
              <a:rPr lang="en-US" dirty="0"/>
              <a:t>Involves using “rollover” jobs to review and update Alma data.</a:t>
            </a:r>
          </a:p>
          <a:p>
            <a:pPr lvl="1"/>
            <a:r>
              <a:rPr lang="en-US" dirty="0"/>
              <a:t>Rollover Ledgers job</a:t>
            </a:r>
          </a:p>
          <a:p>
            <a:pPr lvl="1"/>
            <a:r>
              <a:rPr lang="en-US" dirty="0"/>
              <a:t>Rollover PO Lines job</a:t>
            </a:r>
          </a:p>
        </p:txBody>
      </p:sp>
      <p:sp>
        <p:nvSpPr>
          <p:cNvPr id="4" name="Slide Number Placeholder 3">
            <a:extLst>
              <a:ext uri="{FF2B5EF4-FFF2-40B4-BE49-F238E27FC236}">
                <a16:creationId xmlns:a16="http://schemas.microsoft.com/office/drawing/2014/main" id="{DD56D20E-C708-8599-CE95-A46B8C7BEA81}"/>
              </a:ext>
            </a:extLst>
          </p:cNvPr>
          <p:cNvSpPr>
            <a:spLocks noGrp="1"/>
          </p:cNvSpPr>
          <p:nvPr>
            <p:ph type="sldNum" sz="quarter" idx="12"/>
          </p:nvPr>
        </p:nvSpPr>
        <p:spPr/>
        <p:txBody>
          <a:bodyPr/>
          <a:lstStyle/>
          <a:p>
            <a:fld id="{2385DA76-2DD3-144A-9C84-6B8D9531DA2D}" type="slidenum">
              <a:rPr lang="en-US" smtClean="0"/>
              <a:t>2</a:t>
            </a:fld>
            <a:endParaRPr lang="en-US"/>
          </a:p>
        </p:txBody>
      </p:sp>
    </p:spTree>
    <p:extLst>
      <p:ext uri="{BB962C8B-B14F-4D97-AF65-F5344CB8AC3E}">
        <p14:creationId xmlns:p14="http://schemas.microsoft.com/office/powerpoint/2010/main" val="326325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6CC1-1EBD-0041-8196-F711BA1417EE}"/>
              </a:ext>
            </a:extLst>
          </p:cNvPr>
          <p:cNvSpPr>
            <a:spLocks noGrp="1"/>
          </p:cNvSpPr>
          <p:nvPr>
            <p:ph type="title"/>
          </p:nvPr>
        </p:nvSpPr>
        <p:spPr/>
        <p:txBody>
          <a:bodyPr>
            <a:normAutofit fontScale="90000"/>
          </a:bodyPr>
          <a:lstStyle/>
          <a:p>
            <a:r>
              <a:rPr lang="en-US" dirty="0"/>
              <a:t>Reports from Rollover PO Lines</a:t>
            </a:r>
          </a:p>
        </p:txBody>
      </p:sp>
      <p:sp>
        <p:nvSpPr>
          <p:cNvPr id="3" name="Content Placeholder 2">
            <a:extLst>
              <a:ext uri="{FF2B5EF4-FFF2-40B4-BE49-F238E27FC236}">
                <a16:creationId xmlns:a16="http://schemas.microsoft.com/office/drawing/2014/main" id="{40045952-3E1E-1E6A-DED2-7D994AC6A4B9}"/>
              </a:ext>
            </a:extLst>
          </p:cNvPr>
          <p:cNvSpPr>
            <a:spLocks noGrp="1"/>
          </p:cNvSpPr>
          <p:nvPr>
            <p:ph sz="half" idx="2"/>
          </p:nvPr>
        </p:nvSpPr>
        <p:spPr/>
        <p:txBody>
          <a:bodyPr/>
          <a:lstStyle/>
          <a:p>
            <a:pPr marL="0" indent="0">
              <a:buNone/>
            </a:pPr>
            <a:r>
              <a:rPr lang="en-US" sz="2000" dirty="0"/>
              <a:t>Rollover reports appear on the jobs page</a:t>
            </a:r>
          </a:p>
          <a:p>
            <a:r>
              <a:rPr lang="en-US" sz="2000" dirty="0"/>
              <a:t>Locate the job, click the actions menu, then </a:t>
            </a:r>
            <a:r>
              <a:rPr lang="en-US" sz="2000" b="1" dirty="0"/>
              <a:t>View</a:t>
            </a:r>
            <a:r>
              <a:rPr lang="en-US" sz="2000" dirty="0"/>
              <a:t>.</a:t>
            </a:r>
          </a:p>
          <a:p>
            <a:endParaRPr lang="en-US" dirty="0"/>
          </a:p>
        </p:txBody>
      </p:sp>
      <p:sp>
        <p:nvSpPr>
          <p:cNvPr id="4" name="Slide Number Placeholder 3">
            <a:extLst>
              <a:ext uri="{FF2B5EF4-FFF2-40B4-BE49-F238E27FC236}">
                <a16:creationId xmlns:a16="http://schemas.microsoft.com/office/drawing/2014/main" id="{0D8AA199-335B-02D7-9213-E30B44DB6DE6}"/>
              </a:ext>
            </a:extLst>
          </p:cNvPr>
          <p:cNvSpPr>
            <a:spLocks noGrp="1"/>
          </p:cNvSpPr>
          <p:nvPr>
            <p:ph type="sldNum" sz="quarter" idx="12"/>
          </p:nvPr>
        </p:nvSpPr>
        <p:spPr/>
        <p:txBody>
          <a:bodyPr/>
          <a:lstStyle/>
          <a:p>
            <a:fld id="{2385DA76-2DD3-144A-9C84-6B8D9531DA2D}" type="slidenum">
              <a:rPr lang="en-US" smtClean="0"/>
              <a:t>20</a:t>
            </a:fld>
            <a:endParaRPr lang="en-US"/>
          </a:p>
        </p:txBody>
      </p:sp>
      <p:pic>
        <p:nvPicPr>
          <p:cNvPr id="5" name="Picture 4" descr="The Rollover PO Lines screen presents a list of all completed rollover jobs. Each row menu provides access to job reports.">
            <a:extLst>
              <a:ext uri="{FF2B5EF4-FFF2-40B4-BE49-F238E27FC236}">
                <a16:creationId xmlns:a16="http://schemas.microsoft.com/office/drawing/2014/main" id="{921F14D5-DF4C-C2CC-5819-56A95C0E2F83}"/>
              </a:ext>
            </a:extLst>
          </p:cNvPr>
          <p:cNvPicPr>
            <a:picLocks noChangeAspect="1"/>
          </p:cNvPicPr>
          <p:nvPr/>
        </p:nvPicPr>
        <p:blipFill>
          <a:blip r:embed="rId3"/>
          <a:stretch>
            <a:fillRect/>
          </a:stretch>
        </p:blipFill>
        <p:spPr>
          <a:xfrm>
            <a:off x="1651397" y="2624741"/>
            <a:ext cx="8610448" cy="3149982"/>
          </a:xfrm>
          <a:prstGeom prst="rect">
            <a:avLst/>
          </a:prstGeom>
          <a:ln>
            <a:solidFill>
              <a:schemeClr val="accent1"/>
            </a:solidFill>
          </a:ln>
        </p:spPr>
      </p:pic>
    </p:spTree>
    <p:extLst>
      <p:ext uri="{BB962C8B-B14F-4D97-AF65-F5344CB8AC3E}">
        <p14:creationId xmlns:p14="http://schemas.microsoft.com/office/powerpoint/2010/main" val="44482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B69E-6EDF-3065-33CE-5CF99B957AA0}"/>
              </a:ext>
            </a:extLst>
          </p:cNvPr>
          <p:cNvSpPr>
            <a:spLocks noGrp="1"/>
          </p:cNvSpPr>
          <p:nvPr>
            <p:ph type="title"/>
          </p:nvPr>
        </p:nvSpPr>
        <p:spPr/>
        <p:txBody>
          <a:bodyPr>
            <a:normAutofit fontScale="90000"/>
          </a:bodyPr>
          <a:lstStyle/>
          <a:p>
            <a:r>
              <a:rPr lang="en-US" dirty="0"/>
              <a:t>Reports from Rollover PO Lines, Details</a:t>
            </a:r>
          </a:p>
        </p:txBody>
      </p:sp>
      <p:sp>
        <p:nvSpPr>
          <p:cNvPr id="3" name="Content Placeholder 2">
            <a:extLst>
              <a:ext uri="{FF2B5EF4-FFF2-40B4-BE49-F238E27FC236}">
                <a16:creationId xmlns:a16="http://schemas.microsoft.com/office/drawing/2014/main" id="{9024122B-3A8C-C2A5-A9B1-63A85080E843}"/>
              </a:ext>
            </a:extLst>
          </p:cNvPr>
          <p:cNvSpPr>
            <a:spLocks noGrp="1"/>
          </p:cNvSpPr>
          <p:nvPr>
            <p:ph sz="half" idx="2"/>
          </p:nvPr>
        </p:nvSpPr>
        <p:spPr>
          <a:xfrm>
            <a:off x="838200" y="1580206"/>
            <a:ext cx="10998758" cy="5277794"/>
          </a:xfrm>
        </p:spPr>
        <p:txBody>
          <a:bodyPr/>
          <a:lstStyle/>
          <a:p>
            <a:pPr marL="0" indent="0">
              <a:buNone/>
            </a:pPr>
            <a:r>
              <a:rPr lang="en-US" sz="2800" dirty="0"/>
              <a:t>The job view is the most interesting option</a:t>
            </a:r>
          </a:p>
          <a:p>
            <a:pPr marL="342900" indent="-342900"/>
            <a:r>
              <a:rPr lang="en-US" sz="2000" dirty="0"/>
              <a:t>Alerts: Any issues encountered and the number of them</a:t>
            </a:r>
          </a:p>
          <a:p>
            <a:pPr marL="342900" indent="-342900"/>
            <a:r>
              <a:rPr lang="en-US" sz="2000" dirty="0"/>
              <a:t>Job Events: Links to lists of rolled PO lines or POLs with issues</a:t>
            </a:r>
          </a:p>
          <a:p>
            <a:pPr marL="342900" indent="-342900"/>
            <a:r>
              <a:rPr lang="en-US" sz="2000" dirty="0"/>
              <a:t>Counters: The parameters for the job and numbers of POLs that would succeed or fail to roll.</a:t>
            </a:r>
          </a:p>
          <a:p>
            <a:endParaRPr lang="en-US" dirty="0"/>
          </a:p>
        </p:txBody>
      </p:sp>
      <p:sp>
        <p:nvSpPr>
          <p:cNvPr id="4" name="Slide Number Placeholder 3">
            <a:extLst>
              <a:ext uri="{FF2B5EF4-FFF2-40B4-BE49-F238E27FC236}">
                <a16:creationId xmlns:a16="http://schemas.microsoft.com/office/drawing/2014/main" id="{6F702ACD-6C15-78E4-0591-CEFB1DB9222F}"/>
              </a:ext>
            </a:extLst>
          </p:cNvPr>
          <p:cNvSpPr>
            <a:spLocks noGrp="1"/>
          </p:cNvSpPr>
          <p:nvPr>
            <p:ph type="sldNum" sz="quarter" idx="12"/>
          </p:nvPr>
        </p:nvSpPr>
        <p:spPr/>
        <p:txBody>
          <a:bodyPr/>
          <a:lstStyle/>
          <a:p>
            <a:fld id="{2385DA76-2DD3-144A-9C84-6B8D9531DA2D}" type="slidenum">
              <a:rPr lang="en-US" smtClean="0"/>
              <a:t>21</a:t>
            </a:fld>
            <a:endParaRPr lang="en-US"/>
          </a:p>
        </p:txBody>
      </p:sp>
      <p:pic>
        <p:nvPicPr>
          <p:cNvPr id="5" name="Picture 4" descr="The job report screen for a completed Rollover PO Lines job contains alerts, job events, and counts of PO lines affected.">
            <a:extLst>
              <a:ext uri="{FF2B5EF4-FFF2-40B4-BE49-F238E27FC236}">
                <a16:creationId xmlns:a16="http://schemas.microsoft.com/office/drawing/2014/main" id="{7A870A2C-B40B-9A1D-CA43-22D0BA77CFC3}"/>
              </a:ext>
            </a:extLst>
          </p:cNvPr>
          <p:cNvPicPr>
            <a:picLocks noChangeAspect="1"/>
          </p:cNvPicPr>
          <p:nvPr/>
        </p:nvPicPr>
        <p:blipFill>
          <a:blip r:embed="rId3"/>
          <a:stretch>
            <a:fillRect/>
          </a:stretch>
        </p:blipFill>
        <p:spPr>
          <a:xfrm>
            <a:off x="2796687" y="3357780"/>
            <a:ext cx="6457845" cy="3363695"/>
          </a:xfrm>
          <a:prstGeom prst="rect">
            <a:avLst/>
          </a:prstGeom>
          <a:ln>
            <a:solidFill>
              <a:schemeClr val="accent1"/>
            </a:solidFill>
          </a:ln>
        </p:spPr>
      </p:pic>
    </p:spTree>
    <p:extLst>
      <p:ext uri="{BB962C8B-B14F-4D97-AF65-F5344CB8AC3E}">
        <p14:creationId xmlns:p14="http://schemas.microsoft.com/office/powerpoint/2010/main" val="178859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7517-FD65-A819-8AE7-49630C473F8E}"/>
              </a:ext>
            </a:extLst>
          </p:cNvPr>
          <p:cNvSpPr>
            <a:spLocks noGrp="1"/>
          </p:cNvSpPr>
          <p:nvPr>
            <p:ph type="title"/>
          </p:nvPr>
        </p:nvSpPr>
        <p:spPr/>
        <p:txBody>
          <a:bodyPr>
            <a:normAutofit fontScale="90000"/>
          </a:bodyPr>
          <a:lstStyle/>
          <a:p>
            <a:r>
              <a:rPr lang="en-US" dirty="0"/>
              <a:t>Evaluating PO Line Rollover</a:t>
            </a:r>
          </a:p>
        </p:txBody>
      </p:sp>
      <p:sp>
        <p:nvSpPr>
          <p:cNvPr id="3" name="Content Placeholder 2">
            <a:extLst>
              <a:ext uri="{FF2B5EF4-FFF2-40B4-BE49-F238E27FC236}">
                <a16:creationId xmlns:a16="http://schemas.microsoft.com/office/drawing/2014/main" id="{C271D0D2-7347-0D73-181F-52EE946F1504}"/>
              </a:ext>
            </a:extLst>
          </p:cNvPr>
          <p:cNvSpPr>
            <a:spLocks noGrp="1"/>
          </p:cNvSpPr>
          <p:nvPr>
            <p:ph sz="half" idx="2"/>
          </p:nvPr>
        </p:nvSpPr>
        <p:spPr/>
        <p:txBody>
          <a:bodyPr/>
          <a:lstStyle/>
          <a:p>
            <a:pPr marL="571500" lvl="1" indent="-342900"/>
            <a:r>
              <a:rPr lang="en-US" sz="2400" dirty="0">
                <a:ea typeface="+mn-lt"/>
                <a:cs typeface="+mn-lt"/>
              </a:rPr>
              <a:t>Are target funds </a:t>
            </a:r>
            <a:r>
              <a:rPr lang="en-US" sz="2400" b="1" dirty="0">
                <a:ea typeface="+mn-lt"/>
                <a:cs typeface="+mn-lt"/>
              </a:rPr>
              <a:t>Active</a:t>
            </a:r>
            <a:r>
              <a:rPr lang="en-US" sz="2400" dirty="0">
                <a:ea typeface="+mn-lt"/>
                <a:cs typeface="+mn-lt"/>
              </a:rPr>
              <a:t> yet?</a:t>
            </a:r>
          </a:p>
          <a:p>
            <a:pPr marL="571500" lvl="1" indent="-342900"/>
            <a:r>
              <a:rPr lang="en-US" sz="2400" dirty="0">
                <a:ea typeface="+mn-lt"/>
                <a:cs typeface="+mn-lt"/>
              </a:rPr>
              <a:t>Use PO Line Rollover in Report mode as needed</a:t>
            </a:r>
          </a:p>
          <a:p>
            <a:pPr marL="971550" lvl="2" indent="-342900"/>
            <a:r>
              <a:rPr lang="en-US" sz="2100" dirty="0">
                <a:ea typeface="+mn-lt"/>
                <a:cs typeface="+mn-lt"/>
              </a:rPr>
              <a:t>PO lines that should be closed</a:t>
            </a:r>
          </a:p>
          <a:p>
            <a:pPr marL="971550" lvl="2" indent="-342900"/>
            <a:r>
              <a:rPr lang="en-US" sz="2100" dirty="0">
                <a:ea typeface="+mn-lt"/>
                <a:cs typeface="+mn-lt"/>
              </a:rPr>
              <a:t>PO lines that should be open and rolled, but aren’t rolled</a:t>
            </a:r>
          </a:p>
          <a:p>
            <a:pPr marL="971550" lvl="2" indent="-342900"/>
            <a:r>
              <a:rPr lang="en-US" sz="2100" dirty="0">
                <a:ea typeface="+mn-lt"/>
                <a:cs typeface="+mn-lt"/>
              </a:rPr>
              <a:t>Check encumbrances to be recalculated correctly</a:t>
            </a:r>
          </a:p>
          <a:p>
            <a:pPr marL="571500" lvl="1" indent="-342900"/>
            <a:r>
              <a:rPr lang="en-US" sz="2400" dirty="0">
                <a:ea typeface="+mn-lt"/>
                <a:cs typeface="+mn-lt"/>
              </a:rPr>
              <a:t>When fitting, run PO Line Rollover job without Report</a:t>
            </a:r>
          </a:p>
          <a:p>
            <a:pPr marL="971550" lvl="2" indent="-342900"/>
            <a:r>
              <a:rPr lang="en-US" sz="2100" dirty="0">
                <a:ea typeface="+mn-lt"/>
                <a:cs typeface="+mn-lt"/>
              </a:rPr>
              <a:t>Close to your actual fiscal period cutover</a:t>
            </a:r>
          </a:p>
          <a:p>
            <a:pPr marL="971550" lvl="2" indent="-342900"/>
            <a:r>
              <a:rPr lang="en-US" sz="2100" dirty="0">
                <a:ea typeface="+mn-lt"/>
                <a:cs typeface="+mn-lt"/>
              </a:rPr>
              <a:t>After you’ve resolved as many inconsistencies as possible</a:t>
            </a:r>
          </a:p>
          <a:p>
            <a:pPr marL="971550" lvl="2" indent="-342900"/>
            <a:r>
              <a:rPr lang="en-US" sz="2100" dirty="0">
                <a:ea typeface="+mn-lt"/>
                <a:cs typeface="+mn-lt"/>
              </a:rPr>
              <a:t>Within the grace periods for both new and old ledgers</a:t>
            </a:r>
          </a:p>
          <a:p>
            <a:pPr marL="742950" lvl="1" indent="0">
              <a:buNone/>
            </a:pPr>
            <a:endParaRPr lang="en-US" sz="1400" dirty="0"/>
          </a:p>
        </p:txBody>
      </p:sp>
      <p:sp>
        <p:nvSpPr>
          <p:cNvPr id="4" name="Slide Number Placeholder 3">
            <a:extLst>
              <a:ext uri="{FF2B5EF4-FFF2-40B4-BE49-F238E27FC236}">
                <a16:creationId xmlns:a16="http://schemas.microsoft.com/office/drawing/2014/main" id="{6DEEAEA5-09CF-B312-4D5E-0BBEC596907A}"/>
              </a:ext>
            </a:extLst>
          </p:cNvPr>
          <p:cNvSpPr>
            <a:spLocks noGrp="1"/>
          </p:cNvSpPr>
          <p:nvPr>
            <p:ph type="sldNum" sz="quarter" idx="12"/>
          </p:nvPr>
        </p:nvSpPr>
        <p:spPr/>
        <p:txBody>
          <a:bodyPr/>
          <a:lstStyle/>
          <a:p>
            <a:fld id="{2385DA76-2DD3-144A-9C84-6B8D9531DA2D}" type="slidenum">
              <a:rPr lang="en-US" smtClean="0"/>
              <a:t>22</a:t>
            </a:fld>
            <a:endParaRPr lang="en-US"/>
          </a:p>
        </p:txBody>
      </p:sp>
    </p:spTree>
    <p:extLst>
      <p:ext uri="{BB962C8B-B14F-4D97-AF65-F5344CB8AC3E}">
        <p14:creationId xmlns:p14="http://schemas.microsoft.com/office/powerpoint/2010/main" val="173193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DB8-6863-5C0F-0A40-EB998D85F069}"/>
              </a:ext>
            </a:extLst>
          </p:cNvPr>
          <p:cNvSpPr>
            <a:spLocks noGrp="1"/>
          </p:cNvSpPr>
          <p:nvPr>
            <p:ph type="title"/>
          </p:nvPr>
        </p:nvSpPr>
        <p:spPr/>
        <p:txBody>
          <a:bodyPr>
            <a:normAutofit fontScale="90000"/>
          </a:bodyPr>
          <a:lstStyle/>
          <a:p>
            <a:r>
              <a:rPr lang="en-US" dirty="0"/>
              <a:t>Resources for Fiscal Period Close</a:t>
            </a:r>
          </a:p>
        </p:txBody>
      </p:sp>
      <p:sp>
        <p:nvSpPr>
          <p:cNvPr id="3" name="Content Placeholder 2">
            <a:extLst>
              <a:ext uri="{FF2B5EF4-FFF2-40B4-BE49-F238E27FC236}">
                <a16:creationId xmlns:a16="http://schemas.microsoft.com/office/drawing/2014/main" id="{BFCB7E42-386E-85A5-D68A-3A67CB8836AF}"/>
              </a:ext>
            </a:extLst>
          </p:cNvPr>
          <p:cNvSpPr>
            <a:spLocks noGrp="1"/>
          </p:cNvSpPr>
          <p:nvPr>
            <p:ph sz="half" idx="2"/>
          </p:nvPr>
        </p:nvSpPr>
        <p:spPr/>
        <p:txBody>
          <a:bodyPr/>
          <a:lstStyle/>
          <a:p>
            <a:pPr marL="0" indent="0">
              <a:buNone/>
            </a:pPr>
            <a:r>
              <a:rPr lang="en-US" sz="3200" dirty="0"/>
              <a:t>Interactive lesson from Ex Libris:</a:t>
            </a:r>
          </a:p>
          <a:p>
            <a:pPr marL="0" indent="0">
              <a:buNone/>
            </a:pPr>
            <a:r>
              <a:rPr lang="en-US" dirty="0">
                <a:hlinkClick r:id="rId2"/>
              </a:rPr>
              <a:t>http://exl-edu.com/01_Alma/Extended%20Training/Fiscal_Period_Closure/#/</a:t>
            </a:r>
            <a:endParaRPr lang="en-US" dirty="0"/>
          </a:p>
          <a:p>
            <a:pPr marL="0" indent="0">
              <a:buNone/>
            </a:pPr>
            <a:endParaRPr lang="en-US" dirty="0"/>
          </a:p>
          <a:p>
            <a:pPr marL="0" indent="0">
              <a:buNone/>
            </a:pPr>
            <a:r>
              <a:rPr lang="en-US" sz="3200" dirty="0"/>
              <a:t>Fiscal Period Closure Documentation from Ex Libris:</a:t>
            </a:r>
          </a:p>
          <a:p>
            <a:pPr marL="0" indent="0">
              <a:buNone/>
            </a:pPr>
            <a:r>
              <a:rPr lang="en-US" dirty="0">
                <a:hlinkClick r:id="rId3"/>
              </a:rPr>
              <a:t>https://knowledge.exlibrisgroup.com/Alma/Product_Documentation/010Alma_Online_Help_(English)/020Acquisitions/100Advanced_Tools/020Fiscal_Period_Closure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603DF77-4D17-0506-8F82-5C429AD2886B}"/>
              </a:ext>
            </a:extLst>
          </p:cNvPr>
          <p:cNvSpPr>
            <a:spLocks noGrp="1"/>
          </p:cNvSpPr>
          <p:nvPr>
            <p:ph type="sldNum" sz="quarter" idx="12"/>
          </p:nvPr>
        </p:nvSpPr>
        <p:spPr/>
        <p:txBody>
          <a:bodyPr/>
          <a:lstStyle/>
          <a:p>
            <a:fld id="{2385DA76-2DD3-144A-9C84-6B8D9531DA2D}" type="slidenum">
              <a:rPr lang="en-US" smtClean="0"/>
              <a:t>23</a:t>
            </a:fld>
            <a:endParaRPr lang="en-US"/>
          </a:p>
        </p:txBody>
      </p:sp>
    </p:spTree>
    <p:extLst>
      <p:ext uri="{BB962C8B-B14F-4D97-AF65-F5344CB8AC3E}">
        <p14:creationId xmlns:p14="http://schemas.microsoft.com/office/powerpoint/2010/main" val="271308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5231BBA-73EE-95D3-9819-754CF3DD0860}"/>
              </a:ext>
            </a:extLst>
          </p:cNvPr>
          <p:cNvSpPr>
            <a:spLocks noGrp="1"/>
          </p:cNvSpPr>
          <p:nvPr>
            <p:ph type="title"/>
          </p:nvPr>
        </p:nvSpPr>
        <p:spPr/>
        <p:txBody>
          <a:bodyPr>
            <a:normAutofit fontScale="90000"/>
          </a:bodyPr>
          <a:lstStyle/>
          <a:p>
            <a:r>
              <a:rPr lang="en-US" dirty="0"/>
              <a:t>Question Break 2</a:t>
            </a:r>
          </a:p>
        </p:txBody>
      </p:sp>
      <p:pic>
        <p:nvPicPr>
          <p:cNvPr id="9" name="Picture Placeholder 8">
            <a:extLst>
              <a:ext uri="{FF2B5EF4-FFF2-40B4-BE49-F238E27FC236}">
                <a16:creationId xmlns:a16="http://schemas.microsoft.com/office/drawing/2014/main" id="{CE5C19F7-9D20-AE41-24A8-6EC8EC5CFBCF}"/>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8488" r="8488"/>
          <a:stretch/>
        </p:blipFill>
        <p:spPr>
          <a:prstGeom prst="rect">
            <a:avLst/>
          </a:prstGeom>
        </p:spPr>
      </p:pic>
      <p:sp>
        <p:nvSpPr>
          <p:cNvPr id="4" name="Slide Number Placeholder 3">
            <a:extLst>
              <a:ext uri="{FF2B5EF4-FFF2-40B4-BE49-F238E27FC236}">
                <a16:creationId xmlns:a16="http://schemas.microsoft.com/office/drawing/2014/main" id="{03137B59-994C-1626-6E2A-4D09908356D5}"/>
              </a:ext>
            </a:extLst>
          </p:cNvPr>
          <p:cNvSpPr>
            <a:spLocks noGrp="1"/>
          </p:cNvSpPr>
          <p:nvPr>
            <p:ph type="sldNum" sz="quarter" idx="12"/>
          </p:nvPr>
        </p:nvSpPr>
        <p:spPr/>
        <p:txBody>
          <a:bodyPr/>
          <a:lstStyle/>
          <a:p>
            <a:fld id="{2385DA76-2DD3-144A-9C84-6B8D9531DA2D}" type="slidenum">
              <a:rPr lang="en-US" smtClean="0"/>
              <a:t>24</a:t>
            </a:fld>
            <a:endParaRPr lang="en-US"/>
          </a:p>
        </p:txBody>
      </p:sp>
    </p:spTree>
    <p:extLst>
      <p:ext uri="{BB962C8B-B14F-4D97-AF65-F5344CB8AC3E}">
        <p14:creationId xmlns:p14="http://schemas.microsoft.com/office/powerpoint/2010/main" val="399453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030E82-BAEB-3442-44E7-0280B8EA7791}"/>
              </a:ext>
            </a:extLst>
          </p:cNvPr>
          <p:cNvSpPr>
            <a:spLocks noGrp="1"/>
          </p:cNvSpPr>
          <p:nvPr>
            <p:ph type="title"/>
          </p:nvPr>
        </p:nvSpPr>
        <p:spPr/>
        <p:txBody>
          <a:bodyPr>
            <a:normAutofit fontScale="90000"/>
          </a:bodyPr>
          <a:lstStyle/>
          <a:p>
            <a:r>
              <a:rPr lang="en-US" dirty="0"/>
              <a:t>Order Clean-up</a:t>
            </a:r>
          </a:p>
        </p:txBody>
      </p:sp>
      <p:sp>
        <p:nvSpPr>
          <p:cNvPr id="14" name="Content Placeholder 13">
            <a:extLst>
              <a:ext uri="{FF2B5EF4-FFF2-40B4-BE49-F238E27FC236}">
                <a16:creationId xmlns:a16="http://schemas.microsoft.com/office/drawing/2014/main" id="{146A922F-5416-89EB-A79C-843A6336C294}"/>
              </a:ext>
            </a:extLst>
          </p:cNvPr>
          <p:cNvSpPr>
            <a:spLocks noGrp="1"/>
          </p:cNvSpPr>
          <p:nvPr>
            <p:ph sz="half" idx="2"/>
          </p:nvPr>
        </p:nvSpPr>
        <p:spPr>
          <a:xfrm>
            <a:off x="839788" y="1681163"/>
            <a:ext cx="3872889" cy="4508500"/>
          </a:xfrm>
        </p:spPr>
        <p:txBody>
          <a:bodyPr>
            <a:normAutofit/>
          </a:bodyPr>
          <a:lstStyle/>
          <a:p>
            <a:pPr lvl="1"/>
            <a:r>
              <a:rPr lang="en-US" sz="2100" dirty="0">
                <a:latin typeface="Arial" panose="020B0604020202020204" pitchFamily="34" charset="0"/>
              </a:rPr>
              <a:t>Order Lines: Sent Date after 07/01/2023</a:t>
            </a:r>
          </a:p>
          <a:p>
            <a:pPr lvl="1"/>
            <a:r>
              <a:rPr lang="en-US" sz="2100" dirty="0">
                <a:latin typeface="Arial" panose="020B0604020202020204" pitchFamily="34" charset="0"/>
              </a:rPr>
              <a:t>Useful facets for problems</a:t>
            </a:r>
          </a:p>
          <a:p>
            <a:pPr lvl="2"/>
            <a:r>
              <a:rPr lang="en-US" sz="1800" dirty="0">
                <a:latin typeface="Arial" panose="020B0604020202020204" pitchFamily="34" charset="0"/>
              </a:rPr>
              <a:t>Workflow Step</a:t>
            </a:r>
          </a:p>
          <a:p>
            <a:pPr lvl="2"/>
            <a:r>
              <a:rPr lang="en-US" sz="1800" dirty="0">
                <a:latin typeface="Arial" panose="020B0604020202020204" pitchFamily="34" charset="0"/>
              </a:rPr>
              <a:t>PO Line in Claim</a:t>
            </a:r>
          </a:p>
          <a:p>
            <a:pPr lvl="2"/>
            <a:r>
              <a:rPr lang="en-US" sz="1800" dirty="0">
                <a:latin typeface="Arial" panose="020B0604020202020204" pitchFamily="34" charset="0"/>
              </a:rPr>
              <a:t>Rush</a:t>
            </a:r>
          </a:p>
          <a:p>
            <a:pPr lvl="2"/>
            <a:r>
              <a:rPr lang="en-US" sz="1800" dirty="0">
                <a:latin typeface="Arial" panose="020B0604020202020204" pitchFamily="34" charset="0"/>
              </a:rPr>
              <a:t>Sent Date</a:t>
            </a:r>
          </a:p>
          <a:p>
            <a:pPr lvl="2"/>
            <a:r>
              <a:rPr lang="en-US" sz="1800" dirty="0">
                <a:latin typeface="Arial" panose="020B0604020202020204" pitchFamily="34" charset="0"/>
              </a:rPr>
              <a:t>Order Type</a:t>
            </a:r>
          </a:p>
          <a:p>
            <a:pPr lvl="2"/>
            <a:r>
              <a:rPr lang="en-US" sz="1800" dirty="0">
                <a:latin typeface="Arial" panose="020B0604020202020204" pitchFamily="34" charset="0"/>
              </a:rPr>
              <a:t>Material Type</a:t>
            </a:r>
          </a:p>
          <a:p>
            <a:pPr lvl="1"/>
            <a:r>
              <a:rPr lang="en-US" sz="2100" dirty="0">
                <a:latin typeface="Arial" panose="020B0604020202020204" pitchFamily="34" charset="0"/>
              </a:rPr>
              <a:t>Analytics &gt; Out of the Box &gt; Out of the Box Analytics: Acquisitions: Claims Dashboard</a:t>
            </a:r>
          </a:p>
          <a:p>
            <a:endParaRPr lang="en-US" dirty="0"/>
          </a:p>
        </p:txBody>
      </p:sp>
      <p:pic>
        <p:nvPicPr>
          <p:cNvPr id="18" name="Content Placeholder 17">
            <a:extLst>
              <a:ext uri="{FF2B5EF4-FFF2-40B4-BE49-F238E27FC236}">
                <a16:creationId xmlns:a16="http://schemas.microsoft.com/office/drawing/2014/main" id="{DA7AD2D6-F6D6-236D-037D-82488D4B2916}"/>
              </a:ext>
            </a:extLst>
          </p:cNvPr>
          <p:cNvPicPr>
            <a:picLocks noGrp="1" noChangeAspect="1"/>
          </p:cNvPicPr>
          <p:nvPr>
            <p:ph sz="quarter" idx="4"/>
          </p:nvPr>
        </p:nvPicPr>
        <p:blipFill>
          <a:blip r:embed="rId3"/>
          <a:stretch>
            <a:fillRect/>
          </a:stretch>
        </p:blipFill>
        <p:spPr>
          <a:xfrm>
            <a:off x="8100568" y="1560688"/>
            <a:ext cx="1666430" cy="4628975"/>
          </a:xfrm>
          <a:prstGeom prst="rect">
            <a:avLst/>
          </a:prstGeom>
        </p:spPr>
      </p:pic>
      <p:sp>
        <p:nvSpPr>
          <p:cNvPr id="10" name="Slide Number Placeholder 9">
            <a:extLst>
              <a:ext uri="{FF2B5EF4-FFF2-40B4-BE49-F238E27FC236}">
                <a16:creationId xmlns:a16="http://schemas.microsoft.com/office/drawing/2014/main" id="{4BC25F6E-CCEB-B454-1053-6351D4BF398B}"/>
              </a:ext>
            </a:extLst>
          </p:cNvPr>
          <p:cNvSpPr>
            <a:spLocks noGrp="1"/>
          </p:cNvSpPr>
          <p:nvPr>
            <p:ph type="sldNum" sz="quarter" idx="12"/>
          </p:nvPr>
        </p:nvSpPr>
        <p:spPr/>
        <p:txBody>
          <a:bodyPr/>
          <a:lstStyle/>
          <a:p>
            <a:fld id="{2385DA76-2DD3-144A-9C84-6B8D9531DA2D}" type="slidenum">
              <a:rPr lang="en-US" smtClean="0"/>
              <a:t>25</a:t>
            </a:fld>
            <a:endParaRPr lang="en-US"/>
          </a:p>
        </p:txBody>
      </p:sp>
      <p:sp>
        <p:nvSpPr>
          <p:cNvPr id="19" name="Text Placeholder 5">
            <a:extLst>
              <a:ext uri="{FF2B5EF4-FFF2-40B4-BE49-F238E27FC236}">
                <a16:creationId xmlns:a16="http://schemas.microsoft.com/office/drawing/2014/main" id="{8A04AE9C-ED0C-0802-81F3-E1F07C187241}"/>
              </a:ext>
            </a:extLst>
          </p:cNvPr>
          <p:cNvSpPr txBox="1">
            <a:spLocks/>
          </p:cNvSpPr>
          <p:nvPr/>
        </p:nvSpPr>
        <p:spPr>
          <a:xfrm>
            <a:off x="5446208" y="6086475"/>
            <a:ext cx="5906004" cy="63500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 list of facets for filtering purchase order lines in Alma. Facet types displayed include Assignment, Workflow Step, PO Line in Claim, Sent Date, and Rush.</a:t>
            </a:r>
          </a:p>
        </p:txBody>
      </p:sp>
    </p:spTree>
    <p:extLst>
      <p:ext uri="{BB962C8B-B14F-4D97-AF65-F5344CB8AC3E}">
        <p14:creationId xmlns:p14="http://schemas.microsoft.com/office/powerpoint/2010/main" val="1184931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7EAF-76BA-DF44-D7F8-84B482C20043}"/>
              </a:ext>
            </a:extLst>
          </p:cNvPr>
          <p:cNvSpPr>
            <a:spLocks noGrp="1"/>
          </p:cNvSpPr>
          <p:nvPr>
            <p:ph type="title"/>
          </p:nvPr>
        </p:nvSpPr>
        <p:spPr/>
        <p:txBody>
          <a:bodyPr>
            <a:normAutofit fontScale="90000"/>
          </a:bodyPr>
          <a:lstStyle/>
          <a:p>
            <a:r>
              <a:rPr lang="en-US" dirty="0"/>
              <a:t>Clean-up Actions</a:t>
            </a:r>
          </a:p>
        </p:txBody>
      </p:sp>
      <p:sp>
        <p:nvSpPr>
          <p:cNvPr id="3" name="Content Placeholder 2">
            <a:extLst>
              <a:ext uri="{FF2B5EF4-FFF2-40B4-BE49-F238E27FC236}">
                <a16:creationId xmlns:a16="http://schemas.microsoft.com/office/drawing/2014/main" id="{22041AFD-9E9F-815E-FBBC-CEDED94DCABD}"/>
              </a:ext>
            </a:extLst>
          </p:cNvPr>
          <p:cNvSpPr>
            <a:spLocks noGrp="1"/>
          </p:cNvSpPr>
          <p:nvPr>
            <p:ph sz="half" idx="2"/>
          </p:nvPr>
        </p:nvSpPr>
        <p:spPr>
          <a:xfrm>
            <a:off x="838199" y="1740980"/>
            <a:ext cx="10737501" cy="4615370"/>
          </a:xfrm>
        </p:spPr>
        <p:txBody>
          <a:bodyPr>
            <a:normAutofit/>
          </a:bodyPr>
          <a:lstStyle/>
          <a:p>
            <a:pPr marL="571500" lvl="1" indent="-342900"/>
            <a:r>
              <a:rPr lang="en-US" sz="2400" dirty="0">
                <a:ea typeface="+mn-lt"/>
                <a:cs typeface="+mn-lt"/>
              </a:rPr>
              <a:t>Options depend on POL Status</a:t>
            </a:r>
            <a:endParaRPr lang="en-US" sz="1700" dirty="0">
              <a:ea typeface="+mn-lt"/>
              <a:cs typeface="+mn-lt"/>
            </a:endParaRPr>
          </a:p>
          <a:p>
            <a:pPr marL="971550" lvl="2" indent="-342900"/>
            <a:r>
              <a:rPr lang="en-US" sz="2100" dirty="0">
                <a:ea typeface="+mn-lt"/>
                <a:cs typeface="+mn-lt"/>
              </a:rPr>
              <a:t>Sent (not received): May cancel or receive*</a:t>
            </a:r>
          </a:p>
          <a:p>
            <a:pPr marL="1428750" lvl="3" indent="-342900"/>
            <a:r>
              <a:rPr lang="en-US" sz="1800" dirty="0">
                <a:ea typeface="+mn-lt"/>
                <a:cs typeface="+mn-lt"/>
              </a:rPr>
              <a:t>Receiving should update status to Waiting for Invoice</a:t>
            </a:r>
          </a:p>
          <a:p>
            <a:pPr marL="971550" lvl="2" indent="-342900"/>
            <a:r>
              <a:rPr lang="en-US" sz="2100" dirty="0">
                <a:ea typeface="+mn-lt"/>
                <a:cs typeface="+mn-lt"/>
              </a:rPr>
              <a:t>Sent (received/activated): May close or add invoice</a:t>
            </a:r>
          </a:p>
          <a:p>
            <a:pPr marL="971550" lvl="2" indent="-342900"/>
            <a:r>
              <a:rPr lang="en-US" sz="2100" dirty="0">
                <a:ea typeface="+mn-lt"/>
                <a:cs typeface="+mn-lt"/>
              </a:rPr>
              <a:t>Waiting for Invoice: May close or add invoice</a:t>
            </a:r>
          </a:p>
          <a:p>
            <a:pPr marL="971550" lvl="2" indent="-342900"/>
            <a:r>
              <a:rPr lang="en-US" sz="2100" dirty="0">
                <a:ea typeface="+mn-lt"/>
                <a:cs typeface="+mn-lt"/>
              </a:rPr>
              <a:t>In Review: May cancel or delete</a:t>
            </a:r>
          </a:p>
          <a:p>
            <a:pPr marL="571500" lvl="1" indent="-342900"/>
            <a:r>
              <a:rPr lang="en-US" sz="2400" dirty="0">
                <a:ea typeface="+mn-lt"/>
                <a:cs typeface="+mn-lt"/>
              </a:rPr>
              <a:t>Best action may depend on timing</a:t>
            </a:r>
          </a:p>
          <a:p>
            <a:pPr marL="971550" lvl="2" indent="-342900"/>
            <a:r>
              <a:rPr lang="en-US" sz="2100" dirty="0">
                <a:ea typeface="+mn-lt"/>
                <a:cs typeface="+mn-lt"/>
              </a:rPr>
              <a:t>If you have holdings: receive/activate it</a:t>
            </a:r>
          </a:p>
          <a:p>
            <a:pPr marL="971550" lvl="2" indent="-342900"/>
            <a:r>
              <a:rPr lang="en-US" sz="2100" dirty="0">
                <a:ea typeface="+mn-lt"/>
                <a:cs typeface="+mn-lt"/>
              </a:rPr>
              <a:t>Current fiscal year: make it complete (order, receive, invoice)</a:t>
            </a:r>
          </a:p>
          <a:p>
            <a:pPr marL="971550" lvl="2" indent="-342900"/>
            <a:r>
              <a:rPr lang="en-US" sz="2100" dirty="0">
                <a:ea typeface="+mn-lt"/>
                <a:cs typeface="+mn-lt"/>
              </a:rPr>
              <a:t>Past fiscal years: make it close enough</a:t>
            </a:r>
          </a:p>
          <a:p>
            <a:pPr marL="571500" lvl="1" indent="-342900"/>
            <a:r>
              <a:rPr lang="en-US" sz="2400" dirty="0">
                <a:ea typeface="+mn-lt"/>
                <a:cs typeface="+mn-lt"/>
              </a:rPr>
              <a:t>Change PO Lines Status job</a:t>
            </a:r>
          </a:p>
          <a:p>
            <a:pPr marL="971550" lvl="2" indent="-342900"/>
            <a:r>
              <a:rPr lang="en-US" sz="2100" dirty="0">
                <a:ea typeface="+mn-lt"/>
                <a:cs typeface="+mn-lt"/>
              </a:rPr>
              <a:t>Cancel, close, or delete a set of POLs</a:t>
            </a:r>
          </a:p>
          <a:p>
            <a:pPr marL="971550" lvl="2" indent="-342900"/>
            <a:endParaRPr lang="en-US" sz="2100" dirty="0">
              <a:ea typeface="+mn-lt"/>
              <a:cs typeface="+mn-lt"/>
            </a:endParaRPr>
          </a:p>
          <a:p>
            <a:endParaRPr lang="en-US" dirty="0"/>
          </a:p>
        </p:txBody>
      </p:sp>
      <p:sp>
        <p:nvSpPr>
          <p:cNvPr id="4" name="Slide Number Placeholder 3">
            <a:extLst>
              <a:ext uri="{FF2B5EF4-FFF2-40B4-BE49-F238E27FC236}">
                <a16:creationId xmlns:a16="http://schemas.microsoft.com/office/drawing/2014/main" id="{D07E14BA-B917-829D-C77F-7121825FC68A}"/>
              </a:ext>
            </a:extLst>
          </p:cNvPr>
          <p:cNvSpPr>
            <a:spLocks noGrp="1"/>
          </p:cNvSpPr>
          <p:nvPr>
            <p:ph type="sldNum" sz="quarter" idx="12"/>
          </p:nvPr>
        </p:nvSpPr>
        <p:spPr/>
        <p:txBody>
          <a:bodyPr/>
          <a:lstStyle/>
          <a:p>
            <a:fld id="{2385DA76-2DD3-144A-9C84-6B8D9531DA2D}" type="slidenum">
              <a:rPr lang="en-US" smtClean="0"/>
              <a:t>26</a:t>
            </a:fld>
            <a:endParaRPr lang="en-US"/>
          </a:p>
        </p:txBody>
      </p:sp>
    </p:spTree>
    <p:extLst>
      <p:ext uri="{BB962C8B-B14F-4D97-AF65-F5344CB8AC3E}">
        <p14:creationId xmlns:p14="http://schemas.microsoft.com/office/powerpoint/2010/main" val="332938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B24-9F95-7977-A5B7-BADB0C0E0648}"/>
              </a:ext>
            </a:extLst>
          </p:cNvPr>
          <p:cNvSpPr>
            <a:spLocks noGrp="1"/>
          </p:cNvSpPr>
          <p:nvPr>
            <p:ph type="title"/>
          </p:nvPr>
        </p:nvSpPr>
        <p:spPr/>
        <p:txBody>
          <a:bodyPr>
            <a:normAutofit fontScale="90000"/>
          </a:bodyPr>
          <a:lstStyle/>
          <a:p>
            <a:r>
              <a:rPr lang="en-US" dirty="0"/>
              <a:t>Renewals</a:t>
            </a:r>
          </a:p>
        </p:txBody>
      </p:sp>
      <p:sp>
        <p:nvSpPr>
          <p:cNvPr id="3" name="Content Placeholder 2">
            <a:extLst>
              <a:ext uri="{FF2B5EF4-FFF2-40B4-BE49-F238E27FC236}">
                <a16:creationId xmlns:a16="http://schemas.microsoft.com/office/drawing/2014/main" id="{76E8966A-66FA-340D-FDB4-D5841554ED56}"/>
              </a:ext>
            </a:extLst>
          </p:cNvPr>
          <p:cNvSpPr>
            <a:spLocks noGrp="1"/>
          </p:cNvSpPr>
          <p:nvPr>
            <p:ph sz="half" idx="2"/>
          </p:nvPr>
        </p:nvSpPr>
        <p:spPr>
          <a:xfrm>
            <a:off x="838200" y="1740980"/>
            <a:ext cx="10807840" cy="4740207"/>
          </a:xfrm>
        </p:spPr>
        <p:txBody>
          <a:bodyPr>
            <a:normAutofit lnSpcReduction="10000"/>
          </a:bodyPr>
          <a:lstStyle/>
          <a:p>
            <a:pPr marL="571500" lvl="1" indent="-342900"/>
            <a:r>
              <a:rPr lang="en-US" sz="2400" dirty="0">
                <a:ea typeface="+mn-lt"/>
                <a:cs typeface="+mn-lt"/>
              </a:rPr>
              <a:t>Continuation PO Lines: subscriptions or standing orders</a:t>
            </a:r>
            <a:endParaRPr lang="en-US" sz="1700" dirty="0">
              <a:ea typeface="+mn-lt"/>
              <a:cs typeface="+mn-lt"/>
            </a:endParaRPr>
          </a:p>
          <a:p>
            <a:pPr marL="971550" lvl="2" indent="-342900"/>
            <a:r>
              <a:rPr lang="en-US" sz="2100" dirty="0">
                <a:ea typeface="+mn-lt"/>
                <a:cs typeface="+mn-lt"/>
              </a:rPr>
              <a:t>Single PO Line per title, series, or package</a:t>
            </a:r>
          </a:p>
          <a:p>
            <a:pPr marL="971550" lvl="2" indent="-342900"/>
            <a:r>
              <a:rPr lang="en-US" sz="2100" dirty="0">
                <a:ea typeface="+mn-lt"/>
                <a:cs typeface="+mn-lt"/>
              </a:rPr>
              <a:t>Rolled from year to year</a:t>
            </a:r>
          </a:p>
          <a:p>
            <a:pPr marL="971550" lvl="2" indent="-342900"/>
            <a:r>
              <a:rPr lang="en-US" sz="2100" dirty="0">
                <a:ea typeface="+mn-lt"/>
                <a:cs typeface="+mn-lt"/>
              </a:rPr>
              <a:t>Renewed from year to year</a:t>
            </a:r>
          </a:p>
          <a:p>
            <a:pPr marL="571500" lvl="1" indent="-342900"/>
            <a:r>
              <a:rPr lang="en-US" sz="2400" dirty="0">
                <a:ea typeface="+mn-lt"/>
                <a:cs typeface="+mn-lt"/>
              </a:rPr>
              <a:t>Renewal types</a:t>
            </a:r>
          </a:p>
          <a:p>
            <a:pPr marL="971550" lvl="2" indent="-342900"/>
            <a:r>
              <a:rPr lang="en-US" sz="2100" dirty="0">
                <a:ea typeface="+mn-lt"/>
                <a:cs typeface="+mn-lt"/>
              </a:rPr>
              <a:t>Recurring Renewal</a:t>
            </a:r>
          </a:p>
          <a:p>
            <a:pPr marL="1428750" lvl="3" indent="-342900"/>
            <a:r>
              <a:rPr lang="en-US" sz="1800" dirty="0">
                <a:ea typeface="+mn-lt"/>
                <a:cs typeface="+mn-lt"/>
              </a:rPr>
              <a:t>Automatic subscription for one year based on Renewal Date</a:t>
            </a:r>
          </a:p>
          <a:p>
            <a:pPr marL="971550" lvl="2" indent="-342900"/>
            <a:r>
              <a:rPr lang="en-US" sz="2100" dirty="0">
                <a:ea typeface="+mn-lt"/>
                <a:cs typeface="+mn-lt"/>
              </a:rPr>
              <a:t>Manual Renewal</a:t>
            </a:r>
          </a:p>
          <a:p>
            <a:pPr marL="1428750" lvl="3" indent="-342900"/>
            <a:r>
              <a:rPr lang="en-US" sz="1800" dirty="0">
                <a:ea typeface="+mn-lt"/>
                <a:cs typeface="+mn-lt"/>
              </a:rPr>
              <a:t>User must manually update Renewal Date</a:t>
            </a:r>
          </a:p>
          <a:p>
            <a:pPr marL="971550" lvl="2" indent="-342900"/>
            <a:r>
              <a:rPr lang="en-US" sz="2100" dirty="0">
                <a:ea typeface="+mn-lt"/>
                <a:cs typeface="+mn-lt"/>
              </a:rPr>
              <a:t>PO Line – Renewal job</a:t>
            </a:r>
          </a:p>
          <a:p>
            <a:pPr marL="1428750" lvl="3" indent="-342900"/>
            <a:r>
              <a:rPr lang="en-US" sz="1800" dirty="0">
                <a:ea typeface="+mn-lt"/>
                <a:cs typeface="+mn-lt"/>
              </a:rPr>
              <a:t>Scheduled job, checks for renewal dates and reminder period</a:t>
            </a:r>
          </a:p>
          <a:p>
            <a:pPr marL="1428750" lvl="3" indent="-342900"/>
            <a:r>
              <a:rPr lang="en-US" sz="1800" dirty="0">
                <a:ea typeface="+mn-lt"/>
                <a:cs typeface="+mn-lt"/>
              </a:rPr>
              <a:t>Automatically renews recurring renewals</a:t>
            </a:r>
          </a:p>
          <a:p>
            <a:pPr marL="1428750" lvl="3" indent="-342900"/>
            <a:r>
              <a:rPr lang="en-US" sz="1800" dirty="0">
                <a:ea typeface="+mn-lt"/>
                <a:cs typeface="+mn-lt"/>
              </a:rPr>
              <a:t>Updates manual renewal POLs to Waiting for Manual Renewal</a:t>
            </a:r>
          </a:p>
          <a:p>
            <a:pPr marL="1428750" lvl="3" indent="-342900"/>
            <a:r>
              <a:rPr lang="en-US" sz="1800" dirty="0">
                <a:ea typeface="+mn-lt"/>
                <a:cs typeface="+mn-lt"/>
              </a:rPr>
              <a:t>Acquisitions &gt; Purchase Order Lines &gt; Renew</a:t>
            </a:r>
          </a:p>
          <a:p>
            <a:pPr marL="1428750" lvl="3" indent="-342900"/>
            <a:endParaRPr lang="en-US" sz="2100" dirty="0">
              <a:ea typeface="+mn-lt"/>
              <a:cs typeface="+mn-lt"/>
            </a:endParaRPr>
          </a:p>
          <a:p>
            <a:endParaRPr lang="en-US" dirty="0"/>
          </a:p>
        </p:txBody>
      </p:sp>
      <p:sp>
        <p:nvSpPr>
          <p:cNvPr id="4" name="Slide Number Placeholder 3">
            <a:extLst>
              <a:ext uri="{FF2B5EF4-FFF2-40B4-BE49-F238E27FC236}">
                <a16:creationId xmlns:a16="http://schemas.microsoft.com/office/drawing/2014/main" id="{D4BC6437-5305-7C85-A3E9-DF1B495504D7}"/>
              </a:ext>
            </a:extLst>
          </p:cNvPr>
          <p:cNvSpPr>
            <a:spLocks noGrp="1"/>
          </p:cNvSpPr>
          <p:nvPr>
            <p:ph type="sldNum" sz="quarter" idx="12"/>
          </p:nvPr>
        </p:nvSpPr>
        <p:spPr/>
        <p:txBody>
          <a:bodyPr/>
          <a:lstStyle/>
          <a:p>
            <a:fld id="{2385DA76-2DD3-144A-9C84-6B8D9531DA2D}" type="slidenum">
              <a:rPr lang="en-US" smtClean="0"/>
              <a:t>27</a:t>
            </a:fld>
            <a:endParaRPr lang="en-US"/>
          </a:p>
        </p:txBody>
      </p:sp>
    </p:spTree>
    <p:extLst>
      <p:ext uri="{BB962C8B-B14F-4D97-AF65-F5344CB8AC3E}">
        <p14:creationId xmlns:p14="http://schemas.microsoft.com/office/powerpoint/2010/main" val="416043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AA28-DAA4-3884-75AC-D473A5BFA860}"/>
              </a:ext>
            </a:extLst>
          </p:cNvPr>
          <p:cNvSpPr>
            <a:spLocks noGrp="1"/>
          </p:cNvSpPr>
          <p:nvPr>
            <p:ph type="title"/>
          </p:nvPr>
        </p:nvSpPr>
        <p:spPr/>
        <p:txBody>
          <a:bodyPr>
            <a:normAutofit fontScale="90000"/>
          </a:bodyPr>
          <a:lstStyle/>
          <a:p>
            <a:r>
              <a:rPr lang="en-US" dirty="0"/>
              <a:t>Renewals and Rollover</a:t>
            </a:r>
          </a:p>
        </p:txBody>
      </p:sp>
      <p:sp>
        <p:nvSpPr>
          <p:cNvPr id="3" name="Content Placeholder 2">
            <a:extLst>
              <a:ext uri="{FF2B5EF4-FFF2-40B4-BE49-F238E27FC236}">
                <a16:creationId xmlns:a16="http://schemas.microsoft.com/office/drawing/2014/main" id="{9CB9014F-9CBC-00CC-43D8-8419FD5DC050}"/>
              </a:ext>
            </a:extLst>
          </p:cNvPr>
          <p:cNvSpPr>
            <a:spLocks noGrp="1"/>
          </p:cNvSpPr>
          <p:nvPr>
            <p:ph sz="half" idx="2"/>
          </p:nvPr>
        </p:nvSpPr>
        <p:spPr/>
        <p:txBody>
          <a:bodyPr/>
          <a:lstStyle/>
          <a:p>
            <a:pPr marL="571500" lvl="1" indent="-342900"/>
            <a:r>
              <a:rPr lang="en-US" sz="2400" dirty="0">
                <a:ea typeface="+mn-lt"/>
                <a:cs typeface="+mn-lt"/>
              </a:rPr>
              <a:t>Eligibility to Roll based on Renewal Date and Status</a:t>
            </a:r>
            <a:endParaRPr lang="en-US" sz="1700" dirty="0">
              <a:ea typeface="+mn-lt"/>
              <a:cs typeface="+mn-lt"/>
            </a:endParaRPr>
          </a:p>
          <a:p>
            <a:pPr marL="971550" lvl="2" indent="-342900"/>
            <a:r>
              <a:rPr lang="en-US" sz="2100" dirty="0">
                <a:ea typeface="+mn-lt"/>
                <a:cs typeface="+mn-lt"/>
              </a:rPr>
              <a:t>Waiting for renewal + Renewal Date after rollover date: Open</a:t>
            </a:r>
          </a:p>
          <a:p>
            <a:pPr marL="971550" lvl="2" indent="-342900"/>
            <a:r>
              <a:rPr lang="en-US" sz="2100" dirty="0">
                <a:ea typeface="+mn-lt"/>
                <a:cs typeface="+mn-lt"/>
              </a:rPr>
              <a:t>Waiting for renewal + Renewal Date before rollover date: Closed</a:t>
            </a:r>
          </a:p>
          <a:p>
            <a:pPr marL="971550" lvl="2" indent="-342900"/>
            <a:r>
              <a:rPr lang="en-US" sz="2100" dirty="0">
                <a:ea typeface="+mn-lt"/>
                <a:cs typeface="+mn-lt"/>
              </a:rPr>
              <a:t>Waiting for invoice + any Renewal Date: Open</a:t>
            </a:r>
          </a:p>
          <a:p>
            <a:pPr marL="971550" lvl="2" indent="-342900"/>
            <a:r>
              <a:rPr lang="en-US" sz="2100" dirty="0">
                <a:ea typeface="+mn-lt"/>
                <a:cs typeface="+mn-lt"/>
              </a:rPr>
              <a:t>Sent + any Renewal Date: Open</a:t>
            </a:r>
          </a:p>
          <a:p>
            <a:pPr marL="571500" lvl="1" indent="-342900"/>
            <a:r>
              <a:rPr lang="en-US" sz="2400" dirty="0">
                <a:ea typeface="+mn-lt"/>
                <a:cs typeface="+mn-lt"/>
              </a:rPr>
              <a:t>Problems for Unrolled Continuation</a:t>
            </a:r>
          </a:p>
          <a:p>
            <a:pPr marL="971550" lvl="2" indent="-342900"/>
            <a:r>
              <a:rPr lang="en-US" sz="2100" dirty="0">
                <a:ea typeface="+mn-lt"/>
                <a:cs typeface="+mn-lt"/>
              </a:rPr>
              <a:t>Renewal blocked: “Fund subscription is not active”</a:t>
            </a:r>
          </a:p>
          <a:p>
            <a:pPr marL="971550" lvl="2" indent="-342900"/>
            <a:r>
              <a:rPr lang="en-US" sz="2100" dirty="0">
                <a:ea typeface="+mn-lt"/>
                <a:cs typeface="+mn-lt"/>
              </a:rPr>
              <a:t>Solution: manually roll POL, then renew</a:t>
            </a:r>
          </a:p>
          <a:p>
            <a:endParaRPr lang="en-US" dirty="0"/>
          </a:p>
        </p:txBody>
      </p:sp>
      <p:sp>
        <p:nvSpPr>
          <p:cNvPr id="4" name="Slide Number Placeholder 3">
            <a:extLst>
              <a:ext uri="{FF2B5EF4-FFF2-40B4-BE49-F238E27FC236}">
                <a16:creationId xmlns:a16="http://schemas.microsoft.com/office/drawing/2014/main" id="{243CA5A3-9D6F-C8FB-8625-1DF3D50ED517}"/>
              </a:ext>
            </a:extLst>
          </p:cNvPr>
          <p:cNvSpPr>
            <a:spLocks noGrp="1"/>
          </p:cNvSpPr>
          <p:nvPr>
            <p:ph type="sldNum" sz="quarter" idx="12"/>
          </p:nvPr>
        </p:nvSpPr>
        <p:spPr/>
        <p:txBody>
          <a:bodyPr/>
          <a:lstStyle/>
          <a:p>
            <a:fld id="{2385DA76-2DD3-144A-9C84-6B8D9531DA2D}" type="slidenum">
              <a:rPr lang="en-US" smtClean="0"/>
              <a:t>28</a:t>
            </a:fld>
            <a:endParaRPr lang="en-US"/>
          </a:p>
        </p:txBody>
      </p:sp>
    </p:spTree>
    <p:extLst>
      <p:ext uri="{BB962C8B-B14F-4D97-AF65-F5344CB8AC3E}">
        <p14:creationId xmlns:p14="http://schemas.microsoft.com/office/powerpoint/2010/main" val="277338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2A2E-5827-7013-03B4-2C0AD9702F0A}"/>
              </a:ext>
            </a:extLst>
          </p:cNvPr>
          <p:cNvSpPr>
            <a:spLocks noGrp="1"/>
          </p:cNvSpPr>
          <p:nvPr>
            <p:ph type="title"/>
          </p:nvPr>
        </p:nvSpPr>
        <p:spPr/>
        <p:txBody>
          <a:bodyPr>
            <a:normAutofit fontScale="90000"/>
          </a:bodyPr>
          <a:lstStyle/>
          <a:p>
            <a:r>
              <a:rPr lang="en-US" dirty="0"/>
              <a:t>Is Rollover Necessary?</a:t>
            </a:r>
          </a:p>
        </p:txBody>
      </p:sp>
      <p:sp>
        <p:nvSpPr>
          <p:cNvPr id="3" name="Content Placeholder 2">
            <a:extLst>
              <a:ext uri="{FF2B5EF4-FFF2-40B4-BE49-F238E27FC236}">
                <a16:creationId xmlns:a16="http://schemas.microsoft.com/office/drawing/2014/main" id="{731BE360-C174-4EAF-03B6-40905D14FDB8}"/>
              </a:ext>
            </a:extLst>
          </p:cNvPr>
          <p:cNvSpPr>
            <a:spLocks noGrp="1"/>
          </p:cNvSpPr>
          <p:nvPr>
            <p:ph sz="half" idx="2"/>
          </p:nvPr>
        </p:nvSpPr>
        <p:spPr/>
        <p:txBody>
          <a:bodyPr/>
          <a:lstStyle/>
          <a:p>
            <a:r>
              <a:rPr lang="en-US" dirty="0"/>
              <a:t>Yes. </a:t>
            </a:r>
          </a:p>
          <a:p>
            <a:r>
              <a:rPr lang="en-US" dirty="0"/>
              <a:t>Create new fiscal period with Rollover Ledgers job.</a:t>
            </a:r>
          </a:p>
          <a:p>
            <a:pPr lvl="1"/>
            <a:r>
              <a:rPr lang="en-US" dirty="0"/>
              <a:t>Fiscal period is used by Acquisitions and by Analytics.</a:t>
            </a:r>
          </a:p>
          <a:p>
            <a:pPr lvl="1"/>
            <a:r>
              <a:rPr lang="en-US" dirty="0"/>
              <a:t>Fiscal period update must be done within a few months of fiscal period end date.</a:t>
            </a:r>
          </a:p>
          <a:p>
            <a:pPr lvl="1"/>
            <a:r>
              <a:rPr lang="en-US" dirty="0"/>
              <a:t>Fiscal period cannot be created manually in Alma configuration.</a:t>
            </a:r>
          </a:p>
          <a:p>
            <a:r>
              <a:rPr lang="en-US" dirty="0"/>
              <a:t>If your institution does not use Acquisitions:</a:t>
            </a:r>
          </a:p>
          <a:p>
            <a:pPr lvl="1"/>
            <a:r>
              <a:rPr lang="en-US" dirty="0"/>
              <a:t>Fiscal period close is complete.</a:t>
            </a:r>
          </a:p>
          <a:p>
            <a:pPr lvl="1"/>
            <a:r>
              <a:rPr lang="en-US" dirty="0"/>
              <a:t>Your I-Share Liaison may request that CARLI do your rollover for the new fiscal year.</a:t>
            </a:r>
          </a:p>
          <a:p>
            <a:pPr lvl="1"/>
            <a:endParaRPr lang="en-US" dirty="0"/>
          </a:p>
        </p:txBody>
      </p:sp>
      <p:sp>
        <p:nvSpPr>
          <p:cNvPr id="4" name="Slide Number Placeholder 3">
            <a:extLst>
              <a:ext uri="{FF2B5EF4-FFF2-40B4-BE49-F238E27FC236}">
                <a16:creationId xmlns:a16="http://schemas.microsoft.com/office/drawing/2014/main" id="{9BE5D28C-7E1A-1E33-19ED-5A2C14B4FACA}"/>
              </a:ext>
            </a:extLst>
          </p:cNvPr>
          <p:cNvSpPr>
            <a:spLocks noGrp="1"/>
          </p:cNvSpPr>
          <p:nvPr>
            <p:ph type="sldNum" sz="quarter" idx="12"/>
          </p:nvPr>
        </p:nvSpPr>
        <p:spPr/>
        <p:txBody>
          <a:bodyPr/>
          <a:lstStyle/>
          <a:p>
            <a:fld id="{2385DA76-2DD3-144A-9C84-6B8D9531DA2D}" type="slidenum">
              <a:rPr lang="en-US" smtClean="0"/>
              <a:t>29</a:t>
            </a:fld>
            <a:endParaRPr lang="en-US"/>
          </a:p>
        </p:txBody>
      </p:sp>
    </p:spTree>
    <p:extLst>
      <p:ext uri="{BB962C8B-B14F-4D97-AF65-F5344CB8AC3E}">
        <p14:creationId xmlns:p14="http://schemas.microsoft.com/office/powerpoint/2010/main" val="415692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CCEC-86C1-7673-75CD-2E1AD950F8BD}"/>
              </a:ext>
            </a:extLst>
          </p:cNvPr>
          <p:cNvSpPr>
            <a:spLocks noGrp="1"/>
          </p:cNvSpPr>
          <p:nvPr>
            <p:ph type="title"/>
          </p:nvPr>
        </p:nvSpPr>
        <p:spPr/>
        <p:txBody>
          <a:bodyPr>
            <a:normAutofit fontScale="90000"/>
          </a:bodyPr>
          <a:lstStyle/>
          <a:p>
            <a:r>
              <a:rPr lang="en-US" dirty="0"/>
              <a:t>Rollover Overview</a:t>
            </a:r>
          </a:p>
        </p:txBody>
      </p:sp>
      <p:sp>
        <p:nvSpPr>
          <p:cNvPr id="3" name="Content Placeholder 2">
            <a:extLst>
              <a:ext uri="{FF2B5EF4-FFF2-40B4-BE49-F238E27FC236}">
                <a16:creationId xmlns:a16="http://schemas.microsoft.com/office/drawing/2014/main" id="{E031EEFB-C7B6-1182-ACBE-112D1D195AD0}"/>
              </a:ext>
            </a:extLst>
          </p:cNvPr>
          <p:cNvSpPr>
            <a:spLocks noGrp="1"/>
          </p:cNvSpPr>
          <p:nvPr>
            <p:ph sz="half" idx="2"/>
          </p:nvPr>
        </p:nvSpPr>
        <p:spPr/>
        <p:txBody>
          <a:bodyPr/>
          <a:lstStyle/>
          <a:p>
            <a:r>
              <a:rPr lang="en-US" dirty="0"/>
              <a:t>Rollover Ledgers job</a:t>
            </a:r>
          </a:p>
          <a:p>
            <a:pPr lvl="1"/>
            <a:r>
              <a:rPr lang="en-US" dirty="0"/>
              <a:t>Creates a new fiscal period (one time task per year).</a:t>
            </a:r>
          </a:p>
          <a:p>
            <a:pPr lvl="1"/>
            <a:r>
              <a:rPr lang="en-US" dirty="0"/>
              <a:t>Copies selected ledger and funds to the new fiscal period.</a:t>
            </a:r>
          </a:p>
          <a:p>
            <a:r>
              <a:rPr lang="en-US" dirty="0"/>
              <a:t>Staff adjust ledgers and funds before making them active.</a:t>
            </a:r>
          </a:p>
          <a:p>
            <a:pPr lvl="1"/>
            <a:r>
              <a:rPr lang="en-US" dirty="0"/>
              <a:t>Active funds may receive allocations and PO lines.</a:t>
            </a:r>
          </a:p>
          <a:p>
            <a:r>
              <a:rPr lang="en-US" dirty="0"/>
              <a:t>Rollover PO Lines job</a:t>
            </a:r>
          </a:p>
          <a:p>
            <a:pPr lvl="1"/>
            <a:r>
              <a:rPr lang="en-US" dirty="0"/>
              <a:t>Identifies open PO lines that may move to funds in the new fiscal period.</a:t>
            </a:r>
          </a:p>
          <a:p>
            <a:pPr lvl="1"/>
            <a:r>
              <a:rPr lang="en-US" dirty="0"/>
              <a:t>Provides reports which PO lines succeed or fail to roll.</a:t>
            </a:r>
          </a:p>
          <a:p>
            <a:r>
              <a:rPr lang="en-US" dirty="0"/>
              <a:t>Staff review PO lines and clean up issues before rollover.</a:t>
            </a:r>
          </a:p>
          <a:p>
            <a:endParaRPr lang="en-US" dirty="0"/>
          </a:p>
        </p:txBody>
      </p:sp>
      <p:sp>
        <p:nvSpPr>
          <p:cNvPr id="4" name="Slide Number Placeholder 3">
            <a:extLst>
              <a:ext uri="{FF2B5EF4-FFF2-40B4-BE49-F238E27FC236}">
                <a16:creationId xmlns:a16="http://schemas.microsoft.com/office/drawing/2014/main" id="{5AC80EAD-97B5-83C8-454A-8363C5F0257C}"/>
              </a:ext>
            </a:extLst>
          </p:cNvPr>
          <p:cNvSpPr>
            <a:spLocks noGrp="1"/>
          </p:cNvSpPr>
          <p:nvPr>
            <p:ph type="sldNum" sz="quarter" idx="12"/>
          </p:nvPr>
        </p:nvSpPr>
        <p:spPr/>
        <p:txBody>
          <a:bodyPr/>
          <a:lstStyle/>
          <a:p>
            <a:fld id="{2385DA76-2DD3-144A-9C84-6B8D9531DA2D}" type="slidenum">
              <a:rPr lang="en-US" smtClean="0"/>
              <a:t>3</a:t>
            </a:fld>
            <a:endParaRPr lang="en-US"/>
          </a:p>
        </p:txBody>
      </p:sp>
    </p:spTree>
    <p:extLst>
      <p:ext uri="{BB962C8B-B14F-4D97-AF65-F5344CB8AC3E}">
        <p14:creationId xmlns:p14="http://schemas.microsoft.com/office/powerpoint/2010/main" val="111730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7C45-9C6D-4C45-8ADE-217A964C3555}"/>
              </a:ext>
            </a:extLst>
          </p:cNvPr>
          <p:cNvSpPr>
            <a:spLocks noGrp="1"/>
          </p:cNvSpPr>
          <p:nvPr>
            <p:ph type="title"/>
          </p:nvPr>
        </p:nvSpPr>
        <p:spPr/>
        <p:txBody>
          <a:bodyPr>
            <a:normAutofit fontScale="90000"/>
          </a:bodyPr>
          <a:lstStyle/>
          <a:p>
            <a:r>
              <a:rPr lang="en-US" dirty="0"/>
              <a:t>Ending work in Acquisitions?</a:t>
            </a:r>
          </a:p>
        </p:txBody>
      </p:sp>
      <p:sp>
        <p:nvSpPr>
          <p:cNvPr id="3" name="Content Placeholder 2">
            <a:extLst>
              <a:ext uri="{FF2B5EF4-FFF2-40B4-BE49-F238E27FC236}">
                <a16:creationId xmlns:a16="http://schemas.microsoft.com/office/drawing/2014/main" id="{601FD1C9-1A15-AC93-16C3-FB0758BC6B09}"/>
              </a:ext>
            </a:extLst>
          </p:cNvPr>
          <p:cNvSpPr>
            <a:spLocks noGrp="1"/>
          </p:cNvSpPr>
          <p:nvPr>
            <p:ph sz="half" idx="2"/>
          </p:nvPr>
        </p:nvSpPr>
        <p:spPr/>
        <p:txBody>
          <a:bodyPr/>
          <a:lstStyle/>
          <a:p>
            <a:r>
              <a:rPr lang="en-US" dirty="0"/>
              <a:t>Do a last rollover to close out the old orders and funds.</a:t>
            </a:r>
          </a:p>
          <a:p>
            <a:pPr lvl="1"/>
            <a:r>
              <a:rPr lang="en-US" dirty="0"/>
              <a:t>Run Rollover Ledgers job to create the new fiscal period and draft ledger.</a:t>
            </a:r>
          </a:p>
          <a:p>
            <a:pPr lvl="1"/>
            <a:r>
              <a:rPr lang="en-US" dirty="0"/>
              <a:t>Delete the new ledger.</a:t>
            </a:r>
          </a:p>
          <a:p>
            <a:pPr lvl="1"/>
            <a:r>
              <a:rPr lang="en-US" dirty="0"/>
              <a:t>Find and close any open PO lines.</a:t>
            </a:r>
          </a:p>
          <a:p>
            <a:pPr lvl="1"/>
            <a:endParaRPr lang="en-US" dirty="0"/>
          </a:p>
        </p:txBody>
      </p:sp>
      <p:sp>
        <p:nvSpPr>
          <p:cNvPr id="4" name="Slide Number Placeholder 3">
            <a:extLst>
              <a:ext uri="{FF2B5EF4-FFF2-40B4-BE49-F238E27FC236}">
                <a16:creationId xmlns:a16="http://schemas.microsoft.com/office/drawing/2014/main" id="{7AE532D3-C88E-9575-17C7-9D196B95D8F1}"/>
              </a:ext>
            </a:extLst>
          </p:cNvPr>
          <p:cNvSpPr>
            <a:spLocks noGrp="1"/>
          </p:cNvSpPr>
          <p:nvPr>
            <p:ph type="sldNum" sz="quarter" idx="12"/>
          </p:nvPr>
        </p:nvSpPr>
        <p:spPr/>
        <p:txBody>
          <a:bodyPr/>
          <a:lstStyle/>
          <a:p>
            <a:fld id="{2385DA76-2DD3-144A-9C84-6B8D9531DA2D}" type="slidenum">
              <a:rPr lang="en-US" smtClean="0"/>
              <a:t>30</a:t>
            </a:fld>
            <a:endParaRPr lang="en-US"/>
          </a:p>
        </p:txBody>
      </p:sp>
    </p:spTree>
    <p:extLst>
      <p:ext uri="{BB962C8B-B14F-4D97-AF65-F5344CB8AC3E}">
        <p14:creationId xmlns:p14="http://schemas.microsoft.com/office/powerpoint/2010/main" val="90930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9B388-1354-4FCA-D3BC-3C78451A9E73}"/>
              </a:ext>
            </a:extLst>
          </p:cNvPr>
          <p:cNvSpPr>
            <a:spLocks noGrp="1"/>
          </p:cNvSpPr>
          <p:nvPr>
            <p:ph type="title"/>
          </p:nvPr>
        </p:nvSpPr>
        <p:spPr/>
        <p:txBody>
          <a:bodyPr>
            <a:normAutofit fontScale="90000"/>
          </a:bodyPr>
          <a:lstStyle/>
          <a:p>
            <a:r>
              <a:rPr lang="en-US" dirty="0"/>
              <a:t>Question Break 3</a:t>
            </a:r>
          </a:p>
        </p:txBody>
      </p:sp>
      <p:pic>
        <p:nvPicPr>
          <p:cNvPr id="14" name="Picture Placeholder 13" descr="A grey-striped cat sits near a computer monitor and keyboard with its eyes shut.&#10;">
            <a:extLst>
              <a:ext uri="{FF2B5EF4-FFF2-40B4-BE49-F238E27FC236}">
                <a16:creationId xmlns:a16="http://schemas.microsoft.com/office/drawing/2014/main" id="{BB289B71-B2F0-0810-E5CA-60E74FB1655A}"/>
              </a:ext>
            </a:extLst>
          </p:cNvPr>
          <p:cNvPicPr>
            <a:picLocks noGrp="1" noChangeAspect="1"/>
          </p:cNvPicPr>
          <p:nvPr>
            <p:ph type="pic" sz="quarter" idx="13"/>
          </p:nvPr>
        </p:nvPicPr>
        <p:blipFill>
          <a:blip r:embed="rId3"/>
          <a:srcRect t="457" b="457"/>
          <a:stretch/>
        </p:blipFill>
        <p:spPr>
          <a:prstGeom prst="rect">
            <a:avLst/>
          </a:prstGeom>
        </p:spPr>
      </p:pic>
      <p:sp>
        <p:nvSpPr>
          <p:cNvPr id="4" name="Slide Number Placeholder 3">
            <a:extLst>
              <a:ext uri="{FF2B5EF4-FFF2-40B4-BE49-F238E27FC236}">
                <a16:creationId xmlns:a16="http://schemas.microsoft.com/office/drawing/2014/main" id="{0F403102-4A66-C24D-D74F-2A8967624636}"/>
              </a:ext>
            </a:extLst>
          </p:cNvPr>
          <p:cNvSpPr>
            <a:spLocks noGrp="1"/>
          </p:cNvSpPr>
          <p:nvPr>
            <p:ph type="sldNum" sz="quarter" idx="12"/>
          </p:nvPr>
        </p:nvSpPr>
        <p:spPr/>
        <p:txBody>
          <a:bodyPr/>
          <a:lstStyle/>
          <a:p>
            <a:fld id="{2385DA76-2DD3-144A-9C84-6B8D9531DA2D}" type="slidenum">
              <a:rPr lang="en-US" smtClean="0"/>
              <a:t>31</a:t>
            </a:fld>
            <a:endParaRPr lang="en-US"/>
          </a:p>
        </p:txBody>
      </p:sp>
    </p:spTree>
    <p:extLst>
      <p:ext uri="{BB962C8B-B14F-4D97-AF65-F5344CB8AC3E}">
        <p14:creationId xmlns:p14="http://schemas.microsoft.com/office/powerpoint/2010/main" val="309016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2E7994-75F9-CF3C-0AAC-CAA3555C2DAA}"/>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Questions?</a:t>
            </a:r>
          </a:p>
        </p:txBody>
      </p:sp>
      <p:sp>
        <p:nvSpPr>
          <p:cNvPr id="3" name="Text Placeholder 2">
            <a:extLst>
              <a:ext uri="{FF2B5EF4-FFF2-40B4-BE49-F238E27FC236}">
                <a16:creationId xmlns:a16="http://schemas.microsoft.com/office/drawing/2014/main" id="{4D12FE4F-54D6-C04F-AB76-9CDA9C59436C}"/>
              </a:ext>
            </a:extLst>
          </p:cNvPr>
          <p:cNvSpPr>
            <a:spLocks noGrp="1"/>
          </p:cNvSpPr>
          <p:nvPr>
            <p:ph type="body" sz="quarter" idx="13"/>
          </p:nvPr>
        </p:nvSpPr>
        <p:spPr/>
        <p:txBody>
          <a:bodyPr>
            <a:normAutofit fontScale="92500" lnSpcReduction="10000"/>
          </a:bodyPr>
          <a:lstStyle/>
          <a:p>
            <a:endParaRPr lang="en-US" dirty="0"/>
          </a:p>
        </p:txBody>
      </p:sp>
      <p:sp>
        <p:nvSpPr>
          <p:cNvPr id="2" name="Slide Number Placeholder 1">
            <a:extLst>
              <a:ext uri="{FF2B5EF4-FFF2-40B4-BE49-F238E27FC236}">
                <a16:creationId xmlns:a16="http://schemas.microsoft.com/office/drawing/2014/main" id="{0298CAF8-8E1C-F98D-8C88-CF3AE8FED82E}"/>
              </a:ext>
            </a:extLst>
          </p:cNvPr>
          <p:cNvSpPr>
            <a:spLocks noGrp="1"/>
          </p:cNvSpPr>
          <p:nvPr>
            <p:ph type="sldNum" sz="quarter" idx="12"/>
          </p:nvPr>
        </p:nvSpPr>
        <p:spPr/>
        <p:txBody>
          <a:bodyPr/>
          <a:lstStyle/>
          <a:p>
            <a:fld id="{2385DA76-2DD3-144A-9C84-6B8D9531DA2D}" type="slidenum">
              <a:rPr lang="en-US" smtClean="0"/>
              <a:t>32</a:t>
            </a:fld>
            <a:endParaRPr lang="en-US"/>
          </a:p>
        </p:txBody>
      </p:sp>
    </p:spTree>
    <p:extLst>
      <p:ext uri="{BB962C8B-B14F-4D97-AF65-F5344CB8AC3E}">
        <p14:creationId xmlns:p14="http://schemas.microsoft.com/office/powerpoint/2010/main" val="313313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7968-F014-4D0B-4D04-72B8F846815A}"/>
              </a:ext>
            </a:extLst>
          </p:cNvPr>
          <p:cNvSpPr>
            <a:spLocks noGrp="1"/>
          </p:cNvSpPr>
          <p:nvPr>
            <p:ph type="title"/>
          </p:nvPr>
        </p:nvSpPr>
        <p:spPr/>
        <p:txBody>
          <a:bodyPr>
            <a:normAutofit fontScale="90000"/>
          </a:bodyPr>
          <a:lstStyle/>
          <a:p>
            <a:r>
              <a:rPr lang="en-US" dirty="0"/>
              <a:t>Roles and Responsibilities</a:t>
            </a:r>
          </a:p>
        </p:txBody>
      </p:sp>
      <p:sp>
        <p:nvSpPr>
          <p:cNvPr id="3" name="Content Placeholder 2">
            <a:extLst>
              <a:ext uri="{FF2B5EF4-FFF2-40B4-BE49-F238E27FC236}">
                <a16:creationId xmlns:a16="http://schemas.microsoft.com/office/drawing/2014/main" id="{97594F48-F5A8-FB8F-8400-CDA31489C26F}"/>
              </a:ext>
            </a:extLst>
          </p:cNvPr>
          <p:cNvSpPr>
            <a:spLocks noGrp="1"/>
          </p:cNvSpPr>
          <p:nvPr>
            <p:ph sz="half" idx="2"/>
          </p:nvPr>
        </p:nvSpPr>
        <p:spPr/>
        <p:txBody>
          <a:bodyPr vert="horz" lIns="91440" tIns="45720" rIns="91440" bIns="45720" rtlCol="0" anchor="t">
            <a:normAutofit/>
          </a:bodyPr>
          <a:lstStyle/>
          <a:p>
            <a:pPr marL="228600" lvl="1" indent="0">
              <a:buNone/>
            </a:pPr>
            <a:r>
              <a:rPr lang="en-US" sz="2400" dirty="0">
                <a:ea typeface="+mn-lt"/>
                <a:cs typeface="+mn-lt"/>
              </a:rPr>
              <a:t>If you plan to use either rollover job…</a:t>
            </a:r>
          </a:p>
          <a:p>
            <a:pPr marL="571500" lvl="1" indent="-342900"/>
            <a:r>
              <a:rPr lang="en-US" sz="2400" dirty="0">
                <a:ea typeface="+mn-lt"/>
                <a:cs typeface="+mn-lt"/>
              </a:rPr>
              <a:t>User Roles</a:t>
            </a:r>
          </a:p>
          <a:p>
            <a:pPr marL="971550" lvl="2" indent="-342900"/>
            <a:r>
              <a:rPr lang="en-US" sz="2100" b="1" dirty="0">
                <a:ea typeface="+mn-lt"/>
                <a:cs typeface="+mn-lt"/>
              </a:rPr>
              <a:t>Fiscal Period Manager</a:t>
            </a:r>
            <a:r>
              <a:rPr lang="en-US" sz="2100" dirty="0">
                <a:ea typeface="+mn-lt"/>
                <a:cs typeface="+mn-lt"/>
              </a:rPr>
              <a:t>: enables access to jobs.</a:t>
            </a:r>
          </a:p>
          <a:p>
            <a:pPr marL="971550" lvl="2" indent="-342900"/>
            <a:r>
              <a:rPr lang="en-US" sz="2100" b="1" dirty="0">
                <a:ea typeface="+mn-lt"/>
                <a:cs typeface="+mn-lt"/>
              </a:rPr>
              <a:t>Acquisitions Administrator</a:t>
            </a:r>
            <a:r>
              <a:rPr lang="en-US" sz="2100" dirty="0">
                <a:ea typeface="+mn-lt"/>
                <a:cs typeface="+mn-lt"/>
              </a:rPr>
              <a:t>: enables access to configuration.</a:t>
            </a:r>
          </a:p>
          <a:p>
            <a:pPr marL="971550" lvl="2" indent="-342900"/>
            <a:r>
              <a:rPr lang="en-US" sz="2100" b="1" dirty="0">
                <a:ea typeface="+mn-lt"/>
                <a:cs typeface="+mn-lt"/>
              </a:rPr>
              <a:t>Ledger Manager</a:t>
            </a:r>
            <a:r>
              <a:rPr lang="en-US" sz="2100" dirty="0">
                <a:ea typeface="+mn-lt"/>
                <a:cs typeface="+mn-lt"/>
              </a:rPr>
              <a:t> and </a:t>
            </a:r>
            <a:r>
              <a:rPr lang="en-US" sz="2100" b="1" dirty="0">
                <a:ea typeface="+mn-lt"/>
                <a:cs typeface="+mn-lt"/>
              </a:rPr>
              <a:t>Fund Manager</a:t>
            </a:r>
            <a:r>
              <a:rPr lang="en-US" sz="2100" dirty="0">
                <a:ea typeface="+mn-lt"/>
                <a:cs typeface="+mn-lt"/>
              </a:rPr>
              <a:t>: modify and activate ledgers and funds.</a:t>
            </a:r>
          </a:p>
          <a:p>
            <a:pPr marL="571500" lvl="1" indent="-342900"/>
            <a:r>
              <a:rPr lang="en-US" sz="2400" dirty="0">
                <a:ea typeface="+mn-lt"/>
                <a:cs typeface="+mn-lt"/>
              </a:rPr>
              <a:t>Libraries may request CARLI staff assistance.</a:t>
            </a:r>
          </a:p>
          <a:p>
            <a:pPr marL="571500" lvl="1" indent="-342900"/>
            <a:endParaRPr lang="en-US" sz="2400" dirty="0">
              <a:ea typeface="+mn-lt"/>
              <a:cs typeface="+mn-lt"/>
            </a:endParaRPr>
          </a:p>
          <a:p>
            <a:pPr marL="0" indent="0">
              <a:buNone/>
            </a:pPr>
            <a:endParaRPr lang="en-US" dirty="0"/>
          </a:p>
        </p:txBody>
      </p:sp>
      <p:sp>
        <p:nvSpPr>
          <p:cNvPr id="4" name="Slide Number Placeholder 3">
            <a:extLst>
              <a:ext uri="{FF2B5EF4-FFF2-40B4-BE49-F238E27FC236}">
                <a16:creationId xmlns:a16="http://schemas.microsoft.com/office/drawing/2014/main" id="{4204F131-D745-6EC5-AB8E-8FF6C2EB279E}"/>
              </a:ext>
            </a:extLst>
          </p:cNvPr>
          <p:cNvSpPr>
            <a:spLocks noGrp="1"/>
          </p:cNvSpPr>
          <p:nvPr>
            <p:ph type="sldNum" sz="quarter" idx="12"/>
          </p:nvPr>
        </p:nvSpPr>
        <p:spPr/>
        <p:txBody>
          <a:bodyPr/>
          <a:lstStyle/>
          <a:p>
            <a:fld id="{2385DA76-2DD3-144A-9C84-6B8D9531DA2D}" type="slidenum">
              <a:rPr lang="en-US" smtClean="0"/>
              <a:t>4</a:t>
            </a:fld>
            <a:endParaRPr lang="en-US"/>
          </a:p>
        </p:txBody>
      </p:sp>
    </p:spTree>
    <p:extLst>
      <p:ext uri="{BB962C8B-B14F-4D97-AF65-F5344CB8AC3E}">
        <p14:creationId xmlns:p14="http://schemas.microsoft.com/office/powerpoint/2010/main" val="198405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C12E-3EBD-64CE-9DF4-3C52557C4388}"/>
              </a:ext>
            </a:extLst>
          </p:cNvPr>
          <p:cNvSpPr>
            <a:spLocks noGrp="1"/>
          </p:cNvSpPr>
          <p:nvPr>
            <p:ph type="title"/>
          </p:nvPr>
        </p:nvSpPr>
        <p:spPr/>
        <p:txBody>
          <a:bodyPr>
            <a:normAutofit fontScale="90000"/>
          </a:bodyPr>
          <a:lstStyle/>
          <a:p>
            <a:r>
              <a:rPr lang="en-US" dirty="0">
                <a:latin typeface="Arial"/>
                <a:cs typeface="Arial"/>
              </a:rPr>
              <a:t>Closing the Books</a:t>
            </a:r>
            <a:endParaRPr lang="en-US" dirty="0"/>
          </a:p>
        </p:txBody>
      </p:sp>
      <p:sp>
        <p:nvSpPr>
          <p:cNvPr id="3" name="Content Placeholder 2">
            <a:extLst>
              <a:ext uri="{FF2B5EF4-FFF2-40B4-BE49-F238E27FC236}">
                <a16:creationId xmlns:a16="http://schemas.microsoft.com/office/drawing/2014/main" id="{9B31AB0F-5FEC-EE74-6836-921E222DC865}"/>
              </a:ext>
            </a:extLst>
          </p:cNvPr>
          <p:cNvSpPr>
            <a:spLocks noGrp="1"/>
          </p:cNvSpPr>
          <p:nvPr>
            <p:ph sz="half" idx="2"/>
          </p:nvPr>
        </p:nvSpPr>
        <p:spPr/>
        <p:txBody>
          <a:bodyPr/>
          <a:lstStyle/>
          <a:p>
            <a:pPr marL="571500" lvl="1" indent="-342900"/>
            <a:r>
              <a:rPr lang="en-US" sz="2400" dirty="0">
                <a:ea typeface="+mn-lt"/>
                <a:cs typeface="+mn-lt"/>
              </a:rPr>
              <a:t>Review Old Funds</a:t>
            </a:r>
          </a:p>
          <a:p>
            <a:pPr marL="971550" lvl="2" indent="-342900"/>
            <a:r>
              <a:rPr lang="en-US" sz="2100" dirty="0">
                <a:ea typeface="+mn-lt"/>
                <a:cs typeface="+mn-lt"/>
              </a:rPr>
              <a:t>Current encumbrances</a:t>
            </a:r>
          </a:p>
          <a:p>
            <a:pPr marL="1428750" lvl="3" indent="-342900"/>
            <a:r>
              <a:rPr lang="en-US" sz="1800" dirty="0">
                <a:ea typeface="+mn-lt"/>
                <a:cs typeface="+mn-lt"/>
              </a:rPr>
              <a:t>PO Lines received and waiting for invoices</a:t>
            </a:r>
          </a:p>
          <a:p>
            <a:pPr marL="1428750" lvl="3" indent="-342900"/>
            <a:r>
              <a:rPr lang="en-US" sz="1800" dirty="0">
                <a:ea typeface="+mn-lt"/>
                <a:cs typeface="+mn-lt"/>
              </a:rPr>
              <a:t>PO Lines sent and not received</a:t>
            </a:r>
          </a:p>
          <a:p>
            <a:pPr marL="1428750" lvl="3" indent="-342900"/>
            <a:r>
              <a:rPr lang="en-US" sz="1800" dirty="0">
                <a:ea typeface="+mn-lt"/>
                <a:cs typeface="+mn-lt"/>
              </a:rPr>
              <a:t>PO Lines received and invoices with leftover encumbrances</a:t>
            </a:r>
          </a:p>
          <a:p>
            <a:pPr marL="971550" lvl="2" indent="-342900"/>
            <a:r>
              <a:rPr lang="en-US" sz="2100" dirty="0">
                <a:ea typeface="+mn-lt"/>
                <a:cs typeface="+mn-lt"/>
              </a:rPr>
              <a:t>Current expenditures</a:t>
            </a:r>
          </a:p>
          <a:p>
            <a:pPr marL="1428750" lvl="3" indent="-342900"/>
            <a:r>
              <a:rPr lang="en-US" sz="1800" dirty="0">
                <a:ea typeface="+mn-lt"/>
                <a:cs typeface="+mn-lt"/>
              </a:rPr>
              <a:t>Invoices awaiting approval</a:t>
            </a:r>
          </a:p>
          <a:p>
            <a:pPr marL="1428750" lvl="3" indent="-342900"/>
            <a:r>
              <a:rPr lang="en-US" sz="1800" dirty="0">
                <a:ea typeface="+mn-lt"/>
                <a:cs typeface="+mn-lt"/>
              </a:rPr>
              <a:t>Credits needing application</a:t>
            </a:r>
          </a:p>
          <a:p>
            <a:pPr marL="571500" lvl="1" indent="-342900"/>
            <a:r>
              <a:rPr lang="en-US" sz="2400" dirty="0">
                <a:ea typeface="+mn-lt"/>
                <a:cs typeface="+mn-lt"/>
              </a:rPr>
              <a:t>Think about New Funds</a:t>
            </a:r>
          </a:p>
          <a:p>
            <a:pPr marL="971550" lvl="2" indent="-342900"/>
            <a:r>
              <a:rPr lang="en-US" sz="2100" dirty="0">
                <a:ea typeface="+mn-lt"/>
                <a:cs typeface="+mn-lt"/>
              </a:rPr>
              <a:t>Will the ledger change structure? Adds? Deletes?</a:t>
            </a:r>
          </a:p>
          <a:p>
            <a:endParaRPr lang="en-US" dirty="0"/>
          </a:p>
        </p:txBody>
      </p:sp>
      <p:sp>
        <p:nvSpPr>
          <p:cNvPr id="4" name="Slide Number Placeholder 3">
            <a:extLst>
              <a:ext uri="{FF2B5EF4-FFF2-40B4-BE49-F238E27FC236}">
                <a16:creationId xmlns:a16="http://schemas.microsoft.com/office/drawing/2014/main" id="{A3E15132-33C4-5663-8133-AA3F80CD84B3}"/>
              </a:ext>
            </a:extLst>
          </p:cNvPr>
          <p:cNvSpPr>
            <a:spLocks noGrp="1"/>
          </p:cNvSpPr>
          <p:nvPr>
            <p:ph type="sldNum" sz="quarter" idx="12"/>
          </p:nvPr>
        </p:nvSpPr>
        <p:spPr/>
        <p:txBody>
          <a:bodyPr/>
          <a:lstStyle/>
          <a:p>
            <a:fld id="{2385DA76-2DD3-144A-9C84-6B8D9531DA2D}" type="slidenum">
              <a:rPr lang="en-US" smtClean="0"/>
              <a:t>5</a:t>
            </a:fld>
            <a:endParaRPr lang="en-US"/>
          </a:p>
        </p:txBody>
      </p:sp>
    </p:spTree>
    <p:extLst>
      <p:ext uri="{BB962C8B-B14F-4D97-AF65-F5344CB8AC3E}">
        <p14:creationId xmlns:p14="http://schemas.microsoft.com/office/powerpoint/2010/main" val="197158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55E8-A2D5-E1E2-8E8D-C43137D38ADC}"/>
              </a:ext>
            </a:extLst>
          </p:cNvPr>
          <p:cNvSpPr>
            <a:spLocks noGrp="1"/>
          </p:cNvSpPr>
          <p:nvPr>
            <p:ph type="title"/>
          </p:nvPr>
        </p:nvSpPr>
        <p:spPr>
          <a:xfrm>
            <a:off x="838200" y="136525"/>
            <a:ext cx="10014842" cy="1127255"/>
          </a:xfrm>
        </p:spPr>
        <p:txBody>
          <a:bodyPr>
            <a:normAutofit fontScale="90000"/>
          </a:bodyPr>
          <a:lstStyle/>
          <a:p>
            <a:r>
              <a:rPr lang="en-US" dirty="0"/>
              <a:t>Options for Preparing New Ledgers and Funds</a:t>
            </a:r>
          </a:p>
        </p:txBody>
      </p:sp>
      <p:sp>
        <p:nvSpPr>
          <p:cNvPr id="3" name="Content Placeholder 2">
            <a:extLst>
              <a:ext uri="{FF2B5EF4-FFF2-40B4-BE49-F238E27FC236}">
                <a16:creationId xmlns:a16="http://schemas.microsoft.com/office/drawing/2014/main" id="{FC5BAC96-17A4-BA31-5C38-76A3550BF84E}"/>
              </a:ext>
            </a:extLst>
          </p:cNvPr>
          <p:cNvSpPr>
            <a:spLocks noGrp="1"/>
          </p:cNvSpPr>
          <p:nvPr>
            <p:ph sz="half" idx="2"/>
          </p:nvPr>
        </p:nvSpPr>
        <p:spPr/>
        <p:txBody>
          <a:bodyPr/>
          <a:lstStyle/>
          <a:p>
            <a:pPr marL="571500" lvl="1" indent="-342900"/>
            <a:r>
              <a:rPr lang="en-US" sz="2400" dirty="0">
                <a:ea typeface="+mn-lt"/>
                <a:cs typeface="+mn-lt"/>
              </a:rPr>
              <a:t>Create new year’s ledgers and funds by:</a:t>
            </a:r>
          </a:p>
          <a:p>
            <a:pPr marL="971550" lvl="2" indent="-342900"/>
            <a:r>
              <a:rPr lang="en-US" sz="2100" dirty="0">
                <a:ea typeface="+mn-lt"/>
                <a:cs typeface="+mn-lt"/>
              </a:rPr>
              <a:t>Start over with new funds</a:t>
            </a:r>
          </a:p>
          <a:p>
            <a:pPr marL="971550" lvl="2" indent="-342900"/>
            <a:r>
              <a:rPr lang="en-US" sz="2100" dirty="0">
                <a:ea typeface="+mn-lt"/>
                <a:cs typeface="+mn-lt"/>
              </a:rPr>
              <a:t>Roll as Draft (activate when ready)</a:t>
            </a:r>
          </a:p>
          <a:p>
            <a:pPr marL="971550" lvl="2" indent="-342900"/>
            <a:r>
              <a:rPr lang="en-US" sz="2100" dirty="0">
                <a:ea typeface="+mn-lt"/>
                <a:cs typeface="+mn-lt"/>
              </a:rPr>
              <a:t>Roll as Active</a:t>
            </a:r>
          </a:p>
          <a:p>
            <a:pPr marL="571500" lvl="1" indent="-342900"/>
            <a:r>
              <a:rPr lang="en-US" sz="2400" dirty="0">
                <a:ea typeface="+mn-lt"/>
                <a:cs typeface="+mn-lt"/>
              </a:rPr>
              <a:t>New ledger must be active to accept transactions</a:t>
            </a:r>
          </a:p>
          <a:p>
            <a:pPr marL="971550" lvl="2" indent="-342900"/>
            <a:r>
              <a:rPr lang="en-US" sz="2100" dirty="0">
                <a:ea typeface="+mn-lt"/>
                <a:cs typeface="+mn-lt"/>
              </a:rPr>
              <a:t>Rollover PO Lines will fail if target ledger/funds in draft</a:t>
            </a:r>
          </a:p>
          <a:p>
            <a:pPr marL="971550" lvl="2" indent="-342900"/>
            <a:r>
              <a:rPr lang="en-US" sz="2100" dirty="0">
                <a:ea typeface="+mn-lt"/>
                <a:cs typeface="+mn-lt"/>
              </a:rPr>
              <a:t>No ability to modify allocations on draft funds</a:t>
            </a:r>
          </a:p>
          <a:p>
            <a:endParaRPr lang="en-US" dirty="0"/>
          </a:p>
        </p:txBody>
      </p:sp>
      <p:sp>
        <p:nvSpPr>
          <p:cNvPr id="4" name="Slide Number Placeholder 3">
            <a:extLst>
              <a:ext uri="{FF2B5EF4-FFF2-40B4-BE49-F238E27FC236}">
                <a16:creationId xmlns:a16="http://schemas.microsoft.com/office/drawing/2014/main" id="{166AE860-CDF0-97AF-F077-C48574525500}"/>
              </a:ext>
            </a:extLst>
          </p:cNvPr>
          <p:cNvSpPr>
            <a:spLocks noGrp="1"/>
          </p:cNvSpPr>
          <p:nvPr>
            <p:ph type="sldNum" sz="quarter" idx="12"/>
          </p:nvPr>
        </p:nvSpPr>
        <p:spPr/>
        <p:txBody>
          <a:bodyPr/>
          <a:lstStyle/>
          <a:p>
            <a:fld id="{2385DA76-2DD3-144A-9C84-6B8D9531DA2D}" type="slidenum">
              <a:rPr lang="en-US" smtClean="0"/>
              <a:t>6</a:t>
            </a:fld>
            <a:endParaRPr lang="en-US"/>
          </a:p>
        </p:txBody>
      </p:sp>
    </p:spTree>
    <p:extLst>
      <p:ext uri="{BB962C8B-B14F-4D97-AF65-F5344CB8AC3E}">
        <p14:creationId xmlns:p14="http://schemas.microsoft.com/office/powerpoint/2010/main" val="184466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29A8-1641-B10F-D9FB-8581453A5B8F}"/>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9407686E-F1DC-0BA4-C9F8-9222190C7DFD}"/>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4FC3C5EF-4312-B0D2-8F35-6ED1AE9D0AD3}"/>
              </a:ext>
            </a:extLst>
          </p:cNvPr>
          <p:cNvSpPr>
            <a:spLocks noGrp="1"/>
          </p:cNvSpPr>
          <p:nvPr>
            <p:ph type="sldNum" sz="quarter" idx="12"/>
          </p:nvPr>
        </p:nvSpPr>
        <p:spPr/>
        <p:txBody>
          <a:bodyPr/>
          <a:lstStyle/>
          <a:p>
            <a:fld id="{2385DA76-2DD3-144A-9C84-6B8D9531DA2D}" type="slidenum">
              <a:rPr lang="en-US" smtClean="0"/>
              <a:t>7</a:t>
            </a:fld>
            <a:endParaRPr lang="en-US"/>
          </a:p>
        </p:txBody>
      </p:sp>
    </p:spTree>
    <p:extLst>
      <p:ext uri="{BB962C8B-B14F-4D97-AF65-F5344CB8AC3E}">
        <p14:creationId xmlns:p14="http://schemas.microsoft.com/office/powerpoint/2010/main" val="406324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738BE-CE18-4929-E1F3-8EC78B3A3BA4}"/>
              </a:ext>
            </a:extLst>
          </p:cNvPr>
          <p:cNvSpPr>
            <a:spLocks noGrp="1"/>
          </p:cNvSpPr>
          <p:nvPr>
            <p:ph type="title"/>
          </p:nvPr>
        </p:nvSpPr>
        <p:spPr/>
        <p:txBody>
          <a:bodyPr>
            <a:normAutofit fontScale="90000"/>
          </a:bodyPr>
          <a:lstStyle/>
          <a:p>
            <a:r>
              <a:rPr lang="en-US" dirty="0"/>
              <a:t>Ledger Rollover</a:t>
            </a:r>
          </a:p>
        </p:txBody>
      </p:sp>
      <p:sp>
        <p:nvSpPr>
          <p:cNvPr id="2" name="Slide Number Placeholder 1">
            <a:extLst>
              <a:ext uri="{FF2B5EF4-FFF2-40B4-BE49-F238E27FC236}">
                <a16:creationId xmlns:a16="http://schemas.microsoft.com/office/drawing/2014/main" id="{62B095FC-25DE-CB24-BA26-99BA4E6E71F4}"/>
              </a:ext>
            </a:extLst>
          </p:cNvPr>
          <p:cNvSpPr>
            <a:spLocks noGrp="1"/>
          </p:cNvSpPr>
          <p:nvPr>
            <p:ph type="sldNum" sz="quarter" idx="12"/>
          </p:nvPr>
        </p:nvSpPr>
        <p:spPr/>
        <p:txBody>
          <a:bodyPr/>
          <a:lstStyle/>
          <a:p>
            <a:fld id="{2385DA76-2DD3-144A-9C84-6B8D9531DA2D}" type="slidenum">
              <a:rPr lang="en-US" smtClean="0"/>
              <a:t>8</a:t>
            </a:fld>
            <a:endParaRPr lang="en-US"/>
          </a:p>
        </p:txBody>
      </p:sp>
      <p:sp>
        <p:nvSpPr>
          <p:cNvPr id="5" name="TextBox 4">
            <a:extLst>
              <a:ext uri="{FF2B5EF4-FFF2-40B4-BE49-F238E27FC236}">
                <a16:creationId xmlns:a16="http://schemas.microsoft.com/office/drawing/2014/main" id="{16910E63-B48F-E47A-15A8-1C60E86CF74F}"/>
              </a:ext>
            </a:extLst>
          </p:cNvPr>
          <p:cNvSpPr txBox="1"/>
          <p:nvPr/>
        </p:nvSpPr>
        <p:spPr>
          <a:xfrm>
            <a:off x="2142811" y="1608965"/>
            <a:ext cx="6094324" cy="369332"/>
          </a:xfrm>
          <a:prstGeom prst="rect">
            <a:avLst/>
          </a:prstGeom>
          <a:noFill/>
        </p:spPr>
        <p:txBody>
          <a:bodyPr wrap="square">
            <a:spAutoFit/>
          </a:bodyPr>
          <a:lstStyle/>
          <a:p>
            <a:pPr marL="285750" lvl="1" indent="0">
              <a:buFont typeface="Arial" charset="0"/>
              <a:buNone/>
            </a:pPr>
            <a:r>
              <a:rPr lang="en-US" sz="1800" dirty="0">
                <a:latin typeface="+mj-lt"/>
                <a:ea typeface="+mn-lt"/>
                <a:cs typeface="+mn-lt"/>
              </a:rPr>
              <a:t>Acquisitions &gt; Advanced Tools &gt; Rollover Ledgers</a:t>
            </a:r>
          </a:p>
        </p:txBody>
      </p:sp>
      <p:pic>
        <p:nvPicPr>
          <p:cNvPr id="6" name="Content Placeholder 5" descr="A screenshot of the Alma Rollover Ledgers screen that displays the history of rollover ledger jobs with their dates and outcomes. The screen includes an Add Job button to create a new job.">
            <a:extLst>
              <a:ext uri="{FF2B5EF4-FFF2-40B4-BE49-F238E27FC236}">
                <a16:creationId xmlns:a16="http://schemas.microsoft.com/office/drawing/2014/main" id="{0253C008-084D-F4B4-F9C0-F407DE2CCA55}"/>
              </a:ext>
            </a:extLst>
          </p:cNvPr>
          <p:cNvPicPr>
            <a:picLocks noChangeAspect="1"/>
          </p:cNvPicPr>
          <p:nvPr/>
        </p:nvPicPr>
        <p:blipFill>
          <a:blip r:embed="rId3"/>
          <a:stretch>
            <a:fillRect/>
          </a:stretch>
        </p:blipFill>
        <p:spPr>
          <a:xfrm>
            <a:off x="1775854" y="2206921"/>
            <a:ext cx="8350370" cy="2672783"/>
          </a:xfrm>
          <a:prstGeom prst="rect">
            <a:avLst/>
          </a:prstGeom>
          <a:ln>
            <a:solidFill>
              <a:schemeClr val="accent1"/>
            </a:solidFill>
          </a:ln>
        </p:spPr>
      </p:pic>
      <p:sp>
        <p:nvSpPr>
          <p:cNvPr id="8" name="TextBox 7">
            <a:extLst>
              <a:ext uri="{FF2B5EF4-FFF2-40B4-BE49-F238E27FC236}">
                <a16:creationId xmlns:a16="http://schemas.microsoft.com/office/drawing/2014/main" id="{CEAFBE04-E1BA-7A76-FADD-63BAC3FDD1AD}"/>
              </a:ext>
            </a:extLst>
          </p:cNvPr>
          <p:cNvSpPr txBox="1"/>
          <p:nvPr/>
        </p:nvSpPr>
        <p:spPr>
          <a:xfrm>
            <a:off x="1775854" y="5061584"/>
            <a:ext cx="8393077" cy="923330"/>
          </a:xfrm>
          <a:prstGeom prst="rect">
            <a:avLst/>
          </a:prstGeom>
          <a:noFill/>
        </p:spPr>
        <p:txBody>
          <a:bodyPr wrap="square">
            <a:spAutoFit/>
          </a:bodyPr>
          <a:lstStyle/>
          <a:p>
            <a:pPr marL="228600" lvl="1" indent="0">
              <a:buFont typeface="Arial" charset="0"/>
              <a:buNone/>
            </a:pPr>
            <a:r>
              <a:rPr lang="en-US" sz="1800" dirty="0">
                <a:ea typeface="+mn-lt"/>
                <a:cs typeface="+mn-lt"/>
              </a:rPr>
              <a:t>The Rollover Ledgers screen shows the history of past jobs, including dates and times as well as outcomes. The Add Job button above the list starts a new job. The … button for each row includes options to view past job details.</a:t>
            </a:r>
          </a:p>
        </p:txBody>
      </p:sp>
    </p:spTree>
    <p:extLst>
      <p:ext uri="{BB962C8B-B14F-4D97-AF65-F5344CB8AC3E}">
        <p14:creationId xmlns:p14="http://schemas.microsoft.com/office/powerpoint/2010/main" val="35159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DB8C-213C-443F-809F-D4077F13FA42}"/>
              </a:ext>
            </a:extLst>
          </p:cNvPr>
          <p:cNvSpPr>
            <a:spLocks noGrp="1"/>
          </p:cNvSpPr>
          <p:nvPr>
            <p:ph type="title"/>
          </p:nvPr>
        </p:nvSpPr>
        <p:spPr/>
        <p:txBody>
          <a:bodyPr>
            <a:normAutofit fontScale="90000"/>
          </a:bodyPr>
          <a:lstStyle/>
          <a:p>
            <a:r>
              <a:rPr lang="en-US" dirty="0"/>
              <a:t>Ledger Rollover Parameters</a:t>
            </a:r>
          </a:p>
        </p:txBody>
      </p:sp>
      <p:sp>
        <p:nvSpPr>
          <p:cNvPr id="3" name="Content Placeholder 2">
            <a:extLst>
              <a:ext uri="{FF2B5EF4-FFF2-40B4-BE49-F238E27FC236}">
                <a16:creationId xmlns:a16="http://schemas.microsoft.com/office/drawing/2014/main" id="{76C73D3E-5B9F-507A-DDE9-638003D3F3C3}"/>
              </a:ext>
            </a:extLst>
          </p:cNvPr>
          <p:cNvSpPr>
            <a:spLocks noGrp="1"/>
          </p:cNvSpPr>
          <p:nvPr>
            <p:ph sz="half" idx="2"/>
          </p:nvPr>
        </p:nvSpPr>
        <p:spPr>
          <a:xfrm>
            <a:off x="838200" y="1657978"/>
            <a:ext cx="10515600" cy="4116745"/>
          </a:xfrm>
        </p:spPr>
        <p:txBody>
          <a:bodyPr/>
          <a:lstStyle/>
          <a:p>
            <a:r>
              <a:rPr lang="en-US" dirty="0"/>
              <a:t>Add Job</a:t>
            </a:r>
          </a:p>
        </p:txBody>
      </p:sp>
      <p:sp>
        <p:nvSpPr>
          <p:cNvPr id="4" name="Slide Number Placeholder 3">
            <a:extLst>
              <a:ext uri="{FF2B5EF4-FFF2-40B4-BE49-F238E27FC236}">
                <a16:creationId xmlns:a16="http://schemas.microsoft.com/office/drawing/2014/main" id="{A512E044-0AF1-0036-8437-575D02A70218}"/>
              </a:ext>
            </a:extLst>
          </p:cNvPr>
          <p:cNvSpPr>
            <a:spLocks noGrp="1"/>
          </p:cNvSpPr>
          <p:nvPr>
            <p:ph type="sldNum" sz="quarter" idx="12"/>
          </p:nvPr>
        </p:nvSpPr>
        <p:spPr/>
        <p:txBody>
          <a:bodyPr/>
          <a:lstStyle/>
          <a:p>
            <a:fld id="{2385DA76-2DD3-144A-9C84-6B8D9531DA2D}" type="slidenum">
              <a:rPr lang="en-US" smtClean="0"/>
              <a:t>9</a:t>
            </a:fld>
            <a:endParaRPr lang="en-US"/>
          </a:p>
        </p:txBody>
      </p:sp>
      <p:pic>
        <p:nvPicPr>
          <p:cNvPr id="5" name="Content Placeholder 7" descr="A screenshot of the job menu screen for the Rollover Ledgers job. The screen includes parameters for create allocation from, ledger, action, status, from year, copy notes, and copy attachments.">
            <a:extLst>
              <a:ext uri="{FF2B5EF4-FFF2-40B4-BE49-F238E27FC236}">
                <a16:creationId xmlns:a16="http://schemas.microsoft.com/office/drawing/2014/main" id="{2D8AE046-248E-5000-7C65-8242D2D81BBA}"/>
              </a:ext>
            </a:extLst>
          </p:cNvPr>
          <p:cNvPicPr>
            <a:picLocks noChangeAspect="1"/>
          </p:cNvPicPr>
          <p:nvPr/>
        </p:nvPicPr>
        <p:blipFill>
          <a:blip r:embed="rId3"/>
          <a:stretch>
            <a:fillRect/>
          </a:stretch>
        </p:blipFill>
        <p:spPr bwMode="auto">
          <a:xfrm>
            <a:off x="2100106" y="1845407"/>
            <a:ext cx="7287811" cy="3627674"/>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TextBox 6">
            <a:extLst>
              <a:ext uri="{FF2B5EF4-FFF2-40B4-BE49-F238E27FC236}">
                <a16:creationId xmlns:a16="http://schemas.microsoft.com/office/drawing/2014/main" id="{FD74936D-6351-6B2B-40EB-A64F4CBAC65D}"/>
              </a:ext>
            </a:extLst>
          </p:cNvPr>
          <p:cNvSpPr txBox="1"/>
          <p:nvPr/>
        </p:nvSpPr>
        <p:spPr>
          <a:xfrm>
            <a:off x="1597688" y="5603872"/>
            <a:ext cx="8781421" cy="923330"/>
          </a:xfrm>
          <a:prstGeom prst="rect">
            <a:avLst/>
          </a:prstGeom>
          <a:noFill/>
        </p:spPr>
        <p:txBody>
          <a:bodyPr wrap="square">
            <a:spAutoFit/>
          </a:bodyPr>
          <a:lstStyle/>
          <a:p>
            <a:pPr marL="228600" lvl="1" indent="0">
              <a:buFont typeface="Arial" charset="0"/>
              <a:buNone/>
            </a:pPr>
            <a:r>
              <a:rPr lang="en-US" sz="1800" dirty="0">
                <a:ea typeface="+mn-lt"/>
                <a:cs typeface="+mn-lt"/>
              </a:rPr>
              <a:t>The Rollover Ledgers Add Job screen offers parameters for selecting allocations, ledgers to roll, actions, create status, and beginning fiscal period. Both </a:t>
            </a:r>
            <a:r>
              <a:rPr lang="en-US" sz="1800" b="1" dirty="0">
                <a:ea typeface="+mn-lt"/>
                <a:cs typeface="+mn-lt"/>
              </a:rPr>
              <a:t>Add</a:t>
            </a:r>
            <a:r>
              <a:rPr lang="en-US" sz="1800" dirty="0">
                <a:ea typeface="+mn-lt"/>
                <a:cs typeface="+mn-lt"/>
              </a:rPr>
              <a:t> and </a:t>
            </a:r>
            <a:r>
              <a:rPr lang="en-US" sz="1800" b="1" dirty="0">
                <a:ea typeface="+mn-lt"/>
                <a:cs typeface="+mn-lt"/>
              </a:rPr>
              <a:t>Add and Close</a:t>
            </a:r>
            <a:r>
              <a:rPr lang="en-US" sz="1800" dirty="0">
                <a:ea typeface="+mn-lt"/>
                <a:cs typeface="+mn-lt"/>
              </a:rPr>
              <a:t> buttons initiate a job process.</a:t>
            </a:r>
          </a:p>
        </p:txBody>
      </p:sp>
    </p:spTree>
    <p:extLst>
      <p:ext uri="{BB962C8B-B14F-4D97-AF65-F5344CB8AC3E}">
        <p14:creationId xmlns:p14="http://schemas.microsoft.com/office/powerpoint/2010/main" val="3172588914"/>
      </p:ext>
    </p:extLst>
  </p:cSld>
  <p:clrMapOvr>
    <a:masterClrMapping/>
  </p:clrMapOvr>
</p:sld>
</file>

<file path=ppt/theme/theme1.xml><?xml version="1.0" encoding="utf-8"?>
<a:theme xmlns:a="http://schemas.openxmlformats.org/drawingml/2006/main" name="StratCom ppt">
  <a:themeElements>
    <a:clrScheme name="CARLI2026">
      <a:dk1>
        <a:srgbClr val="702076"/>
      </a:dk1>
      <a:lt1>
        <a:srgbClr val="FEFFFF"/>
      </a:lt1>
      <a:dk2>
        <a:srgbClr val="19458D"/>
      </a:dk2>
      <a:lt2>
        <a:srgbClr val="E9E7EA"/>
      </a:lt2>
      <a:accent1>
        <a:srgbClr val="0596AA"/>
      </a:accent1>
      <a:accent2>
        <a:srgbClr val="7D7F34"/>
      </a:accent2>
      <a:accent3>
        <a:srgbClr val="006647"/>
      </a:accent3>
      <a:accent4>
        <a:srgbClr val="542B5E"/>
      </a:accent4>
      <a:accent5>
        <a:srgbClr val="702076"/>
      </a:accent5>
      <a:accent6>
        <a:srgbClr val="542B5E"/>
      </a:accent6>
      <a:hlink>
        <a:srgbClr val="83499D"/>
      </a:hlink>
      <a:folHlink>
        <a:srgbClr val="19458D"/>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LI PowerPoint Template" id="{58F634C3-AD2A-6B49-857B-CC32A662546E}" vid="{0C4A1905-615C-5548-8261-862553D037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0a68f0-c0ea-4e18-8c52-925b2e051626">
      <Terms xmlns="http://schemas.microsoft.com/office/infopath/2007/PartnerControls"/>
    </lcf76f155ced4ddcb4097134ff3c332f>
    <TaxCatchAll xmlns="a7ba3225-d44a-44c7-b1b2-0193d15a99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3AD8D4B755446B8A7818D134A5232" ma:contentTypeVersion="15" ma:contentTypeDescription="Create a new document." ma:contentTypeScope="" ma:versionID="6bca786eb806ddf9dbcd9bd71c2e2354">
  <xsd:schema xmlns:xsd="http://www.w3.org/2001/XMLSchema" xmlns:xs="http://www.w3.org/2001/XMLSchema" xmlns:p="http://schemas.microsoft.com/office/2006/metadata/properties" xmlns:ns2="480a68f0-c0ea-4e18-8c52-925b2e051626" xmlns:ns3="a7ba3225-d44a-44c7-b1b2-0193d15a9922" targetNamespace="http://schemas.microsoft.com/office/2006/metadata/properties" ma:root="true" ma:fieldsID="3a52c6ba9f572a485d85a645c9fa470d" ns2:_="" ns3:_="">
    <xsd:import namespace="480a68f0-c0ea-4e18-8c52-925b2e051626"/>
    <xsd:import namespace="a7ba3225-d44a-44c7-b1b2-0193d15a992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a68f0-c0ea-4e18-8c52-925b2e051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ba3225-d44a-44c7-b1b2-0193d15a992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80556fd-1946-40bc-9f37-5e3de6a33e3d}" ma:internalName="TaxCatchAll" ma:showField="CatchAllData" ma:web="a7ba3225-d44a-44c7-b1b2-0193d15a9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9EB6C5-8F60-4CE8-B539-F04EC538B299}">
  <ds:schemaRefs>
    <ds:schemaRef ds:uri="http://schemas.microsoft.com/office/2006/metadata/properties"/>
    <ds:schemaRef ds:uri="http://schemas.microsoft.com/office/infopath/2007/PartnerControls"/>
    <ds:schemaRef ds:uri="480a68f0-c0ea-4e18-8c52-925b2e051626"/>
    <ds:schemaRef ds:uri="a7ba3225-d44a-44c7-b1b2-0193d15a9922"/>
  </ds:schemaRefs>
</ds:datastoreItem>
</file>

<file path=customXml/itemProps2.xml><?xml version="1.0" encoding="utf-8"?>
<ds:datastoreItem xmlns:ds="http://schemas.openxmlformats.org/officeDocument/2006/customXml" ds:itemID="{597AAA47-F7F0-4B0E-9714-D8A6C3830F0E}">
  <ds:schemaRefs>
    <ds:schemaRef ds:uri="http://schemas.microsoft.com/sharepoint/v3/contenttype/forms"/>
  </ds:schemaRefs>
</ds:datastoreItem>
</file>

<file path=customXml/itemProps3.xml><?xml version="1.0" encoding="utf-8"?>
<ds:datastoreItem xmlns:ds="http://schemas.openxmlformats.org/officeDocument/2006/customXml" ds:itemID="{536356C9-1EC1-4463-A993-AC3083753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a68f0-c0ea-4e18-8c52-925b2e051626"/>
    <ds:schemaRef ds:uri="a7ba3225-d44a-44c7-b1b2-0193d15a9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pptFC28.tmp</Template>
  <TotalTime>6882</TotalTime>
  <Words>7042</Words>
  <Application>Microsoft Office PowerPoint</Application>
  <PresentationFormat>Widescreen</PresentationFormat>
  <Paragraphs>447</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StratCom ppt</vt:lpstr>
      <vt:lpstr>Fiscal Period Rollover in Alma</vt:lpstr>
      <vt:lpstr>Introduction to Fiscal Period Close</vt:lpstr>
      <vt:lpstr>Rollover Overview</vt:lpstr>
      <vt:lpstr>Roles and Responsibilities</vt:lpstr>
      <vt:lpstr>Closing the Books</vt:lpstr>
      <vt:lpstr>Options for Preparing New Ledgers and Funds</vt:lpstr>
      <vt:lpstr>PowerPoint Presentation</vt:lpstr>
      <vt:lpstr>Ledger Rollover</vt:lpstr>
      <vt:lpstr>Ledger Rollover Parameters</vt:lpstr>
      <vt:lpstr>Ledger Rollover Results, Initially</vt:lpstr>
      <vt:lpstr>Ledger Rollover Results, Next</vt:lpstr>
      <vt:lpstr>Updating the Fiscal Period</vt:lpstr>
      <vt:lpstr>Reviewing Draft Ledgers</vt:lpstr>
      <vt:lpstr>Reviewing Ledgers and Funds</vt:lpstr>
      <vt:lpstr>Timing for Rollover</vt:lpstr>
      <vt:lpstr>Grace Periods</vt:lpstr>
      <vt:lpstr>Setting Grace Periods</vt:lpstr>
      <vt:lpstr>Question Break 1</vt:lpstr>
      <vt:lpstr>Rollover PO Lines</vt:lpstr>
      <vt:lpstr>Reports from Rollover PO Lines</vt:lpstr>
      <vt:lpstr>Reports from Rollover PO Lines, Details</vt:lpstr>
      <vt:lpstr>Evaluating PO Line Rollover</vt:lpstr>
      <vt:lpstr>Resources for Fiscal Period Close</vt:lpstr>
      <vt:lpstr>Question Break 2</vt:lpstr>
      <vt:lpstr>Order Clean-up</vt:lpstr>
      <vt:lpstr>Clean-up Actions</vt:lpstr>
      <vt:lpstr>Renewals</vt:lpstr>
      <vt:lpstr>Renewals and Rollover</vt:lpstr>
      <vt:lpstr>Is Rollover Necessary?</vt:lpstr>
      <vt:lpstr>Ending work in Acquisitions?</vt:lpstr>
      <vt:lpstr>Question Break 3</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Chancellor</dc:title>
  <dc:creator>Marcum, Cassidy Leigh</dc:creator>
  <cp:lastModifiedBy>Schwitzner, Ted</cp:lastModifiedBy>
  <cp:revision>500</cp:revision>
  <dcterms:created xsi:type="dcterms:W3CDTF">2023-11-29T19:20:00Z</dcterms:created>
  <dcterms:modified xsi:type="dcterms:W3CDTF">2026-06-08T16:53:33Z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0x010100A193AD8D4B755446B8A7818D134A5232</vt:lpwstr>
  </property>
</Properties>
</file>