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handoutMasterIdLst>
    <p:handoutMasterId r:id="rId43"/>
  </p:handoutMasterIdLst>
  <p:sldIdLst>
    <p:sldId id="3188" r:id="rId5"/>
    <p:sldId id="3189" r:id="rId6"/>
    <p:sldId id="364" r:id="rId7"/>
    <p:sldId id="3185" r:id="rId8"/>
    <p:sldId id="3187" r:id="rId9"/>
    <p:sldId id="361" r:id="rId10"/>
    <p:sldId id="257" r:id="rId11"/>
    <p:sldId id="3194" r:id="rId12"/>
    <p:sldId id="3195" r:id="rId13"/>
    <p:sldId id="357" r:id="rId14"/>
    <p:sldId id="358" r:id="rId15"/>
    <p:sldId id="362" r:id="rId16"/>
    <p:sldId id="360" r:id="rId17"/>
    <p:sldId id="359" r:id="rId18"/>
    <p:sldId id="3196" r:id="rId19"/>
    <p:sldId id="363" r:id="rId20"/>
    <p:sldId id="3197" r:id="rId21"/>
    <p:sldId id="263" r:id="rId22"/>
    <p:sldId id="261" r:id="rId23"/>
    <p:sldId id="260" r:id="rId24"/>
    <p:sldId id="258" r:id="rId25"/>
    <p:sldId id="262" r:id="rId26"/>
    <p:sldId id="259" r:id="rId27"/>
    <p:sldId id="3198" r:id="rId28"/>
    <p:sldId id="3199" r:id="rId29"/>
    <p:sldId id="3200" r:id="rId30"/>
    <p:sldId id="3201" r:id="rId31"/>
    <p:sldId id="3202" r:id="rId32"/>
    <p:sldId id="3193" r:id="rId33"/>
    <p:sldId id="355" r:id="rId34"/>
    <p:sldId id="354" r:id="rId35"/>
    <p:sldId id="3190" r:id="rId36"/>
    <p:sldId id="3191" r:id="rId37"/>
    <p:sldId id="3192" r:id="rId38"/>
    <p:sldId id="356" r:id="rId39"/>
    <p:sldId id="330" r:id="rId40"/>
    <p:sldId id="34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F03"/>
    <a:srgbClr val="1228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90827" autoAdjust="0"/>
  </p:normalViewPr>
  <p:slideViewPr>
    <p:cSldViewPr snapToGrid="0">
      <p:cViewPr varScale="1">
        <p:scale>
          <a:sx n="118" d="100"/>
          <a:sy n="118" d="100"/>
        </p:scale>
        <p:origin x="568" y="192"/>
      </p:cViewPr>
      <p:guideLst/>
    </p:cSldViewPr>
  </p:slideViewPr>
  <p:outlineViewPr>
    <p:cViewPr>
      <p:scale>
        <a:sx n="33" d="100"/>
        <a:sy n="33" d="100"/>
      </p:scale>
      <p:origin x="0" y="0"/>
    </p:cViewPr>
  </p:outlineViewPr>
  <p:notesTextViewPr>
    <p:cViewPr>
      <p:scale>
        <a:sx n="1" d="1"/>
        <a:sy n="1" d="1"/>
      </p:scale>
      <p:origin x="0" y="-1144"/>
    </p:cViewPr>
  </p:notesTextViewPr>
  <p:sorterViewPr>
    <p:cViewPr>
      <p:scale>
        <a:sx n="80" d="100"/>
        <a:sy n="80" d="100"/>
      </p:scale>
      <p:origin x="0" y="0"/>
    </p:cViewPr>
  </p:sorterViewPr>
  <p:notesViewPr>
    <p:cSldViewPr snapToGrid="0">
      <p:cViewPr varScale="1">
        <p:scale>
          <a:sx n="116" d="100"/>
          <a:sy n="116" d="100"/>
        </p:scale>
        <p:origin x="524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87F3AF-1F3A-1675-D106-000960B713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5C1B3AB-3FEF-033A-64CE-0A5802812EA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126A19-01F3-F34F-8699-7A1C071F9303}" type="datetimeFigureOut">
              <a:rPr lang="en-US" smtClean="0"/>
              <a:t>7/31/26</a:t>
            </a:fld>
            <a:endParaRPr lang="en-US"/>
          </a:p>
        </p:txBody>
      </p:sp>
      <p:sp>
        <p:nvSpPr>
          <p:cNvPr id="4" name="Footer Placeholder 3">
            <a:extLst>
              <a:ext uri="{FF2B5EF4-FFF2-40B4-BE49-F238E27FC236}">
                <a16:creationId xmlns:a16="http://schemas.microsoft.com/office/drawing/2014/main" id="{7427C088-0AA5-C044-80FD-DE80F9A60A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CD8DEE4-D76F-1826-DA49-6A7D00911A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0F2289-1B98-B74A-AEBC-B44B84F13AD2}" type="slidenum">
              <a:rPr lang="en-US" smtClean="0"/>
              <a:t>‹#›</a:t>
            </a:fld>
            <a:endParaRPr lang="en-US"/>
          </a:p>
        </p:txBody>
      </p:sp>
    </p:spTree>
    <p:extLst>
      <p:ext uri="{BB962C8B-B14F-4D97-AF65-F5344CB8AC3E}">
        <p14:creationId xmlns:p14="http://schemas.microsoft.com/office/powerpoint/2010/main" val="1716150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1BAA33-C0A4-9346-AAF1-BAD43E000F9B}" type="datetimeFigureOut">
              <a:rPr lang="en-US" smtClean="0"/>
              <a:t>7/31/26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5535E0-CBDD-BC4C-BD4F-9919692E8FCF}" type="slidenum">
              <a:rPr lang="en-US" smtClean="0"/>
              <a:t>‹#›</a:t>
            </a:fld>
            <a:endParaRPr lang="en-US"/>
          </a:p>
        </p:txBody>
      </p:sp>
    </p:spTree>
    <p:extLst>
      <p:ext uri="{BB962C8B-B14F-4D97-AF65-F5344CB8AC3E}">
        <p14:creationId xmlns:p14="http://schemas.microsoft.com/office/powerpoint/2010/main" val="3656996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50Display_Configuration/010Configuring_Discovery_Views_for_Primo_VE#Configuring_the_Record_Actions_for_the_Original_UI"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2</a:t>
            </a:fld>
            <a:endParaRPr lang="en-US"/>
          </a:p>
        </p:txBody>
      </p:sp>
    </p:spTree>
    <p:extLst>
      <p:ext uri="{BB962C8B-B14F-4D97-AF65-F5344CB8AC3E}">
        <p14:creationId xmlns:p14="http://schemas.microsoft.com/office/powerpoint/2010/main" val="588188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(Adrienne) </a:t>
            </a:r>
          </a:p>
          <a:p>
            <a:r>
              <a:rPr lang="en-US" dirty="0"/>
              <a:t>When you click the ellipsis, there is a new set of menu choices. They also have been made clearer.</a:t>
            </a:r>
          </a:p>
        </p:txBody>
      </p:sp>
      <p:sp>
        <p:nvSpPr>
          <p:cNvPr id="4" name="Slide Number Placeholder 3"/>
          <p:cNvSpPr>
            <a:spLocks noGrp="1"/>
          </p:cNvSpPr>
          <p:nvPr>
            <p:ph type="sldNum" sz="quarter" idx="5"/>
          </p:nvPr>
        </p:nvSpPr>
        <p:spPr/>
        <p:txBody>
          <a:bodyPr/>
          <a:lstStyle/>
          <a:p>
            <a:fld id="{5E5535E0-CBDD-BC4C-BD4F-9919692E8FCF}" type="slidenum">
              <a:rPr lang="en-US" smtClean="0"/>
              <a:t>11</a:t>
            </a:fld>
            <a:endParaRPr lang="en-US"/>
          </a:p>
        </p:txBody>
      </p:sp>
    </p:spTree>
    <p:extLst>
      <p:ext uri="{BB962C8B-B14F-4D97-AF65-F5344CB8AC3E}">
        <p14:creationId xmlns:p14="http://schemas.microsoft.com/office/powerpoint/2010/main" val="4060800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Everyone (Adrienne)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"Did you mean" suggestions are supported in simple searches in Alma. When enabled at the institution and user levels, the interface displays an alternative suggested term when a search returns 0 -15 results. Users can click the suggested term to trigger a new search or dismiss the suggestion.</a:t>
            </a:r>
          </a:p>
          <a:p>
            <a:endParaRPr lang="en-US" dirty="0"/>
          </a:p>
          <a:p>
            <a:r>
              <a:rPr lang="en-US" dirty="0"/>
              <a:t>The institution-level setting is at Configuration &gt; General &gt; General Configuration &gt; Other Settings &gt; </a:t>
            </a:r>
            <a:r>
              <a:rPr lang="en-US" dirty="0" err="1"/>
              <a:t>did_you_mean_search_suggestion</a:t>
            </a:r>
            <a:r>
              <a:rPr lang="en-US" dirty="0"/>
              <a:t>. Users can change the setting at User &gt; UI Preferences &gt; Did you mean search suggestion.</a:t>
            </a:r>
          </a:p>
        </p:txBody>
      </p:sp>
      <p:sp>
        <p:nvSpPr>
          <p:cNvPr id="4" name="Slide Number Placeholder 3"/>
          <p:cNvSpPr>
            <a:spLocks noGrp="1"/>
          </p:cNvSpPr>
          <p:nvPr>
            <p:ph type="sldNum" sz="quarter" idx="5"/>
          </p:nvPr>
        </p:nvSpPr>
        <p:spPr/>
        <p:txBody>
          <a:bodyPr/>
          <a:lstStyle/>
          <a:p>
            <a:fld id="{5E5535E0-CBDD-BC4C-BD4F-9919692E8FCF}" type="slidenum">
              <a:rPr lang="en-US" smtClean="0"/>
              <a:t>12</a:t>
            </a:fld>
            <a:endParaRPr lang="en-US"/>
          </a:p>
        </p:txBody>
      </p:sp>
    </p:spTree>
    <p:extLst>
      <p:ext uri="{BB962C8B-B14F-4D97-AF65-F5344CB8AC3E}">
        <p14:creationId xmlns:p14="http://schemas.microsoft.com/office/powerpoint/2010/main" val="3458181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(Adrienne)</a:t>
            </a:r>
          </a:p>
        </p:txBody>
      </p:sp>
      <p:sp>
        <p:nvSpPr>
          <p:cNvPr id="4" name="Slide Number Placeholder 3"/>
          <p:cNvSpPr>
            <a:spLocks noGrp="1"/>
          </p:cNvSpPr>
          <p:nvPr>
            <p:ph type="sldNum" sz="quarter" idx="5"/>
          </p:nvPr>
        </p:nvSpPr>
        <p:spPr/>
        <p:txBody>
          <a:bodyPr/>
          <a:lstStyle/>
          <a:p>
            <a:fld id="{5E5535E0-CBDD-BC4C-BD4F-9919692E8FCF}" type="slidenum">
              <a:rPr lang="en-US" smtClean="0"/>
              <a:t>13</a:t>
            </a:fld>
            <a:endParaRPr lang="en-US"/>
          </a:p>
        </p:txBody>
      </p:sp>
    </p:spTree>
    <p:extLst>
      <p:ext uri="{BB962C8B-B14F-4D97-AF65-F5344CB8AC3E}">
        <p14:creationId xmlns:p14="http://schemas.microsoft.com/office/powerpoint/2010/main" val="1057191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Cataloging and Circulation (Adrienne)</a:t>
            </a:r>
          </a:p>
        </p:txBody>
      </p:sp>
      <p:sp>
        <p:nvSpPr>
          <p:cNvPr id="4" name="Slide Number Placeholder 3"/>
          <p:cNvSpPr>
            <a:spLocks noGrp="1"/>
          </p:cNvSpPr>
          <p:nvPr>
            <p:ph type="sldNum" sz="quarter" idx="5"/>
          </p:nvPr>
        </p:nvSpPr>
        <p:spPr/>
        <p:txBody>
          <a:bodyPr/>
          <a:lstStyle/>
          <a:p>
            <a:fld id="{5E5535E0-CBDD-BC4C-BD4F-9919692E8FCF}" type="slidenum">
              <a:rPr lang="en-US" smtClean="0"/>
              <a:t>14</a:t>
            </a:fld>
            <a:endParaRPr lang="en-US"/>
          </a:p>
        </p:txBody>
      </p:sp>
    </p:spTree>
    <p:extLst>
      <p:ext uri="{BB962C8B-B14F-4D97-AF65-F5344CB8AC3E}">
        <p14:creationId xmlns:p14="http://schemas.microsoft.com/office/powerpoint/2010/main" val="461345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Circulation (Adrienne)</a:t>
            </a:r>
          </a:p>
        </p:txBody>
      </p:sp>
      <p:sp>
        <p:nvSpPr>
          <p:cNvPr id="4" name="Slide Number Placeholder 3"/>
          <p:cNvSpPr>
            <a:spLocks noGrp="1"/>
          </p:cNvSpPr>
          <p:nvPr>
            <p:ph type="sldNum" sz="quarter" idx="5"/>
          </p:nvPr>
        </p:nvSpPr>
        <p:spPr/>
        <p:txBody>
          <a:bodyPr/>
          <a:lstStyle/>
          <a:p>
            <a:fld id="{5E5535E0-CBDD-BC4C-BD4F-9919692E8FCF}" type="slidenum">
              <a:rPr lang="en-US" smtClean="0"/>
              <a:t>15</a:t>
            </a:fld>
            <a:endParaRPr lang="en-US"/>
          </a:p>
        </p:txBody>
      </p:sp>
    </p:spTree>
    <p:extLst>
      <p:ext uri="{BB962C8B-B14F-4D97-AF65-F5344CB8AC3E}">
        <p14:creationId xmlns:p14="http://schemas.microsoft.com/office/powerpoint/2010/main" val="2638225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Circulation (Adrienne)</a:t>
            </a:r>
          </a:p>
        </p:txBody>
      </p:sp>
      <p:sp>
        <p:nvSpPr>
          <p:cNvPr id="4" name="Slide Number Placeholder 3"/>
          <p:cNvSpPr>
            <a:spLocks noGrp="1"/>
          </p:cNvSpPr>
          <p:nvPr>
            <p:ph type="sldNum" sz="quarter" idx="5"/>
          </p:nvPr>
        </p:nvSpPr>
        <p:spPr/>
        <p:txBody>
          <a:bodyPr/>
          <a:lstStyle/>
          <a:p>
            <a:fld id="{5E5535E0-CBDD-BC4C-BD4F-9919692E8FCF}" type="slidenum">
              <a:rPr lang="en-US" smtClean="0"/>
              <a:t>16</a:t>
            </a:fld>
            <a:endParaRPr lang="en-US"/>
          </a:p>
        </p:txBody>
      </p:sp>
    </p:spTree>
    <p:extLst>
      <p:ext uri="{BB962C8B-B14F-4D97-AF65-F5344CB8AC3E}">
        <p14:creationId xmlns:p14="http://schemas.microsoft.com/office/powerpoint/2010/main" val="3037084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[Debbie]</a:t>
            </a:r>
          </a:p>
          <a:p>
            <a:r>
              <a:rPr lang="en-US" dirty="0"/>
              <a:t>In the May release notes, I mentioned four settings that the CARLI Office would be testing with the CARLI Resource Sharing Committee. We did meet to review those settings, and, our initial testing was inconclusive.</a:t>
            </a:r>
          </a:p>
          <a:p>
            <a:endParaRPr lang="en-US" dirty="0"/>
          </a:p>
          <a:p>
            <a:r>
              <a:rPr lang="en-US" dirty="0"/>
              <a:t>We will re-test those settings after the August release and will open tickets with Ex Libris support if the results are still inconclusive.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CARLI staff will email I-Share Liaisons and the Resource Sharing Interest Group email list once a conclusion is reached on the May release settings.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Please subscribe to the Resource Sharing Interest Group email list if you’re interested and you have not already.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a:t>
            </a:r>
            <a:r>
              <a:rPr lang="en-US" dirty="0"/>
              <a:t>email list is open to anyone interested in Resource Sharing who would like to ask questions, to share information or strategies with their CARLI colleagues, and those who would like these email updates when they are sent.</a:t>
            </a:r>
          </a:p>
        </p:txBody>
      </p:sp>
      <p:sp>
        <p:nvSpPr>
          <p:cNvPr id="4" name="Slide Number Placeholder 3"/>
          <p:cNvSpPr>
            <a:spLocks noGrp="1"/>
          </p:cNvSpPr>
          <p:nvPr>
            <p:ph type="sldNum" sz="quarter" idx="5"/>
          </p:nvPr>
        </p:nvSpPr>
        <p:spPr/>
        <p:txBody>
          <a:bodyPr/>
          <a:lstStyle/>
          <a:p>
            <a:fld id="{C2774686-125D-41ED-869E-4A2ECC09F2DE}" type="slidenum">
              <a:rPr lang="en-US" smtClean="0"/>
              <a:t>17</a:t>
            </a:fld>
            <a:endParaRPr lang="en-US"/>
          </a:p>
        </p:txBody>
      </p:sp>
    </p:spTree>
    <p:extLst>
      <p:ext uri="{BB962C8B-B14F-4D97-AF65-F5344CB8AC3E}">
        <p14:creationId xmlns:p14="http://schemas.microsoft.com/office/powerpoint/2010/main" val="2769614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7A7F6-5530-3B8E-E9D1-6C7E617CF7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65327-11C2-70A9-9D08-5C9553F22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8C6E7F-C747-8D74-8C73-A612A407ABDE}"/>
              </a:ext>
            </a:extLst>
          </p:cNvPr>
          <p:cNvSpPr>
            <a:spLocks noGrp="1"/>
          </p:cNvSpPr>
          <p:nvPr>
            <p:ph type="body" idx="1"/>
          </p:nvPr>
        </p:nvSpPr>
        <p:spPr/>
        <p:txBody>
          <a:bodyPr/>
          <a:lstStyle/>
          <a:p>
            <a:r>
              <a:rPr lang="en-US" dirty="0"/>
              <a:t>[Debbie]</a:t>
            </a:r>
          </a:p>
          <a:p>
            <a:endParaRPr lang="en-US" dirty="0"/>
          </a:p>
          <a:p>
            <a:r>
              <a:rPr lang="en-US" dirty="0"/>
              <a:t>The August release notes bring a new configuration setting that would make it possible to prevent a patron from canceling a request after the item has been put in transit.</a:t>
            </a:r>
          </a:p>
          <a:p>
            <a:r>
              <a:rPr lang="en-US" dirty="0"/>
              <a:t>Currently, Alma allows the patron to cancel the request up until the point that it is checked out to the patron’s account.</a:t>
            </a:r>
          </a:p>
          <a:p>
            <a:endParaRPr lang="en-US" dirty="0"/>
          </a:p>
          <a:p>
            <a:r>
              <a:rPr lang="en-US" dirty="0"/>
              <a:t>CARLI staff will test and discuss the setting with the CARLI Resource Sharing Committee.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decision to enable this setting, or not, will be a </a:t>
            </a:r>
            <a:r>
              <a:rPr lang="en-US" dirty="0" err="1"/>
              <a:t>consortial</a:t>
            </a:r>
            <a:r>
              <a:rPr lang="en-US" dirty="0"/>
              <a:t> decision. Please do not make any edits to this setting at your library.</a:t>
            </a:r>
          </a:p>
          <a:p>
            <a:r>
              <a:rPr lang="en-US" dirty="0"/>
              <a:t>This setting is not enabled by default. </a:t>
            </a:r>
          </a:p>
        </p:txBody>
      </p:sp>
      <p:sp>
        <p:nvSpPr>
          <p:cNvPr id="4" name="Slide Number Placeholder 3">
            <a:extLst>
              <a:ext uri="{FF2B5EF4-FFF2-40B4-BE49-F238E27FC236}">
                <a16:creationId xmlns:a16="http://schemas.microsoft.com/office/drawing/2014/main" id="{DF93859C-71C5-949E-1963-52E7B487C545}"/>
              </a:ext>
            </a:extLst>
          </p:cNvPr>
          <p:cNvSpPr>
            <a:spLocks noGrp="1"/>
          </p:cNvSpPr>
          <p:nvPr>
            <p:ph type="sldNum" sz="quarter" idx="5"/>
          </p:nvPr>
        </p:nvSpPr>
        <p:spPr/>
        <p:txBody>
          <a:bodyPr/>
          <a:lstStyle/>
          <a:p>
            <a:fld id="{C2774686-125D-41ED-869E-4A2ECC09F2DE}" type="slidenum">
              <a:rPr lang="en-US" smtClean="0"/>
              <a:t>18</a:t>
            </a:fld>
            <a:endParaRPr lang="en-US"/>
          </a:p>
        </p:txBody>
      </p:sp>
    </p:spTree>
    <p:extLst>
      <p:ext uri="{BB962C8B-B14F-4D97-AF65-F5344CB8AC3E}">
        <p14:creationId xmlns:p14="http://schemas.microsoft.com/office/powerpoint/2010/main" val="3371264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This is another setting that CARLI staff will test and discuss the setting with the CARLI Resource Sharing Committee.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decision to enable this setting, or not, will be a </a:t>
            </a:r>
            <a:r>
              <a:rPr lang="en-US" dirty="0" err="1"/>
              <a:t>consortial</a:t>
            </a:r>
            <a:r>
              <a:rPr lang="en-US" dirty="0"/>
              <a:t> decision. Please do not make any edits to this setting at your library.</a:t>
            </a:r>
          </a:p>
          <a:p>
            <a:r>
              <a:rPr lang="en-US" dirty="0"/>
              <a:t>This setting is not enabled by default. </a:t>
            </a:r>
          </a:p>
          <a:p>
            <a:endParaRPr lang="en-US" dirty="0"/>
          </a:p>
          <a:p>
            <a:r>
              <a:rPr lang="en-US" dirty="0"/>
              <a:t>This has a lot of potential; those who have been at an I-Share library since we migrated from Voyager to Alma might remember that there were similarly described settings in Voyager for the overall “UB Limits.”</a:t>
            </a:r>
          </a:p>
          <a:p>
            <a:r>
              <a:rPr lang="en-US" dirty="0"/>
              <a:t>After testing this setting with the Resource Sharing Committee, and passing any questions along to Ex Libris support as needed, CARLI staff will be sure to keep you all informed of updates.</a:t>
            </a:r>
          </a:p>
        </p:txBody>
      </p:sp>
      <p:sp>
        <p:nvSpPr>
          <p:cNvPr id="4" name="Slide Number Placeholder 3"/>
          <p:cNvSpPr>
            <a:spLocks noGrp="1"/>
          </p:cNvSpPr>
          <p:nvPr>
            <p:ph type="sldNum" sz="quarter" idx="5"/>
          </p:nvPr>
        </p:nvSpPr>
        <p:spPr/>
        <p:txBody>
          <a:bodyPr/>
          <a:lstStyle/>
          <a:p>
            <a:fld id="{C2774686-125D-41ED-869E-4A2ECC09F2DE}" type="slidenum">
              <a:rPr lang="en-US" smtClean="0"/>
              <a:t>19</a:t>
            </a:fld>
            <a:endParaRPr lang="en-US"/>
          </a:p>
        </p:txBody>
      </p:sp>
    </p:spTree>
    <p:extLst>
      <p:ext uri="{BB962C8B-B14F-4D97-AF65-F5344CB8AC3E}">
        <p14:creationId xmlns:p14="http://schemas.microsoft.com/office/powerpoint/2010/main" val="3926504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The August release brings three setting updates for the “Date Needed By” in patron physical requests.</a:t>
            </a:r>
          </a:p>
          <a:p>
            <a:r>
              <a:rPr lang="en-US" dirty="0"/>
              <a:t>The release of the settings together is related.</a:t>
            </a:r>
          </a:p>
          <a:p>
            <a:endParaRPr lang="en-US" dirty="0"/>
          </a:p>
          <a:p>
            <a:r>
              <a:rPr lang="en-US" dirty="0"/>
              <a:t>Some background- Alma uses the “Date Needed By” value to decide when to cancel a patron’s request. </a:t>
            </a:r>
          </a:p>
          <a:p>
            <a:r>
              <a:rPr lang="en-US" b="0" dirty="0"/>
              <a:t>The Date Needed By field is evaluated independently of the Hold Shelf Period and may cause a request </a:t>
            </a:r>
            <a:r>
              <a:rPr lang="en-US" dirty="0"/>
              <a:t>to be cancelled before or shortly after arrival, even if hold shelf time remains.</a:t>
            </a:r>
          </a:p>
          <a:p>
            <a:endParaRPr lang="en-US" dirty="0"/>
          </a:p>
          <a:p>
            <a:r>
              <a:rPr lang="en-US" dirty="0"/>
              <a:t>The “Date Needed By” is hidden on the I-Share request form; this is a </a:t>
            </a:r>
            <a:r>
              <a:rPr lang="en-US" dirty="0" err="1"/>
              <a:t>consortial</a:t>
            </a:r>
            <a:r>
              <a:rPr lang="en-US" dirty="0"/>
              <a:t> setting.</a:t>
            </a:r>
          </a:p>
          <a:p>
            <a:r>
              <a:rPr lang="en-US" dirty="0"/>
              <a:t>Libraries may choose whether to show the “Date Needed By” field on their local request form, when their local patrons place a request for their library’s items.</a:t>
            </a:r>
          </a:p>
          <a:p>
            <a:r>
              <a:rPr lang="en-US" dirty="0"/>
              <a:t>Previously, the “Date Needed By” could not be set as mandatory for staff placing a request for a patron in Alma.</a:t>
            </a:r>
          </a:p>
          <a:p>
            <a:endParaRPr lang="en-US" dirty="0"/>
          </a:p>
          <a:p>
            <a:r>
              <a:rPr lang="en-US" dirty="0"/>
              <a:t>If your institution offers local requests, and you’d like to learn more about:</a:t>
            </a:r>
          </a:p>
          <a:p>
            <a:pPr marL="228600" indent="-228600">
              <a:buAutoNum type="arabicParenR"/>
            </a:pPr>
            <a:r>
              <a:rPr lang="en-US" dirty="0"/>
              <a:t>Making the date mandatory for library staff placing local requests</a:t>
            </a:r>
          </a:p>
          <a:p>
            <a:pPr marL="228600" indent="-228600">
              <a:buAutoNum type="arabicParenR"/>
            </a:pPr>
            <a:r>
              <a:rPr lang="en-US" dirty="0"/>
              <a:t>Auto-populating the local request form with a default “date needed by” value (vs the current default of “blank” or no date).</a:t>
            </a:r>
          </a:p>
          <a:p>
            <a:pPr marL="228600" indent="-228600">
              <a:buAutoNum type="arabicParen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email CARLI Support to schedule a meeting to talk through the implications of these settings in relation to your library’s specific configuration and needs, and see examples of how they would function.</a:t>
            </a:r>
          </a:p>
        </p:txBody>
      </p:sp>
      <p:sp>
        <p:nvSpPr>
          <p:cNvPr id="4" name="Slide Number Placeholder 3"/>
          <p:cNvSpPr>
            <a:spLocks noGrp="1"/>
          </p:cNvSpPr>
          <p:nvPr>
            <p:ph type="sldNum" sz="quarter" idx="5"/>
          </p:nvPr>
        </p:nvSpPr>
        <p:spPr/>
        <p:txBody>
          <a:bodyPr/>
          <a:lstStyle/>
          <a:p>
            <a:fld id="{C2774686-125D-41ED-869E-4A2ECC09F2DE}" type="slidenum">
              <a:rPr lang="en-US" smtClean="0"/>
              <a:t>20</a:t>
            </a:fld>
            <a:endParaRPr lang="en-US"/>
          </a:p>
        </p:txBody>
      </p:sp>
    </p:spTree>
    <p:extLst>
      <p:ext uri="{BB962C8B-B14F-4D97-AF65-F5344CB8AC3E}">
        <p14:creationId xmlns:p14="http://schemas.microsoft.com/office/powerpoint/2010/main" val="3747265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(Marisa)</a:t>
            </a:r>
          </a:p>
          <a:p>
            <a:r>
              <a:rPr lang="en-US" dirty="0"/>
              <a:t>Today’s agenda starts with </a:t>
            </a:r>
            <a:r>
              <a:rPr lang="en-US" sz="2800" dirty="0"/>
              <a:t>Announcements, Events, and Reminders</a:t>
            </a:r>
          </a:p>
          <a:p>
            <a:r>
              <a:rPr lang="en-US" sz="2800" dirty="0"/>
              <a:t>Then August 2026 Quarterly Release Features</a:t>
            </a:r>
          </a:p>
          <a:p>
            <a:pPr lvl="1"/>
            <a:r>
              <a:rPr lang="en-US" sz="2800" dirty="0"/>
              <a:t>Alma features</a:t>
            </a:r>
          </a:p>
          <a:p>
            <a:pPr lvl="1"/>
            <a:r>
              <a:rPr lang="en-US" sz="2800" dirty="0"/>
              <a:t>Primo VE features</a:t>
            </a:r>
          </a:p>
          <a:p>
            <a:r>
              <a:rPr lang="en-US" sz="2800" dirty="0"/>
              <a:t>And finally, Q&amp;A</a:t>
            </a:r>
          </a:p>
          <a:p>
            <a:pPr marL="0" indent="0">
              <a:buNone/>
            </a:pPr>
            <a:endParaRPr lang="en-US" sz="2800" dirty="0"/>
          </a:p>
          <a:p>
            <a:pPr marL="0" indent="0">
              <a:buNone/>
            </a:pPr>
            <a:r>
              <a:rPr lang="en-US" sz="2800" dirty="0"/>
              <a:t>Today’s session is being recorded and will be posted to the CARLI website. </a:t>
            </a:r>
          </a:p>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3</a:t>
            </a:fld>
            <a:endParaRPr lang="en-US"/>
          </a:p>
        </p:txBody>
      </p:sp>
    </p:spTree>
    <p:extLst>
      <p:ext uri="{BB962C8B-B14F-4D97-AF65-F5344CB8AC3E}">
        <p14:creationId xmlns:p14="http://schemas.microsoft.com/office/powerpoint/2010/main" val="36965119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[Debbie]</a:t>
            </a:r>
          </a:p>
          <a:p>
            <a:endParaRPr lang="en-US" dirty="0"/>
          </a:p>
          <a:p>
            <a:r>
              <a:rPr lang="en-US" dirty="0"/>
              <a:t>Alright, next up, Ex Libris has added what they’re calling “Configurable Closed Fee Statuses.” </a:t>
            </a:r>
          </a:p>
          <a:p>
            <a:r>
              <a:rPr lang="en-US" dirty="0"/>
              <a:t>Ex Libris says that these settings allow a library to define quote “their own labels for how fines and fees are resolved.”</a:t>
            </a:r>
            <a:br>
              <a:rPr lang="en-US" dirty="0"/>
            </a:br>
            <a:r>
              <a:rPr lang="en-US" dirty="0"/>
              <a:t>This new configuration setting in Alma allows a library to add 10 new “closed feel transaction types” as shown on the screen here.</a:t>
            </a:r>
          </a:p>
          <a:p>
            <a:endParaRPr lang="en-US" dirty="0"/>
          </a:p>
          <a:p>
            <a:r>
              <a:rPr lang="en-US" dirty="0"/>
              <a:t>You might notice the default order is a little out-of-numeric-order; you can drag and drop them into code order if preferred.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see in this screenshot, I’ve set up two samples in a sandbox to review the functionality of this setting; they’re toggled to enabled with the description customized.</a:t>
            </a:r>
          </a:p>
          <a:p>
            <a:endParaRPr lang="en-US" dirty="0"/>
          </a:p>
          <a:p>
            <a:r>
              <a:rPr lang="en-US" dirty="0"/>
              <a:t>The setting is located in Alma configuration at the institutional level&gt; User Management&gt; Patron Charges&gt; Transaction Types.</a:t>
            </a:r>
          </a:p>
          <a:p>
            <a:r>
              <a:rPr lang="en-US" dirty="0"/>
              <a:t>Before making any customizations to this table, please talk with your colleagues to make sure you’re in agreement for whether the transaction types are needed, and, how they will be used.</a:t>
            </a:r>
            <a:br>
              <a:rPr lang="en-US" dirty="0"/>
            </a:br>
            <a:endParaRPr lang="en-US" dirty="0"/>
          </a:p>
          <a:p>
            <a:br>
              <a:rPr lang="en-US" dirty="0"/>
            </a:br>
            <a:endParaRPr lang="en-US" dirty="0"/>
          </a:p>
        </p:txBody>
      </p:sp>
      <p:sp>
        <p:nvSpPr>
          <p:cNvPr id="4" name="Slide Number Placeholder 3"/>
          <p:cNvSpPr>
            <a:spLocks noGrp="1"/>
          </p:cNvSpPr>
          <p:nvPr>
            <p:ph type="sldNum" sz="quarter" idx="5"/>
          </p:nvPr>
        </p:nvSpPr>
        <p:spPr/>
        <p:txBody>
          <a:bodyPr/>
          <a:lstStyle/>
          <a:p>
            <a:fld id="{C2774686-125D-41ED-869E-4A2ECC09F2DE}" type="slidenum">
              <a:rPr lang="en-US" smtClean="0"/>
              <a:t>21</a:t>
            </a:fld>
            <a:endParaRPr lang="en-US"/>
          </a:p>
        </p:txBody>
      </p:sp>
    </p:spTree>
    <p:extLst>
      <p:ext uri="{BB962C8B-B14F-4D97-AF65-F5344CB8AC3E}">
        <p14:creationId xmlns:p14="http://schemas.microsoft.com/office/powerpoint/2010/main" val="2836363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4F82C-6CB2-8C59-F47D-2D1DC5803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B87AE-68B9-AB3D-A154-9EA3014965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4D4BDE-814A-4F37-C94B-4B3C66D95453}"/>
              </a:ext>
            </a:extLst>
          </p:cNvPr>
          <p:cNvSpPr>
            <a:spLocks noGrp="1"/>
          </p:cNvSpPr>
          <p:nvPr>
            <p:ph type="body" idx="1"/>
          </p:nvPr>
        </p:nvSpPr>
        <p:spPr/>
        <p:txBody>
          <a:bodyPr/>
          <a:lstStyle/>
          <a:p>
            <a:r>
              <a:rPr lang="en-US" dirty="0"/>
              <a:t>[Debbie]</a:t>
            </a:r>
          </a:p>
          <a:p>
            <a:r>
              <a:rPr lang="en-US" dirty="0"/>
              <a:t>In this screenshot, you can see a sample user’s fine/fee, where I’ve selected the row action ellipsis button. The two transaction types are now shown in list of actions.</a:t>
            </a:r>
          </a:p>
          <a:p>
            <a:endParaRPr lang="en-US" dirty="0"/>
          </a:p>
          <a:p>
            <a:r>
              <a:rPr lang="en-US" dirty="0"/>
              <a:t>In my testing; these new statuses still require the fine/fee to be PAID. This is not a waive- I still had to select a payment method offered by the circulation desk.</a:t>
            </a:r>
          </a:p>
          <a:p>
            <a:endParaRPr lang="en-US" dirty="0"/>
          </a:p>
          <a:p>
            <a:r>
              <a:rPr lang="en-US" dirty="0"/>
              <a:t>Since this setting is currently only available in the sandboxes until the August release, I was unable to confirm whether the library-defiled fee status would display in the “Fine Fee Transaction Type” field in Analytics; the type does not display in the user’s “closed” fines in Alma.</a:t>
            </a:r>
            <a:br>
              <a:rPr lang="en-US" dirty="0"/>
            </a:br>
            <a:endParaRPr lang="en-US" dirty="0"/>
          </a:p>
          <a:p>
            <a:r>
              <a:rPr lang="en-US" dirty="0"/>
              <a:t>https://knowledge.ag-software.clarivate.com/alma/en-us/Product_Documentation/Analytics/Fines_and_Fees.html </a:t>
            </a:r>
          </a:p>
          <a:p>
            <a:br>
              <a:rPr lang="en-US" dirty="0"/>
            </a:br>
            <a:r>
              <a:rPr lang="en-US" dirty="0"/>
              <a:t>Ex Libris also mentions that these transaction types can also be applied through the Bursar Import, enabling external systems to set the appropriate transaction type. </a:t>
            </a:r>
            <a:br>
              <a:rPr lang="en-US" dirty="0"/>
            </a:br>
            <a:r>
              <a:rPr lang="en-US" dirty="0"/>
              <a:t>If your library uses Bursar transfer, and if this might be of use to you, the release notes provide a link to additional documentation.</a:t>
            </a:r>
          </a:p>
        </p:txBody>
      </p:sp>
      <p:sp>
        <p:nvSpPr>
          <p:cNvPr id="4" name="Slide Number Placeholder 3">
            <a:extLst>
              <a:ext uri="{FF2B5EF4-FFF2-40B4-BE49-F238E27FC236}">
                <a16:creationId xmlns:a16="http://schemas.microsoft.com/office/drawing/2014/main" id="{1985379D-B335-E582-8FE7-639219B3B889}"/>
              </a:ext>
            </a:extLst>
          </p:cNvPr>
          <p:cNvSpPr>
            <a:spLocks noGrp="1"/>
          </p:cNvSpPr>
          <p:nvPr>
            <p:ph type="sldNum" sz="quarter" idx="5"/>
          </p:nvPr>
        </p:nvSpPr>
        <p:spPr/>
        <p:txBody>
          <a:bodyPr/>
          <a:lstStyle/>
          <a:p>
            <a:fld id="{C2774686-125D-41ED-869E-4A2ECC09F2DE}" type="slidenum">
              <a:rPr lang="en-US" smtClean="0"/>
              <a:t>22</a:t>
            </a:fld>
            <a:endParaRPr lang="en-US"/>
          </a:p>
        </p:txBody>
      </p:sp>
    </p:spTree>
    <p:extLst>
      <p:ext uri="{BB962C8B-B14F-4D97-AF65-F5344CB8AC3E}">
        <p14:creationId xmlns:p14="http://schemas.microsoft.com/office/powerpoint/2010/main" val="703618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[Debbie]</a:t>
            </a:r>
          </a:p>
          <a:p>
            <a:endParaRPr lang="en-US" dirty="0"/>
          </a:p>
          <a:p>
            <a:r>
              <a:rPr lang="en-US" dirty="0"/>
              <a:t>If your library uses Alma Digitization for document delivery, the August release includes a new column for “Additional requests” that can be added to your table vie to display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new “Additional Requests” column is hidden by default. Select the customization (gear) icon to display it.</a:t>
            </a:r>
          </a:p>
          <a:p>
            <a:endParaRPr lang="en-US" dirty="0"/>
          </a:p>
          <a:p>
            <a:r>
              <a:rPr lang="en-US" dirty="0"/>
              <a:t>When working in the “manage in-process items” list, staff can now also use the new “View Queue” option in the menu for the item to see the additional digitization requests. </a:t>
            </a:r>
          </a:p>
          <a:p>
            <a:r>
              <a:rPr lang="en-US" dirty="0"/>
              <a:t>Completing the active request automatically activates the next for the same item in the queue.</a:t>
            </a:r>
          </a:p>
          <a:p>
            <a:endParaRPr lang="en-US" dirty="0"/>
          </a:p>
        </p:txBody>
      </p:sp>
      <p:sp>
        <p:nvSpPr>
          <p:cNvPr id="4" name="Slide Number Placeholder 3"/>
          <p:cNvSpPr>
            <a:spLocks noGrp="1"/>
          </p:cNvSpPr>
          <p:nvPr>
            <p:ph type="sldNum" sz="quarter" idx="5"/>
          </p:nvPr>
        </p:nvSpPr>
        <p:spPr/>
        <p:txBody>
          <a:bodyPr/>
          <a:lstStyle/>
          <a:p>
            <a:fld id="{C2774686-125D-41ED-869E-4A2ECC09F2DE}" type="slidenum">
              <a:rPr lang="en-US" smtClean="0"/>
              <a:t>23</a:t>
            </a:fld>
            <a:endParaRPr lang="en-US"/>
          </a:p>
        </p:txBody>
      </p:sp>
    </p:spTree>
    <p:extLst>
      <p:ext uri="{BB962C8B-B14F-4D97-AF65-F5344CB8AC3E}">
        <p14:creationId xmlns:p14="http://schemas.microsoft.com/office/powerpoint/2010/main" val="4419192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[Debbie or Ted]</a:t>
            </a:r>
          </a:p>
          <a:p>
            <a:r>
              <a:rPr lang="en-US" dirty="0"/>
              <a:t>For items that have temporary locations assigned, taking one of these actions to restore the item will clear the Item is in temporary location value AND the temporary location itself. This will remove confusing data from the item record after it has been returned to the permanent location.</a:t>
            </a:r>
          </a:p>
        </p:txBody>
      </p:sp>
      <p:sp>
        <p:nvSpPr>
          <p:cNvPr id="4" name="Slide Number Placeholder 3"/>
          <p:cNvSpPr>
            <a:spLocks noGrp="1"/>
          </p:cNvSpPr>
          <p:nvPr>
            <p:ph type="sldNum" sz="quarter" idx="5"/>
          </p:nvPr>
        </p:nvSpPr>
        <p:spPr/>
        <p:txBody>
          <a:bodyPr/>
          <a:lstStyle/>
          <a:p>
            <a:fld id="{C2774686-125D-41ED-869E-4A2ECC09F2DE}" type="slidenum">
              <a:rPr lang="en-US" smtClean="0"/>
              <a:t>24</a:t>
            </a:fld>
            <a:endParaRPr lang="en-US"/>
          </a:p>
        </p:txBody>
      </p:sp>
    </p:spTree>
    <p:extLst>
      <p:ext uri="{BB962C8B-B14F-4D97-AF65-F5344CB8AC3E}">
        <p14:creationId xmlns:p14="http://schemas.microsoft.com/office/powerpoint/2010/main" val="2836363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a:t>
            </a:r>
          </a:p>
          <a:p>
            <a:r>
              <a:rPr lang="en-US" dirty="0"/>
              <a:t>Catalogers may place reminders on bibliographic records that may need follow-up. The Add Reminder item appears on the action menu for a title in search results. Reminders that are current or past their due date will appear on the Alma tasks list, which is found using the clipboard icon on the menu bar, or from the Reminders link on the Resources menu.</a:t>
            </a:r>
          </a:p>
        </p:txBody>
      </p:sp>
      <p:sp>
        <p:nvSpPr>
          <p:cNvPr id="4" name="Slide Number Placeholder 3"/>
          <p:cNvSpPr>
            <a:spLocks noGrp="1"/>
          </p:cNvSpPr>
          <p:nvPr>
            <p:ph type="sldNum" sz="quarter" idx="5"/>
          </p:nvPr>
        </p:nvSpPr>
        <p:spPr/>
        <p:txBody>
          <a:bodyPr/>
          <a:lstStyle/>
          <a:p>
            <a:fld id="{C2774686-125D-41ED-869E-4A2ECC09F2DE}" type="slidenum">
              <a:rPr lang="en-US" smtClean="0"/>
              <a:t>25</a:t>
            </a:fld>
            <a:endParaRPr lang="en-US"/>
          </a:p>
        </p:txBody>
      </p:sp>
    </p:spTree>
    <p:extLst>
      <p:ext uri="{BB962C8B-B14F-4D97-AF65-F5344CB8AC3E}">
        <p14:creationId xmlns:p14="http://schemas.microsoft.com/office/powerpoint/2010/main" val="441919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a:t>
            </a:r>
          </a:p>
          <a:p>
            <a:r>
              <a:rPr lang="en-US" dirty="0"/>
              <a:t>The new release introduces an optional change in logic for identifying related records with the Contains relationship. Contains frequently comes up with bound-withs and some series.</a:t>
            </a:r>
          </a:p>
          <a:p>
            <a:r>
              <a:rPr lang="en-US" dirty="0"/>
              <a:t>The existing relationship uses several fields and may result in the related records appearing in the Get It section of a Primo view. The new option will limit Contains to a specific combination of fields. Though other relations can still be displayed as well, the contains relation also affects requesting.</a:t>
            </a:r>
          </a:p>
          <a:p>
            <a:endParaRPr lang="en-US" dirty="0"/>
          </a:p>
          <a:p>
            <a:r>
              <a:rPr lang="en-US" dirty="0"/>
              <a:t>Ex Libris notes that selecting this option requires full indexing, which will next happen in November. CARLI staff will be investigating this before recommending which options to use, as Ex Libris also notes the change as irreversible. In the meantime, please leave this setting unchanged.</a:t>
            </a:r>
          </a:p>
        </p:txBody>
      </p:sp>
      <p:sp>
        <p:nvSpPr>
          <p:cNvPr id="4" name="Slide Number Placeholder 3"/>
          <p:cNvSpPr>
            <a:spLocks noGrp="1"/>
          </p:cNvSpPr>
          <p:nvPr>
            <p:ph type="sldNum" sz="quarter" idx="5"/>
          </p:nvPr>
        </p:nvSpPr>
        <p:spPr/>
        <p:txBody>
          <a:bodyPr/>
          <a:lstStyle/>
          <a:p>
            <a:fld id="{C2774686-125D-41ED-869E-4A2ECC09F2DE}" type="slidenum">
              <a:rPr lang="en-US" smtClean="0"/>
              <a:t>26</a:t>
            </a:fld>
            <a:endParaRPr lang="en-US"/>
          </a:p>
        </p:txBody>
      </p:sp>
    </p:spTree>
    <p:extLst>
      <p:ext uri="{BB962C8B-B14F-4D97-AF65-F5344CB8AC3E}">
        <p14:creationId xmlns:p14="http://schemas.microsoft.com/office/powerpoint/2010/main" val="3747265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a:t>
            </a:r>
          </a:p>
          <a:p>
            <a:r>
              <a:rPr lang="en-US" dirty="0"/>
              <a:t>In the metadata editor, we get two welcome improvements.</a:t>
            </a:r>
          </a:p>
          <a:p>
            <a:r>
              <a:rPr lang="en-US" dirty="0"/>
              <a:t>First, it will now be possible to rename normalization, indication, and merge rules. Previously the rule name could only be assigned when the rule was created.</a:t>
            </a:r>
          </a:p>
          <a:p>
            <a:endParaRPr lang="en-US" dirty="0"/>
          </a:p>
          <a:p>
            <a:r>
              <a:rPr lang="en-US" dirty="0"/>
              <a:t>Second, the Draft badge will appear on the records list to identify that a record has unsaved changes. Records that have Draft may be saved to commit changes, or released to discard any pending changes.</a:t>
            </a:r>
          </a:p>
        </p:txBody>
      </p:sp>
      <p:sp>
        <p:nvSpPr>
          <p:cNvPr id="4" name="Slide Number Placeholder 3"/>
          <p:cNvSpPr>
            <a:spLocks noGrp="1"/>
          </p:cNvSpPr>
          <p:nvPr>
            <p:ph type="sldNum" sz="quarter" idx="5"/>
          </p:nvPr>
        </p:nvSpPr>
        <p:spPr/>
        <p:txBody>
          <a:bodyPr/>
          <a:lstStyle/>
          <a:p>
            <a:fld id="{C2774686-125D-41ED-869E-4A2ECC09F2DE}" type="slidenum">
              <a:rPr lang="en-US" smtClean="0"/>
              <a:t>27</a:t>
            </a:fld>
            <a:endParaRPr lang="en-US"/>
          </a:p>
        </p:txBody>
      </p:sp>
    </p:spTree>
    <p:extLst>
      <p:ext uri="{BB962C8B-B14F-4D97-AF65-F5344CB8AC3E}">
        <p14:creationId xmlns:p14="http://schemas.microsoft.com/office/powerpoint/2010/main" val="39265044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a:t>
            </a:r>
          </a:p>
          <a:p>
            <a:r>
              <a:rPr lang="en-US" dirty="0"/>
              <a:t>In this and the last several releases, Ex Libris has added functionality for collection development and analysis, linked open data, BIBFRAME, and crosswalks among metadata schemas. A lot of these functions are new to many libraries, and most will require </a:t>
            </a:r>
            <a:r>
              <a:rPr lang="en-US" dirty="0" err="1"/>
              <a:t>consortial</a:t>
            </a:r>
            <a:r>
              <a:rPr lang="en-US" dirty="0"/>
              <a:t> cooperation. To go through all of these improvements out of context would be confusing for us, if not you in our audience. We’re planning sessions in the coming months to explore these functions further.</a:t>
            </a:r>
          </a:p>
        </p:txBody>
      </p:sp>
      <p:sp>
        <p:nvSpPr>
          <p:cNvPr id="4" name="Slide Number Placeholder 3"/>
          <p:cNvSpPr>
            <a:spLocks noGrp="1"/>
          </p:cNvSpPr>
          <p:nvPr>
            <p:ph type="sldNum" sz="quarter" idx="5"/>
          </p:nvPr>
        </p:nvSpPr>
        <p:spPr/>
        <p:txBody>
          <a:bodyPr/>
          <a:lstStyle/>
          <a:p>
            <a:fld id="{C2774686-125D-41ED-869E-4A2ECC09F2DE}" type="slidenum">
              <a:rPr lang="en-US" smtClean="0"/>
              <a:t>28</a:t>
            </a:fld>
            <a:endParaRPr lang="en-US"/>
          </a:p>
        </p:txBody>
      </p:sp>
    </p:spTree>
    <p:extLst>
      <p:ext uri="{BB962C8B-B14F-4D97-AF65-F5344CB8AC3E}">
        <p14:creationId xmlns:p14="http://schemas.microsoft.com/office/powerpoint/2010/main" val="30562633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Everyone</a:t>
            </a:r>
          </a:p>
          <a:p>
            <a:endParaRPr lang="en-US" dirty="0"/>
          </a:p>
          <a:p>
            <a:r>
              <a:rPr lang="en-US" dirty="0"/>
              <a:t>(Marisa) You can now view progress details for jobs that use “bulks” in the History tab of Monitor Jobs in Alma. A ”bulk” is defined by Ex Libris as a “discrete unit of work from a splitting of the job population.” This means that large batch processes are chunked into smaller batch processes. For the jobs that use the bulks you will now see a View link displayed at the far right of the row for a job. When you click on the link, you will see many visuals about the job’s progress, such as: a line graph of Bulks waiting for processing, a bar chart of bulks in queue and transferred and progress rate distribution, as well as a timeline of submitted to end time. An example of one of these visuals is on the slide above. To learn more about this implementation, visit the video link being shared in the chat to view the training that was provided by Ex Libris about this feature release.</a:t>
            </a:r>
          </a:p>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29</a:t>
            </a:fld>
            <a:endParaRPr lang="en-US"/>
          </a:p>
        </p:txBody>
      </p:sp>
    </p:spTree>
    <p:extLst>
      <p:ext uri="{BB962C8B-B14F-4D97-AF65-F5344CB8AC3E}">
        <p14:creationId xmlns:p14="http://schemas.microsoft.com/office/powerpoint/2010/main" val="2333836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8EF29-3B64-9A06-0C68-61ADA714A0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4692B-DCE3-7D96-363A-D3D6E7B413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02ECF3-83B2-5EAA-5247-1844854FA37F}"/>
              </a:ext>
            </a:extLst>
          </p:cNvPr>
          <p:cNvSpPr>
            <a:spLocks noGrp="1"/>
          </p:cNvSpPr>
          <p:nvPr>
            <p:ph type="body" idx="1"/>
          </p:nvPr>
        </p:nvSpPr>
        <p:spPr/>
        <p:txBody>
          <a:bodyPr/>
          <a:lstStyle/>
          <a:p>
            <a:r>
              <a:rPr lang="en-US" b="0" dirty="0"/>
              <a:t>Analytics/Statistics, Electronic Resources Management</a:t>
            </a:r>
          </a:p>
          <a:p>
            <a:endParaRPr lang="en-US" dirty="0"/>
          </a:p>
          <a:p>
            <a:r>
              <a:rPr lang="en-US" dirty="0"/>
              <a:t>(Marisa) Previously, I-Share libraries only had access to a small subset of bibliographic fields in alma Analytics. Since, the June release now I-Share libraries have access to a whole swath of bibliographic full details from Network e-resources. With this enhancement, CARLI I-Share libraries can now get the same information on unique titles that is supplied in the Electronic Stat 4 report of Unique Electronic Titles Including NZ. The list of full bibliographic details now available is in a table in the linked Ex Libris document. Further information about the I-Share Electronic Stat 4 report is on the CARLI webpage, “I-Share Annual Statistical Package for Alma Data” and is linked to in the chat.</a:t>
            </a:r>
          </a:p>
        </p:txBody>
      </p:sp>
      <p:sp>
        <p:nvSpPr>
          <p:cNvPr id="4" name="Slide Number Placeholder 3">
            <a:extLst>
              <a:ext uri="{FF2B5EF4-FFF2-40B4-BE49-F238E27FC236}">
                <a16:creationId xmlns:a16="http://schemas.microsoft.com/office/drawing/2014/main" id="{8041789E-0CCE-BE34-4CEC-C304289B6863}"/>
              </a:ext>
            </a:extLst>
          </p:cNvPr>
          <p:cNvSpPr>
            <a:spLocks noGrp="1"/>
          </p:cNvSpPr>
          <p:nvPr>
            <p:ph type="sldNum" sz="quarter" idx="5"/>
          </p:nvPr>
        </p:nvSpPr>
        <p:spPr/>
        <p:txBody>
          <a:bodyPr/>
          <a:lstStyle/>
          <a:p>
            <a:fld id="{5E5535E0-CBDD-BC4C-BD4F-9919692E8FCF}" type="slidenum">
              <a:rPr lang="en-US" smtClean="0"/>
              <a:t>30</a:t>
            </a:fld>
            <a:endParaRPr lang="en-US"/>
          </a:p>
        </p:txBody>
      </p:sp>
    </p:spTree>
    <p:extLst>
      <p:ext uri="{BB962C8B-B14F-4D97-AF65-F5344CB8AC3E}">
        <p14:creationId xmlns:p14="http://schemas.microsoft.com/office/powerpoint/2010/main" val="1631084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(Marisa)</a:t>
            </a:r>
          </a:p>
          <a:p>
            <a:r>
              <a:rPr lang="en-US" dirty="0"/>
              <a:t>This slide has some announcements and upcoming events. See the CARLI Calendar for a full list of upcoming events!</a:t>
            </a:r>
          </a:p>
          <a:p>
            <a:endParaRPr lang="en-US" dirty="0"/>
          </a:p>
          <a:p>
            <a:r>
              <a:rPr lang="en-US" dirty="0"/>
              <a:t>Welcome our two newest I-Share libraries: the Field Museum of Natural History Library and the Chicago History Museum, live on Alma and Primo for all activities.</a:t>
            </a:r>
          </a:p>
          <a:p>
            <a:endParaRPr lang="en-US" dirty="0"/>
          </a:p>
          <a:p>
            <a:r>
              <a:rPr lang="en-US" dirty="0"/>
              <a:t>A reminder about the closure of Trinity Christian College and Trinity International University, which closed in May and June respectively. CARLI staff are working on cleaning up loans, fines, and patrons from these institutions. The Alma Transit slip will route any Items returned to your library from Trinity Christian to the Illinois State Library, and any items from Trinity International to the Moody Bible Institute. </a:t>
            </a:r>
          </a:p>
          <a:p>
            <a:endParaRPr lang="en-US" dirty="0"/>
          </a:p>
          <a:p>
            <a:r>
              <a:rPr lang="en-US" dirty="0"/>
              <a:t>The semi-annual Alma Premium Sandbox refresh will occur on Sunday, August 9, 2026. For more details, please see the email sent on July 20 to the I-Share announce and I-Share Liaisons email lists.</a:t>
            </a:r>
          </a:p>
          <a:p>
            <a:endParaRPr lang="en-US" dirty="0"/>
          </a:p>
          <a:p>
            <a:r>
              <a:rPr lang="en-US" dirty="0"/>
              <a:t>Most importantly, the August Feature Release we will be discussing today will be available in production on Sunday, August 2</a:t>
            </a:r>
          </a:p>
        </p:txBody>
      </p:sp>
      <p:sp>
        <p:nvSpPr>
          <p:cNvPr id="4" name="Slide Number Placeholder 3"/>
          <p:cNvSpPr>
            <a:spLocks noGrp="1"/>
          </p:cNvSpPr>
          <p:nvPr>
            <p:ph type="sldNum" sz="quarter" idx="5"/>
          </p:nvPr>
        </p:nvSpPr>
        <p:spPr/>
        <p:txBody>
          <a:bodyPr/>
          <a:lstStyle/>
          <a:p>
            <a:fld id="{5E5535E0-CBDD-BC4C-BD4F-9919692E8FCF}" type="slidenum">
              <a:rPr lang="en-US" smtClean="0"/>
              <a:t>4</a:t>
            </a:fld>
            <a:endParaRPr lang="en-US"/>
          </a:p>
        </p:txBody>
      </p:sp>
    </p:spTree>
    <p:extLst>
      <p:ext uri="{BB962C8B-B14F-4D97-AF65-F5344CB8AC3E}">
        <p14:creationId xmlns:p14="http://schemas.microsoft.com/office/powerpoint/2010/main" val="15435357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147E-7EB8-4E74-1A26-893AEC0C5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CBD25-2E4E-6980-1924-B23CF292D4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EE3BF-F5E7-D92A-1BC8-95DB28F39EA2}"/>
              </a:ext>
            </a:extLst>
          </p:cNvPr>
          <p:cNvSpPr>
            <a:spLocks noGrp="1"/>
          </p:cNvSpPr>
          <p:nvPr>
            <p:ph type="body" idx="1"/>
          </p:nvPr>
        </p:nvSpPr>
        <p:spPr/>
        <p:txBody>
          <a:bodyPr/>
          <a:lstStyle/>
          <a:p>
            <a:r>
              <a:rPr lang="en-US" b="0" dirty="0"/>
              <a:t>Primo VE/Discovery</a:t>
            </a:r>
          </a:p>
          <a:p>
            <a:endParaRPr lang="en-US" dirty="0"/>
          </a:p>
          <a:p>
            <a:r>
              <a:rPr lang="en-US" dirty="0"/>
              <a:t>(Marisa) Now supported! Wildcard characters asterisk and question mark are supported as phrase searches, meaning you need to enclose your wildcard search in quotation marks. You can conduct these types of searches in Basic and Advanced Search. This is available in Primo VE and NDE, as well as CDI searches. Wildcards can be used as a prefix, suffix, or in the middle of a word. There are examples of the wildcard phrase searches on the slide. A note that this enhancement does not apply to the “starts with” or “contains (exact)” search operators. For more information about this enhancement see the link for Using Wildcards in Phrases Searches in Primo VE.</a:t>
            </a:r>
          </a:p>
        </p:txBody>
      </p:sp>
      <p:sp>
        <p:nvSpPr>
          <p:cNvPr id="4" name="Slide Number Placeholder 3">
            <a:extLst>
              <a:ext uri="{FF2B5EF4-FFF2-40B4-BE49-F238E27FC236}">
                <a16:creationId xmlns:a16="http://schemas.microsoft.com/office/drawing/2014/main" id="{7B6B7079-7653-AA5E-BFE4-BA3D696A6014}"/>
              </a:ext>
            </a:extLst>
          </p:cNvPr>
          <p:cNvSpPr>
            <a:spLocks noGrp="1"/>
          </p:cNvSpPr>
          <p:nvPr>
            <p:ph type="sldNum" sz="quarter" idx="5"/>
          </p:nvPr>
        </p:nvSpPr>
        <p:spPr/>
        <p:txBody>
          <a:bodyPr/>
          <a:lstStyle/>
          <a:p>
            <a:fld id="{5E5535E0-CBDD-BC4C-BD4F-9919692E8FCF}" type="slidenum">
              <a:rPr lang="en-US" smtClean="0"/>
              <a:t>31</a:t>
            </a:fld>
            <a:endParaRPr lang="en-US"/>
          </a:p>
        </p:txBody>
      </p:sp>
    </p:spTree>
    <p:extLst>
      <p:ext uri="{BB962C8B-B14F-4D97-AF65-F5344CB8AC3E}">
        <p14:creationId xmlns:p14="http://schemas.microsoft.com/office/powerpoint/2010/main" val="37255126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Primo VE/ Discovery</a:t>
            </a:r>
          </a:p>
          <a:p>
            <a:r>
              <a:rPr lang="en-US" sz="1200" kern="1200" dirty="0">
                <a:solidFill>
                  <a:schemeClr val="tx1"/>
                </a:solidFill>
                <a:effectLst/>
                <a:latin typeface="+mn-lt"/>
                <a:ea typeface="+mn-ea"/>
                <a:cs typeface="+mn-cs"/>
              </a:rPr>
              <a:t>(Jessica) On May 27, 2026, Ex Libris made a change to the “Email” action option that can appear in the Brief Display and the “Send to” area of the Full Record display in Primo VE. This change is to prevent abuse, phishing, and spam.</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Previously, the Email action would open a small pop-up to allow the user to input an email address to send a record to via email. Now, this function will try to open the native email client on the device to send the email. </a:t>
            </a:r>
            <a:r>
              <a:rPr lang="en-US" dirty="0"/>
              <a:t>If the user's device has no default email-client configured, selecting the Email action opens a blank window, and nothing is sent.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Email from Primo can no longer be sent without an email client. Bulk emailing of selected records is no longer supported. The Export All and Export to Excel actions are still supported.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have heard that some other Alma/Primo customers are choosing to disable the Email Action option due to this change in behavior.  Record Actions including the “Email” action are configured in the </a:t>
            </a:r>
            <a:r>
              <a:rPr lang="en-US" sz="1200" u="sng" kern="1200" dirty="0">
                <a:solidFill>
                  <a:schemeClr val="tx1"/>
                </a:solidFill>
                <a:effectLst/>
                <a:latin typeface="+mn-lt"/>
                <a:ea typeface="+mn-ea"/>
                <a:cs typeface="+mn-cs"/>
                <a:hlinkClick r:id="rId3"/>
              </a:rPr>
              <a:t>Brief Record Display tab of View Configuration of Primo VE</a:t>
            </a:r>
            <a:r>
              <a:rPr lang="en-US" sz="1200" kern="1200" dirty="0">
                <a:solidFill>
                  <a:schemeClr val="tx1"/>
                </a:solidFill>
                <a:effectLst/>
                <a:latin typeface="+mn-lt"/>
                <a:ea typeface="+mn-ea"/>
                <a:cs typeface="+mn-cs"/>
              </a:rPr>
              <a:t>.  If you choose to make an adjustment, be sure to consult and share with other staff at your institution who may need to know about it.</a:t>
            </a:r>
          </a:p>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32</a:t>
            </a:fld>
            <a:endParaRPr lang="en-US"/>
          </a:p>
        </p:txBody>
      </p:sp>
    </p:spTree>
    <p:extLst>
      <p:ext uri="{BB962C8B-B14F-4D97-AF65-F5344CB8AC3E}">
        <p14:creationId xmlns:p14="http://schemas.microsoft.com/office/powerpoint/2010/main" val="35579198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(Jessica) Primo VE/Discovery</a:t>
            </a:r>
          </a:p>
          <a:p>
            <a:endParaRPr lang="en-US" dirty="0"/>
          </a:p>
          <a:p>
            <a:r>
              <a:rPr lang="en-US" sz="1200" kern="1200" dirty="0">
                <a:solidFill>
                  <a:schemeClr val="tx1"/>
                </a:solidFill>
                <a:effectLst/>
                <a:latin typeface="+mn-lt"/>
                <a:ea typeface="+mn-ea"/>
                <a:cs typeface="+mn-cs"/>
              </a:rPr>
              <a:t>In the last quarterly release webinar for May 2026, we told you that Ex Libris had put in place a limit of 500 search results in the April software release in order to protect the system from bot traffic and service disruptions with a better solution coming in June 2026.</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the June 2026 release, the search results limitations were changed to:</a:t>
            </a:r>
          </a:p>
          <a:p>
            <a:pPr lvl="0"/>
            <a:r>
              <a:rPr lang="en-US" sz="1200" kern="1200" dirty="0">
                <a:solidFill>
                  <a:schemeClr val="tx1"/>
                </a:solidFill>
                <a:effectLst/>
                <a:latin typeface="+mn-lt"/>
                <a:ea typeface="+mn-ea"/>
                <a:cs typeface="+mn-cs"/>
              </a:rPr>
              <a:t>Guest users can only access the first 250 results in the results list. </a:t>
            </a:r>
          </a:p>
          <a:p>
            <a:pPr lvl="0"/>
            <a:r>
              <a:rPr lang="en-US" sz="1200" kern="1200" dirty="0">
                <a:solidFill>
                  <a:schemeClr val="tx1"/>
                </a:solidFill>
                <a:effectLst/>
                <a:latin typeface="+mn-lt"/>
                <a:ea typeface="+mn-ea"/>
                <a:cs typeface="+mn-cs"/>
              </a:rPr>
              <a:t>Signed-in users can only access the first 2000 results in the results list.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is the current behavior today: </a:t>
            </a:r>
          </a:p>
          <a:p>
            <a:pPr lvl="0"/>
            <a:r>
              <a:rPr lang="en-US" sz="1200" kern="1200" dirty="0">
                <a:solidFill>
                  <a:schemeClr val="tx1"/>
                </a:solidFill>
                <a:effectLst/>
                <a:latin typeface="+mn-lt"/>
                <a:ea typeface="+mn-ea"/>
                <a:cs typeface="+mn-cs"/>
              </a:rPr>
              <a:t>Upon reaching the limitations, the user is prompted to sign in. If they sign in, the search results page is displayed with more results. If they do not, a message indicating “Sign in to view full results” is displayed. </a:t>
            </a:r>
          </a:p>
          <a:p>
            <a:pPr lvl="0"/>
            <a:r>
              <a:rPr lang="en-US" sz="1200" kern="1200" dirty="0">
                <a:solidFill>
                  <a:schemeClr val="tx1"/>
                </a:solidFill>
                <a:effectLst/>
                <a:latin typeface="+mn-lt"/>
                <a:ea typeface="+mn-ea"/>
                <a:cs typeface="+mn-cs"/>
              </a:rPr>
              <a:t>If a signed-in user attempts to access more than 2000 results, they will see a message “You have reached the maximum number of results to display. To get more relevant results, please refine your search term.”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limitation may also be encountered if the user follows a deep link into Primo search results with an offset greater than 250, which is probably an unusual occurrence, but worth mentioning.</a:t>
            </a:r>
          </a:p>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33</a:t>
            </a:fld>
            <a:endParaRPr lang="en-US"/>
          </a:p>
        </p:txBody>
      </p:sp>
    </p:spTree>
    <p:extLst>
      <p:ext uri="{BB962C8B-B14F-4D97-AF65-F5344CB8AC3E}">
        <p14:creationId xmlns:p14="http://schemas.microsoft.com/office/powerpoint/2010/main" val="7623189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308A7-A4B9-D2E7-D36E-3903B48B43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633612-4AC6-B230-589A-094B5BECBF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41F203-73BB-C28F-81F5-83C1A22650E9}"/>
              </a:ext>
            </a:extLst>
          </p:cNvPr>
          <p:cNvSpPr>
            <a:spLocks noGrp="1"/>
          </p:cNvSpPr>
          <p:nvPr>
            <p:ph type="body" idx="1"/>
          </p:nvPr>
        </p:nvSpPr>
        <p:spPr/>
        <p:txBody>
          <a:bodyPr/>
          <a:lstStyle/>
          <a:p>
            <a:r>
              <a:rPr lang="en-US" dirty="0"/>
              <a:t>(Jessica) Primo VE/Discovery</a:t>
            </a:r>
          </a:p>
          <a:p>
            <a:endParaRPr lang="en-US" dirty="0"/>
          </a:p>
          <a:p>
            <a:r>
              <a:rPr lang="en-US" sz="1200" kern="1200" dirty="0">
                <a:solidFill>
                  <a:schemeClr val="tx1"/>
                </a:solidFill>
                <a:effectLst/>
                <a:latin typeface="+mn-lt"/>
                <a:ea typeface="+mn-ea"/>
                <a:cs typeface="+mn-cs"/>
              </a:rPr>
              <a:t>Before the fall semester starts, CARLI encourages all I-Share libraries to test the Primo search limitations as both a Guest and a Signed-in User so that you can see exactly what your users will experience in advance. If you have any questions about which labels are customizable, or how to add login help links to the authentication box in Primo, please reach out to CARLI Support.</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September, Ex Libris will be further refining the behavior of search results to allow for more search results from Guest users if the CAPTCHA verification option is enabled in your Primo, and a “full browsing experience” for signed-in users. CARLI will share that information with the I-Share Liaisons and CARLI Primo Interest Group email lists when it becomes available with additional configuration instructions.</a:t>
            </a:r>
          </a:p>
        </p:txBody>
      </p:sp>
      <p:sp>
        <p:nvSpPr>
          <p:cNvPr id="4" name="Slide Number Placeholder 3">
            <a:extLst>
              <a:ext uri="{FF2B5EF4-FFF2-40B4-BE49-F238E27FC236}">
                <a16:creationId xmlns:a16="http://schemas.microsoft.com/office/drawing/2014/main" id="{79A4882A-7425-622E-9055-C21CBC1EC6A0}"/>
              </a:ext>
            </a:extLst>
          </p:cNvPr>
          <p:cNvSpPr>
            <a:spLocks noGrp="1"/>
          </p:cNvSpPr>
          <p:nvPr>
            <p:ph type="sldNum" sz="quarter" idx="5"/>
          </p:nvPr>
        </p:nvSpPr>
        <p:spPr/>
        <p:txBody>
          <a:bodyPr/>
          <a:lstStyle/>
          <a:p>
            <a:fld id="{5E5535E0-CBDD-BC4C-BD4F-9919692E8FCF}" type="slidenum">
              <a:rPr lang="en-US" smtClean="0"/>
              <a:t>34</a:t>
            </a:fld>
            <a:endParaRPr lang="en-US"/>
          </a:p>
        </p:txBody>
      </p:sp>
    </p:spTree>
    <p:extLst>
      <p:ext uri="{BB962C8B-B14F-4D97-AF65-F5344CB8AC3E}">
        <p14:creationId xmlns:p14="http://schemas.microsoft.com/office/powerpoint/2010/main" val="36049216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(Jessica) Primo VE/Discovery</a:t>
            </a:r>
          </a:p>
          <a:p>
            <a:endParaRPr lang="en-US" dirty="0"/>
          </a:p>
          <a:p>
            <a:r>
              <a:rPr lang="en-US" dirty="0"/>
              <a:t>The CARLI Primo VE Discovery Committee held a “Share, learn, and ask” session on June 17 for member libraries to share information and ask questions about NDE. This session was not recorded but notes were posted in our CARLI Primo NDE Implementation Basecamp.  The Committee will be hosting another session on Tuesday, Sept. 22, 2026 at 2pm, so watch for an announcement in Basecamp and to our Primo VE interest group email list, PVE-ig.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already have had representatives from several libraries join the Basecamp, and we hope it will be a good way for libraries to share information as we all transition to Primo VE NDE UI!  If you or someone else at your library would like to join, send a message to CARLI Support.</a:t>
            </a:r>
          </a:p>
          <a:p>
            <a:endParaRPr lang="en-US" dirty="0"/>
          </a:p>
          <a:p>
            <a:r>
              <a:rPr lang="en-US" dirty="0"/>
              <a:t>And a friendly reminder about CARLI’s Primo VE NDE UI for I-Share webpage where you will find we have posted the status of known </a:t>
            </a:r>
            <a:r>
              <a:rPr lang="en-US" dirty="0" err="1"/>
              <a:t>consorital</a:t>
            </a:r>
            <a:r>
              <a:rPr lang="en-US" dirty="0"/>
              <a:t> issues with the NDE. Please remember that our list on this page is not comprehensive as there are over one hundred known issues with Primo NDE that I counted in Ex </a:t>
            </a:r>
            <a:r>
              <a:rPr lang="en-US" dirty="0" err="1"/>
              <a:t>Libris’s</a:t>
            </a:r>
            <a:r>
              <a:rPr lang="en-US" dirty="0"/>
              <a:t> own Known Issues Portal planned or scheduled to be fixed. In addition, on CARLI’s webpage, there are also many links to documentation and information. </a:t>
            </a:r>
          </a:p>
        </p:txBody>
      </p:sp>
      <p:sp>
        <p:nvSpPr>
          <p:cNvPr id="4" name="Slide Number Placeholder 3"/>
          <p:cNvSpPr>
            <a:spLocks noGrp="1"/>
          </p:cNvSpPr>
          <p:nvPr>
            <p:ph type="sldNum" sz="quarter" idx="5"/>
          </p:nvPr>
        </p:nvSpPr>
        <p:spPr/>
        <p:txBody>
          <a:bodyPr/>
          <a:lstStyle/>
          <a:p>
            <a:fld id="{5E5535E0-CBDD-BC4C-BD4F-9919692E8FCF}" type="slidenum">
              <a:rPr lang="en-US" smtClean="0"/>
              <a:t>35</a:t>
            </a:fld>
            <a:endParaRPr lang="en-US"/>
          </a:p>
        </p:txBody>
      </p:sp>
    </p:spTree>
    <p:extLst>
      <p:ext uri="{BB962C8B-B14F-4D97-AF65-F5344CB8AC3E}">
        <p14:creationId xmlns:p14="http://schemas.microsoft.com/office/powerpoint/2010/main" val="18877291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(Jessica)</a:t>
            </a:r>
          </a:p>
          <a:p>
            <a:endParaRPr lang="en-US" dirty="0"/>
          </a:p>
          <a:p>
            <a:r>
              <a:rPr lang="en-US" dirty="0"/>
              <a:t>And finally, if you have read the August Alma release notes or are subscribed to the Alma-L customer email list, you may have heard about </a:t>
            </a:r>
            <a:r>
              <a:rPr lang="en-US" dirty="0" err="1"/>
              <a:t>Specto</a:t>
            </a:r>
            <a:r>
              <a:rPr lang="en-US" dirty="0"/>
              <a:t>!</a:t>
            </a:r>
          </a:p>
          <a:p>
            <a:endParaRPr lang="en-US" dirty="0"/>
          </a:p>
          <a:p>
            <a:r>
              <a:rPr lang="en-US" dirty="0"/>
              <a:t>The Alma Digital product, also known as Alma-D, is being rebranded as </a:t>
            </a:r>
            <a:r>
              <a:rPr lang="en-US" dirty="0" err="1"/>
              <a:t>Specto</a:t>
            </a:r>
            <a:r>
              <a:rPr lang="en-US" dirty="0"/>
              <a:t> Starter</a:t>
            </a:r>
          </a:p>
          <a:p>
            <a:endParaRPr lang="en-US" dirty="0"/>
          </a:p>
          <a:p>
            <a:r>
              <a:rPr lang="en-US" dirty="0"/>
              <a:t>As a reminder: Alma Digital (now </a:t>
            </a:r>
            <a:r>
              <a:rPr lang="en-US" dirty="0" err="1"/>
              <a:t>Specto</a:t>
            </a:r>
            <a:r>
              <a:rPr lang="en-US" dirty="0"/>
              <a:t> Starter) is not included in the current I-Share contract for Alma. A separate subscription is required to use it, and the only I-Share libraries that are subscribed are Knox College and DePaul University.</a:t>
            </a:r>
          </a:p>
          <a:p>
            <a:endParaRPr lang="en-US" dirty="0"/>
          </a:p>
          <a:p>
            <a:r>
              <a:rPr lang="en-US" dirty="0"/>
              <a:t>Unfortunately, in the August release, Ex Libris has made the decision to set a new </a:t>
            </a:r>
            <a:r>
              <a:rPr lang="en-US" dirty="0" err="1"/>
              <a:t>Specto</a:t>
            </a:r>
            <a:r>
              <a:rPr lang="en-US" dirty="0"/>
              <a:t> menu to appear in Alma for all customers unless a configuration is disabled. To avoid confusion for I-Share libraries, CARLI staff have disabled access to </a:t>
            </a:r>
            <a:r>
              <a:rPr lang="en-US" dirty="0" err="1"/>
              <a:t>Specto</a:t>
            </a:r>
            <a:r>
              <a:rPr lang="en-US" dirty="0"/>
              <a:t> in all I-Share IZs (except KNX and DPU).</a:t>
            </a:r>
          </a:p>
          <a:p>
            <a:endParaRPr lang="en-US" dirty="0"/>
          </a:p>
          <a:p>
            <a:r>
              <a:rPr lang="en-US" dirty="0"/>
              <a:t>If you have any questions, let us know at CARLI Support.</a:t>
            </a:r>
          </a:p>
        </p:txBody>
      </p:sp>
      <p:sp>
        <p:nvSpPr>
          <p:cNvPr id="4" name="Slide Number Placeholder 3"/>
          <p:cNvSpPr>
            <a:spLocks noGrp="1"/>
          </p:cNvSpPr>
          <p:nvPr>
            <p:ph type="sldNum" sz="quarter" idx="5"/>
          </p:nvPr>
        </p:nvSpPr>
        <p:spPr/>
        <p:txBody>
          <a:bodyPr/>
          <a:lstStyle/>
          <a:p>
            <a:fld id="{5E5535E0-CBDD-BC4C-BD4F-9919692E8FCF}" type="slidenum">
              <a:rPr lang="en-US" smtClean="0"/>
              <a:t>36</a:t>
            </a:fld>
            <a:endParaRPr lang="en-US"/>
          </a:p>
        </p:txBody>
      </p:sp>
    </p:spTree>
    <p:extLst>
      <p:ext uri="{BB962C8B-B14F-4D97-AF65-F5344CB8AC3E}">
        <p14:creationId xmlns:p14="http://schemas.microsoft.com/office/powerpoint/2010/main" val="23338362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5535E0-CBDD-BC4C-BD4F-9919692E8FCF}" type="slidenum">
              <a:rPr lang="en-US" smtClean="0"/>
              <a:t>37</a:t>
            </a:fld>
            <a:endParaRPr lang="en-US"/>
          </a:p>
        </p:txBody>
      </p:sp>
    </p:spTree>
    <p:extLst>
      <p:ext uri="{BB962C8B-B14F-4D97-AF65-F5344CB8AC3E}">
        <p14:creationId xmlns:p14="http://schemas.microsoft.com/office/powerpoint/2010/main" val="1797645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(Marisa)</a:t>
            </a:r>
          </a:p>
          <a:p>
            <a:r>
              <a:rPr lang="en-US" dirty="0"/>
              <a:t>In today’s presentation, we are highlighting those updates in Alma and Primo VE that are the most important to the I-Share environment. In the interest of time, we’re not covering everything, so we encourage you to review the release notes yourself. You may find something that is practical to your local uses, though you will also encounter some updates that don’t apply to I-Share libraries at all. If you have any questions about updates, please contact us at </a:t>
            </a:r>
            <a:r>
              <a:rPr lang="en-US" dirty="0" err="1"/>
              <a:t>support@carli.illinois.edu</a:t>
            </a:r>
            <a:r>
              <a:rPr lang="en-US" dirty="0"/>
              <a:t>.</a:t>
            </a:r>
          </a:p>
          <a:p>
            <a:endParaRPr lang="en-US" dirty="0"/>
          </a:p>
          <a:p>
            <a:r>
              <a:rPr lang="en-US" dirty="0"/>
              <a:t>Slides have been marked with audience tags to help you get information to the right people at your institution.</a:t>
            </a:r>
          </a:p>
          <a:p>
            <a:endParaRPr lang="en-US" dirty="0"/>
          </a:p>
          <a:p>
            <a:r>
              <a:rPr lang="en-US" dirty="0"/>
              <a:t>These slides are available for download on the CARLI website. </a:t>
            </a:r>
          </a:p>
        </p:txBody>
      </p:sp>
      <p:sp>
        <p:nvSpPr>
          <p:cNvPr id="4" name="Slide Number Placeholder 3"/>
          <p:cNvSpPr>
            <a:spLocks noGrp="1"/>
          </p:cNvSpPr>
          <p:nvPr>
            <p:ph type="sldNum" sz="quarter" idx="5"/>
          </p:nvPr>
        </p:nvSpPr>
        <p:spPr/>
        <p:txBody>
          <a:bodyPr/>
          <a:lstStyle/>
          <a:p>
            <a:fld id="{5E5535E0-CBDD-BC4C-BD4F-9919692E8FCF}" type="slidenum">
              <a:rPr lang="en-US" smtClean="0"/>
              <a:t>5</a:t>
            </a:fld>
            <a:endParaRPr lang="en-US"/>
          </a:p>
        </p:txBody>
      </p:sp>
    </p:spTree>
    <p:extLst>
      <p:ext uri="{BB962C8B-B14F-4D97-AF65-F5344CB8AC3E}">
        <p14:creationId xmlns:p14="http://schemas.microsoft.com/office/powerpoint/2010/main" val="1995001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(Adrienne) </a:t>
            </a:r>
          </a:p>
          <a:p>
            <a:r>
              <a:rPr lang="en-US" dirty="0"/>
              <a:t>You will have to search for the relevant document in the new Knowledge Center.</a:t>
            </a:r>
          </a:p>
        </p:txBody>
      </p:sp>
      <p:sp>
        <p:nvSpPr>
          <p:cNvPr id="4" name="Slide Number Placeholder 3"/>
          <p:cNvSpPr>
            <a:spLocks noGrp="1"/>
          </p:cNvSpPr>
          <p:nvPr>
            <p:ph type="sldNum" sz="quarter" idx="5"/>
          </p:nvPr>
        </p:nvSpPr>
        <p:spPr/>
        <p:txBody>
          <a:bodyPr/>
          <a:lstStyle/>
          <a:p>
            <a:fld id="{5E5535E0-CBDD-BC4C-BD4F-9919692E8FCF}" type="slidenum">
              <a:rPr lang="en-US" smtClean="0"/>
              <a:t>6</a:t>
            </a:fld>
            <a:endParaRPr lang="en-US"/>
          </a:p>
        </p:txBody>
      </p:sp>
    </p:spTree>
    <p:extLst>
      <p:ext uri="{BB962C8B-B14F-4D97-AF65-F5344CB8AC3E}">
        <p14:creationId xmlns:p14="http://schemas.microsoft.com/office/powerpoint/2010/main" val="4101929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Acquisitions Cataloging Circulation (Adrienne) </a:t>
            </a:r>
          </a:p>
          <a:p>
            <a:r>
              <a:rPr lang="en-US" dirty="0"/>
              <a:t>To learn more about the new Physical Items UI, register for the  Ex Libris Webinar “The New Physical Items Experience in Alma” or see the documentation.</a:t>
            </a:r>
          </a:p>
        </p:txBody>
      </p:sp>
      <p:sp>
        <p:nvSpPr>
          <p:cNvPr id="4" name="Slide Number Placeholder 3"/>
          <p:cNvSpPr>
            <a:spLocks noGrp="1"/>
          </p:cNvSpPr>
          <p:nvPr>
            <p:ph type="sldNum" sz="quarter" idx="5"/>
          </p:nvPr>
        </p:nvSpPr>
        <p:spPr/>
        <p:txBody>
          <a:bodyPr/>
          <a:lstStyle/>
          <a:p>
            <a:fld id="{5E5535E0-CBDD-BC4C-BD4F-9919692E8FCF}" type="slidenum">
              <a:rPr lang="en-US" smtClean="0"/>
              <a:t>7</a:t>
            </a:fld>
            <a:endParaRPr lang="en-US"/>
          </a:p>
        </p:txBody>
      </p:sp>
    </p:spTree>
    <p:extLst>
      <p:ext uri="{BB962C8B-B14F-4D97-AF65-F5344CB8AC3E}">
        <p14:creationId xmlns:p14="http://schemas.microsoft.com/office/powerpoint/2010/main" val="3139078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(Adrienne) </a:t>
            </a:r>
          </a:p>
          <a:p>
            <a:r>
              <a:rPr lang="en-US" dirty="0"/>
              <a:t>The new physical items search and lists offer a side-by-side editor, more actions available directly from the search, and enhanced navigation options. It is similar to the layout of the physical titles search. To access the new search, select your user icon &gt; Feature Rollout Preferences and Turn on new layout.</a:t>
            </a:r>
          </a:p>
        </p:txBody>
      </p:sp>
      <p:sp>
        <p:nvSpPr>
          <p:cNvPr id="4" name="Slide Number Placeholder 3"/>
          <p:cNvSpPr>
            <a:spLocks noGrp="1"/>
          </p:cNvSpPr>
          <p:nvPr>
            <p:ph type="sldNum" sz="quarter" idx="5"/>
          </p:nvPr>
        </p:nvSpPr>
        <p:spPr/>
        <p:txBody>
          <a:bodyPr/>
          <a:lstStyle/>
          <a:p>
            <a:fld id="{5E5535E0-CBDD-BC4C-BD4F-9919692E8FCF}" type="slidenum">
              <a:rPr lang="en-US" smtClean="0"/>
              <a:t>8</a:t>
            </a:fld>
            <a:endParaRPr lang="en-US"/>
          </a:p>
        </p:txBody>
      </p:sp>
    </p:spTree>
    <p:extLst>
      <p:ext uri="{BB962C8B-B14F-4D97-AF65-F5344CB8AC3E}">
        <p14:creationId xmlns:p14="http://schemas.microsoft.com/office/powerpoint/2010/main" val="2725213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(Adrienne) </a:t>
            </a:r>
          </a:p>
          <a:p>
            <a:r>
              <a:rPr lang="en-US" dirty="0"/>
              <a:t>The search results screen is similar to that for Physical Titles and Holdings. The fields displayed by default (Edit, Withdraw, and View Title) have changed. When you select Edit, the record will be displayed on a sliding panel if your monitor’s resolution is large enough.</a:t>
            </a:r>
          </a:p>
        </p:txBody>
      </p:sp>
      <p:sp>
        <p:nvSpPr>
          <p:cNvPr id="4" name="Slide Number Placeholder 3"/>
          <p:cNvSpPr>
            <a:spLocks noGrp="1"/>
          </p:cNvSpPr>
          <p:nvPr>
            <p:ph type="sldNum" sz="quarter" idx="5"/>
          </p:nvPr>
        </p:nvSpPr>
        <p:spPr/>
        <p:txBody>
          <a:bodyPr/>
          <a:lstStyle/>
          <a:p>
            <a:fld id="{5E5535E0-CBDD-BC4C-BD4F-9919692E8FCF}" type="slidenum">
              <a:rPr lang="en-US" smtClean="0"/>
              <a:t>9</a:t>
            </a:fld>
            <a:endParaRPr lang="en-US"/>
          </a:p>
        </p:txBody>
      </p:sp>
    </p:spTree>
    <p:extLst>
      <p:ext uri="{BB962C8B-B14F-4D97-AF65-F5344CB8AC3E}">
        <p14:creationId xmlns:p14="http://schemas.microsoft.com/office/powerpoint/2010/main" val="1596574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(Adrienne) </a:t>
            </a:r>
          </a:p>
          <a:p>
            <a:r>
              <a:rPr lang="en-US" dirty="0"/>
              <a:t>This is the panel in which you can edit the item. Use the list on the left-hand side to jump to a section of the item record. Edit the fields on the right-hand side.</a:t>
            </a:r>
          </a:p>
        </p:txBody>
      </p:sp>
      <p:sp>
        <p:nvSpPr>
          <p:cNvPr id="4" name="Slide Number Placeholder 3"/>
          <p:cNvSpPr>
            <a:spLocks noGrp="1"/>
          </p:cNvSpPr>
          <p:nvPr>
            <p:ph type="sldNum" sz="quarter" idx="5"/>
          </p:nvPr>
        </p:nvSpPr>
        <p:spPr/>
        <p:txBody>
          <a:bodyPr/>
          <a:lstStyle/>
          <a:p>
            <a:fld id="{5E5535E0-CBDD-BC4C-BD4F-9919692E8FCF}" type="slidenum">
              <a:rPr lang="en-US" smtClean="0"/>
              <a:t>10</a:t>
            </a:fld>
            <a:endParaRPr lang="en-US"/>
          </a:p>
        </p:txBody>
      </p:sp>
    </p:spTree>
    <p:extLst>
      <p:ext uri="{BB962C8B-B14F-4D97-AF65-F5344CB8AC3E}">
        <p14:creationId xmlns:p14="http://schemas.microsoft.com/office/powerpoint/2010/main" val="35092094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bg>
      <p:bgPr>
        <a:solidFill>
          <a:schemeClr val="accent4"/>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72DCC6-6153-84C1-32E8-77D38EF085E4}"/>
              </a:ext>
            </a:extLst>
          </p:cNvPr>
          <p:cNvSpPr>
            <a:spLocks noGrp="1"/>
          </p:cNvSpPr>
          <p:nvPr>
            <p:ph type="subTitle" idx="1"/>
          </p:nvPr>
        </p:nvSpPr>
        <p:spPr>
          <a:xfrm>
            <a:off x="1784520" y="4893385"/>
            <a:ext cx="8622960" cy="365122"/>
          </a:xfrm>
        </p:spPr>
        <p:txBody>
          <a:bodyPr/>
          <a:lstStyle>
            <a:lvl1pPr marL="0" indent="0" algn="ctr">
              <a:buNone/>
              <a:defRPr sz="2400" b="0" i="0">
                <a:solidFill>
                  <a:schemeClr val="tx1"/>
                </a:solidFill>
                <a:latin typeface="Times New Roman" panose="02020603050405020304" pitchFamily="18" charset="0"/>
                <a:ea typeface="Source Sans Pro SemiBold" panose="020B0503030403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946EF8E7-B6BA-01FE-BB3F-7F247742BE9B}"/>
              </a:ext>
            </a:extLst>
          </p:cNvPr>
          <p:cNvSpPr>
            <a:spLocks noGrp="1"/>
          </p:cNvSpPr>
          <p:nvPr>
            <p:ph type="body" sz="quarter" idx="11" hasCustomPrompt="1"/>
          </p:nvPr>
        </p:nvSpPr>
        <p:spPr>
          <a:xfrm>
            <a:off x="675153" y="6404700"/>
            <a:ext cx="2743200" cy="268424"/>
          </a:xfrm>
        </p:spPr>
        <p:txBody>
          <a:bodyPr>
            <a:normAutofit/>
          </a:bodyPr>
          <a:lstStyle>
            <a:lvl1pPr marL="0" indent="0">
              <a:buNone/>
              <a:defRPr lang="en-US" sz="1800" b="0" i="0" kern="1200" baseline="0" dirty="0">
                <a:solidFill>
                  <a:schemeClr val="tx1"/>
                </a:solidFill>
                <a:latin typeface="Times New Roman" panose="02020603050405020304" pitchFamily="18" charset="0"/>
                <a:ea typeface="+mn-ea"/>
                <a:cs typeface="+mn-cs"/>
              </a:defRPr>
            </a:lvl1pPr>
          </a:lstStyle>
          <a:p>
            <a:pPr lvl="0"/>
            <a:r>
              <a:rPr lang="en-US" dirty="0"/>
              <a:t>mm/dd/</a:t>
            </a:r>
            <a:r>
              <a:rPr lang="en-US" dirty="0" err="1"/>
              <a:t>yyyy</a:t>
            </a:r>
            <a:endParaRPr lang="en-US" dirty="0"/>
          </a:p>
        </p:txBody>
      </p:sp>
      <p:sp>
        <p:nvSpPr>
          <p:cNvPr id="18" name="Title Placeholder 1">
            <a:extLst>
              <a:ext uri="{FF2B5EF4-FFF2-40B4-BE49-F238E27FC236}">
                <a16:creationId xmlns:a16="http://schemas.microsoft.com/office/drawing/2014/main" id="{C6114CDB-A767-CA89-47A1-11B03F2E426F}"/>
              </a:ext>
            </a:extLst>
          </p:cNvPr>
          <p:cNvSpPr>
            <a:spLocks noGrp="1"/>
          </p:cNvSpPr>
          <p:nvPr>
            <p:ph type="title" hasCustomPrompt="1"/>
          </p:nvPr>
        </p:nvSpPr>
        <p:spPr>
          <a:xfrm>
            <a:off x="1784520" y="1940575"/>
            <a:ext cx="8622960" cy="2376677"/>
          </a:xfrm>
          <a:prstGeom prst="rect">
            <a:avLst/>
          </a:prstGeom>
        </p:spPr>
        <p:txBody>
          <a:bodyPr vert="horz" lIns="91440" tIns="45720" rIns="91440" bIns="45720" rtlCol="0" anchor="ctr">
            <a:noAutofit/>
          </a:bodyPr>
          <a:lstStyle>
            <a:lvl1pPr algn="ctr">
              <a:defRPr sz="5400" b="1" i="0" baseline="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cxnSp>
        <p:nvCxnSpPr>
          <p:cNvPr id="2" name="Straight Connector 1">
            <a:extLst>
              <a:ext uri="{FF2B5EF4-FFF2-40B4-BE49-F238E27FC236}">
                <a16:creationId xmlns:a16="http://schemas.microsoft.com/office/drawing/2014/main" id="{E5615634-1850-3311-C53F-4228AEF338A6}"/>
              </a:ext>
              <a:ext uri="{C183D7F6-B498-43B3-948B-1728B52AA6E4}">
                <adec:decorative xmlns:adec="http://schemas.microsoft.com/office/drawing/2017/decorative" val="1"/>
              </a:ext>
            </a:extLst>
          </p:cNvPr>
          <p:cNvCxnSpPr>
            <a:cxnSpLocks/>
          </p:cNvCxnSpPr>
          <p:nvPr userDrawn="1"/>
        </p:nvCxnSpPr>
        <p:spPr>
          <a:xfrm>
            <a:off x="3640625" y="4619386"/>
            <a:ext cx="491075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8267260-44AD-8657-FE3F-6437B92BDC4A}"/>
              </a:ext>
            </a:extLst>
          </p:cNvPr>
          <p:cNvPicPr>
            <a:picLocks noChangeAspect="1"/>
          </p:cNvPicPr>
          <p:nvPr userDrawn="1"/>
        </p:nvPicPr>
        <p:blipFill>
          <a:blip r:embed="rId2"/>
          <a:stretch>
            <a:fillRect/>
          </a:stretch>
        </p:blipFill>
        <p:spPr>
          <a:xfrm>
            <a:off x="3642390" y="179662"/>
            <a:ext cx="4880345" cy="914400"/>
          </a:xfrm>
          <a:prstGeom prst="rect">
            <a:avLst/>
          </a:prstGeom>
        </p:spPr>
      </p:pic>
    </p:spTree>
    <p:extLst>
      <p:ext uri="{BB962C8B-B14F-4D97-AF65-F5344CB8AC3E}">
        <p14:creationId xmlns:p14="http://schemas.microsoft.com/office/powerpoint/2010/main" val="7013987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Callout">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US" dirty="0"/>
          </a:p>
        </p:txBody>
      </p:sp>
      <p:sp>
        <p:nvSpPr>
          <p:cNvPr id="5" name="Content Placeholder 3">
            <a:extLst>
              <a:ext uri="{FF2B5EF4-FFF2-40B4-BE49-F238E27FC236}">
                <a16:creationId xmlns:a16="http://schemas.microsoft.com/office/drawing/2014/main" id="{FF6B9E74-4DC9-A3FF-B140-E52A3530116E}"/>
              </a:ext>
            </a:extLst>
          </p:cNvPr>
          <p:cNvSpPr>
            <a:spLocks noGrp="1"/>
          </p:cNvSpPr>
          <p:nvPr>
            <p:ph sz="half" idx="2"/>
          </p:nvPr>
        </p:nvSpPr>
        <p:spPr>
          <a:xfrm>
            <a:off x="838200" y="1740980"/>
            <a:ext cx="10515600" cy="4033743"/>
          </a:xfrm>
        </p:spPr>
        <p:txBody>
          <a:bodyPr>
            <a:normAutofit/>
          </a:bodyPr>
          <a:lstStyle>
            <a:lvl1pPr>
              <a:buClr>
                <a:schemeClr val="tx1"/>
              </a:buClr>
              <a:defRPr sz="2400" baseline="0"/>
            </a:lvl1pPr>
            <a:lvl2pPr>
              <a:buClr>
                <a:schemeClr val="tx1"/>
              </a:buClr>
              <a:defRPr sz="2000" baseline="0"/>
            </a:lvl2pPr>
            <a:lvl3pPr>
              <a:buClr>
                <a:schemeClr val="tx1"/>
              </a:buClr>
              <a:defRPr sz="1800" baseline="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6" name="Straight Connector 5">
            <a:extLst>
              <a:ext uri="{FF2B5EF4-FFF2-40B4-BE49-F238E27FC236}">
                <a16:creationId xmlns:a16="http://schemas.microsoft.com/office/drawing/2014/main" id="{C8090703-8BCF-AADF-F192-5A6B5F066799}"/>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4" name="Picture 3">
            <a:extLst>
              <a:ext uri="{FF2B5EF4-FFF2-40B4-BE49-F238E27FC236}">
                <a16:creationId xmlns:a16="http://schemas.microsoft.com/office/drawing/2014/main" id="{176A305B-AAC2-D4B2-A67A-6B7DF1E61F9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D7818C19-AB9C-D4F1-F790-4381B81965B8}"/>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2602368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2CD750-36DB-0D73-74E0-6BDC0B38CE8F}"/>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US" dirty="0"/>
          </a:p>
        </p:txBody>
      </p:sp>
      <p:cxnSp>
        <p:nvCxnSpPr>
          <p:cNvPr id="3" name="Straight Connector 2">
            <a:extLst>
              <a:ext uri="{FF2B5EF4-FFF2-40B4-BE49-F238E27FC236}">
                <a16:creationId xmlns:a16="http://schemas.microsoft.com/office/drawing/2014/main" id="{D06F54D8-7147-A8A5-E190-55AB51B18217}"/>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7986A5D-AAD4-1143-623B-CC25F95D5DF6}"/>
              </a:ext>
            </a:extLst>
          </p:cNvPr>
          <p:cNvSpPr>
            <a:spLocks noGrp="1"/>
          </p:cNvSpPr>
          <p:nvPr>
            <p:ph type="sldNum" sz="quarter" idx="12"/>
          </p:nvPr>
        </p:nvSpPr>
        <p:spPr/>
        <p:txBody>
          <a:bodyPr/>
          <a:lstStyle/>
          <a:p>
            <a:fld id="{2385DA76-2DD3-144A-9C84-6B8D9531DA2D}" type="slidenum">
              <a:rPr lang="en-US" smtClean="0"/>
              <a:t>‹#›</a:t>
            </a:fld>
            <a:endParaRPr lang="en-US" dirty="0"/>
          </a:p>
        </p:txBody>
      </p:sp>
      <p:pic>
        <p:nvPicPr>
          <p:cNvPr id="7" name="Picture 6">
            <a:extLst>
              <a:ext uri="{FF2B5EF4-FFF2-40B4-BE49-F238E27FC236}">
                <a16:creationId xmlns:a16="http://schemas.microsoft.com/office/drawing/2014/main" id="{3633F9AB-2FD6-2AA4-5AE5-A36C4B50B88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174B41C0-9B89-CE2F-43C3-38DE515932B9}"/>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120009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eaker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2CD750-36DB-0D73-74E0-6BDC0B38CE8F}"/>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US" dirty="0"/>
          </a:p>
        </p:txBody>
      </p:sp>
      <p:cxnSp>
        <p:nvCxnSpPr>
          <p:cNvPr id="3" name="Straight Connector 2">
            <a:extLst>
              <a:ext uri="{FF2B5EF4-FFF2-40B4-BE49-F238E27FC236}">
                <a16:creationId xmlns:a16="http://schemas.microsoft.com/office/drawing/2014/main" id="{D06F54D8-7147-A8A5-E190-55AB51B18217}"/>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7986A5D-AAD4-1143-623B-CC25F95D5DF6}"/>
              </a:ext>
            </a:extLst>
          </p:cNvPr>
          <p:cNvSpPr>
            <a:spLocks noGrp="1"/>
          </p:cNvSpPr>
          <p:nvPr>
            <p:ph type="sldNum" sz="quarter" idx="12"/>
          </p:nvPr>
        </p:nvSpPr>
        <p:spPr/>
        <p:txBody>
          <a:bodyPr/>
          <a:lstStyle/>
          <a:p>
            <a:fld id="{2385DA76-2DD3-144A-9C84-6B8D9531DA2D}" type="slidenum">
              <a:rPr lang="en-US" smtClean="0"/>
              <a:t>‹#›</a:t>
            </a:fld>
            <a:endParaRPr lang="en-US" dirty="0"/>
          </a:p>
        </p:txBody>
      </p:sp>
      <p:pic>
        <p:nvPicPr>
          <p:cNvPr id="7" name="Picture 6">
            <a:extLst>
              <a:ext uri="{FF2B5EF4-FFF2-40B4-BE49-F238E27FC236}">
                <a16:creationId xmlns:a16="http://schemas.microsoft.com/office/drawing/2014/main" id="{3633F9AB-2FD6-2AA4-5AE5-A36C4B50B88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174B41C0-9B89-CE2F-43C3-38DE515932B9}"/>
              </a:ext>
            </a:extLst>
          </p:cNvPr>
          <p:cNvSpPr/>
          <p:nvPr userDrawn="1"/>
        </p:nvSpPr>
        <p:spPr>
          <a:xfrm>
            <a:off x="0" y="0"/>
            <a:ext cx="201168" cy="6858000"/>
          </a:xfrm>
          <a:prstGeom prst="rect">
            <a:avLst/>
          </a:prstGeom>
          <a:solidFill>
            <a:srgbClr val="542B5E"/>
          </a:solidFill>
          <a:ln/>
        </p:spPr>
        <p:txBody>
          <a:bodyPr/>
          <a:lstStyle/>
          <a:p>
            <a:endParaRPr lang="en-US"/>
          </a:p>
        </p:txBody>
      </p:sp>
      <p:sp>
        <p:nvSpPr>
          <p:cNvPr id="6" name="Picture Placeholder 12">
            <a:extLst>
              <a:ext uri="{FF2B5EF4-FFF2-40B4-BE49-F238E27FC236}">
                <a16:creationId xmlns:a16="http://schemas.microsoft.com/office/drawing/2014/main" id="{ADA96E68-59FA-67F6-B162-F008CE261937}"/>
              </a:ext>
            </a:extLst>
          </p:cNvPr>
          <p:cNvSpPr>
            <a:spLocks noGrp="1"/>
          </p:cNvSpPr>
          <p:nvPr>
            <p:ph type="pic" sz="quarter" idx="15"/>
          </p:nvPr>
        </p:nvSpPr>
        <p:spPr>
          <a:xfrm>
            <a:off x="2223974" y="1982540"/>
            <a:ext cx="2892919" cy="2892919"/>
          </a:xfrm>
          <a:prstGeom prst="ellipse">
            <a:avLst/>
          </a:prstGeom>
        </p:spPr>
        <p:txBody>
          <a:bodyPr/>
          <a:lstStyle/>
          <a:p>
            <a:r>
              <a:rPr lang="en-US"/>
              <a:t>Click icon to add picture</a:t>
            </a:r>
            <a:endParaRPr lang="en-US" dirty="0"/>
          </a:p>
        </p:txBody>
      </p:sp>
      <p:sp>
        <p:nvSpPr>
          <p:cNvPr id="8" name="Picture Placeholder 12">
            <a:extLst>
              <a:ext uri="{FF2B5EF4-FFF2-40B4-BE49-F238E27FC236}">
                <a16:creationId xmlns:a16="http://schemas.microsoft.com/office/drawing/2014/main" id="{692DDD93-C139-62C1-57DE-6E9ED4FBEF3B}"/>
              </a:ext>
            </a:extLst>
          </p:cNvPr>
          <p:cNvSpPr>
            <a:spLocks noGrp="1"/>
          </p:cNvSpPr>
          <p:nvPr>
            <p:ph type="pic" sz="quarter" idx="16"/>
          </p:nvPr>
        </p:nvSpPr>
        <p:spPr>
          <a:xfrm>
            <a:off x="6612112" y="1982540"/>
            <a:ext cx="2892919" cy="2892919"/>
          </a:xfrm>
          <a:prstGeom prst="ellipse">
            <a:avLst/>
          </a:prstGeom>
        </p:spPr>
        <p:txBody>
          <a:bodyPr/>
          <a:lstStyle/>
          <a:p>
            <a:r>
              <a:rPr lang="en-US"/>
              <a:t>Click icon to add picture</a:t>
            </a:r>
            <a:endParaRPr lang="en-US" dirty="0"/>
          </a:p>
        </p:txBody>
      </p:sp>
      <p:sp>
        <p:nvSpPr>
          <p:cNvPr id="9" name="Text Placeholder 41">
            <a:extLst>
              <a:ext uri="{FF2B5EF4-FFF2-40B4-BE49-F238E27FC236}">
                <a16:creationId xmlns:a16="http://schemas.microsoft.com/office/drawing/2014/main" id="{7F9F1F4F-181B-221F-4CB4-C2E9097B5525}"/>
              </a:ext>
            </a:extLst>
          </p:cNvPr>
          <p:cNvSpPr>
            <a:spLocks noGrp="1"/>
          </p:cNvSpPr>
          <p:nvPr>
            <p:ph type="body" sz="quarter" idx="17"/>
          </p:nvPr>
        </p:nvSpPr>
        <p:spPr>
          <a:xfrm>
            <a:off x="6612113" y="5304083"/>
            <a:ext cx="2892918" cy="476781"/>
          </a:xfrm>
          <a:solidFill>
            <a:schemeClr val="tx1"/>
          </a:solidFill>
        </p:spPr>
        <p:txBody>
          <a:bodyPr>
            <a:noAutofit/>
          </a:bodyPr>
          <a:lstStyle>
            <a:lvl1pPr marL="0" indent="0" algn="ctr">
              <a:buNone/>
              <a:defRPr sz="2000" b="1" i="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0" name="Text Placeholder 41">
            <a:extLst>
              <a:ext uri="{FF2B5EF4-FFF2-40B4-BE49-F238E27FC236}">
                <a16:creationId xmlns:a16="http://schemas.microsoft.com/office/drawing/2014/main" id="{2880AB9D-8545-6C6A-15FD-5E65149F2557}"/>
              </a:ext>
            </a:extLst>
          </p:cNvPr>
          <p:cNvSpPr>
            <a:spLocks noGrp="1"/>
          </p:cNvSpPr>
          <p:nvPr>
            <p:ph type="body" sz="quarter" idx="18"/>
          </p:nvPr>
        </p:nvSpPr>
        <p:spPr>
          <a:xfrm>
            <a:off x="2223975" y="5304083"/>
            <a:ext cx="2892918" cy="476781"/>
          </a:xfrm>
          <a:solidFill>
            <a:schemeClr val="tx1"/>
          </a:solidFill>
        </p:spPr>
        <p:txBody>
          <a:bodyPr>
            <a:noAutofit/>
          </a:bodyPr>
          <a:lstStyle>
            <a:lvl1pPr marL="0" indent="0" algn="ctr">
              <a:buNone/>
              <a:defRPr sz="2000" b="1" i="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4164865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2CD750-36DB-0D73-74E0-6BDC0B38CE8F}"/>
              </a:ext>
            </a:extLst>
          </p:cNvPr>
          <p:cNvSpPr>
            <a:spLocks noGrp="1"/>
          </p:cNvSpPr>
          <p:nvPr>
            <p:ph type="title" hasCustomPrompt="1"/>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dirty="0"/>
              <a:t>Quote</a:t>
            </a:r>
          </a:p>
        </p:txBody>
      </p:sp>
      <p:cxnSp>
        <p:nvCxnSpPr>
          <p:cNvPr id="3" name="Straight Connector 2">
            <a:extLst>
              <a:ext uri="{FF2B5EF4-FFF2-40B4-BE49-F238E27FC236}">
                <a16:creationId xmlns:a16="http://schemas.microsoft.com/office/drawing/2014/main" id="{D06F54D8-7147-A8A5-E190-55AB51B18217}"/>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7986A5D-AAD4-1143-623B-CC25F95D5DF6}"/>
              </a:ext>
            </a:extLst>
          </p:cNvPr>
          <p:cNvSpPr>
            <a:spLocks noGrp="1"/>
          </p:cNvSpPr>
          <p:nvPr>
            <p:ph type="sldNum" sz="quarter" idx="12"/>
          </p:nvPr>
        </p:nvSpPr>
        <p:spPr/>
        <p:txBody>
          <a:bodyPr/>
          <a:lstStyle/>
          <a:p>
            <a:fld id="{2385DA76-2DD3-144A-9C84-6B8D9531DA2D}" type="slidenum">
              <a:rPr lang="en-US" smtClean="0"/>
              <a:t>‹#›</a:t>
            </a:fld>
            <a:endParaRPr lang="en-US" dirty="0"/>
          </a:p>
        </p:txBody>
      </p:sp>
      <p:pic>
        <p:nvPicPr>
          <p:cNvPr id="7" name="Picture 6">
            <a:extLst>
              <a:ext uri="{FF2B5EF4-FFF2-40B4-BE49-F238E27FC236}">
                <a16:creationId xmlns:a16="http://schemas.microsoft.com/office/drawing/2014/main" id="{3633F9AB-2FD6-2AA4-5AE5-A36C4B50B88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174B41C0-9B89-CE2F-43C3-38DE515932B9}"/>
              </a:ext>
            </a:extLst>
          </p:cNvPr>
          <p:cNvSpPr/>
          <p:nvPr userDrawn="1"/>
        </p:nvSpPr>
        <p:spPr>
          <a:xfrm>
            <a:off x="0" y="0"/>
            <a:ext cx="201168" cy="6858000"/>
          </a:xfrm>
          <a:prstGeom prst="rect">
            <a:avLst/>
          </a:prstGeom>
          <a:solidFill>
            <a:srgbClr val="542B5E"/>
          </a:solidFill>
          <a:ln/>
        </p:spPr>
        <p:txBody>
          <a:bodyPr/>
          <a:lstStyle/>
          <a:p>
            <a:endParaRPr lang="en-US"/>
          </a:p>
        </p:txBody>
      </p:sp>
      <p:sp>
        <p:nvSpPr>
          <p:cNvPr id="8" name="Text Placeholder 11">
            <a:extLst>
              <a:ext uri="{FF2B5EF4-FFF2-40B4-BE49-F238E27FC236}">
                <a16:creationId xmlns:a16="http://schemas.microsoft.com/office/drawing/2014/main" id="{D66173FB-6A31-C5AF-FE9E-32FC7EBBBCE9}"/>
              </a:ext>
            </a:extLst>
          </p:cNvPr>
          <p:cNvSpPr>
            <a:spLocks noGrp="1"/>
          </p:cNvSpPr>
          <p:nvPr>
            <p:ph type="body" sz="quarter" idx="14" hasCustomPrompt="1"/>
          </p:nvPr>
        </p:nvSpPr>
        <p:spPr>
          <a:xfrm>
            <a:off x="2632264" y="1770116"/>
            <a:ext cx="6907212" cy="3021598"/>
          </a:xfrm>
        </p:spPr>
        <p:txBody>
          <a:bodyPr anchor="ctr">
            <a:normAutofit/>
          </a:bodyPr>
          <a:lstStyle>
            <a:lvl1pPr algn="ctr">
              <a:buClr>
                <a:schemeClr val="tx1"/>
              </a:buClr>
              <a:buNone/>
              <a:defRPr sz="2400" b="0" i="0"/>
            </a:lvl1pPr>
            <a:lvl2pPr marL="502920" indent="0" algn="ctr">
              <a:buNone/>
              <a:defRPr/>
            </a:lvl2pPr>
            <a:lvl3pPr algn="ctr">
              <a:defRPr/>
            </a:lvl3pPr>
            <a:lvl4pPr algn="ctr">
              <a:defRPr/>
            </a:lvl4pPr>
            <a:lvl5pPr algn="ctr">
              <a:defRPr/>
            </a:lvl5pPr>
          </a:lstStyle>
          <a:p>
            <a:pPr lvl="0"/>
            <a:r>
              <a:rPr lang="en-US" dirty="0"/>
              <a:t>Quote Block</a:t>
            </a:r>
            <a:br>
              <a:rPr lang="en-US" dirty="0"/>
            </a:b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a:t>
            </a:r>
          </a:p>
        </p:txBody>
      </p:sp>
      <p:sp>
        <p:nvSpPr>
          <p:cNvPr id="9" name="TextBox 8">
            <a:extLst>
              <a:ext uri="{FF2B5EF4-FFF2-40B4-BE49-F238E27FC236}">
                <a16:creationId xmlns:a16="http://schemas.microsoft.com/office/drawing/2014/main" id="{1A396D22-4302-5EDC-12A4-8EC6523E090B}"/>
              </a:ext>
            </a:extLst>
          </p:cNvPr>
          <p:cNvSpPr txBox="1"/>
          <p:nvPr userDrawn="1"/>
        </p:nvSpPr>
        <p:spPr>
          <a:xfrm>
            <a:off x="1958290" y="1336743"/>
            <a:ext cx="782012" cy="1862048"/>
          </a:xfrm>
          <a:prstGeom prst="rect">
            <a:avLst/>
          </a:prstGeom>
          <a:noFill/>
        </p:spPr>
        <p:txBody>
          <a:bodyPr wrap="square" anchor="ctr">
            <a:spAutoFit/>
          </a:bodyPr>
          <a:lstStyle/>
          <a:p>
            <a:pPr algn="ctr"/>
            <a:r>
              <a:rPr lang="en" sz="11500" b="1" dirty="0">
                <a:solidFill>
                  <a:schemeClr val="tx1"/>
                </a:solidFill>
                <a:latin typeface="Arial" panose="020B0604020202020204" pitchFamily="34" charset="0"/>
                <a:ea typeface="Verdana" panose="020B0604030504040204" pitchFamily="34" charset="0"/>
                <a:cs typeface="Arial" panose="020B0604020202020204" pitchFamily="34" charset="0"/>
              </a:rPr>
              <a:t>“</a:t>
            </a:r>
            <a:endParaRPr lang="en-US" sz="11500" dirty="0">
              <a:solidFill>
                <a:schemeClr val="tx1"/>
              </a:solidFill>
            </a:endParaRPr>
          </a:p>
        </p:txBody>
      </p:sp>
      <p:sp>
        <p:nvSpPr>
          <p:cNvPr id="10" name="TextBox 9">
            <a:extLst>
              <a:ext uri="{FF2B5EF4-FFF2-40B4-BE49-F238E27FC236}">
                <a16:creationId xmlns:a16="http://schemas.microsoft.com/office/drawing/2014/main" id="{5C16B6AC-38E1-40B8-8B66-04BF15195C5F}"/>
              </a:ext>
            </a:extLst>
          </p:cNvPr>
          <p:cNvSpPr txBox="1"/>
          <p:nvPr userDrawn="1"/>
        </p:nvSpPr>
        <p:spPr>
          <a:xfrm rot="10800000">
            <a:off x="9438549" y="3337289"/>
            <a:ext cx="782012" cy="1862048"/>
          </a:xfrm>
          <a:prstGeom prst="rect">
            <a:avLst/>
          </a:prstGeom>
          <a:noFill/>
        </p:spPr>
        <p:txBody>
          <a:bodyPr wrap="square" anchor="ctr">
            <a:spAutoFit/>
          </a:bodyPr>
          <a:lstStyle/>
          <a:p>
            <a:pPr algn="ctr"/>
            <a:r>
              <a:rPr lang="en" sz="11500" b="1" dirty="0">
                <a:solidFill>
                  <a:schemeClr val="tx1"/>
                </a:solidFill>
                <a:latin typeface="Arial" panose="020B0604020202020204" pitchFamily="34" charset="0"/>
                <a:ea typeface="Verdana" panose="020B0604030504040204" pitchFamily="34" charset="0"/>
                <a:cs typeface="Arial" panose="020B0604020202020204" pitchFamily="34" charset="0"/>
              </a:rPr>
              <a:t>“</a:t>
            </a:r>
            <a:endParaRPr lang="en-US" sz="11500" dirty="0">
              <a:solidFill>
                <a:schemeClr val="tx1"/>
              </a:solidFill>
            </a:endParaRPr>
          </a:p>
        </p:txBody>
      </p:sp>
      <p:sp>
        <p:nvSpPr>
          <p:cNvPr id="11" name="Text Placeholder 16">
            <a:extLst>
              <a:ext uri="{FF2B5EF4-FFF2-40B4-BE49-F238E27FC236}">
                <a16:creationId xmlns:a16="http://schemas.microsoft.com/office/drawing/2014/main" id="{460D4616-4550-A15C-C36F-E07B1C2085B0}"/>
              </a:ext>
            </a:extLst>
          </p:cNvPr>
          <p:cNvSpPr>
            <a:spLocks noGrp="1"/>
          </p:cNvSpPr>
          <p:nvPr>
            <p:ph type="body" sz="quarter" idx="15" hasCustomPrompt="1"/>
          </p:nvPr>
        </p:nvSpPr>
        <p:spPr>
          <a:xfrm>
            <a:off x="3942745" y="5086703"/>
            <a:ext cx="4286250" cy="407987"/>
          </a:xfrm>
        </p:spPr>
        <p:txBody>
          <a:bodyPr anchor="ctr">
            <a:noAutofit/>
          </a:bodyPr>
          <a:lstStyle>
            <a:lvl1pPr algn="ctr">
              <a:buClr>
                <a:schemeClr val="tx1"/>
              </a:buClr>
              <a:buNone/>
              <a:defRPr sz="2000"/>
            </a:lvl1pPr>
          </a:lstStyle>
          <a:p>
            <a:pPr lvl="0"/>
            <a:r>
              <a:rPr lang="en-US" dirty="0"/>
              <a:t>Quote Attribution</a:t>
            </a:r>
          </a:p>
        </p:txBody>
      </p:sp>
      <p:sp>
        <p:nvSpPr>
          <p:cNvPr id="12" name="Rectangle 11">
            <a:extLst>
              <a:ext uri="{FF2B5EF4-FFF2-40B4-BE49-F238E27FC236}">
                <a16:creationId xmlns:a16="http://schemas.microsoft.com/office/drawing/2014/main" id="{B3966911-7E8B-66F2-7F34-E245FCC00DDE}"/>
              </a:ext>
            </a:extLst>
          </p:cNvPr>
          <p:cNvSpPr/>
          <p:nvPr userDrawn="1"/>
        </p:nvSpPr>
        <p:spPr>
          <a:xfrm>
            <a:off x="5807075" y="4918714"/>
            <a:ext cx="577850" cy="8356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7939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accent4"/>
        </a:solidFill>
        <a:effectLst/>
      </p:bgPr>
    </p:bg>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E9ACC9EA-B20D-A53D-F291-E50DBE59CFDA}"/>
              </a:ext>
            </a:extLst>
          </p:cNvPr>
          <p:cNvSpPr>
            <a:spLocks noGrp="1"/>
          </p:cNvSpPr>
          <p:nvPr>
            <p:ph type="title" hasCustomPrompt="1"/>
          </p:nvPr>
        </p:nvSpPr>
        <p:spPr>
          <a:xfrm>
            <a:off x="838200" y="2882169"/>
            <a:ext cx="10515600" cy="599096"/>
          </a:xfrm>
          <a:prstGeom prst="rect">
            <a:avLst/>
          </a:prstGeom>
        </p:spPr>
        <p:txBody>
          <a:bodyPr vert="horz" lIns="91440" tIns="45720" rIns="91440" bIns="45720" rtlCol="0" anchor="ctr">
            <a:normAutofit/>
          </a:bodyPr>
          <a:lstStyle>
            <a:lvl1pPr algn="ctr">
              <a:defRPr lang="en-US" sz="5400" b="1" i="0" kern="1200" baseline="0" dirty="0">
                <a:solidFill>
                  <a:schemeClr val="tx1"/>
                </a:solidFill>
                <a:latin typeface="Arial" panose="020B0604020202020204" pitchFamily="34" charset="0"/>
                <a:ea typeface="+mj-ea"/>
                <a:cs typeface="Arial" panose="020B0604020202020204" pitchFamily="34" charset="0"/>
              </a:defRPr>
            </a:lvl1pPr>
          </a:lstStyle>
          <a:p>
            <a:r>
              <a:rPr lang="en-US" dirty="0"/>
              <a:t>Questions? </a:t>
            </a:r>
          </a:p>
        </p:txBody>
      </p:sp>
      <p:sp>
        <p:nvSpPr>
          <p:cNvPr id="18" name="Text Placeholder 17">
            <a:extLst>
              <a:ext uri="{FF2B5EF4-FFF2-40B4-BE49-F238E27FC236}">
                <a16:creationId xmlns:a16="http://schemas.microsoft.com/office/drawing/2014/main" id="{461C9DF8-B379-B2C4-9014-4E77E0C72007}"/>
              </a:ext>
            </a:extLst>
          </p:cNvPr>
          <p:cNvSpPr>
            <a:spLocks noGrp="1"/>
          </p:cNvSpPr>
          <p:nvPr>
            <p:ph type="body" sz="quarter" idx="13" hasCustomPrompt="1"/>
          </p:nvPr>
        </p:nvSpPr>
        <p:spPr>
          <a:xfrm>
            <a:off x="3513930" y="3678736"/>
            <a:ext cx="5164137" cy="365119"/>
          </a:xfrm>
        </p:spPr>
        <p:txBody>
          <a:bodyPr>
            <a:normAutofit/>
          </a:bodyPr>
          <a:lstStyle>
            <a:lvl1pPr marL="0" indent="0" algn="ctr">
              <a:buNone/>
              <a:defRPr sz="2400" b="0" i="0" baseline="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Contact information</a:t>
            </a:r>
          </a:p>
          <a:p>
            <a:pPr lvl="0"/>
            <a:endParaRPr lang="en-US" dirty="0"/>
          </a:p>
        </p:txBody>
      </p: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lvl1pPr>
              <a:defRPr>
                <a:solidFill>
                  <a:schemeClr val="tx1"/>
                </a:solidFill>
              </a:defRPr>
            </a:lvl1pPr>
          </a:lstStyle>
          <a:p>
            <a:fld id="{2385DA76-2DD3-144A-9C84-6B8D9531DA2D}" type="slidenum">
              <a:rPr lang="en-US" smtClean="0"/>
              <a:pPr/>
              <a:t>‹#›</a:t>
            </a:fld>
            <a:endParaRPr lang="en-US" dirty="0"/>
          </a:p>
        </p:txBody>
      </p:sp>
    </p:spTree>
    <p:extLst>
      <p:ext uri="{BB962C8B-B14F-4D97-AF65-F5344CB8AC3E}">
        <p14:creationId xmlns:p14="http://schemas.microsoft.com/office/powerpoint/2010/main" val="352827369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A59D036-DF01-E5E1-E0CA-0B168A16AE6A}"/>
              </a:ext>
            </a:extLst>
          </p:cNvPr>
          <p:cNvSpPr>
            <a:spLocks noGrp="1"/>
          </p:cNvSpPr>
          <p:nvPr>
            <p:ph type="title"/>
          </p:nvPr>
        </p:nvSpPr>
        <p:spPr>
          <a:xfrm>
            <a:off x="840655" y="582583"/>
            <a:ext cx="9980364" cy="632891"/>
          </a:xfrm>
          <a:prstGeom prst="rect">
            <a:avLst/>
          </a:prstGeom>
        </p:spPr>
        <p:txBody>
          <a:bodyPr vert="horz" lIns="91440" tIns="45720" rIns="91440" bIns="45720" rtlCol="0" anchor="ctr">
            <a:normAutofit/>
          </a:bodyPr>
          <a:lstStyle>
            <a:lvl1pPr algn="ctr">
              <a:defRPr lang="en-US" sz="4100" b="1" i="0" kern="1200" dirty="0">
                <a:solidFill>
                  <a:schemeClr val="tx1"/>
                </a:solidFill>
                <a:latin typeface="Arial" panose="020B0604020202020204" pitchFamily="34" charset="0"/>
                <a:ea typeface="+mj-ea"/>
                <a:cs typeface="Arial" panose="020B0604020202020204" pitchFamily="34" charset="0"/>
              </a:defRPr>
            </a:lvl1pPr>
          </a:lstStyle>
          <a:p>
            <a:pPr marL="0" lvl="0" indent="0" algn="l" defTabSz="914400" rtl="0" eaLnBrk="1" latinLnBrk="0" hangingPunct="1">
              <a:lnSpc>
                <a:spcPct val="90000"/>
              </a:lnSpc>
              <a:spcBef>
                <a:spcPts val="1000"/>
              </a:spcBef>
              <a:buFont typeface="Wingdings" pitchFamily="2" charset="2"/>
              <a:buNone/>
            </a:pPr>
            <a:r>
              <a:rPr lang="en-US"/>
              <a:t>Click to edit Master title style</a:t>
            </a:r>
            <a:endParaRPr lang="en-US" dirty="0"/>
          </a:p>
        </p:txBody>
      </p:sp>
      <p:sp>
        <p:nvSpPr>
          <p:cNvPr id="22" name="Text Placeholder 18">
            <a:extLst>
              <a:ext uri="{FF2B5EF4-FFF2-40B4-BE49-F238E27FC236}">
                <a16:creationId xmlns:a16="http://schemas.microsoft.com/office/drawing/2014/main" id="{A7FDDA93-62FA-0462-F0EB-4E4C9CB9AAE8}"/>
              </a:ext>
            </a:extLst>
          </p:cNvPr>
          <p:cNvSpPr>
            <a:spLocks noGrp="1"/>
          </p:cNvSpPr>
          <p:nvPr>
            <p:ph type="body" sz="quarter" idx="17" hasCustomPrompt="1"/>
          </p:nvPr>
        </p:nvSpPr>
        <p:spPr>
          <a:xfrm>
            <a:off x="661659" y="2504090"/>
            <a:ext cx="2345933" cy="1841316"/>
          </a:xfrm>
        </p:spPr>
        <p:txBody>
          <a:bodyPr>
            <a:noAutofit/>
          </a:bodyPr>
          <a:lstStyle>
            <a:lvl1pPr marL="0" indent="0" algn="l">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1</a:t>
            </a:r>
          </a:p>
        </p:txBody>
      </p:sp>
      <p:sp>
        <p:nvSpPr>
          <p:cNvPr id="19" name="Text Placeholder 18">
            <a:extLst>
              <a:ext uri="{FF2B5EF4-FFF2-40B4-BE49-F238E27FC236}">
                <a16:creationId xmlns:a16="http://schemas.microsoft.com/office/drawing/2014/main" id="{E153B245-FFE5-FB4F-DAB8-DDA247EFA576}"/>
              </a:ext>
            </a:extLst>
          </p:cNvPr>
          <p:cNvSpPr>
            <a:spLocks noGrp="1"/>
          </p:cNvSpPr>
          <p:nvPr>
            <p:ph type="body" sz="quarter" idx="14" hasCustomPrompt="1"/>
          </p:nvPr>
        </p:nvSpPr>
        <p:spPr>
          <a:xfrm>
            <a:off x="661659" y="4446820"/>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1</a:t>
            </a:r>
          </a:p>
        </p:txBody>
      </p:sp>
      <p:sp>
        <p:nvSpPr>
          <p:cNvPr id="26" name="Text Placeholder 25">
            <a:extLst>
              <a:ext uri="{FF2B5EF4-FFF2-40B4-BE49-F238E27FC236}">
                <a16:creationId xmlns:a16="http://schemas.microsoft.com/office/drawing/2014/main" id="{F397A470-D532-D100-12F4-5ADF34AAD5FF}"/>
              </a:ext>
            </a:extLst>
          </p:cNvPr>
          <p:cNvSpPr>
            <a:spLocks noGrp="1"/>
          </p:cNvSpPr>
          <p:nvPr>
            <p:ph type="body" sz="quarter" idx="18" hasCustomPrompt="1"/>
          </p:nvPr>
        </p:nvSpPr>
        <p:spPr>
          <a:xfrm>
            <a:off x="3299692" y="2508250"/>
            <a:ext cx="2292350" cy="1841500"/>
          </a:xfrm>
        </p:spPr>
        <p:txBody>
          <a:bodyPr>
            <a:noAutofit/>
          </a:bodyPr>
          <a:lstStyle>
            <a:lvl1pPr marL="0" indent="0" algn="ctr" defTabSz="914400" rtl="0" eaLnBrk="1" latinLnBrk="0" hangingPunct="1">
              <a:lnSpc>
                <a:spcPct val="90000"/>
              </a:lnSpc>
              <a:spcBef>
                <a:spcPct val="0"/>
              </a:spcBef>
              <a:buNone/>
              <a:defRPr lang="en-US" sz="13500" b="0" i="0" kern="1200" dirty="0" smtClean="0">
                <a:solidFill>
                  <a:schemeClr val="tx1"/>
                </a:solidFill>
                <a:latin typeface="Times New Roman" panose="02020603050405020304" pitchFamily="18" charset="0"/>
                <a:ea typeface="+mj-ea"/>
                <a:cs typeface="+mj-cs"/>
              </a:defRPr>
            </a:lvl1pPr>
          </a:lstStyle>
          <a:p>
            <a:pPr lvl="0"/>
            <a:r>
              <a:rPr lang="en-US" dirty="0"/>
              <a:t>2</a:t>
            </a:r>
          </a:p>
        </p:txBody>
      </p:sp>
      <p:sp>
        <p:nvSpPr>
          <p:cNvPr id="20" name="Text Placeholder 18">
            <a:extLst>
              <a:ext uri="{FF2B5EF4-FFF2-40B4-BE49-F238E27FC236}">
                <a16:creationId xmlns:a16="http://schemas.microsoft.com/office/drawing/2014/main" id="{58C6202E-22E1-1CAB-8FC0-4B2468C00CAF}"/>
              </a:ext>
            </a:extLst>
          </p:cNvPr>
          <p:cNvSpPr>
            <a:spLocks noGrp="1"/>
          </p:cNvSpPr>
          <p:nvPr>
            <p:ph type="body" sz="quarter" idx="15" hasCustomPrompt="1"/>
          </p:nvPr>
        </p:nvSpPr>
        <p:spPr>
          <a:xfrm>
            <a:off x="3300357" y="4459883"/>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2</a:t>
            </a:r>
          </a:p>
        </p:txBody>
      </p:sp>
      <p:sp>
        <p:nvSpPr>
          <p:cNvPr id="28" name="Text Placeholder 27">
            <a:extLst>
              <a:ext uri="{FF2B5EF4-FFF2-40B4-BE49-F238E27FC236}">
                <a16:creationId xmlns:a16="http://schemas.microsoft.com/office/drawing/2014/main" id="{21524EB3-3433-4EAE-124B-DDDAAE7B4732}"/>
              </a:ext>
            </a:extLst>
          </p:cNvPr>
          <p:cNvSpPr>
            <a:spLocks noGrp="1"/>
          </p:cNvSpPr>
          <p:nvPr>
            <p:ph type="body" sz="quarter" idx="19" hasCustomPrompt="1"/>
          </p:nvPr>
        </p:nvSpPr>
        <p:spPr>
          <a:xfrm>
            <a:off x="5938665" y="2508250"/>
            <a:ext cx="2293390" cy="1841500"/>
          </a:xfrm>
        </p:spPr>
        <p:txBody>
          <a:bodyPr>
            <a:noAutofit/>
          </a:bodyPr>
          <a:lstStyle>
            <a:lvl1pPr marL="0" indent="0">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3</a:t>
            </a:r>
          </a:p>
        </p:txBody>
      </p:sp>
      <p:sp>
        <p:nvSpPr>
          <p:cNvPr id="21" name="Text Placeholder 18">
            <a:extLst>
              <a:ext uri="{FF2B5EF4-FFF2-40B4-BE49-F238E27FC236}">
                <a16:creationId xmlns:a16="http://schemas.microsoft.com/office/drawing/2014/main" id="{052D6F14-F4AA-294A-1461-5B105AD3E3E7}"/>
              </a:ext>
            </a:extLst>
          </p:cNvPr>
          <p:cNvSpPr>
            <a:spLocks noGrp="1"/>
          </p:cNvSpPr>
          <p:nvPr>
            <p:ph type="body" sz="quarter" idx="16" hasCustomPrompt="1"/>
          </p:nvPr>
        </p:nvSpPr>
        <p:spPr>
          <a:xfrm>
            <a:off x="5939054" y="4459883"/>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3  </a:t>
            </a:r>
          </a:p>
        </p:txBody>
      </p:sp>
      <p:sp>
        <p:nvSpPr>
          <p:cNvPr id="3" name="Text Placeholder 27">
            <a:extLst>
              <a:ext uri="{FF2B5EF4-FFF2-40B4-BE49-F238E27FC236}">
                <a16:creationId xmlns:a16="http://schemas.microsoft.com/office/drawing/2014/main" id="{4F99D5A3-9EE8-6F0B-F613-53117C517585}"/>
              </a:ext>
            </a:extLst>
          </p:cNvPr>
          <p:cNvSpPr>
            <a:spLocks noGrp="1"/>
          </p:cNvSpPr>
          <p:nvPr>
            <p:ph type="body" sz="quarter" idx="21" hasCustomPrompt="1"/>
          </p:nvPr>
        </p:nvSpPr>
        <p:spPr>
          <a:xfrm>
            <a:off x="8527629" y="2508250"/>
            <a:ext cx="2293390" cy="1841500"/>
          </a:xfrm>
        </p:spPr>
        <p:txBody>
          <a:bodyPr>
            <a:noAutofit/>
          </a:bodyPr>
          <a:lstStyle>
            <a:lvl1pPr marL="0" indent="0">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4</a:t>
            </a:r>
          </a:p>
        </p:txBody>
      </p:sp>
      <p:sp>
        <p:nvSpPr>
          <p:cNvPr id="2" name="Text Placeholder 18">
            <a:extLst>
              <a:ext uri="{FF2B5EF4-FFF2-40B4-BE49-F238E27FC236}">
                <a16:creationId xmlns:a16="http://schemas.microsoft.com/office/drawing/2014/main" id="{484D1ADD-7F58-0308-A75B-55AF06E08169}"/>
              </a:ext>
            </a:extLst>
          </p:cNvPr>
          <p:cNvSpPr>
            <a:spLocks noGrp="1"/>
          </p:cNvSpPr>
          <p:nvPr>
            <p:ph type="body" sz="quarter" idx="20" hasCustomPrompt="1"/>
          </p:nvPr>
        </p:nvSpPr>
        <p:spPr>
          <a:xfrm>
            <a:off x="8528018" y="4459883"/>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4  </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dirty="0"/>
          </a:p>
        </p:txBody>
      </p:sp>
      <p:cxnSp>
        <p:nvCxnSpPr>
          <p:cNvPr id="9" name="Straight Connector 8">
            <a:extLst>
              <a:ext uri="{FF2B5EF4-FFF2-40B4-BE49-F238E27FC236}">
                <a16:creationId xmlns:a16="http://schemas.microsoft.com/office/drawing/2014/main" id="{CDAA2614-0175-B854-649F-D0914FEF0BFD}"/>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7EFF610-8ED7-F438-40E2-B63AFB600B8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2216" y="365760"/>
            <a:ext cx="914400" cy="914400"/>
          </a:xfrm>
          <a:prstGeom prst="rect">
            <a:avLst/>
          </a:prstGeom>
        </p:spPr>
      </p:pic>
    </p:spTree>
    <p:extLst>
      <p:ext uri="{BB962C8B-B14F-4D97-AF65-F5344CB8AC3E}">
        <p14:creationId xmlns:p14="http://schemas.microsoft.com/office/powerpoint/2010/main" val="2367935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with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A59D036-DF01-E5E1-E0CA-0B168A16AE6A}"/>
              </a:ext>
            </a:extLst>
          </p:cNvPr>
          <p:cNvSpPr>
            <a:spLocks noGrp="1"/>
          </p:cNvSpPr>
          <p:nvPr>
            <p:ph type="title"/>
          </p:nvPr>
        </p:nvSpPr>
        <p:spPr>
          <a:xfrm>
            <a:off x="3962400" y="630889"/>
            <a:ext cx="6890642" cy="632891"/>
          </a:xfrm>
          <a:prstGeom prst="rect">
            <a:avLst/>
          </a:prstGeom>
        </p:spPr>
        <p:txBody>
          <a:bodyPr vert="horz" lIns="91440" tIns="45720" rIns="91440" bIns="45720" rtlCol="0" anchor="ctr">
            <a:normAutofit/>
          </a:bodyPr>
          <a:lstStyle>
            <a:lvl1pPr algn="ctr">
              <a:defRPr lang="en-US" sz="4100" b="1" i="0" kern="1200" dirty="0">
                <a:solidFill>
                  <a:schemeClr val="tx1"/>
                </a:solidFill>
                <a:latin typeface="Arial" panose="020B0604020202020204" pitchFamily="34" charset="0"/>
                <a:ea typeface="+mj-ea"/>
                <a:cs typeface="Arial" panose="020B0604020202020204" pitchFamily="34" charset="0"/>
              </a:defRPr>
            </a:lvl1pPr>
          </a:lstStyle>
          <a:p>
            <a:pPr marL="0" lvl="0" indent="0" algn="l" defTabSz="914400" rtl="0" eaLnBrk="1" latinLnBrk="0" hangingPunct="1">
              <a:lnSpc>
                <a:spcPct val="90000"/>
              </a:lnSpc>
              <a:spcBef>
                <a:spcPts val="1000"/>
              </a:spcBef>
              <a:buFont typeface="Wingdings" pitchFamily="2" charset="2"/>
              <a:buNone/>
            </a:pPr>
            <a:r>
              <a:rPr lang="en-US"/>
              <a:t>Click to edit Master title style</a:t>
            </a:r>
            <a:endParaRPr lang="en-US" dirty="0"/>
          </a:p>
        </p:txBody>
      </p:sp>
      <p:sp>
        <p:nvSpPr>
          <p:cNvPr id="7" name="Picture Placeholder 6">
            <a:extLst>
              <a:ext uri="{FF2B5EF4-FFF2-40B4-BE49-F238E27FC236}">
                <a16:creationId xmlns:a16="http://schemas.microsoft.com/office/drawing/2014/main" id="{5E1F3EBA-BB56-24BC-8D2A-25A46342FA27}"/>
              </a:ext>
            </a:extLst>
          </p:cNvPr>
          <p:cNvSpPr>
            <a:spLocks noGrp="1"/>
          </p:cNvSpPr>
          <p:nvPr>
            <p:ph type="pic" sz="quarter" idx="13" hasCustomPrompt="1"/>
          </p:nvPr>
        </p:nvSpPr>
        <p:spPr>
          <a:xfrm>
            <a:off x="0" y="13841"/>
            <a:ext cx="3750067" cy="6857995"/>
          </a:xfrm>
        </p:spPr>
        <p:txBody>
          <a:bodyPr/>
          <a:lstStyle>
            <a:lvl1pPr marL="0" indent="0">
              <a:buNone/>
              <a:defRPr/>
            </a:lvl1pPr>
          </a:lstStyle>
          <a:p>
            <a:r>
              <a:rPr lang="en-US" dirty="0"/>
              <a:t>Click Icon to Add Image</a:t>
            </a:r>
          </a:p>
        </p:txBody>
      </p:sp>
      <p:sp>
        <p:nvSpPr>
          <p:cNvPr id="22" name="Text Placeholder 18">
            <a:extLst>
              <a:ext uri="{FF2B5EF4-FFF2-40B4-BE49-F238E27FC236}">
                <a16:creationId xmlns:a16="http://schemas.microsoft.com/office/drawing/2014/main" id="{A7FDDA93-62FA-0462-F0EB-4E4C9CB9AAE8}"/>
              </a:ext>
            </a:extLst>
          </p:cNvPr>
          <p:cNvSpPr>
            <a:spLocks noGrp="1"/>
          </p:cNvSpPr>
          <p:nvPr>
            <p:ph type="body" sz="quarter" idx="17" hasCustomPrompt="1"/>
          </p:nvPr>
        </p:nvSpPr>
        <p:spPr>
          <a:xfrm>
            <a:off x="3783520" y="3435953"/>
            <a:ext cx="2345933" cy="1841316"/>
          </a:xfrm>
        </p:spPr>
        <p:txBody>
          <a:bodyPr>
            <a:noAutofit/>
          </a:bodyPr>
          <a:lstStyle>
            <a:lvl1pPr marL="0" indent="0" algn="l">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1</a:t>
            </a:r>
          </a:p>
          <a:p>
            <a:pPr marL="0" lvl="0" indent="0" algn="ctr" defTabSz="914400" rtl="0" eaLnBrk="1" latinLnBrk="0" hangingPunct="1">
              <a:lnSpc>
                <a:spcPct val="90000"/>
              </a:lnSpc>
              <a:spcBef>
                <a:spcPct val="0"/>
              </a:spcBef>
              <a:buFont typeface="Wingdings" pitchFamily="2" charset="2"/>
              <a:buNone/>
            </a:pPr>
            <a:endParaRPr lang="en-US" dirty="0"/>
          </a:p>
          <a:p>
            <a:pPr marL="0" lvl="0" indent="0" algn="ctr" defTabSz="914400" rtl="0" eaLnBrk="1" latinLnBrk="0" hangingPunct="1">
              <a:lnSpc>
                <a:spcPct val="90000"/>
              </a:lnSpc>
              <a:spcBef>
                <a:spcPct val="0"/>
              </a:spcBef>
              <a:buFont typeface="Wingdings" pitchFamily="2" charset="2"/>
              <a:buNone/>
            </a:pPr>
            <a:endParaRPr lang="en-US" dirty="0"/>
          </a:p>
          <a:p>
            <a:pPr marL="0" lvl="0" indent="0" algn="ctr" defTabSz="914400" rtl="0" eaLnBrk="1" latinLnBrk="0" hangingPunct="1">
              <a:lnSpc>
                <a:spcPct val="90000"/>
              </a:lnSpc>
              <a:spcBef>
                <a:spcPct val="0"/>
              </a:spcBef>
              <a:buFont typeface="Wingdings" pitchFamily="2" charset="2"/>
              <a:buNone/>
            </a:pPr>
            <a:endParaRPr lang="en-US" dirty="0"/>
          </a:p>
          <a:p>
            <a:pPr marL="0" lvl="0" indent="0" algn="ctr" defTabSz="914400" rtl="0" eaLnBrk="1" latinLnBrk="0" hangingPunct="1">
              <a:lnSpc>
                <a:spcPct val="90000"/>
              </a:lnSpc>
              <a:spcBef>
                <a:spcPct val="0"/>
              </a:spcBef>
              <a:buFont typeface="Wingdings" pitchFamily="2" charset="2"/>
              <a:buNone/>
            </a:pPr>
            <a:endParaRPr lang="en-US" dirty="0"/>
          </a:p>
          <a:p>
            <a:pPr marL="0" lvl="0" indent="0" algn="ctr" defTabSz="914400" rtl="0" eaLnBrk="1" latinLnBrk="0" hangingPunct="1">
              <a:lnSpc>
                <a:spcPct val="90000"/>
              </a:lnSpc>
              <a:spcBef>
                <a:spcPct val="0"/>
              </a:spcBef>
              <a:buFont typeface="Wingdings" pitchFamily="2" charset="2"/>
              <a:buNone/>
            </a:pPr>
            <a:endParaRPr lang="en-US" dirty="0"/>
          </a:p>
        </p:txBody>
      </p:sp>
      <p:sp>
        <p:nvSpPr>
          <p:cNvPr id="19" name="Text Placeholder 18">
            <a:extLst>
              <a:ext uri="{FF2B5EF4-FFF2-40B4-BE49-F238E27FC236}">
                <a16:creationId xmlns:a16="http://schemas.microsoft.com/office/drawing/2014/main" id="{E153B245-FFE5-FB4F-DAB8-DDA247EFA576}"/>
              </a:ext>
            </a:extLst>
          </p:cNvPr>
          <p:cNvSpPr>
            <a:spLocks noGrp="1"/>
          </p:cNvSpPr>
          <p:nvPr>
            <p:ph type="body" sz="quarter" idx="14" hasCustomPrompt="1"/>
          </p:nvPr>
        </p:nvSpPr>
        <p:spPr>
          <a:xfrm>
            <a:off x="3783520" y="5378683"/>
            <a:ext cx="2345932"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1</a:t>
            </a:r>
          </a:p>
        </p:txBody>
      </p:sp>
      <p:sp>
        <p:nvSpPr>
          <p:cNvPr id="26" name="Text Placeholder 25">
            <a:extLst>
              <a:ext uri="{FF2B5EF4-FFF2-40B4-BE49-F238E27FC236}">
                <a16:creationId xmlns:a16="http://schemas.microsoft.com/office/drawing/2014/main" id="{F397A470-D532-D100-12F4-5ADF34AAD5FF}"/>
              </a:ext>
            </a:extLst>
          </p:cNvPr>
          <p:cNvSpPr>
            <a:spLocks noGrp="1"/>
          </p:cNvSpPr>
          <p:nvPr>
            <p:ph type="body" sz="quarter" idx="18" hasCustomPrompt="1"/>
          </p:nvPr>
        </p:nvSpPr>
        <p:spPr>
          <a:xfrm>
            <a:off x="6388100" y="3440113"/>
            <a:ext cx="2292350" cy="1841500"/>
          </a:xfrm>
        </p:spPr>
        <p:txBody>
          <a:bodyPr>
            <a:noAutofit/>
          </a:bodyPr>
          <a:lstStyle>
            <a:lvl1pPr marL="0" indent="0" algn="ctr" defTabSz="914400" rtl="0" eaLnBrk="1" latinLnBrk="0" hangingPunct="1">
              <a:lnSpc>
                <a:spcPct val="90000"/>
              </a:lnSpc>
              <a:spcBef>
                <a:spcPct val="0"/>
              </a:spcBef>
              <a:buNone/>
              <a:defRPr lang="en-US" sz="13500" b="0" i="0" kern="1200" dirty="0" smtClean="0">
                <a:solidFill>
                  <a:schemeClr val="tx1"/>
                </a:solidFill>
                <a:latin typeface="Times New Roman" panose="02020603050405020304" pitchFamily="18" charset="0"/>
                <a:ea typeface="+mj-ea"/>
                <a:cs typeface="+mj-cs"/>
              </a:defRPr>
            </a:lvl1pPr>
          </a:lstStyle>
          <a:p>
            <a:pPr lvl="0"/>
            <a:r>
              <a:rPr lang="en-US" dirty="0"/>
              <a:t>2</a:t>
            </a:r>
          </a:p>
        </p:txBody>
      </p:sp>
      <p:sp>
        <p:nvSpPr>
          <p:cNvPr id="20" name="Text Placeholder 18">
            <a:extLst>
              <a:ext uri="{FF2B5EF4-FFF2-40B4-BE49-F238E27FC236}">
                <a16:creationId xmlns:a16="http://schemas.microsoft.com/office/drawing/2014/main" id="{58C6202E-22E1-1CAB-8FC0-4B2468C00CAF}"/>
              </a:ext>
            </a:extLst>
          </p:cNvPr>
          <p:cNvSpPr>
            <a:spLocks noGrp="1"/>
          </p:cNvSpPr>
          <p:nvPr>
            <p:ph type="body" sz="quarter" idx="15" hasCustomPrompt="1"/>
          </p:nvPr>
        </p:nvSpPr>
        <p:spPr>
          <a:xfrm>
            <a:off x="6388765" y="5391746"/>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2</a:t>
            </a:r>
          </a:p>
        </p:txBody>
      </p:sp>
      <p:sp>
        <p:nvSpPr>
          <p:cNvPr id="28" name="Text Placeholder 27">
            <a:extLst>
              <a:ext uri="{FF2B5EF4-FFF2-40B4-BE49-F238E27FC236}">
                <a16:creationId xmlns:a16="http://schemas.microsoft.com/office/drawing/2014/main" id="{21524EB3-3433-4EAE-124B-DDDAAE7B4732}"/>
              </a:ext>
            </a:extLst>
          </p:cNvPr>
          <p:cNvSpPr>
            <a:spLocks noGrp="1"/>
          </p:cNvSpPr>
          <p:nvPr>
            <p:ph type="body" sz="quarter" idx="19" hasCustomPrompt="1"/>
          </p:nvPr>
        </p:nvSpPr>
        <p:spPr>
          <a:xfrm>
            <a:off x="8915563" y="3440113"/>
            <a:ext cx="2293390" cy="1841500"/>
          </a:xfrm>
        </p:spPr>
        <p:txBody>
          <a:bodyPr>
            <a:noAutofit/>
          </a:bodyPr>
          <a:lstStyle>
            <a:lvl1pPr marL="0" indent="0">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3</a:t>
            </a:r>
          </a:p>
        </p:txBody>
      </p:sp>
      <p:sp>
        <p:nvSpPr>
          <p:cNvPr id="21" name="Text Placeholder 18">
            <a:extLst>
              <a:ext uri="{FF2B5EF4-FFF2-40B4-BE49-F238E27FC236}">
                <a16:creationId xmlns:a16="http://schemas.microsoft.com/office/drawing/2014/main" id="{052D6F14-F4AA-294A-1461-5B105AD3E3E7}"/>
              </a:ext>
            </a:extLst>
          </p:cNvPr>
          <p:cNvSpPr>
            <a:spLocks noGrp="1"/>
          </p:cNvSpPr>
          <p:nvPr>
            <p:ph type="body" sz="quarter" idx="16" hasCustomPrompt="1"/>
          </p:nvPr>
        </p:nvSpPr>
        <p:spPr>
          <a:xfrm>
            <a:off x="8915952" y="5391746"/>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dirty="0"/>
              <a:t>Topic 3</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5" name="Straight Connector 4">
            <a:extLst>
              <a:ext uri="{FF2B5EF4-FFF2-40B4-BE49-F238E27FC236}">
                <a16:creationId xmlns:a16="http://schemas.microsoft.com/office/drawing/2014/main" id="{11CA0D37-2D41-BEEA-A57E-F064DB712B74}"/>
              </a:ext>
              <a:ext uri="{C183D7F6-B498-43B3-948B-1728B52AA6E4}">
                <adec:decorative xmlns:adec="http://schemas.microsoft.com/office/drawing/2017/decorative" val="1"/>
              </a:ext>
            </a:extLst>
          </p:cNvPr>
          <p:cNvCxnSpPr>
            <a:cxnSpLocks/>
          </p:cNvCxnSpPr>
          <p:nvPr userDrawn="1"/>
        </p:nvCxnSpPr>
        <p:spPr>
          <a:xfrm>
            <a:off x="3962400" y="1529395"/>
            <a:ext cx="7576711"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BFE33ED-0554-85BF-B9E3-F725870E57B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3132"/>
            <a:ext cx="914400" cy="914400"/>
          </a:xfrm>
          <a:prstGeom prst="rect">
            <a:avLst/>
          </a:prstGeom>
        </p:spPr>
      </p:pic>
    </p:spTree>
    <p:extLst>
      <p:ext uri="{BB962C8B-B14F-4D97-AF65-F5344CB8AC3E}">
        <p14:creationId xmlns:p14="http://schemas.microsoft.com/office/powerpoint/2010/main" val="522457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2" name="Text Placeholder 18">
            <a:extLst>
              <a:ext uri="{FF2B5EF4-FFF2-40B4-BE49-F238E27FC236}">
                <a16:creationId xmlns:a16="http://schemas.microsoft.com/office/drawing/2014/main" id="{A7FDDA93-62FA-0462-F0EB-4E4C9CB9AAE8}"/>
              </a:ext>
            </a:extLst>
          </p:cNvPr>
          <p:cNvSpPr>
            <a:spLocks noGrp="1"/>
          </p:cNvSpPr>
          <p:nvPr>
            <p:ph type="body" sz="quarter" idx="17" hasCustomPrompt="1"/>
          </p:nvPr>
        </p:nvSpPr>
        <p:spPr>
          <a:xfrm>
            <a:off x="3961224" y="1969851"/>
            <a:ext cx="1270782" cy="1841316"/>
          </a:xfrm>
        </p:spPr>
        <p:txBody>
          <a:bodyPr>
            <a:noAutofit/>
          </a:bodyPr>
          <a:lstStyle>
            <a:lvl1pPr marL="0" indent="0" algn="l">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dirty="0"/>
              <a:t>1</a:t>
            </a:r>
          </a:p>
        </p:txBody>
      </p:sp>
      <p:sp>
        <p:nvSpPr>
          <p:cNvPr id="8" name="Title Placeholder 1">
            <a:extLst>
              <a:ext uri="{FF2B5EF4-FFF2-40B4-BE49-F238E27FC236}">
                <a16:creationId xmlns:a16="http://schemas.microsoft.com/office/drawing/2014/main" id="{6A59D036-DF01-E5E1-E0CA-0B168A16AE6A}"/>
              </a:ext>
            </a:extLst>
          </p:cNvPr>
          <p:cNvSpPr>
            <a:spLocks noGrp="1"/>
          </p:cNvSpPr>
          <p:nvPr>
            <p:ph type="title"/>
          </p:nvPr>
        </p:nvSpPr>
        <p:spPr>
          <a:xfrm>
            <a:off x="3962400" y="4340128"/>
            <a:ext cx="7391400" cy="632891"/>
          </a:xfrm>
          <a:prstGeom prst="rect">
            <a:avLst/>
          </a:prstGeom>
        </p:spPr>
        <p:txBody>
          <a:bodyPr vert="horz" lIns="91440" tIns="45720" rIns="91440" bIns="45720" rtlCol="0" anchor="ctr">
            <a:normAutofit/>
          </a:bodyPr>
          <a:lstStyle>
            <a:lvl1pPr algn="l">
              <a:defRPr lang="en-US" sz="4100" b="1" i="0" kern="1200" dirty="0">
                <a:solidFill>
                  <a:schemeClr val="tx1"/>
                </a:solidFill>
                <a:latin typeface="Arial" panose="020B0604020202020204" pitchFamily="34" charset="0"/>
                <a:ea typeface="+mj-ea"/>
                <a:cs typeface="Arial" panose="020B0604020202020204" pitchFamily="34" charset="0"/>
              </a:defRPr>
            </a:lvl1pPr>
          </a:lstStyle>
          <a:p>
            <a:pPr marL="0" lvl="0" indent="0" algn="l" defTabSz="914400" rtl="0" eaLnBrk="1" latinLnBrk="0" hangingPunct="1">
              <a:lnSpc>
                <a:spcPct val="90000"/>
              </a:lnSpc>
              <a:spcBef>
                <a:spcPts val="1000"/>
              </a:spcBef>
              <a:buFont typeface="Wingdings" pitchFamily="2" charset="2"/>
              <a:buNone/>
            </a:pPr>
            <a:r>
              <a:rPr lang="en-US"/>
              <a:t>Click to edit Master title style</a:t>
            </a:r>
            <a:endParaRPr lang="en-US" dirty="0"/>
          </a:p>
        </p:txBody>
      </p:sp>
      <p:sp>
        <p:nvSpPr>
          <p:cNvPr id="7" name="Picture Placeholder 6">
            <a:extLst>
              <a:ext uri="{FF2B5EF4-FFF2-40B4-BE49-F238E27FC236}">
                <a16:creationId xmlns:a16="http://schemas.microsoft.com/office/drawing/2014/main" id="{5E1F3EBA-BB56-24BC-8D2A-25A46342FA27}"/>
              </a:ext>
            </a:extLst>
          </p:cNvPr>
          <p:cNvSpPr>
            <a:spLocks noGrp="1"/>
          </p:cNvSpPr>
          <p:nvPr>
            <p:ph type="pic" sz="quarter" idx="13" hasCustomPrompt="1"/>
          </p:nvPr>
        </p:nvSpPr>
        <p:spPr>
          <a:xfrm>
            <a:off x="0" y="0"/>
            <a:ext cx="3750067" cy="6858000"/>
          </a:xfrm>
        </p:spPr>
        <p:txBody>
          <a:bodyPr/>
          <a:lstStyle>
            <a:lvl1pPr marL="0" indent="0">
              <a:buNone/>
              <a:defRPr/>
            </a:lvl1pPr>
          </a:lstStyle>
          <a:p>
            <a:r>
              <a:rPr lang="en-US" dirty="0"/>
              <a:t>Click Icon to Add Image</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5" name="Straight Connector 4">
            <a:extLst>
              <a:ext uri="{FF2B5EF4-FFF2-40B4-BE49-F238E27FC236}">
                <a16:creationId xmlns:a16="http://schemas.microsoft.com/office/drawing/2014/main" id="{11CA0D37-2D41-BEEA-A57E-F064DB712B74}"/>
              </a:ext>
              <a:ext uri="{C183D7F6-B498-43B3-948B-1728B52AA6E4}">
                <adec:decorative xmlns:adec="http://schemas.microsoft.com/office/drawing/2017/decorative" val="1"/>
              </a:ext>
            </a:extLst>
          </p:cNvPr>
          <p:cNvCxnSpPr>
            <a:cxnSpLocks/>
          </p:cNvCxnSpPr>
          <p:nvPr userDrawn="1"/>
        </p:nvCxnSpPr>
        <p:spPr>
          <a:xfrm>
            <a:off x="3961224" y="4075647"/>
            <a:ext cx="7576711"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154BD33-F7F6-1B26-AB59-7C5ACD2D884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2216" y="365760"/>
            <a:ext cx="914400" cy="914400"/>
          </a:xfrm>
          <a:prstGeom prst="rect">
            <a:avLst/>
          </a:prstGeom>
        </p:spPr>
      </p:pic>
    </p:spTree>
    <p:extLst>
      <p:ext uri="{BB962C8B-B14F-4D97-AF65-F5344CB8AC3E}">
        <p14:creationId xmlns:p14="http://schemas.microsoft.com/office/powerpoint/2010/main" val="46472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FC601D3-0BA7-6472-675C-37EA35F723E7}"/>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US" dirty="0"/>
          </a:p>
        </p:txBody>
      </p:sp>
      <p:sp>
        <p:nvSpPr>
          <p:cNvPr id="8" name="Content Placeholder 3">
            <a:extLst>
              <a:ext uri="{FF2B5EF4-FFF2-40B4-BE49-F238E27FC236}">
                <a16:creationId xmlns:a16="http://schemas.microsoft.com/office/drawing/2014/main" id="{C31F75B7-6486-C7B1-E57A-C53107BC0B9A}"/>
              </a:ext>
            </a:extLst>
          </p:cNvPr>
          <p:cNvSpPr>
            <a:spLocks noGrp="1"/>
          </p:cNvSpPr>
          <p:nvPr>
            <p:ph sz="half" idx="2"/>
          </p:nvPr>
        </p:nvSpPr>
        <p:spPr>
          <a:xfrm>
            <a:off x="838200" y="1740980"/>
            <a:ext cx="10515600" cy="4033743"/>
          </a:xfrm>
        </p:spPr>
        <p:txBody>
          <a:bodyPr/>
          <a:lstStyle>
            <a:lvl1pPr>
              <a:buClr>
                <a:schemeClr val="tx1"/>
              </a:buClr>
              <a:defRPr/>
            </a:lvl1pPr>
            <a:lvl2pPr>
              <a:buClr>
                <a:schemeClr val="tx1"/>
              </a:buClr>
              <a:defRPr/>
            </a:lvl2pPr>
            <a:lvl3pPr>
              <a:buClr>
                <a:schemeClr val="tx1"/>
              </a:buClr>
              <a:defRPr/>
            </a:lvl3pPr>
            <a:lvl4pPr>
              <a:buClr>
                <a:schemeClr val="tx1"/>
              </a:buClr>
              <a:defRPr/>
            </a:lvl4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EB690ECB-CD70-4029-D9E1-7BEBF26D9505}"/>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7" name="Picture 6">
            <a:extLst>
              <a:ext uri="{FF2B5EF4-FFF2-40B4-BE49-F238E27FC236}">
                <a16:creationId xmlns:a16="http://schemas.microsoft.com/office/drawing/2014/main" id="{9839D61A-BD20-570C-21F8-827CA741AEA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285AC1EC-E2BA-FE8A-2FFB-81B5182CD88F}"/>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3388313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bottom imag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FC601D3-0BA7-6472-675C-37EA35F723E7}"/>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baseline="0">
                <a:solidFill>
                  <a:schemeClr val="tx1"/>
                </a:solidFill>
              </a:defRPr>
            </a:lvl1pPr>
          </a:lstStyle>
          <a:p>
            <a:r>
              <a:rPr lang="en-US"/>
              <a:t>Click to edit Master title style</a:t>
            </a:r>
            <a:endParaRPr lang="en-US" dirty="0"/>
          </a:p>
        </p:txBody>
      </p:sp>
      <p:sp>
        <p:nvSpPr>
          <p:cNvPr id="8" name="Content Placeholder 3">
            <a:extLst>
              <a:ext uri="{FF2B5EF4-FFF2-40B4-BE49-F238E27FC236}">
                <a16:creationId xmlns:a16="http://schemas.microsoft.com/office/drawing/2014/main" id="{C31F75B7-6486-C7B1-E57A-C53107BC0B9A}"/>
              </a:ext>
            </a:extLst>
          </p:cNvPr>
          <p:cNvSpPr>
            <a:spLocks noGrp="1"/>
          </p:cNvSpPr>
          <p:nvPr>
            <p:ph sz="half" idx="2"/>
          </p:nvPr>
        </p:nvSpPr>
        <p:spPr>
          <a:xfrm>
            <a:off x="838200" y="1740981"/>
            <a:ext cx="10515600" cy="1918208"/>
          </a:xfrm>
        </p:spPr>
        <p:txBody>
          <a:bodyPr>
            <a:normAutofit/>
          </a:bodyPr>
          <a:lstStyle>
            <a:lvl1pPr>
              <a:buClr>
                <a:schemeClr val="tx1"/>
              </a:buClr>
              <a:defRPr sz="2400" baseline="0"/>
            </a:lvl1pPr>
            <a:lvl2pPr>
              <a:buClr>
                <a:schemeClr val="tx1"/>
              </a:buClr>
              <a:defRPr sz="2000" baseline="0"/>
            </a:lvl2pPr>
          </a:lstStyle>
          <a:p>
            <a:pPr lvl="0"/>
            <a:r>
              <a:rPr lang="en-US"/>
              <a:t>Click to edit Master text styles</a:t>
            </a:r>
          </a:p>
          <a:p>
            <a:pPr lvl="1"/>
            <a:r>
              <a:rPr lang="en-US"/>
              <a:t>Second level</a:t>
            </a:r>
          </a:p>
        </p:txBody>
      </p:sp>
      <p:sp>
        <p:nvSpPr>
          <p:cNvPr id="7" name="Picture Placeholder 6">
            <a:extLst>
              <a:ext uri="{FF2B5EF4-FFF2-40B4-BE49-F238E27FC236}">
                <a16:creationId xmlns:a16="http://schemas.microsoft.com/office/drawing/2014/main" id="{E1BAC4EE-6D95-76BD-09BB-2C9BA247B1F2}"/>
              </a:ext>
            </a:extLst>
          </p:cNvPr>
          <p:cNvSpPr>
            <a:spLocks noGrp="1"/>
          </p:cNvSpPr>
          <p:nvPr>
            <p:ph type="pic" sz="quarter" idx="13"/>
          </p:nvPr>
        </p:nvSpPr>
        <p:spPr>
          <a:xfrm>
            <a:off x="0" y="3812647"/>
            <a:ext cx="12192000" cy="3062287"/>
          </a:xfrm>
        </p:spPr>
        <p:txBody>
          <a:bodyPr/>
          <a:lstStyle/>
          <a:p>
            <a:r>
              <a:rPr lang="en-US"/>
              <a:t>Click icon to add picture</a:t>
            </a:r>
            <a:endParaRPr lang="en-US" dirty="0"/>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5" name="Straight Connector 4">
            <a:extLst>
              <a:ext uri="{FF2B5EF4-FFF2-40B4-BE49-F238E27FC236}">
                <a16:creationId xmlns:a16="http://schemas.microsoft.com/office/drawing/2014/main" id="{EBC09994-9507-EB2C-3DCE-EA721207F323}"/>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BB55E2F-F417-9BD7-C78B-7043F6D8964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2216" y="365760"/>
            <a:ext cx="914400" cy="914400"/>
          </a:xfrm>
          <a:prstGeom prst="rect">
            <a:avLst/>
          </a:prstGeom>
        </p:spPr>
      </p:pic>
    </p:spTree>
    <p:extLst>
      <p:ext uri="{BB962C8B-B14F-4D97-AF65-F5344CB8AC3E}">
        <p14:creationId xmlns:p14="http://schemas.microsoft.com/office/powerpoint/2010/main" val="31290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headings and 2 Columns">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E37A9CC-D5F0-9DC0-F6FA-3977F73FB706}"/>
              </a:ext>
            </a:extLst>
          </p:cNvPr>
          <p:cNvSpPr>
            <a:spLocks noGrp="1"/>
          </p:cNvSpPr>
          <p:nvPr>
            <p:ph type="body" idx="1"/>
          </p:nvPr>
        </p:nvSpPr>
        <p:spPr>
          <a:xfrm>
            <a:off x="839788" y="1681163"/>
            <a:ext cx="5157787" cy="499326"/>
          </a:xfrm>
        </p:spPr>
        <p:txBody>
          <a:bodyPr anchor="b"/>
          <a:lstStyle>
            <a:lvl1pPr marL="0" indent="0">
              <a:buNone/>
              <a:defRPr sz="2400" b="0" i="0">
                <a:solidFill>
                  <a:schemeClr val="tx1"/>
                </a:solidFill>
                <a:latin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E01C93-AB1B-A712-278A-DEBFCF82C327}"/>
              </a:ext>
            </a:extLst>
          </p:cNvPr>
          <p:cNvSpPr>
            <a:spLocks noGrp="1"/>
          </p:cNvSpPr>
          <p:nvPr>
            <p:ph sz="half" idx="2"/>
          </p:nvPr>
        </p:nvSpPr>
        <p:spPr>
          <a:xfrm>
            <a:off x="839788" y="2505075"/>
            <a:ext cx="5157787" cy="3684588"/>
          </a:xfrm>
        </p:spPr>
        <p:txBody>
          <a:bodyPr>
            <a:normAutofit/>
          </a:bodyPr>
          <a:lstStyle>
            <a:lvl1pPr>
              <a:buClr>
                <a:schemeClr val="tx1"/>
              </a:buClr>
              <a:defRPr sz="2400" baseline="0"/>
            </a:lvl1pPr>
            <a:lvl2pPr>
              <a:buClr>
                <a:schemeClr val="tx1"/>
              </a:buClr>
              <a:defRPr sz="2000" baseline="0"/>
            </a:lvl2pPr>
            <a:lvl3pPr>
              <a:buClr>
                <a:schemeClr val="tx1"/>
              </a:buClr>
              <a:buNone/>
              <a:defRPr sz="1600"/>
            </a:lvl3pPr>
            <a:lvl4pPr>
              <a:defRPr sz="1400"/>
            </a:lvl4pPr>
            <a:lvl5pPr>
              <a:defRPr sz="1400"/>
            </a:lvl5pPr>
          </a:lstStyle>
          <a:p>
            <a:pPr lvl="0"/>
            <a:r>
              <a:rPr lang="en-US"/>
              <a:t>Click to edit Master text styles</a:t>
            </a:r>
          </a:p>
          <a:p>
            <a:pPr lvl="1"/>
            <a:r>
              <a:rPr lang="en-US"/>
              <a:t>Second level</a:t>
            </a:r>
          </a:p>
        </p:txBody>
      </p:sp>
      <p:sp>
        <p:nvSpPr>
          <p:cNvPr id="5" name="Text Placeholder 4">
            <a:extLst>
              <a:ext uri="{FF2B5EF4-FFF2-40B4-BE49-F238E27FC236}">
                <a16:creationId xmlns:a16="http://schemas.microsoft.com/office/drawing/2014/main" id="{B72B5F54-5BFF-2C81-F5CB-2B03AB0AD38F}"/>
              </a:ext>
            </a:extLst>
          </p:cNvPr>
          <p:cNvSpPr>
            <a:spLocks noGrp="1"/>
          </p:cNvSpPr>
          <p:nvPr>
            <p:ph type="body" sz="quarter" idx="3"/>
          </p:nvPr>
        </p:nvSpPr>
        <p:spPr>
          <a:xfrm>
            <a:off x="6172200" y="1681163"/>
            <a:ext cx="5183188" cy="499326"/>
          </a:xfrm>
        </p:spPr>
        <p:txBody>
          <a:bodyPr anchor="b">
            <a:normAutofit/>
          </a:bodyPr>
          <a:lstStyle>
            <a:lvl1pPr marL="0" indent="0">
              <a:buNone/>
              <a:defRPr lang="en-US" sz="2400" b="0" i="0" kern="1200" dirty="0" smtClean="0">
                <a:solidFill>
                  <a:schemeClr val="tx1"/>
                </a:solidFill>
                <a:latin typeface="Times New Roman" panose="02020603050405020304" pitchFamily="18" charset="0"/>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F0C02E-6E37-E67C-1034-A9C78ED43A00}"/>
              </a:ext>
            </a:extLst>
          </p:cNvPr>
          <p:cNvSpPr>
            <a:spLocks noGrp="1"/>
          </p:cNvSpPr>
          <p:nvPr>
            <p:ph sz="quarter" idx="4"/>
          </p:nvPr>
        </p:nvSpPr>
        <p:spPr>
          <a:xfrm>
            <a:off x="6172200" y="2505075"/>
            <a:ext cx="5183188" cy="3684588"/>
          </a:xfrm>
        </p:spPr>
        <p:txBody>
          <a:bodyPr>
            <a:normAutofit/>
          </a:bodyPr>
          <a:lstStyle>
            <a:lvl1pPr>
              <a:buClr>
                <a:schemeClr val="tx1"/>
              </a:buClr>
              <a:defRPr sz="2400" baseline="0"/>
            </a:lvl1pPr>
            <a:lvl2pPr>
              <a:buClr>
                <a:schemeClr val="tx1"/>
              </a:buClr>
              <a:defRPr sz="2000" baseline="0"/>
            </a:lvl2pPr>
            <a:lvl3pPr>
              <a:buClr>
                <a:schemeClr val="tx1"/>
              </a:buClr>
              <a:defRPr sz="1600"/>
            </a:lvl3pPr>
            <a:lvl4pPr>
              <a:defRPr sz="1400"/>
            </a:lvl4pPr>
            <a:lvl5pPr>
              <a:defRPr sz="1400"/>
            </a:lvl5pPr>
          </a:lstStyle>
          <a:p>
            <a:pPr lvl="0"/>
            <a:r>
              <a:rPr lang="en-US"/>
              <a:t>Click to edit Master text styles</a:t>
            </a:r>
          </a:p>
          <a:p>
            <a:pPr lvl="1"/>
            <a:r>
              <a:rPr lang="en-US"/>
              <a:t>Second level</a:t>
            </a:r>
          </a:p>
        </p:txBody>
      </p:sp>
      <p:cxnSp>
        <p:nvCxnSpPr>
          <p:cNvPr id="7" name="Straight Connector 6">
            <a:extLst>
              <a:ext uri="{FF2B5EF4-FFF2-40B4-BE49-F238E27FC236}">
                <a16:creationId xmlns:a16="http://schemas.microsoft.com/office/drawing/2014/main" id="{16294AAB-710F-ADB2-534D-74E6313218FA}"/>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10" name="Picture 9">
            <a:extLst>
              <a:ext uri="{FF2B5EF4-FFF2-40B4-BE49-F238E27FC236}">
                <a16:creationId xmlns:a16="http://schemas.microsoft.com/office/drawing/2014/main" id="{541CE6A1-4E22-1E9F-39E4-28F940D9F5B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1199" y="365760"/>
            <a:ext cx="914400" cy="914400"/>
          </a:xfrm>
          <a:prstGeom prst="rect">
            <a:avLst/>
          </a:prstGeom>
        </p:spPr>
      </p:pic>
      <p:sp>
        <p:nvSpPr>
          <p:cNvPr id="2" name="Shape 0">
            <a:extLst>
              <a:ext uri="{FF2B5EF4-FFF2-40B4-BE49-F238E27FC236}">
                <a16:creationId xmlns:a16="http://schemas.microsoft.com/office/drawing/2014/main" id="{A1A34AD5-DBD3-FF47-2CD7-783F3C25E977}"/>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856030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US" dirty="0"/>
          </a:p>
        </p:txBody>
      </p:sp>
      <p:sp>
        <p:nvSpPr>
          <p:cNvPr id="3" name="Content Placeholder 3">
            <a:extLst>
              <a:ext uri="{FF2B5EF4-FFF2-40B4-BE49-F238E27FC236}">
                <a16:creationId xmlns:a16="http://schemas.microsoft.com/office/drawing/2014/main" id="{7ACE78D9-A165-7D43-2B39-962B735A80FF}"/>
              </a:ext>
            </a:extLst>
          </p:cNvPr>
          <p:cNvSpPr>
            <a:spLocks noGrp="1"/>
          </p:cNvSpPr>
          <p:nvPr>
            <p:ph sz="half" idx="2"/>
          </p:nvPr>
        </p:nvSpPr>
        <p:spPr>
          <a:xfrm>
            <a:off x="838200" y="1740980"/>
            <a:ext cx="10515600" cy="4033743"/>
          </a:xfrm>
        </p:spPr>
        <p:txBody>
          <a:bodyPr>
            <a:normAutofit/>
          </a:bodyPr>
          <a:lstStyle>
            <a:lvl1pPr>
              <a:buClr>
                <a:schemeClr val="tx1"/>
              </a:buClr>
              <a:defRPr sz="2400" baseline="0"/>
            </a:lvl1pPr>
            <a:lvl2pPr>
              <a:buClr>
                <a:schemeClr val="tx1"/>
              </a:buClr>
              <a:defRPr sz="2000" baseline="0"/>
            </a:lvl2pPr>
            <a:lvl3pPr>
              <a:buClr>
                <a:schemeClr val="tx1"/>
              </a:buClr>
              <a:defRPr sz="1800" baseline="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AA6E375C-D3DB-5281-37CD-B0B36002FD9B}"/>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6" name="Picture 5">
            <a:extLst>
              <a:ext uri="{FF2B5EF4-FFF2-40B4-BE49-F238E27FC236}">
                <a16:creationId xmlns:a16="http://schemas.microsoft.com/office/drawing/2014/main" id="{760C961D-5E99-7643-CF11-0B8AFAF3CD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46D264C8-1994-2829-816C-FAE3DD313A93}"/>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392070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US" dirty="0"/>
          </a:p>
        </p:txBody>
      </p:sp>
      <p:sp>
        <p:nvSpPr>
          <p:cNvPr id="17" name="Oval 16">
            <a:extLst>
              <a:ext uri="{FF2B5EF4-FFF2-40B4-BE49-F238E27FC236}">
                <a16:creationId xmlns:a16="http://schemas.microsoft.com/office/drawing/2014/main" id="{1EE3AD37-BD56-155C-4E92-8552CE45EBE7}"/>
              </a:ext>
            </a:extLst>
          </p:cNvPr>
          <p:cNvSpPr/>
          <p:nvPr userDrawn="1"/>
        </p:nvSpPr>
        <p:spPr>
          <a:xfrm>
            <a:off x="838200" y="2588634"/>
            <a:ext cx="341522" cy="341522"/>
          </a:xfrm>
          <a:prstGeom prst="ellipse">
            <a:avLst/>
          </a:prstGeom>
          <a:solidFill>
            <a:schemeClr val="accent6"/>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Times New Roman" panose="02020603050405020304" pitchFamily="18" charset="0"/>
            </a:endParaRPr>
          </a:p>
        </p:txBody>
      </p:sp>
      <p:sp>
        <p:nvSpPr>
          <p:cNvPr id="18" name="Oval 17">
            <a:extLst>
              <a:ext uri="{FF2B5EF4-FFF2-40B4-BE49-F238E27FC236}">
                <a16:creationId xmlns:a16="http://schemas.microsoft.com/office/drawing/2014/main" id="{14D5AA1D-CE2F-5558-245F-3F1C03B3B28A}"/>
              </a:ext>
            </a:extLst>
          </p:cNvPr>
          <p:cNvSpPr/>
          <p:nvPr userDrawn="1"/>
        </p:nvSpPr>
        <p:spPr>
          <a:xfrm>
            <a:off x="3106947" y="2574497"/>
            <a:ext cx="341522" cy="341522"/>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Times New Roman" panose="02020603050405020304" pitchFamily="18" charset="0"/>
            </a:endParaRPr>
          </a:p>
        </p:txBody>
      </p:sp>
      <p:sp>
        <p:nvSpPr>
          <p:cNvPr id="19" name="Oval 18">
            <a:extLst>
              <a:ext uri="{FF2B5EF4-FFF2-40B4-BE49-F238E27FC236}">
                <a16:creationId xmlns:a16="http://schemas.microsoft.com/office/drawing/2014/main" id="{AF66F6DE-CA40-6914-2F07-867ECFEE7D9A}"/>
              </a:ext>
            </a:extLst>
          </p:cNvPr>
          <p:cNvSpPr/>
          <p:nvPr userDrawn="1"/>
        </p:nvSpPr>
        <p:spPr>
          <a:xfrm>
            <a:off x="5401574" y="2574497"/>
            <a:ext cx="341522" cy="341522"/>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Times New Roman" panose="02020603050405020304" pitchFamily="18" charset="0"/>
            </a:endParaRPr>
          </a:p>
        </p:txBody>
      </p:sp>
      <p:sp>
        <p:nvSpPr>
          <p:cNvPr id="20" name="Oval 19">
            <a:extLst>
              <a:ext uri="{FF2B5EF4-FFF2-40B4-BE49-F238E27FC236}">
                <a16:creationId xmlns:a16="http://schemas.microsoft.com/office/drawing/2014/main" id="{CC65960C-E050-D410-2DA2-25B7898B898C}"/>
              </a:ext>
            </a:extLst>
          </p:cNvPr>
          <p:cNvSpPr/>
          <p:nvPr userDrawn="1"/>
        </p:nvSpPr>
        <p:spPr>
          <a:xfrm>
            <a:off x="7670321" y="2583123"/>
            <a:ext cx="341522" cy="341522"/>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Times New Roman" panose="02020603050405020304" pitchFamily="18" charset="0"/>
            </a:endParaRPr>
          </a:p>
        </p:txBody>
      </p:sp>
      <p:cxnSp>
        <p:nvCxnSpPr>
          <p:cNvPr id="22" name="Straight Connector 21">
            <a:extLst>
              <a:ext uri="{FF2B5EF4-FFF2-40B4-BE49-F238E27FC236}">
                <a16:creationId xmlns:a16="http://schemas.microsoft.com/office/drawing/2014/main" id="{4ECCA00D-4612-8333-644C-E649C90A2F2C}"/>
              </a:ext>
            </a:extLst>
          </p:cNvPr>
          <p:cNvCxnSpPr>
            <a:cxnSpLocks/>
          </p:cNvCxnSpPr>
          <p:nvPr userDrawn="1"/>
        </p:nvCxnSpPr>
        <p:spPr>
          <a:xfrm>
            <a:off x="1005367" y="2753884"/>
            <a:ext cx="683571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07375C42-1321-F93A-90B0-48A69D1400FA}"/>
              </a:ext>
            </a:extLst>
          </p:cNvPr>
          <p:cNvSpPr>
            <a:spLocks noGrp="1"/>
          </p:cNvSpPr>
          <p:nvPr>
            <p:ph type="body" sz="quarter" idx="13"/>
          </p:nvPr>
        </p:nvSpPr>
        <p:spPr>
          <a:xfrm>
            <a:off x="838200" y="3234360"/>
            <a:ext cx="1893983" cy="792698"/>
          </a:xfrm>
        </p:spPr>
        <p:txBody>
          <a:bodyPr/>
          <a:lstStyle>
            <a:lvl1pPr marL="0" indent="0">
              <a:buNone/>
              <a:defRPr b="0" i="0">
                <a:latin typeface="Times New Roman" panose="02020603050405020304" pitchFamily="18" charset="0"/>
                <a:cs typeface="Arial" panose="020B0604020202020204" pitchFamily="34" charset="0"/>
              </a:defRPr>
            </a:lvl1pPr>
          </a:lstStyle>
          <a:p>
            <a:pPr lvl="0"/>
            <a:r>
              <a:rPr lang="en-US"/>
              <a:t>Click to edit Master text styles</a:t>
            </a:r>
          </a:p>
        </p:txBody>
      </p:sp>
      <p:sp>
        <p:nvSpPr>
          <p:cNvPr id="10" name="Text Placeholder 4">
            <a:extLst>
              <a:ext uri="{FF2B5EF4-FFF2-40B4-BE49-F238E27FC236}">
                <a16:creationId xmlns:a16="http://schemas.microsoft.com/office/drawing/2014/main" id="{1E2E4B6E-A490-12A1-BB7C-79359243F4C8}"/>
              </a:ext>
            </a:extLst>
          </p:cNvPr>
          <p:cNvSpPr>
            <a:spLocks noGrp="1"/>
          </p:cNvSpPr>
          <p:nvPr>
            <p:ph type="body" sz="quarter" idx="17"/>
          </p:nvPr>
        </p:nvSpPr>
        <p:spPr>
          <a:xfrm>
            <a:off x="838200" y="4159776"/>
            <a:ext cx="1893983" cy="792698"/>
          </a:xfrm>
        </p:spPr>
        <p:txBody>
          <a:bodyPr>
            <a:normAutofit/>
          </a:bodyPr>
          <a:lstStyle>
            <a:lvl1pPr marL="0" indent="0">
              <a:buNone/>
              <a:defRPr sz="1800" b="0" i="0">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r>
              <a:rPr lang="en-US"/>
              <a:t>Click to edit Master text styles</a:t>
            </a:r>
          </a:p>
        </p:txBody>
      </p:sp>
      <p:sp>
        <p:nvSpPr>
          <p:cNvPr id="6" name="Text Placeholder 4">
            <a:extLst>
              <a:ext uri="{FF2B5EF4-FFF2-40B4-BE49-F238E27FC236}">
                <a16:creationId xmlns:a16="http://schemas.microsoft.com/office/drawing/2014/main" id="{AB494172-3C9A-E31F-E28C-0462436A0570}"/>
              </a:ext>
            </a:extLst>
          </p:cNvPr>
          <p:cNvSpPr>
            <a:spLocks noGrp="1"/>
          </p:cNvSpPr>
          <p:nvPr>
            <p:ph type="body" sz="quarter" idx="14"/>
          </p:nvPr>
        </p:nvSpPr>
        <p:spPr>
          <a:xfrm>
            <a:off x="3118692" y="3245377"/>
            <a:ext cx="1893983" cy="792698"/>
          </a:xfrm>
        </p:spPr>
        <p:txBody>
          <a:bodyPr>
            <a:normAutofit/>
          </a:bodyPr>
          <a:lstStyle>
            <a:lvl1pPr marL="0" indent="0">
              <a:buNone/>
              <a:defRPr lang="en-US" sz="2800" b="0" i="0" kern="1200" dirty="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stStyle>
          <a:p>
            <a:pPr lvl="0"/>
            <a:r>
              <a:rPr lang="en-US"/>
              <a:t>Click to edit Master text styles</a:t>
            </a:r>
          </a:p>
        </p:txBody>
      </p:sp>
      <p:sp>
        <p:nvSpPr>
          <p:cNvPr id="12" name="Text Placeholder 4">
            <a:extLst>
              <a:ext uri="{FF2B5EF4-FFF2-40B4-BE49-F238E27FC236}">
                <a16:creationId xmlns:a16="http://schemas.microsoft.com/office/drawing/2014/main" id="{E3D59774-0105-B649-B9FA-AF68838B971E}"/>
              </a:ext>
            </a:extLst>
          </p:cNvPr>
          <p:cNvSpPr>
            <a:spLocks noGrp="1"/>
          </p:cNvSpPr>
          <p:nvPr>
            <p:ph type="body" sz="quarter" idx="18"/>
          </p:nvPr>
        </p:nvSpPr>
        <p:spPr>
          <a:xfrm>
            <a:off x="3107675" y="4159776"/>
            <a:ext cx="1893983" cy="792698"/>
          </a:xfrm>
        </p:spPr>
        <p:txBody>
          <a:bodyPr>
            <a:normAutofit/>
          </a:bodyPr>
          <a:lstStyle>
            <a:lvl1pPr marL="0" indent="0">
              <a:buNone/>
              <a:defRPr lang="en-US" sz="1800" b="0" i="0" kern="1200" dirty="0">
                <a:solidFill>
                  <a:schemeClr val="tx1"/>
                </a:solidFill>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r>
              <a:rPr lang="en-US"/>
              <a:t>Click to edit Master text styles</a:t>
            </a:r>
          </a:p>
        </p:txBody>
      </p:sp>
      <p:sp>
        <p:nvSpPr>
          <p:cNvPr id="7" name="Text Placeholder 4">
            <a:extLst>
              <a:ext uri="{FF2B5EF4-FFF2-40B4-BE49-F238E27FC236}">
                <a16:creationId xmlns:a16="http://schemas.microsoft.com/office/drawing/2014/main" id="{857E2C8C-337A-FC09-DE74-4A56AAF7ABFD}"/>
              </a:ext>
            </a:extLst>
          </p:cNvPr>
          <p:cNvSpPr>
            <a:spLocks noGrp="1"/>
          </p:cNvSpPr>
          <p:nvPr>
            <p:ph type="body" sz="quarter" idx="15"/>
          </p:nvPr>
        </p:nvSpPr>
        <p:spPr>
          <a:xfrm>
            <a:off x="5399184" y="3245894"/>
            <a:ext cx="1893983" cy="792698"/>
          </a:xfrm>
        </p:spPr>
        <p:txBody>
          <a:bodyPr>
            <a:normAutofit/>
          </a:bodyPr>
          <a:lstStyle>
            <a:lvl1pPr marL="0" indent="0">
              <a:buNone/>
              <a:defRPr lang="en-US" sz="2800" b="0" i="0" kern="1200" dirty="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stStyle>
          <a:p>
            <a:pPr lvl="0"/>
            <a:r>
              <a:rPr lang="en-US"/>
              <a:t>Click to edit Master text styles</a:t>
            </a:r>
          </a:p>
        </p:txBody>
      </p:sp>
      <p:sp>
        <p:nvSpPr>
          <p:cNvPr id="13" name="Text Placeholder 4">
            <a:extLst>
              <a:ext uri="{FF2B5EF4-FFF2-40B4-BE49-F238E27FC236}">
                <a16:creationId xmlns:a16="http://schemas.microsoft.com/office/drawing/2014/main" id="{AE38F62B-961D-0DE7-9EC1-0973D5D819A0}"/>
              </a:ext>
            </a:extLst>
          </p:cNvPr>
          <p:cNvSpPr>
            <a:spLocks noGrp="1"/>
          </p:cNvSpPr>
          <p:nvPr>
            <p:ph type="body" sz="quarter" idx="19"/>
          </p:nvPr>
        </p:nvSpPr>
        <p:spPr>
          <a:xfrm>
            <a:off x="5399183" y="4159776"/>
            <a:ext cx="1893983" cy="792698"/>
          </a:xfrm>
        </p:spPr>
        <p:txBody>
          <a:bodyPr>
            <a:normAutofit/>
          </a:bodyPr>
          <a:lstStyle>
            <a:lvl1pPr marL="0" indent="0">
              <a:buNone/>
              <a:defRPr lang="en-US" sz="1800" b="0" i="0" kern="1200" dirty="0">
                <a:solidFill>
                  <a:schemeClr val="tx1"/>
                </a:solidFill>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r>
              <a:rPr lang="en-US"/>
              <a:t>Click to edit Master text styles</a:t>
            </a:r>
          </a:p>
        </p:txBody>
      </p:sp>
      <p:sp>
        <p:nvSpPr>
          <p:cNvPr id="8" name="Text Placeholder 4">
            <a:extLst>
              <a:ext uri="{FF2B5EF4-FFF2-40B4-BE49-F238E27FC236}">
                <a16:creationId xmlns:a16="http://schemas.microsoft.com/office/drawing/2014/main" id="{6F0FC4DC-6E88-C1A6-C45D-98BE7D1AF686}"/>
              </a:ext>
            </a:extLst>
          </p:cNvPr>
          <p:cNvSpPr>
            <a:spLocks noGrp="1"/>
          </p:cNvSpPr>
          <p:nvPr>
            <p:ph type="body" sz="quarter" idx="16"/>
          </p:nvPr>
        </p:nvSpPr>
        <p:spPr>
          <a:xfrm>
            <a:off x="7679675" y="3256910"/>
            <a:ext cx="1893983" cy="792698"/>
          </a:xfrm>
        </p:spPr>
        <p:txBody>
          <a:bodyPr>
            <a:normAutofit/>
          </a:bodyPr>
          <a:lstStyle>
            <a:lvl1pPr marL="0" indent="0">
              <a:buNone/>
              <a:defRPr lang="en-US" sz="2800" b="0" i="0" kern="1200" dirty="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F1246520-80AB-BE75-3ACC-86881EF850F4}"/>
              </a:ext>
            </a:extLst>
          </p:cNvPr>
          <p:cNvSpPr>
            <a:spLocks noGrp="1"/>
          </p:cNvSpPr>
          <p:nvPr>
            <p:ph type="body" sz="quarter" idx="20"/>
          </p:nvPr>
        </p:nvSpPr>
        <p:spPr>
          <a:xfrm>
            <a:off x="7679675" y="4159776"/>
            <a:ext cx="1893983" cy="792698"/>
          </a:xfrm>
        </p:spPr>
        <p:txBody>
          <a:bodyPr>
            <a:normAutofit/>
          </a:bodyPr>
          <a:lstStyle>
            <a:lvl1pPr marL="0" indent="0">
              <a:buNone/>
              <a:defRPr lang="en-US" sz="1800" b="0" i="0" kern="1200" dirty="0">
                <a:solidFill>
                  <a:schemeClr val="tx1"/>
                </a:solidFill>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r>
              <a:rPr lang="en-US"/>
              <a:t>Click to edit Master text styles</a:t>
            </a:r>
          </a:p>
        </p:txBody>
      </p:sp>
      <p:cxnSp>
        <p:nvCxnSpPr>
          <p:cNvPr id="3" name="Straight Connector 2">
            <a:extLst>
              <a:ext uri="{FF2B5EF4-FFF2-40B4-BE49-F238E27FC236}">
                <a16:creationId xmlns:a16="http://schemas.microsoft.com/office/drawing/2014/main" id="{D6B176D1-859E-4EE2-F625-25889B30D314}"/>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11" name="Picture 10">
            <a:extLst>
              <a:ext uri="{FF2B5EF4-FFF2-40B4-BE49-F238E27FC236}">
                <a16:creationId xmlns:a16="http://schemas.microsoft.com/office/drawing/2014/main" id="{1AB90472-FEF6-A54D-04C1-23E90FBBF09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54"/>
            <a:ext cx="914400" cy="914400"/>
          </a:xfrm>
          <a:prstGeom prst="rect">
            <a:avLst/>
          </a:prstGeom>
        </p:spPr>
      </p:pic>
      <p:sp>
        <p:nvSpPr>
          <p:cNvPr id="2" name="Shape 0">
            <a:extLst>
              <a:ext uri="{FF2B5EF4-FFF2-40B4-BE49-F238E27FC236}">
                <a16:creationId xmlns:a16="http://schemas.microsoft.com/office/drawing/2014/main" id="{56F49062-7284-4841-B49D-316C0FC7C6A8}"/>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266637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4C30FBF-1394-4B2F-259A-7BBAA5666F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rgbClr val="12284B"/>
                </a:solidFill>
                <a:latin typeface="Times New Roman" panose="02020603050405020304" pitchFamily="18" charset="0"/>
              </a:defRPr>
            </a:lvl1pPr>
          </a:lstStyle>
          <a:p>
            <a:fld id="{2385DA76-2DD3-144A-9C84-6B8D9531DA2D}" type="slidenum">
              <a:rPr lang="en-US" smtClean="0"/>
              <a:pPr/>
              <a:t>‹#›</a:t>
            </a:fld>
            <a:endParaRPr lang="en-US" dirty="0"/>
          </a:p>
        </p:txBody>
      </p:sp>
      <p:sp>
        <p:nvSpPr>
          <p:cNvPr id="3" name="Text Placeholder 2">
            <a:extLst>
              <a:ext uri="{FF2B5EF4-FFF2-40B4-BE49-F238E27FC236}">
                <a16:creationId xmlns:a16="http://schemas.microsoft.com/office/drawing/2014/main" id="{D5A7884A-98FD-E13E-88CA-52A9BB3B5E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2" name="Title Placeholder 1">
            <a:extLst>
              <a:ext uri="{FF2B5EF4-FFF2-40B4-BE49-F238E27FC236}">
                <a16:creationId xmlns:a16="http://schemas.microsoft.com/office/drawing/2014/main" id="{5A697BB7-053E-8DA9-7A56-8DC39FE278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264905104"/>
      </p:ext>
    </p:extLst>
  </p:cSld>
  <p:clrMap bg1="lt1" tx1="dk1" bg2="lt2" tx2="dk2" accent1="accent1" accent2="accent2" accent3="accent3" accent4="accent4" accent5="accent5" accent6="accent6" hlink="hlink" folHlink="folHlink"/>
  <p:sldLayoutIdLst>
    <p:sldLayoutId id="2147483690" r:id="rId1"/>
    <p:sldLayoutId id="2147483685" r:id="rId2"/>
    <p:sldLayoutId id="2147483679" r:id="rId3"/>
    <p:sldLayoutId id="2147483689" r:id="rId4"/>
    <p:sldLayoutId id="2147483660" r:id="rId5"/>
    <p:sldLayoutId id="2147483684" r:id="rId6"/>
    <p:sldLayoutId id="2147483653" r:id="rId7"/>
    <p:sldLayoutId id="2147483686" r:id="rId8"/>
    <p:sldLayoutId id="2147483688" r:id="rId9"/>
    <p:sldLayoutId id="2147483687" r:id="rId10"/>
    <p:sldLayoutId id="2147483654" r:id="rId11"/>
    <p:sldLayoutId id="2147483693" r:id="rId12"/>
    <p:sldLayoutId id="2147483691" r:id="rId13"/>
    <p:sldLayoutId id="2147483663" r:id="rId14"/>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4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0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3pPr>
      <a:lvl4pPr marL="16002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4pPr>
      <a:lvl5pPr marL="20574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carli.illinois.edu/email-lists"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knowledge.ag-software.clarivate.com/alma/en-us/Product_Documentation/Analytics/Fines_and_Fees.html"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GLyCwZ5Os8E"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knowledge.ag-software.clarivate.com/alma/en-us/Product_Documentation/Analytics/E_Inventory.html#Bibliographic_Details"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hyperlink" Target="https://www.carli.illinois.edu/products-services/i-share/stats/almastatspck"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40Search_Configurations/Using_Wildcards_in_Phrase_Searches_in_Primo_VE"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50Display_Configuration/010Configuring_Discovery_Views_for_Primo_VE#Configuring_the_Record_Actions_for_the_Original_UI"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mailto:support@carli.illinois.edu"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hyperlink" Target="https://lists.carli.illinois.edu/cgi-bin/mailman/listinfo/pve-ig"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mailto:support@carli.illinois.edu"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hyperlink" Target="https://www.carli.illinois.edu/products-services/i-share/discovery-interface/primo_nde_ui"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www.carli.illinois.edu/products-services/i-share/sandbox"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hyperlink" Target="https://www.carli.illinois.edu/ermt-electronic-resources-management-tea-4" TargetMode="External"/><Relationship Id="rId4" Type="http://schemas.openxmlformats.org/officeDocument/2006/relationships/hyperlink" Target="https://www.carli.illinois.edu/calendar/"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knowledge.exlibrisgroup.com/Alma/Release_Notes/2026/Alma_2026_Release_Notes?mon=202605BASE"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hyperlink" Target="https://knowledge.exlibrisgroup.com/Primo/Release_Notes/002Primo_VE/2026/010Primo_VE_2026_Release_Notes?mon=202605BAS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clarivatesupport.webex.com/weblink/register/rf8960af95cef22e13642687867b0af9d"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hyperlink" Target="https://knowledge.ag-software.clarivate.com/alma/en-us/Product_Materials/010Roadmap/Introduction_to_the_New_Physical_Items_Experience.ht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98255-260F-A099-62DD-A3C50E8366C8}"/>
              </a:ext>
            </a:extLst>
          </p:cNvPr>
          <p:cNvSpPr>
            <a:spLocks noGrp="1"/>
          </p:cNvSpPr>
          <p:nvPr>
            <p:ph type="title"/>
          </p:nvPr>
        </p:nvSpPr>
        <p:spPr/>
        <p:txBody>
          <a:bodyPr>
            <a:normAutofit fontScale="90000"/>
          </a:bodyPr>
          <a:lstStyle/>
          <a:p>
            <a:r>
              <a:rPr lang="en-US" dirty="0"/>
              <a:t>I-Share Alma Primo VE Release Updates Webinar Will Start Shortly</a:t>
            </a:r>
          </a:p>
        </p:txBody>
      </p:sp>
      <p:sp>
        <p:nvSpPr>
          <p:cNvPr id="3" name="Content Placeholder 2">
            <a:extLst>
              <a:ext uri="{FF2B5EF4-FFF2-40B4-BE49-F238E27FC236}">
                <a16:creationId xmlns:a16="http://schemas.microsoft.com/office/drawing/2014/main" id="{79628EAA-70F8-C121-C07F-4AE534582AC3}"/>
              </a:ext>
            </a:extLst>
          </p:cNvPr>
          <p:cNvSpPr>
            <a:spLocks noGrp="1"/>
          </p:cNvSpPr>
          <p:nvPr>
            <p:ph sz="half" idx="2"/>
          </p:nvPr>
        </p:nvSpPr>
        <p:spPr>
          <a:xfrm>
            <a:off x="838200" y="2083632"/>
            <a:ext cx="10515600" cy="4272717"/>
          </a:xfrm>
        </p:spPr>
        <p:txBody>
          <a:bodyPr>
            <a:normAutofit fontScale="92500"/>
          </a:bodyPr>
          <a:lstStyle/>
          <a:p>
            <a:pPr marL="0" indent="0">
              <a:buNone/>
            </a:pPr>
            <a:r>
              <a:rPr lang="en-US" sz="3200" i="1" dirty="0"/>
              <a:t>Welcome!</a:t>
            </a:r>
          </a:p>
          <a:p>
            <a:endParaRPr lang="en-US" sz="3200" i="1" dirty="0"/>
          </a:p>
          <a:p>
            <a:pPr marL="0" indent="0">
              <a:buNone/>
            </a:pPr>
            <a:r>
              <a:rPr lang="en-US" sz="2800" dirty="0"/>
              <a:t>The webinar will start at 1pm and run until 2pm.</a:t>
            </a:r>
            <a:br>
              <a:rPr lang="en-US" sz="2800" dirty="0"/>
            </a:br>
            <a:br>
              <a:rPr lang="en-US" sz="2800" dirty="0"/>
            </a:br>
            <a:r>
              <a:rPr lang="en-US" sz="2800" dirty="0"/>
              <a:t>Please mute your microphone.</a:t>
            </a:r>
            <a:br>
              <a:rPr lang="en-US" sz="2800" dirty="0"/>
            </a:br>
            <a:br>
              <a:rPr lang="en-US" sz="2800" dirty="0"/>
            </a:br>
            <a:r>
              <a:rPr lang="en-US" sz="2800" dirty="0"/>
              <a:t>As time permits, we will respond to questions typed in the chat box, and offline afterwards, as needed.</a:t>
            </a:r>
            <a:br>
              <a:rPr lang="en-US" sz="2800" dirty="0"/>
            </a:br>
            <a:endParaRPr lang="en-US" sz="2800" dirty="0"/>
          </a:p>
          <a:p>
            <a:pPr marL="0" indent="0">
              <a:buNone/>
            </a:pPr>
            <a:r>
              <a:rPr lang="en-US" sz="2800" dirty="0"/>
              <a:t>This session will be recorded and made available on the CARLI website. </a:t>
            </a:r>
          </a:p>
          <a:p>
            <a:endParaRPr lang="en-US" dirty="0"/>
          </a:p>
        </p:txBody>
      </p:sp>
      <p:sp>
        <p:nvSpPr>
          <p:cNvPr id="4" name="Slide Number Placeholder 3">
            <a:extLst>
              <a:ext uri="{FF2B5EF4-FFF2-40B4-BE49-F238E27FC236}">
                <a16:creationId xmlns:a16="http://schemas.microsoft.com/office/drawing/2014/main" id="{BED8C111-F882-C814-1590-47D2A12D4BD9}"/>
              </a:ext>
            </a:extLst>
          </p:cNvPr>
          <p:cNvSpPr>
            <a:spLocks noGrp="1"/>
          </p:cNvSpPr>
          <p:nvPr>
            <p:ph type="sldNum" sz="quarter" idx="12"/>
          </p:nvPr>
        </p:nvSpPr>
        <p:spPr/>
        <p:txBody>
          <a:bodyPr/>
          <a:lstStyle/>
          <a:p>
            <a:fld id="{2385DA76-2DD3-144A-9C84-6B8D9531DA2D}" type="slidenum">
              <a:rPr lang="en-US" smtClean="0"/>
              <a:t>1</a:t>
            </a:fld>
            <a:endParaRPr lang="en-US"/>
          </a:p>
        </p:txBody>
      </p:sp>
    </p:spTree>
    <p:extLst>
      <p:ext uri="{BB962C8B-B14F-4D97-AF65-F5344CB8AC3E}">
        <p14:creationId xmlns:p14="http://schemas.microsoft.com/office/powerpoint/2010/main" val="641229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3E4CC-B3C1-1D53-A826-7649892C66E1}"/>
              </a:ext>
            </a:extLst>
          </p:cNvPr>
          <p:cNvSpPr>
            <a:spLocks noGrp="1"/>
          </p:cNvSpPr>
          <p:nvPr>
            <p:ph type="title"/>
          </p:nvPr>
        </p:nvSpPr>
        <p:spPr/>
        <p:txBody>
          <a:bodyPr>
            <a:normAutofit fontScale="90000"/>
          </a:bodyPr>
          <a:lstStyle/>
          <a:p>
            <a:r>
              <a:rPr lang="en-US" dirty="0"/>
              <a:t>New Physical Items Search: Editing Item</a:t>
            </a:r>
          </a:p>
        </p:txBody>
      </p:sp>
      <p:sp>
        <p:nvSpPr>
          <p:cNvPr id="4" name="TextBox 3">
            <a:extLst>
              <a:ext uri="{FF2B5EF4-FFF2-40B4-BE49-F238E27FC236}">
                <a16:creationId xmlns:a16="http://schemas.microsoft.com/office/drawing/2014/main" id="{E6E1B2EC-D335-1C1F-54F8-7995EA8193DB}"/>
              </a:ext>
            </a:extLst>
          </p:cNvPr>
          <p:cNvSpPr txBox="1"/>
          <p:nvPr/>
        </p:nvSpPr>
        <p:spPr>
          <a:xfrm>
            <a:off x="655093" y="1692322"/>
            <a:ext cx="10945503"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Use the list on the left-hand side to jump to a section of the item record. Edit the fields on the right-hand side.</a:t>
            </a:r>
          </a:p>
        </p:txBody>
      </p:sp>
      <p:pic>
        <p:nvPicPr>
          <p:cNvPr id="10" name="Content Placeholder 9" descr="A screenshot of the Edit Item page. The selections to jump to a particular section of the item record and the fields to edit are highlighted with red boxes.">
            <a:extLst>
              <a:ext uri="{FF2B5EF4-FFF2-40B4-BE49-F238E27FC236}">
                <a16:creationId xmlns:a16="http://schemas.microsoft.com/office/drawing/2014/main" id="{642324F6-C3FF-7934-1FD8-A91214F96ED7}"/>
              </a:ext>
            </a:extLst>
          </p:cNvPr>
          <p:cNvPicPr>
            <a:picLocks noGrp="1" noChangeAspect="1"/>
          </p:cNvPicPr>
          <p:nvPr>
            <p:ph sz="half" idx="2"/>
          </p:nvPr>
        </p:nvPicPr>
        <p:blipFill>
          <a:blip r:embed="rId3"/>
          <a:stretch>
            <a:fillRect/>
          </a:stretch>
        </p:blipFill>
        <p:spPr>
          <a:xfrm>
            <a:off x="1856313" y="2523319"/>
            <a:ext cx="8543061" cy="3699155"/>
          </a:xfrm>
          <a:ln>
            <a:solidFill>
              <a:schemeClr val="bg2">
                <a:lumMod val="10000"/>
              </a:schemeClr>
            </a:solidFill>
          </a:ln>
        </p:spPr>
      </p:pic>
      <p:sp>
        <p:nvSpPr>
          <p:cNvPr id="8" name="TextBox 7">
            <a:extLst>
              <a:ext uri="{FF2B5EF4-FFF2-40B4-BE49-F238E27FC236}">
                <a16:creationId xmlns:a16="http://schemas.microsoft.com/office/drawing/2014/main" id="{E0CD1560-8A58-8290-7144-1E8E45B60566}"/>
              </a:ext>
            </a:extLst>
          </p:cNvPr>
          <p:cNvSpPr txBox="1"/>
          <p:nvPr/>
        </p:nvSpPr>
        <p:spPr>
          <a:xfrm>
            <a:off x="1799792" y="6200277"/>
            <a:ext cx="1276776" cy="312145"/>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Edit Item page</a:t>
            </a:r>
          </a:p>
        </p:txBody>
      </p:sp>
      <p:sp>
        <p:nvSpPr>
          <p:cNvPr id="5" name="Tag">
            <a:extLst>
              <a:ext uri="{FF2B5EF4-FFF2-40B4-BE49-F238E27FC236}">
                <a16:creationId xmlns:a16="http://schemas.microsoft.com/office/drawing/2014/main" id="{52B62488-92D2-9D07-C10F-B0D178AA9420}"/>
              </a:ext>
            </a:extLst>
          </p:cNvPr>
          <p:cNvSpPr/>
          <p:nvPr/>
        </p:nvSpPr>
        <p:spPr>
          <a:xfrm>
            <a:off x="365760" y="6401435"/>
            <a:ext cx="1276776" cy="32004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3" name="Slide Number Placeholder 2">
            <a:extLst>
              <a:ext uri="{FF2B5EF4-FFF2-40B4-BE49-F238E27FC236}">
                <a16:creationId xmlns:a16="http://schemas.microsoft.com/office/drawing/2014/main" id="{1CC05E7C-68A3-302C-8C4A-751D3516BD18}"/>
              </a:ext>
            </a:extLst>
          </p:cNvPr>
          <p:cNvSpPr>
            <a:spLocks noGrp="1"/>
          </p:cNvSpPr>
          <p:nvPr>
            <p:ph type="sldNum" sz="quarter" idx="12"/>
          </p:nvPr>
        </p:nvSpPr>
        <p:spPr/>
        <p:txBody>
          <a:bodyPr/>
          <a:lstStyle/>
          <a:p>
            <a:fld id="{2385DA76-2DD3-144A-9C84-6B8D9531DA2D}" type="slidenum">
              <a:rPr lang="en-US" smtClean="0"/>
              <a:t>10</a:t>
            </a:fld>
            <a:endParaRPr lang="en-US"/>
          </a:p>
        </p:txBody>
      </p:sp>
    </p:spTree>
    <p:extLst>
      <p:ext uri="{BB962C8B-B14F-4D97-AF65-F5344CB8AC3E}">
        <p14:creationId xmlns:p14="http://schemas.microsoft.com/office/powerpoint/2010/main" val="4014355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C4177-84C0-9AAF-7789-5596DA356665}"/>
              </a:ext>
            </a:extLst>
          </p:cNvPr>
          <p:cNvSpPr>
            <a:spLocks noGrp="1"/>
          </p:cNvSpPr>
          <p:nvPr>
            <p:ph type="title"/>
          </p:nvPr>
        </p:nvSpPr>
        <p:spPr/>
        <p:txBody>
          <a:bodyPr>
            <a:normAutofit fontScale="90000"/>
          </a:bodyPr>
          <a:lstStyle/>
          <a:p>
            <a:r>
              <a:rPr lang="en-US" dirty="0"/>
              <a:t>New Physical Items Search: Menu Items</a:t>
            </a:r>
          </a:p>
        </p:txBody>
      </p:sp>
      <p:sp>
        <p:nvSpPr>
          <p:cNvPr id="5" name="TextBox 4">
            <a:extLst>
              <a:ext uri="{FF2B5EF4-FFF2-40B4-BE49-F238E27FC236}">
                <a16:creationId xmlns:a16="http://schemas.microsoft.com/office/drawing/2014/main" id="{5F760AA0-DA15-C38C-E3CB-D5AEBBF6777C}"/>
              </a:ext>
            </a:extLst>
          </p:cNvPr>
          <p:cNvSpPr txBox="1"/>
          <p:nvPr/>
        </p:nvSpPr>
        <p:spPr>
          <a:xfrm>
            <a:off x="838200" y="1610436"/>
            <a:ext cx="92202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New options in the ellipsis button of the Edit Item screen</a:t>
            </a:r>
          </a:p>
        </p:txBody>
      </p:sp>
      <p:pic>
        <p:nvPicPr>
          <p:cNvPr id="6" name="Content Placeholder 5" descr="A screenshot of the ellipsis menu in the Edit Item screen in Alma.">
            <a:extLst>
              <a:ext uri="{FF2B5EF4-FFF2-40B4-BE49-F238E27FC236}">
                <a16:creationId xmlns:a16="http://schemas.microsoft.com/office/drawing/2014/main" id="{857658D6-A55F-3CF6-E8B6-86904062024E}"/>
              </a:ext>
            </a:extLst>
          </p:cNvPr>
          <p:cNvPicPr>
            <a:picLocks noGrp="1" noChangeAspect="1"/>
          </p:cNvPicPr>
          <p:nvPr>
            <p:ph sz="half" idx="2"/>
          </p:nvPr>
        </p:nvPicPr>
        <p:blipFill>
          <a:blip r:embed="rId3"/>
          <a:stretch>
            <a:fillRect/>
          </a:stretch>
        </p:blipFill>
        <p:spPr>
          <a:xfrm>
            <a:off x="1728650" y="2195090"/>
            <a:ext cx="8734700" cy="3945938"/>
          </a:xfrm>
          <a:ln>
            <a:solidFill>
              <a:schemeClr val="bg2">
                <a:lumMod val="10000"/>
              </a:schemeClr>
            </a:solidFill>
          </a:ln>
        </p:spPr>
      </p:pic>
      <p:sp>
        <p:nvSpPr>
          <p:cNvPr id="7" name="TextBox 6">
            <a:extLst>
              <a:ext uri="{FF2B5EF4-FFF2-40B4-BE49-F238E27FC236}">
                <a16:creationId xmlns:a16="http://schemas.microsoft.com/office/drawing/2014/main" id="{8D7E0381-ACE1-887C-F95A-A62D8347AE52}"/>
              </a:ext>
            </a:extLst>
          </p:cNvPr>
          <p:cNvSpPr txBox="1"/>
          <p:nvPr/>
        </p:nvSpPr>
        <p:spPr>
          <a:xfrm>
            <a:off x="8079475" y="6226767"/>
            <a:ext cx="2383875"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Edit Item page menu options</a:t>
            </a:r>
          </a:p>
        </p:txBody>
      </p:sp>
      <p:sp>
        <p:nvSpPr>
          <p:cNvPr id="8" name="Tag">
            <a:extLst>
              <a:ext uri="{FF2B5EF4-FFF2-40B4-BE49-F238E27FC236}">
                <a16:creationId xmlns:a16="http://schemas.microsoft.com/office/drawing/2014/main" id="{0D5CEE7F-0BDC-3210-4633-10932ADDE7D9}"/>
              </a:ext>
            </a:extLst>
          </p:cNvPr>
          <p:cNvSpPr/>
          <p:nvPr/>
        </p:nvSpPr>
        <p:spPr>
          <a:xfrm>
            <a:off x="365760" y="6401435"/>
            <a:ext cx="1276776" cy="32004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4" name="Slide Number Placeholder 3">
            <a:extLst>
              <a:ext uri="{FF2B5EF4-FFF2-40B4-BE49-F238E27FC236}">
                <a16:creationId xmlns:a16="http://schemas.microsoft.com/office/drawing/2014/main" id="{FD1E7414-F39B-43CE-5921-3D0E984CC882}"/>
              </a:ext>
            </a:extLst>
          </p:cNvPr>
          <p:cNvSpPr>
            <a:spLocks noGrp="1"/>
          </p:cNvSpPr>
          <p:nvPr>
            <p:ph type="sldNum" sz="quarter" idx="12"/>
          </p:nvPr>
        </p:nvSpPr>
        <p:spPr/>
        <p:txBody>
          <a:bodyPr/>
          <a:lstStyle/>
          <a:p>
            <a:fld id="{2385DA76-2DD3-144A-9C84-6B8D9531DA2D}" type="slidenum">
              <a:rPr lang="en-US" smtClean="0"/>
              <a:t>11</a:t>
            </a:fld>
            <a:endParaRPr lang="en-US"/>
          </a:p>
        </p:txBody>
      </p:sp>
    </p:spTree>
    <p:extLst>
      <p:ext uri="{BB962C8B-B14F-4D97-AF65-F5344CB8AC3E}">
        <p14:creationId xmlns:p14="http://schemas.microsoft.com/office/powerpoint/2010/main" val="2649684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21256-15D6-F5CF-6427-8BFB03CBBF11}"/>
              </a:ext>
            </a:extLst>
          </p:cNvPr>
          <p:cNvSpPr>
            <a:spLocks noGrp="1"/>
          </p:cNvSpPr>
          <p:nvPr>
            <p:ph type="title"/>
          </p:nvPr>
        </p:nvSpPr>
        <p:spPr/>
        <p:txBody>
          <a:bodyPr>
            <a:normAutofit fontScale="90000"/>
          </a:bodyPr>
          <a:lstStyle/>
          <a:p>
            <a:r>
              <a:rPr lang="en-US" dirty="0"/>
              <a:t>“Did You Mean” Suggestions</a:t>
            </a:r>
          </a:p>
        </p:txBody>
      </p:sp>
      <p:sp>
        <p:nvSpPr>
          <p:cNvPr id="4" name="Content Placeholder 3">
            <a:extLst>
              <a:ext uri="{FF2B5EF4-FFF2-40B4-BE49-F238E27FC236}">
                <a16:creationId xmlns:a16="http://schemas.microsoft.com/office/drawing/2014/main" id="{3C01B3AE-9CC9-54DC-EC0B-02A865A7CCEA}"/>
              </a:ext>
            </a:extLst>
          </p:cNvPr>
          <p:cNvSpPr>
            <a:spLocks noGrp="1"/>
          </p:cNvSpPr>
          <p:nvPr>
            <p:ph sz="half" idx="2"/>
          </p:nvPr>
        </p:nvSpPr>
        <p:spPr>
          <a:xfrm>
            <a:off x="838200" y="1616660"/>
            <a:ext cx="10719866" cy="1513821"/>
          </a:xfrm>
        </p:spPr>
        <p:txBody>
          <a:bodyPr/>
          <a:lstStyle/>
          <a:p>
            <a:pPr marL="0" indent="0">
              <a:buNone/>
            </a:pPr>
            <a:r>
              <a:rPr lang="en-US" dirty="0"/>
              <a:t>"Did you mean" suggestions are supported in simple searches in Alma. When enabled, the interface displays an alternative suggested term when a search returns 0 -15 results. Users can click the suggested term to trigger a new search or dismiss the suggestion.</a:t>
            </a:r>
          </a:p>
          <a:p>
            <a:pPr marL="0" indent="0">
              <a:buNone/>
            </a:pPr>
            <a:endParaRPr lang="en-US" dirty="0"/>
          </a:p>
        </p:txBody>
      </p:sp>
      <p:pic>
        <p:nvPicPr>
          <p:cNvPr id="9" name="Content Placeholder 8" descr="Screen capture showing a “did you mean” suggestion after a search in Alma highlighted with a red box.">
            <a:extLst>
              <a:ext uri="{FF2B5EF4-FFF2-40B4-BE49-F238E27FC236}">
                <a16:creationId xmlns:a16="http://schemas.microsoft.com/office/drawing/2014/main" id="{6DCA4015-347C-B744-4B98-53B3B7244C07}"/>
              </a:ext>
            </a:extLst>
          </p:cNvPr>
          <p:cNvPicPr>
            <a:picLocks noGrp="1" noChangeAspect="1"/>
          </p:cNvPicPr>
          <p:nvPr>
            <p:ph sz="quarter" idx="4"/>
          </p:nvPr>
        </p:nvPicPr>
        <p:blipFill>
          <a:blip r:embed="rId3"/>
          <a:stretch>
            <a:fillRect/>
          </a:stretch>
        </p:blipFill>
        <p:spPr>
          <a:xfrm>
            <a:off x="2554495" y="2735748"/>
            <a:ext cx="7083010" cy="1589811"/>
          </a:xfrm>
          <a:ln>
            <a:solidFill>
              <a:schemeClr val="bg2">
                <a:lumMod val="10000"/>
              </a:schemeClr>
            </a:solidFill>
          </a:ln>
        </p:spPr>
      </p:pic>
      <p:sp>
        <p:nvSpPr>
          <p:cNvPr id="5" name="Text Placeholder 4">
            <a:extLst>
              <a:ext uri="{FF2B5EF4-FFF2-40B4-BE49-F238E27FC236}">
                <a16:creationId xmlns:a16="http://schemas.microsoft.com/office/drawing/2014/main" id="{6BBF9B1E-CAA0-E8FB-5433-488E6CB62F2B}"/>
              </a:ext>
            </a:extLst>
          </p:cNvPr>
          <p:cNvSpPr>
            <a:spLocks noGrp="1"/>
          </p:cNvSpPr>
          <p:nvPr>
            <p:ph type="body" sz="quarter" idx="3"/>
          </p:nvPr>
        </p:nvSpPr>
        <p:spPr>
          <a:xfrm>
            <a:off x="2554495" y="4325559"/>
            <a:ext cx="5183188" cy="317623"/>
          </a:xfrm>
        </p:spPr>
        <p:txBody>
          <a:bodyPr>
            <a:normAutofit/>
          </a:bodyPr>
          <a:lstStyle/>
          <a:p>
            <a:r>
              <a:rPr lang="en-US" sz="1400" dirty="0"/>
              <a:t>Search results with a “did you mean” suggestion</a:t>
            </a:r>
          </a:p>
        </p:txBody>
      </p:sp>
      <p:sp>
        <p:nvSpPr>
          <p:cNvPr id="6" name="TextBox 5">
            <a:extLst>
              <a:ext uri="{FF2B5EF4-FFF2-40B4-BE49-F238E27FC236}">
                <a16:creationId xmlns:a16="http://schemas.microsoft.com/office/drawing/2014/main" id="{1A987ED0-D0EF-8042-5696-370DE46BFC5E}"/>
              </a:ext>
            </a:extLst>
          </p:cNvPr>
          <p:cNvSpPr txBox="1"/>
          <p:nvPr/>
        </p:nvSpPr>
        <p:spPr>
          <a:xfrm>
            <a:off x="838200" y="4597307"/>
            <a:ext cx="10719866" cy="1846659"/>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Institution-level setting: Configuration &gt; General &gt; General Configuration &gt; Other Settings &gt; </a:t>
            </a:r>
            <a:r>
              <a:rPr lang="en-US" sz="2400" dirty="0" err="1">
                <a:latin typeface="Times New Roman" panose="02020603050405020304" pitchFamily="18" charset="0"/>
                <a:cs typeface="Times New Roman" panose="02020603050405020304" pitchFamily="18" charset="0"/>
              </a:rPr>
              <a:t>did_you_mean_search_suggestion</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Individual User setting: User menu &gt; UI Preferences &gt; Did you mean search suggestion</a:t>
            </a:r>
          </a:p>
          <a:p>
            <a:endParaRPr lang="en-US" dirty="0"/>
          </a:p>
        </p:txBody>
      </p:sp>
      <p:sp>
        <p:nvSpPr>
          <p:cNvPr id="7" name="Tag">
            <a:extLst>
              <a:ext uri="{FF2B5EF4-FFF2-40B4-BE49-F238E27FC236}">
                <a16:creationId xmlns:a16="http://schemas.microsoft.com/office/drawing/2014/main" id="{A499353E-8FDF-557C-66F3-0B4A34355B87}"/>
              </a:ext>
            </a:extLst>
          </p:cNvPr>
          <p:cNvSpPr/>
          <p:nvPr/>
        </p:nvSpPr>
        <p:spPr>
          <a:xfrm>
            <a:off x="365760" y="6401435"/>
            <a:ext cx="1276776" cy="32004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3" name="Slide Number Placeholder 2">
            <a:extLst>
              <a:ext uri="{FF2B5EF4-FFF2-40B4-BE49-F238E27FC236}">
                <a16:creationId xmlns:a16="http://schemas.microsoft.com/office/drawing/2014/main" id="{B3DBE512-6B25-5913-FF33-CC2D6739D29A}"/>
              </a:ext>
            </a:extLst>
          </p:cNvPr>
          <p:cNvSpPr>
            <a:spLocks noGrp="1"/>
          </p:cNvSpPr>
          <p:nvPr>
            <p:ph type="sldNum" sz="quarter" idx="12"/>
          </p:nvPr>
        </p:nvSpPr>
        <p:spPr/>
        <p:txBody>
          <a:bodyPr/>
          <a:lstStyle/>
          <a:p>
            <a:fld id="{2385DA76-2DD3-144A-9C84-6B8D9531DA2D}" type="slidenum">
              <a:rPr lang="en-US" smtClean="0"/>
              <a:t>12</a:t>
            </a:fld>
            <a:endParaRPr lang="en-US"/>
          </a:p>
        </p:txBody>
      </p:sp>
    </p:spTree>
    <p:extLst>
      <p:ext uri="{BB962C8B-B14F-4D97-AF65-F5344CB8AC3E}">
        <p14:creationId xmlns:p14="http://schemas.microsoft.com/office/powerpoint/2010/main" val="238432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6550C-163D-AB00-982B-B68DA6368171}"/>
              </a:ext>
            </a:extLst>
          </p:cNvPr>
          <p:cNvSpPr>
            <a:spLocks noGrp="1"/>
          </p:cNvSpPr>
          <p:nvPr>
            <p:ph type="title"/>
          </p:nvPr>
        </p:nvSpPr>
        <p:spPr/>
        <p:txBody>
          <a:bodyPr>
            <a:normAutofit fontScale="90000"/>
          </a:bodyPr>
          <a:lstStyle/>
          <a:p>
            <a:r>
              <a:rPr lang="en-US" dirty="0"/>
              <a:t>Sound Configuration</a:t>
            </a:r>
          </a:p>
        </p:txBody>
      </p:sp>
      <p:sp>
        <p:nvSpPr>
          <p:cNvPr id="4" name="Content Placeholder 3">
            <a:extLst>
              <a:ext uri="{FF2B5EF4-FFF2-40B4-BE49-F238E27FC236}">
                <a16:creationId xmlns:a16="http://schemas.microsoft.com/office/drawing/2014/main" id="{E1C7394D-B6A2-C923-EC6E-9526EFC51C34}"/>
              </a:ext>
            </a:extLst>
          </p:cNvPr>
          <p:cNvSpPr>
            <a:spLocks noGrp="1"/>
          </p:cNvSpPr>
          <p:nvPr>
            <p:ph sz="half" idx="2"/>
          </p:nvPr>
        </p:nvSpPr>
        <p:spPr>
          <a:xfrm>
            <a:off x="839788" y="1596788"/>
            <a:ext cx="10774457" cy="1528549"/>
          </a:xfrm>
        </p:spPr>
        <p:txBody>
          <a:bodyPr>
            <a:normAutofit lnSpcReduction="10000"/>
          </a:bodyPr>
          <a:lstStyle/>
          <a:p>
            <a:r>
              <a:rPr lang="en-US" dirty="0"/>
              <a:t>At the IZ level, you can set the sound configuration at Configuration &gt; General &gt; User Interface Settings &gt; Sound Configuration.</a:t>
            </a:r>
          </a:p>
          <a:p>
            <a:r>
              <a:rPr lang="en-US" dirty="0"/>
              <a:t>If you select “Allow users to manage their sound settings”, they can set them at User &gt; UI Preferences &gt; Advanced Sound Settings</a:t>
            </a:r>
          </a:p>
        </p:txBody>
      </p:sp>
      <p:sp>
        <p:nvSpPr>
          <p:cNvPr id="6" name="TextBox 5">
            <a:extLst>
              <a:ext uri="{FF2B5EF4-FFF2-40B4-BE49-F238E27FC236}">
                <a16:creationId xmlns:a16="http://schemas.microsoft.com/office/drawing/2014/main" id="{286BF295-AEEF-DFA8-05ED-4C576D4D7C38}"/>
              </a:ext>
            </a:extLst>
          </p:cNvPr>
          <p:cNvSpPr txBox="1"/>
          <p:nvPr/>
        </p:nvSpPr>
        <p:spPr>
          <a:xfrm>
            <a:off x="1060865" y="3429000"/>
            <a:ext cx="2626058" cy="1938992"/>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NOTE: The sounds are on by default at the IZ level in the August update.</a:t>
            </a:r>
          </a:p>
        </p:txBody>
      </p:sp>
      <p:pic>
        <p:nvPicPr>
          <p:cNvPr id="9" name="Content Placeholder 8" descr="Screen capture of the Institution Sound Configuration page&#10;">
            <a:extLst>
              <a:ext uri="{FF2B5EF4-FFF2-40B4-BE49-F238E27FC236}">
                <a16:creationId xmlns:a16="http://schemas.microsoft.com/office/drawing/2014/main" id="{31FB8E7A-3078-89CD-77C9-607099927D58}"/>
              </a:ext>
            </a:extLst>
          </p:cNvPr>
          <p:cNvPicPr>
            <a:picLocks noGrp="1" noChangeAspect="1"/>
          </p:cNvPicPr>
          <p:nvPr>
            <p:ph sz="quarter" idx="4"/>
          </p:nvPr>
        </p:nvPicPr>
        <p:blipFill>
          <a:blip r:embed="rId3"/>
          <a:stretch>
            <a:fillRect/>
          </a:stretch>
        </p:blipFill>
        <p:spPr>
          <a:xfrm>
            <a:off x="3907999" y="3060960"/>
            <a:ext cx="7411079" cy="3349738"/>
          </a:xfrm>
          <a:ln>
            <a:solidFill>
              <a:schemeClr val="bg2">
                <a:lumMod val="10000"/>
              </a:schemeClr>
            </a:solidFill>
          </a:ln>
        </p:spPr>
      </p:pic>
      <p:sp>
        <p:nvSpPr>
          <p:cNvPr id="5" name="Text Placeholder 4">
            <a:extLst>
              <a:ext uri="{FF2B5EF4-FFF2-40B4-BE49-F238E27FC236}">
                <a16:creationId xmlns:a16="http://schemas.microsoft.com/office/drawing/2014/main" id="{BB0A2E15-8446-BFA6-40BF-589B68C47E75}"/>
              </a:ext>
            </a:extLst>
          </p:cNvPr>
          <p:cNvSpPr>
            <a:spLocks noGrp="1"/>
          </p:cNvSpPr>
          <p:nvPr>
            <p:ph type="body" sz="quarter" idx="3"/>
          </p:nvPr>
        </p:nvSpPr>
        <p:spPr>
          <a:xfrm>
            <a:off x="3907999" y="6408191"/>
            <a:ext cx="3236176" cy="315792"/>
          </a:xfrm>
        </p:spPr>
        <p:txBody>
          <a:bodyPr>
            <a:normAutofit/>
          </a:bodyPr>
          <a:lstStyle/>
          <a:p>
            <a:r>
              <a:rPr lang="en-US" sz="1400" dirty="0"/>
              <a:t>Institution Sound Configuration screen</a:t>
            </a:r>
          </a:p>
        </p:txBody>
      </p:sp>
      <p:sp>
        <p:nvSpPr>
          <p:cNvPr id="7" name="Tag">
            <a:extLst>
              <a:ext uri="{FF2B5EF4-FFF2-40B4-BE49-F238E27FC236}">
                <a16:creationId xmlns:a16="http://schemas.microsoft.com/office/drawing/2014/main" id="{045FDBFC-32D5-BE5E-4EF5-00FF8BF156FE}"/>
              </a:ext>
            </a:extLst>
          </p:cNvPr>
          <p:cNvSpPr/>
          <p:nvPr/>
        </p:nvSpPr>
        <p:spPr>
          <a:xfrm>
            <a:off x="365760" y="6400800"/>
            <a:ext cx="1276776" cy="32004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8" name="Tag">
            <a:extLst>
              <a:ext uri="{FF2B5EF4-FFF2-40B4-BE49-F238E27FC236}">
                <a16:creationId xmlns:a16="http://schemas.microsoft.com/office/drawing/2014/main" id="{E3DBEA8D-1117-5365-3A69-8B695E59428D}"/>
              </a:ext>
            </a:extLst>
          </p:cNvPr>
          <p:cNvSpPr/>
          <p:nvPr/>
        </p:nvSpPr>
        <p:spPr>
          <a:xfrm>
            <a:off x="1642536" y="6408191"/>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
        <p:nvSpPr>
          <p:cNvPr id="3" name="Slide Number Placeholder 2">
            <a:extLst>
              <a:ext uri="{FF2B5EF4-FFF2-40B4-BE49-F238E27FC236}">
                <a16:creationId xmlns:a16="http://schemas.microsoft.com/office/drawing/2014/main" id="{105752EB-779A-3604-3296-8E8DAE0EED86}"/>
              </a:ext>
            </a:extLst>
          </p:cNvPr>
          <p:cNvSpPr>
            <a:spLocks noGrp="1"/>
          </p:cNvSpPr>
          <p:nvPr>
            <p:ph type="sldNum" sz="quarter" idx="12"/>
          </p:nvPr>
        </p:nvSpPr>
        <p:spPr/>
        <p:txBody>
          <a:bodyPr/>
          <a:lstStyle/>
          <a:p>
            <a:fld id="{2385DA76-2DD3-144A-9C84-6B8D9531DA2D}" type="slidenum">
              <a:rPr lang="en-US" smtClean="0"/>
              <a:t>13</a:t>
            </a:fld>
            <a:endParaRPr lang="en-US"/>
          </a:p>
        </p:txBody>
      </p:sp>
    </p:spTree>
    <p:extLst>
      <p:ext uri="{BB962C8B-B14F-4D97-AF65-F5344CB8AC3E}">
        <p14:creationId xmlns:p14="http://schemas.microsoft.com/office/powerpoint/2010/main" val="4080378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DC0EE-65A3-DCA8-211D-15CC04F5CD0A}"/>
              </a:ext>
            </a:extLst>
          </p:cNvPr>
          <p:cNvSpPr>
            <a:spLocks noGrp="1"/>
          </p:cNvSpPr>
          <p:nvPr>
            <p:ph type="title"/>
          </p:nvPr>
        </p:nvSpPr>
        <p:spPr/>
        <p:txBody>
          <a:bodyPr>
            <a:normAutofit fontScale="90000"/>
          </a:bodyPr>
          <a:lstStyle/>
          <a:p>
            <a:r>
              <a:rPr lang="en-US" dirty="0"/>
              <a:t>Temporary Location Icon</a:t>
            </a:r>
          </a:p>
        </p:txBody>
      </p:sp>
      <p:sp>
        <p:nvSpPr>
          <p:cNvPr id="4" name="Content Placeholder 3">
            <a:extLst>
              <a:ext uri="{FF2B5EF4-FFF2-40B4-BE49-F238E27FC236}">
                <a16:creationId xmlns:a16="http://schemas.microsoft.com/office/drawing/2014/main" id="{C27203AD-03A8-3EC0-81B5-03DC548797F3}"/>
              </a:ext>
            </a:extLst>
          </p:cNvPr>
          <p:cNvSpPr>
            <a:spLocks noGrp="1"/>
          </p:cNvSpPr>
          <p:nvPr>
            <p:ph sz="half" idx="2"/>
          </p:nvPr>
        </p:nvSpPr>
        <p:spPr>
          <a:xfrm>
            <a:off x="676014" y="1989202"/>
            <a:ext cx="3663973" cy="3455199"/>
          </a:xfrm>
        </p:spPr>
        <p:txBody>
          <a:bodyPr>
            <a:normAutofit fontScale="92500"/>
          </a:bodyPr>
          <a:lstStyle/>
          <a:p>
            <a:pPr marL="0" indent="0">
              <a:buNone/>
            </a:pPr>
            <a:r>
              <a:rPr lang="en-US" sz="2800" dirty="0"/>
              <a:t>In the new repository searches, a clock icon indicates when items are in a temporary location. This icon was updated to show more prominently, making it easier to identify temporary locations at a glance.</a:t>
            </a:r>
          </a:p>
        </p:txBody>
      </p:sp>
      <p:pic>
        <p:nvPicPr>
          <p:cNvPr id="16" name="Content Placeholder 15" descr="Screen capture with Temporary Location icon highlighted in a red box.">
            <a:extLst>
              <a:ext uri="{FF2B5EF4-FFF2-40B4-BE49-F238E27FC236}">
                <a16:creationId xmlns:a16="http://schemas.microsoft.com/office/drawing/2014/main" id="{95F4E706-9D8E-9A44-B2F0-C52D5A1BF141}"/>
              </a:ext>
            </a:extLst>
          </p:cNvPr>
          <p:cNvPicPr>
            <a:picLocks noGrp="1" noChangeAspect="1"/>
          </p:cNvPicPr>
          <p:nvPr>
            <p:ph sz="quarter" idx="4"/>
          </p:nvPr>
        </p:nvPicPr>
        <p:blipFill>
          <a:blip r:embed="rId3"/>
          <a:stretch>
            <a:fillRect/>
          </a:stretch>
        </p:blipFill>
        <p:spPr>
          <a:xfrm>
            <a:off x="4612943" y="1989203"/>
            <a:ext cx="7274282" cy="3375497"/>
          </a:xfrm>
          <a:ln>
            <a:solidFill>
              <a:schemeClr val="bg2">
                <a:lumMod val="10000"/>
              </a:schemeClr>
            </a:solidFill>
          </a:ln>
        </p:spPr>
      </p:pic>
      <p:sp>
        <p:nvSpPr>
          <p:cNvPr id="5" name="Text Placeholder 4">
            <a:extLst>
              <a:ext uri="{FF2B5EF4-FFF2-40B4-BE49-F238E27FC236}">
                <a16:creationId xmlns:a16="http://schemas.microsoft.com/office/drawing/2014/main" id="{CBE23AE3-DDEE-1D33-BD7B-C85ABA8759A9}"/>
              </a:ext>
            </a:extLst>
          </p:cNvPr>
          <p:cNvSpPr>
            <a:spLocks noGrp="1"/>
          </p:cNvSpPr>
          <p:nvPr>
            <p:ph type="body" sz="quarter" idx="3"/>
          </p:nvPr>
        </p:nvSpPr>
        <p:spPr>
          <a:xfrm>
            <a:off x="4612943" y="5375085"/>
            <a:ext cx="4421639" cy="321101"/>
          </a:xfrm>
        </p:spPr>
        <p:txBody>
          <a:bodyPr>
            <a:normAutofit/>
          </a:bodyPr>
          <a:lstStyle/>
          <a:p>
            <a:r>
              <a:rPr lang="en-US" sz="1400" dirty="0"/>
              <a:t>Physical Items screen with Temporary Location icon</a:t>
            </a:r>
          </a:p>
        </p:txBody>
      </p:sp>
      <p:sp>
        <p:nvSpPr>
          <p:cNvPr id="6" name="Tag">
            <a:extLst>
              <a:ext uri="{FF2B5EF4-FFF2-40B4-BE49-F238E27FC236}">
                <a16:creationId xmlns:a16="http://schemas.microsoft.com/office/drawing/2014/main" id="{6FA18A44-808B-8037-D239-B0E68188487D}"/>
              </a:ext>
            </a:extLst>
          </p:cNvPr>
          <p:cNvSpPr/>
          <p:nvPr/>
        </p:nvSpPr>
        <p:spPr>
          <a:xfrm>
            <a:off x="361595" y="6400800"/>
            <a:ext cx="1331059" cy="321100"/>
          </a:xfrm>
          <a:prstGeom prst="roundRect">
            <a:avLst/>
          </a:prstGeom>
          <a:solidFill>
            <a:srgbClr val="006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Cataloging</a:t>
            </a:r>
          </a:p>
        </p:txBody>
      </p:sp>
      <p:sp>
        <p:nvSpPr>
          <p:cNvPr id="8" name="Tag">
            <a:extLst>
              <a:ext uri="{FF2B5EF4-FFF2-40B4-BE49-F238E27FC236}">
                <a16:creationId xmlns:a16="http://schemas.microsoft.com/office/drawing/2014/main" id="{5D93E025-1E84-4CF2-3C2D-6943CF4A6B73}"/>
              </a:ext>
            </a:extLst>
          </p:cNvPr>
          <p:cNvSpPr/>
          <p:nvPr/>
        </p:nvSpPr>
        <p:spPr>
          <a:xfrm>
            <a:off x="1692654"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3" name="Slide Number Placeholder 2">
            <a:extLst>
              <a:ext uri="{FF2B5EF4-FFF2-40B4-BE49-F238E27FC236}">
                <a16:creationId xmlns:a16="http://schemas.microsoft.com/office/drawing/2014/main" id="{10D6D628-AE46-7274-91A7-9B4D7BFE080F}"/>
              </a:ext>
            </a:extLst>
          </p:cNvPr>
          <p:cNvSpPr>
            <a:spLocks noGrp="1"/>
          </p:cNvSpPr>
          <p:nvPr>
            <p:ph type="sldNum" sz="quarter" idx="12"/>
          </p:nvPr>
        </p:nvSpPr>
        <p:spPr/>
        <p:txBody>
          <a:bodyPr/>
          <a:lstStyle/>
          <a:p>
            <a:fld id="{2385DA76-2DD3-144A-9C84-6B8D9531DA2D}" type="slidenum">
              <a:rPr lang="en-US" smtClean="0"/>
              <a:t>14</a:t>
            </a:fld>
            <a:endParaRPr lang="en-US"/>
          </a:p>
        </p:txBody>
      </p:sp>
    </p:spTree>
    <p:extLst>
      <p:ext uri="{BB962C8B-B14F-4D97-AF65-F5344CB8AC3E}">
        <p14:creationId xmlns:p14="http://schemas.microsoft.com/office/powerpoint/2010/main" val="3466491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F89CC-3DD9-7F8E-07AF-4216A3C47920}"/>
              </a:ext>
            </a:extLst>
          </p:cNvPr>
          <p:cNvSpPr>
            <a:spLocks noGrp="1"/>
          </p:cNvSpPr>
          <p:nvPr>
            <p:ph type="title"/>
          </p:nvPr>
        </p:nvSpPr>
        <p:spPr/>
        <p:txBody>
          <a:bodyPr>
            <a:normAutofit fontScale="90000"/>
          </a:bodyPr>
          <a:lstStyle/>
          <a:p>
            <a:r>
              <a:rPr lang="en-US" dirty="0"/>
              <a:t>Course Loader Integration Profile Now Uploads Local Files</a:t>
            </a:r>
          </a:p>
        </p:txBody>
      </p:sp>
      <p:sp>
        <p:nvSpPr>
          <p:cNvPr id="4" name="Content Placeholder 3">
            <a:extLst>
              <a:ext uri="{FF2B5EF4-FFF2-40B4-BE49-F238E27FC236}">
                <a16:creationId xmlns:a16="http://schemas.microsoft.com/office/drawing/2014/main" id="{E748812E-73AC-48F1-2402-05CB60A22954}"/>
              </a:ext>
            </a:extLst>
          </p:cNvPr>
          <p:cNvSpPr>
            <a:spLocks noGrp="1"/>
          </p:cNvSpPr>
          <p:nvPr>
            <p:ph sz="half" idx="2"/>
          </p:nvPr>
        </p:nvSpPr>
        <p:spPr>
          <a:xfrm>
            <a:off x="912812" y="2011078"/>
            <a:ext cx="5157787" cy="3684588"/>
          </a:xfrm>
        </p:spPr>
        <p:txBody>
          <a:bodyPr>
            <a:normAutofit/>
          </a:bodyPr>
          <a:lstStyle/>
          <a:p>
            <a:r>
              <a:rPr lang="en-US" sz="2800" dirty="0"/>
              <a:t>The Course Loader Integration Profile now enables users to upload a file containing course information directly from their computer.</a:t>
            </a:r>
          </a:p>
          <a:p>
            <a:r>
              <a:rPr lang="en-US" sz="2800" dirty="0"/>
              <a:t>The Course Loader Integration Profile still supports loading data from an FTP server.</a:t>
            </a:r>
          </a:p>
        </p:txBody>
      </p:sp>
      <p:pic>
        <p:nvPicPr>
          <p:cNvPr id="9" name="Content Placeholder 8" descr="A screenshot of the Course Loader Integration Profile with the Upload File field highlighted in a red box.">
            <a:extLst>
              <a:ext uri="{FF2B5EF4-FFF2-40B4-BE49-F238E27FC236}">
                <a16:creationId xmlns:a16="http://schemas.microsoft.com/office/drawing/2014/main" id="{03AD817A-F13C-F1AD-0602-32C496C390B7}"/>
              </a:ext>
            </a:extLst>
          </p:cNvPr>
          <p:cNvPicPr>
            <a:picLocks noGrp="1" noChangeAspect="1"/>
          </p:cNvPicPr>
          <p:nvPr>
            <p:ph sz="quarter" idx="4"/>
          </p:nvPr>
        </p:nvPicPr>
        <p:blipFill>
          <a:blip r:embed="rId3"/>
          <a:stretch>
            <a:fillRect/>
          </a:stretch>
        </p:blipFill>
        <p:spPr>
          <a:xfrm>
            <a:off x="6070599" y="2011078"/>
            <a:ext cx="5183188" cy="3045123"/>
          </a:xfrm>
          <a:ln>
            <a:solidFill>
              <a:schemeClr val="bg2">
                <a:lumMod val="10000"/>
              </a:schemeClr>
            </a:solidFill>
          </a:ln>
        </p:spPr>
      </p:pic>
      <p:sp>
        <p:nvSpPr>
          <p:cNvPr id="5" name="Text Placeholder 4">
            <a:extLst>
              <a:ext uri="{FF2B5EF4-FFF2-40B4-BE49-F238E27FC236}">
                <a16:creationId xmlns:a16="http://schemas.microsoft.com/office/drawing/2014/main" id="{7C69541A-F49D-32FC-87F9-4068CE9361D7}"/>
              </a:ext>
            </a:extLst>
          </p:cNvPr>
          <p:cNvSpPr>
            <a:spLocks noGrp="1"/>
          </p:cNvSpPr>
          <p:nvPr>
            <p:ph type="body" sz="quarter" idx="3"/>
          </p:nvPr>
        </p:nvSpPr>
        <p:spPr>
          <a:xfrm>
            <a:off x="6070599" y="5128989"/>
            <a:ext cx="3126994" cy="319733"/>
          </a:xfrm>
        </p:spPr>
        <p:txBody>
          <a:bodyPr>
            <a:normAutofit/>
          </a:bodyPr>
          <a:lstStyle/>
          <a:p>
            <a:r>
              <a:rPr lang="en-US" sz="1400" dirty="0"/>
              <a:t>Course Loader Integration Profile screen</a:t>
            </a:r>
          </a:p>
        </p:txBody>
      </p:sp>
      <p:sp>
        <p:nvSpPr>
          <p:cNvPr id="7" name="Tag">
            <a:extLst>
              <a:ext uri="{FF2B5EF4-FFF2-40B4-BE49-F238E27FC236}">
                <a16:creationId xmlns:a16="http://schemas.microsoft.com/office/drawing/2014/main" id="{0662C5BB-ED45-C9AF-2475-76A149565C12}"/>
              </a:ext>
            </a:extLst>
          </p:cNvPr>
          <p:cNvSpPr/>
          <p:nvPr/>
        </p:nvSpPr>
        <p:spPr>
          <a:xfrm>
            <a:off x="364163"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3" name="Slide Number Placeholder 2">
            <a:extLst>
              <a:ext uri="{FF2B5EF4-FFF2-40B4-BE49-F238E27FC236}">
                <a16:creationId xmlns:a16="http://schemas.microsoft.com/office/drawing/2014/main" id="{1BA66511-AFF7-BB87-1D36-7D53D1C7B32A}"/>
              </a:ext>
            </a:extLst>
          </p:cNvPr>
          <p:cNvSpPr>
            <a:spLocks noGrp="1"/>
          </p:cNvSpPr>
          <p:nvPr>
            <p:ph type="sldNum" sz="quarter" idx="12"/>
          </p:nvPr>
        </p:nvSpPr>
        <p:spPr/>
        <p:txBody>
          <a:bodyPr/>
          <a:lstStyle/>
          <a:p>
            <a:fld id="{2385DA76-2DD3-144A-9C84-6B8D9531DA2D}" type="slidenum">
              <a:rPr lang="en-US" smtClean="0"/>
              <a:t>15</a:t>
            </a:fld>
            <a:endParaRPr lang="en-US" dirty="0"/>
          </a:p>
        </p:txBody>
      </p:sp>
    </p:spTree>
    <p:extLst>
      <p:ext uri="{BB962C8B-B14F-4D97-AF65-F5344CB8AC3E}">
        <p14:creationId xmlns:p14="http://schemas.microsoft.com/office/powerpoint/2010/main" val="652624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FF8A3-4CBE-DECB-086A-7CE37C08DF56}"/>
              </a:ext>
            </a:extLst>
          </p:cNvPr>
          <p:cNvSpPr>
            <a:spLocks noGrp="1"/>
          </p:cNvSpPr>
          <p:nvPr>
            <p:ph type="title"/>
          </p:nvPr>
        </p:nvSpPr>
        <p:spPr>
          <a:xfrm>
            <a:off x="838200" y="664684"/>
            <a:ext cx="10014842" cy="822922"/>
          </a:xfrm>
        </p:spPr>
        <p:txBody>
          <a:bodyPr>
            <a:normAutofit fontScale="90000"/>
          </a:bodyPr>
          <a:lstStyle/>
          <a:p>
            <a:r>
              <a:rPr lang="en-US" dirty="0"/>
              <a:t>Improved Use of Network Resources in Course Reading Lists</a:t>
            </a:r>
            <a:br>
              <a:rPr lang="en-US" dirty="0"/>
            </a:br>
            <a:endParaRPr lang="en-US" dirty="0"/>
          </a:p>
        </p:txBody>
      </p:sp>
      <p:sp>
        <p:nvSpPr>
          <p:cNvPr id="3" name="Content Placeholder 2">
            <a:extLst>
              <a:ext uri="{FF2B5EF4-FFF2-40B4-BE49-F238E27FC236}">
                <a16:creationId xmlns:a16="http://schemas.microsoft.com/office/drawing/2014/main" id="{B1D47C3D-BF94-E81F-62F2-022A74607E1B}"/>
              </a:ext>
            </a:extLst>
          </p:cNvPr>
          <p:cNvSpPr>
            <a:spLocks noGrp="1"/>
          </p:cNvSpPr>
          <p:nvPr>
            <p:ph sz="half" idx="2"/>
          </p:nvPr>
        </p:nvSpPr>
        <p:spPr/>
        <p:txBody>
          <a:bodyPr>
            <a:normAutofit/>
          </a:bodyPr>
          <a:lstStyle/>
          <a:p>
            <a:r>
              <a:rPr lang="en-US" sz="2800" dirty="0"/>
              <a:t>According to the release notes: Institutions can now add resources from the Network Zone directly to locally managed reading lists. When a Network Zone resource is used in a citation, the reading list will display its availability across the consortium, including Held By information for all participating libraries.</a:t>
            </a:r>
          </a:p>
          <a:p>
            <a:r>
              <a:rPr lang="en-US" sz="2800" dirty="0"/>
              <a:t>This functionality is still being tested by CARLI. We will contact the I-Share Liaisons when the testing is done.</a:t>
            </a:r>
          </a:p>
        </p:txBody>
      </p:sp>
      <p:sp>
        <p:nvSpPr>
          <p:cNvPr id="4" name="Tag">
            <a:extLst>
              <a:ext uri="{FF2B5EF4-FFF2-40B4-BE49-F238E27FC236}">
                <a16:creationId xmlns:a16="http://schemas.microsoft.com/office/drawing/2014/main" id="{2B134122-5E7C-0BBC-7194-DD38EF34CCD1}"/>
              </a:ext>
            </a:extLst>
          </p:cNvPr>
          <p:cNvSpPr/>
          <p:nvPr/>
        </p:nvSpPr>
        <p:spPr>
          <a:xfrm>
            <a:off x="365760"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6" name="Slide Number Placeholder 5">
            <a:extLst>
              <a:ext uri="{FF2B5EF4-FFF2-40B4-BE49-F238E27FC236}">
                <a16:creationId xmlns:a16="http://schemas.microsoft.com/office/drawing/2014/main" id="{E81501E2-91CB-B855-B620-2862993D0DBD}"/>
              </a:ext>
            </a:extLst>
          </p:cNvPr>
          <p:cNvSpPr>
            <a:spLocks noGrp="1"/>
          </p:cNvSpPr>
          <p:nvPr>
            <p:ph type="sldNum" sz="quarter" idx="12"/>
          </p:nvPr>
        </p:nvSpPr>
        <p:spPr/>
        <p:txBody>
          <a:bodyPr/>
          <a:lstStyle/>
          <a:p>
            <a:fld id="{2385DA76-2DD3-144A-9C84-6B8D9531DA2D}" type="slidenum">
              <a:rPr lang="en-US" smtClean="0"/>
              <a:t>16</a:t>
            </a:fld>
            <a:endParaRPr lang="en-US"/>
          </a:p>
        </p:txBody>
      </p:sp>
    </p:spTree>
    <p:extLst>
      <p:ext uri="{BB962C8B-B14F-4D97-AF65-F5344CB8AC3E}">
        <p14:creationId xmlns:p14="http://schemas.microsoft.com/office/powerpoint/2010/main" val="2371089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A8164-4B8B-620C-C6A9-04F5ABADA79E}"/>
              </a:ext>
            </a:extLst>
          </p:cNvPr>
          <p:cNvSpPr>
            <a:spLocks noGrp="1"/>
          </p:cNvSpPr>
          <p:nvPr>
            <p:ph type="title"/>
          </p:nvPr>
        </p:nvSpPr>
        <p:spPr/>
        <p:txBody>
          <a:bodyPr>
            <a:normAutofit fontScale="90000"/>
          </a:bodyPr>
          <a:lstStyle/>
          <a:p>
            <a:r>
              <a:rPr lang="en-US" dirty="0"/>
              <a:t>Update: May Release Notes Settings that Need Re-Testing</a:t>
            </a:r>
          </a:p>
        </p:txBody>
      </p:sp>
      <p:sp>
        <p:nvSpPr>
          <p:cNvPr id="3" name="Content Placeholder 2">
            <a:extLst>
              <a:ext uri="{FF2B5EF4-FFF2-40B4-BE49-F238E27FC236}">
                <a16:creationId xmlns:a16="http://schemas.microsoft.com/office/drawing/2014/main" id="{B260DF16-AAD1-DF19-824E-B9D082D07B8B}"/>
              </a:ext>
              <a:ext uri="{C183D7F6-B498-43B3-948B-1728B52AA6E4}">
                <adec:decorative xmlns:adec="http://schemas.microsoft.com/office/drawing/2017/decorative" val="0"/>
              </a:ext>
            </a:extLst>
          </p:cNvPr>
          <p:cNvSpPr>
            <a:spLocks noGrp="1"/>
          </p:cNvSpPr>
          <p:nvPr>
            <p:ph sz="half" idx="2"/>
          </p:nvPr>
        </p:nvSpPr>
        <p:spPr>
          <a:xfrm>
            <a:off x="947928" y="1528796"/>
            <a:ext cx="10780776" cy="4530408"/>
          </a:xfrm>
        </p:spPr>
        <p:txBody>
          <a:bodyPr>
            <a:normAutofit/>
          </a:bodyPr>
          <a:lstStyle/>
          <a:p>
            <a:r>
              <a:rPr lang="en-US" dirty="0"/>
              <a:t>CARLI staff met with the Resource Sharing Committee to test four settings from the May release notes, listed below. </a:t>
            </a:r>
          </a:p>
          <a:p>
            <a:r>
              <a:rPr lang="en-US" dirty="0"/>
              <a:t>Our initial testing was inconclusive, and the settings will need re-testing, with possible Ex Libris support tickets submitted.</a:t>
            </a:r>
          </a:p>
          <a:p>
            <a:r>
              <a:rPr lang="en-US" dirty="0"/>
              <a:t>CARLI staff</a:t>
            </a:r>
            <a:r>
              <a:rPr lang="en-US" sz="2400" dirty="0"/>
              <a:t> will </a:t>
            </a:r>
            <a:r>
              <a:rPr lang="en-US" dirty="0"/>
              <a:t>email the I-Share Liaisons and the Resource Sharing Interest Group (ResShar-IG) email lists once a conclusion is reached.</a:t>
            </a:r>
          </a:p>
          <a:p>
            <a:pPr lvl="1"/>
            <a:r>
              <a:rPr lang="en-US" dirty="0"/>
              <a:t>Please subscribe to the </a:t>
            </a:r>
            <a:r>
              <a:rPr lang="en-US" dirty="0">
                <a:hlinkClick r:id="rId3"/>
              </a:rPr>
              <a:t>CARLI </a:t>
            </a:r>
            <a:r>
              <a:rPr lang="en-US" dirty="0" err="1">
                <a:hlinkClick r:id="rId3"/>
              </a:rPr>
              <a:t>ResShar</a:t>
            </a:r>
            <a:r>
              <a:rPr lang="en-US" dirty="0">
                <a:hlinkClick r:id="rId3"/>
              </a:rPr>
              <a:t>-IG email list</a:t>
            </a:r>
            <a:r>
              <a:rPr lang="en-US" dirty="0"/>
              <a:t>, if you have not already</a:t>
            </a:r>
          </a:p>
          <a:p>
            <a:r>
              <a:rPr lang="en-US" dirty="0"/>
              <a:t>Four May settings:</a:t>
            </a:r>
          </a:p>
          <a:p>
            <a:pPr lvl="1"/>
            <a:r>
              <a:rPr lang="en-US" dirty="0"/>
              <a:t>Sharing Limits Across the Network</a:t>
            </a:r>
          </a:p>
          <a:p>
            <a:pPr lvl="1"/>
            <a:r>
              <a:rPr lang="en-US" dirty="0"/>
              <a:t>Update of User Data for Fulfillment Network in Real Time</a:t>
            </a:r>
          </a:p>
          <a:p>
            <a:pPr lvl="1"/>
            <a:r>
              <a:rPr lang="en-US" dirty="0"/>
              <a:t>Automatic Due‑Date Adjustment for Early Patron Expiry</a:t>
            </a:r>
          </a:p>
          <a:p>
            <a:pPr lvl="1"/>
            <a:r>
              <a:rPr lang="en-US" dirty="0"/>
              <a:t>Prevent Requests for Blocked Loans</a:t>
            </a:r>
          </a:p>
        </p:txBody>
      </p:sp>
      <p:sp>
        <p:nvSpPr>
          <p:cNvPr id="5" name="Tag">
            <a:extLst>
              <a:ext uri="{FF2B5EF4-FFF2-40B4-BE49-F238E27FC236}">
                <a16:creationId xmlns:a16="http://schemas.microsoft.com/office/drawing/2014/main" id="{02DB6CE4-ADD3-3663-91C8-4F42966D6C4F}"/>
              </a:ext>
            </a:extLst>
          </p:cNvPr>
          <p:cNvSpPr/>
          <p:nvPr/>
        </p:nvSpPr>
        <p:spPr>
          <a:xfrm>
            <a:off x="367636"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8" name="Tag">
            <a:extLst>
              <a:ext uri="{FF2B5EF4-FFF2-40B4-BE49-F238E27FC236}">
                <a16:creationId xmlns:a16="http://schemas.microsoft.com/office/drawing/2014/main" id="{88E00632-3209-2EF4-7848-C22516900CFB}"/>
              </a:ext>
            </a:extLst>
          </p:cNvPr>
          <p:cNvSpPr/>
          <p:nvPr/>
        </p:nvSpPr>
        <p:spPr>
          <a:xfrm>
            <a:off x="1739236" y="6396324"/>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
        <p:nvSpPr>
          <p:cNvPr id="9" name="Tag">
            <a:extLst>
              <a:ext uri="{FF2B5EF4-FFF2-40B4-BE49-F238E27FC236}">
                <a16:creationId xmlns:a16="http://schemas.microsoft.com/office/drawing/2014/main" id="{0F7003EB-65A1-0FCC-AE1A-5475437BD2F1}"/>
              </a:ext>
            </a:extLst>
          </p:cNvPr>
          <p:cNvSpPr/>
          <p:nvPr/>
        </p:nvSpPr>
        <p:spPr>
          <a:xfrm>
            <a:off x="3434039" y="6396324"/>
            <a:ext cx="2556650" cy="320040"/>
          </a:xfrm>
          <a:prstGeom prst="roundRect">
            <a:avLst/>
          </a:prstGeom>
          <a:solidFill>
            <a:srgbClr val="592C5F"/>
          </a:solidFill>
          <a:ln>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ILL/ Resource Sharing</a:t>
            </a:r>
          </a:p>
        </p:txBody>
      </p:sp>
      <p:sp>
        <p:nvSpPr>
          <p:cNvPr id="4" name="Slide Number Placeholder 2">
            <a:extLst>
              <a:ext uri="{FF2B5EF4-FFF2-40B4-BE49-F238E27FC236}">
                <a16:creationId xmlns:a16="http://schemas.microsoft.com/office/drawing/2014/main" id="{BCE4246C-E2FB-2057-CA49-4601462A8139}"/>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17</a:t>
            </a:fld>
            <a:endParaRPr lang="en-US" dirty="0"/>
          </a:p>
        </p:txBody>
      </p:sp>
    </p:spTree>
    <p:extLst>
      <p:ext uri="{BB962C8B-B14F-4D97-AF65-F5344CB8AC3E}">
        <p14:creationId xmlns:p14="http://schemas.microsoft.com/office/powerpoint/2010/main" val="1223979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FE34E-15E5-F3A1-FA22-AE5B7C78C2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2B1851-BCCB-2B4C-5C03-BE9A1BCA9B88}"/>
              </a:ext>
            </a:extLst>
          </p:cNvPr>
          <p:cNvSpPr>
            <a:spLocks noGrp="1"/>
          </p:cNvSpPr>
          <p:nvPr>
            <p:ph type="title"/>
          </p:nvPr>
        </p:nvSpPr>
        <p:spPr/>
        <p:txBody>
          <a:bodyPr>
            <a:normAutofit fontScale="90000"/>
          </a:bodyPr>
          <a:lstStyle/>
          <a:p>
            <a:r>
              <a:rPr lang="en-US" dirty="0"/>
              <a:t>Control Over Canceling Hold Requests in Transit</a:t>
            </a:r>
          </a:p>
        </p:txBody>
      </p:sp>
      <p:sp>
        <p:nvSpPr>
          <p:cNvPr id="3" name="Content Placeholder 2">
            <a:extLst>
              <a:ext uri="{FF2B5EF4-FFF2-40B4-BE49-F238E27FC236}">
                <a16:creationId xmlns:a16="http://schemas.microsoft.com/office/drawing/2014/main" id="{508ED7AE-A871-6DBC-0750-C6D140FEFED5}"/>
              </a:ext>
              <a:ext uri="{C183D7F6-B498-43B3-948B-1728B52AA6E4}">
                <adec:decorative xmlns:adec="http://schemas.microsoft.com/office/drawing/2017/decorative" val="0"/>
              </a:ext>
            </a:extLst>
          </p:cNvPr>
          <p:cNvSpPr>
            <a:spLocks noGrp="1"/>
          </p:cNvSpPr>
          <p:nvPr>
            <p:ph sz="half" idx="2"/>
          </p:nvPr>
        </p:nvSpPr>
        <p:spPr>
          <a:xfrm>
            <a:off x="850392" y="1740980"/>
            <a:ext cx="10515600" cy="4033743"/>
          </a:xfrm>
        </p:spPr>
        <p:txBody>
          <a:bodyPr/>
          <a:lstStyle/>
          <a:p>
            <a:r>
              <a:rPr lang="en-US" dirty="0"/>
              <a:t>CARLI staff will test and discuss the setting with the CARLI Resource Sharing Committee; the decision to enable this setting, or not, will be a </a:t>
            </a:r>
            <a:r>
              <a:rPr lang="en-US" dirty="0" err="1"/>
              <a:t>consortial</a:t>
            </a:r>
            <a:r>
              <a:rPr lang="en-US" dirty="0"/>
              <a:t> decision. </a:t>
            </a:r>
          </a:p>
          <a:p>
            <a:r>
              <a:rPr lang="en-US" dirty="0"/>
              <a:t>This setting is not enabled by default.</a:t>
            </a:r>
          </a:p>
          <a:p>
            <a:r>
              <a:rPr lang="en-US" dirty="0"/>
              <a:t>Do NOT edit this setting in your library’s configuration.</a:t>
            </a:r>
          </a:p>
          <a:p>
            <a:endParaRPr lang="en-US" dirty="0"/>
          </a:p>
          <a:p>
            <a:pPr marL="457200" lvl="1" indent="0">
              <a:buNone/>
            </a:pPr>
            <a:r>
              <a:rPr lang="en-US" sz="2400" dirty="0"/>
              <a:t>“A new circulation policy now allows libraries to determine whether a hold request can be canceled once it has been put in transit. This added control helps prevent unintended cancellations during fulfillment, strengthens workflow reliability, and ensures that items already </a:t>
            </a:r>
            <a:r>
              <a:rPr lang="en-US" sz="2400" dirty="0" err="1"/>
              <a:t>en</a:t>
            </a:r>
            <a:r>
              <a:rPr lang="en-US" sz="2400" dirty="0"/>
              <a:t> route continue through the process as intended.”</a:t>
            </a:r>
          </a:p>
        </p:txBody>
      </p:sp>
      <p:sp>
        <p:nvSpPr>
          <p:cNvPr id="4" name="Tag">
            <a:extLst>
              <a:ext uri="{FF2B5EF4-FFF2-40B4-BE49-F238E27FC236}">
                <a16:creationId xmlns:a16="http://schemas.microsoft.com/office/drawing/2014/main" id="{9F5B4545-308C-BDC4-02F3-64AD031011EF}"/>
              </a:ext>
            </a:extLst>
          </p:cNvPr>
          <p:cNvSpPr/>
          <p:nvPr/>
        </p:nvSpPr>
        <p:spPr>
          <a:xfrm>
            <a:off x="367636"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5" name="Tag">
            <a:extLst>
              <a:ext uri="{FF2B5EF4-FFF2-40B4-BE49-F238E27FC236}">
                <a16:creationId xmlns:a16="http://schemas.microsoft.com/office/drawing/2014/main" id="{65749F52-C395-A9DD-76E4-C82E9A53A47C}"/>
              </a:ext>
            </a:extLst>
          </p:cNvPr>
          <p:cNvSpPr/>
          <p:nvPr/>
        </p:nvSpPr>
        <p:spPr>
          <a:xfrm>
            <a:off x="1739236" y="6396324"/>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
        <p:nvSpPr>
          <p:cNvPr id="7" name="Tag">
            <a:extLst>
              <a:ext uri="{FF2B5EF4-FFF2-40B4-BE49-F238E27FC236}">
                <a16:creationId xmlns:a16="http://schemas.microsoft.com/office/drawing/2014/main" id="{A85A823B-785C-BFC4-969D-F05DF60BD063}"/>
              </a:ext>
            </a:extLst>
          </p:cNvPr>
          <p:cNvSpPr/>
          <p:nvPr/>
        </p:nvSpPr>
        <p:spPr>
          <a:xfrm>
            <a:off x="3434039" y="6396324"/>
            <a:ext cx="2556650" cy="320040"/>
          </a:xfrm>
          <a:prstGeom prst="roundRect">
            <a:avLst/>
          </a:prstGeom>
          <a:solidFill>
            <a:srgbClr val="592C5F"/>
          </a:solidFill>
          <a:ln>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ILL/ Resource Sharing</a:t>
            </a:r>
          </a:p>
        </p:txBody>
      </p:sp>
      <p:sp>
        <p:nvSpPr>
          <p:cNvPr id="6" name="Slide Number Placeholder 2">
            <a:extLst>
              <a:ext uri="{FF2B5EF4-FFF2-40B4-BE49-F238E27FC236}">
                <a16:creationId xmlns:a16="http://schemas.microsoft.com/office/drawing/2014/main" id="{C5F30E8C-5A74-AECF-2411-326AC5197472}"/>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18</a:t>
            </a:fld>
            <a:endParaRPr lang="en-US" dirty="0"/>
          </a:p>
        </p:txBody>
      </p:sp>
    </p:spTree>
    <p:extLst>
      <p:ext uri="{BB962C8B-B14F-4D97-AF65-F5344CB8AC3E}">
        <p14:creationId xmlns:p14="http://schemas.microsoft.com/office/powerpoint/2010/main" val="318865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0E9D5-2955-8E16-E8AE-2C48F94B22E4}"/>
              </a:ext>
            </a:extLst>
          </p:cNvPr>
          <p:cNvSpPr>
            <a:spLocks noGrp="1"/>
          </p:cNvSpPr>
          <p:nvPr>
            <p:ph type="title"/>
          </p:nvPr>
        </p:nvSpPr>
        <p:spPr/>
        <p:txBody>
          <a:bodyPr>
            <a:normAutofit fontScale="90000"/>
          </a:bodyPr>
          <a:lstStyle/>
          <a:p>
            <a:r>
              <a:rPr lang="en-US" dirty="0" err="1"/>
              <a:t>Consortial</a:t>
            </a:r>
            <a:r>
              <a:rPr lang="en-US" dirty="0"/>
              <a:t> Fulfillment Limits</a:t>
            </a:r>
          </a:p>
        </p:txBody>
      </p:sp>
      <p:sp>
        <p:nvSpPr>
          <p:cNvPr id="3" name="Content Placeholder 2">
            <a:extLst>
              <a:ext uri="{FF2B5EF4-FFF2-40B4-BE49-F238E27FC236}">
                <a16:creationId xmlns:a16="http://schemas.microsoft.com/office/drawing/2014/main" id="{8236EA98-7F65-F93A-7A1C-8CF9B7D570B6}"/>
              </a:ext>
            </a:extLst>
          </p:cNvPr>
          <p:cNvSpPr>
            <a:spLocks noGrp="1"/>
          </p:cNvSpPr>
          <p:nvPr>
            <p:ph sz="half" idx="2"/>
          </p:nvPr>
        </p:nvSpPr>
        <p:spPr>
          <a:xfrm>
            <a:off x="838200" y="1605902"/>
            <a:ext cx="10515600" cy="4502070"/>
          </a:xfrm>
        </p:spPr>
        <p:txBody>
          <a:bodyPr>
            <a:noAutofit/>
          </a:bodyPr>
          <a:lstStyle/>
          <a:p>
            <a:r>
              <a:rPr lang="en-US" dirty="0"/>
              <a:t>CARLI staff will test and discuss the setting with the CARLI Resource Sharing Committee; the decision to enable this setting, or not, will be a </a:t>
            </a:r>
            <a:r>
              <a:rPr lang="en-US" dirty="0" err="1"/>
              <a:t>consortial</a:t>
            </a:r>
            <a:r>
              <a:rPr lang="en-US" dirty="0"/>
              <a:t> decision. </a:t>
            </a:r>
          </a:p>
          <a:p>
            <a:r>
              <a:rPr lang="en-US" dirty="0"/>
              <a:t>This setting is not enabled by default.</a:t>
            </a:r>
          </a:p>
          <a:p>
            <a:r>
              <a:rPr lang="en-US" dirty="0"/>
              <a:t>Do NOT edit this setting in your library’s configuration.</a:t>
            </a:r>
            <a:br>
              <a:rPr lang="en-US" dirty="0"/>
            </a:br>
            <a:endParaRPr lang="en-US" dirty="0"/>
          </a:p>
          <a:p>
            <a:pPr marL="457200" lvl="1" indent="0">
              <a:buNone/>
            </a:pPr>
            <a:r>
              <a:rPr lang="en-US" sz="2400" dirty="0"/>
              <a:t>“Networks can now define fulfillment limits at the network level, enabling consistent policies across all member institutions. For example, a user group can be restricted to a maximum of 10 concurrent loans across the entire network.”</a:t>
            </a:r>
          </a:p>
          <a:p>
            <a:pPr marL="457200" lvl="1" indent="0">
              <a:buNone/>
            </a:pPr>
            <a:endParaRPr lang="en-US" sz="2400" dirty="0"/>
          </a:p>
          <a:p>
            <a:pPr marL="457200" lvl="1" indent="0">
              <a:buNone/>
            </a:pPr>
            <a:r>
              <a:rPr lang="en-US" sz="2400" dirty="0"/>
              <a:t>These limits could be set to apply to the settings in the Patron Limits table in Alma Config, which include the Max Cash, Max </a:t>
            </a:r>
            <a:r>
              <a:rPr lang="en-US" sz="2400" dirty="0" err="1"/>
              <a:t>Overdues</a:t>
            </a:r>
            <a:r>
              <a:rPr lang="en-US" sz="2400" dirty="0"/>
              <a:t>, and Max Overdue Recalled limits.</a:t>
            </a:r>
          </a:p>
        </p:txBody>
      </p:sp>
      <p:sp>
        <p:nvSpPr>
          <p:cNvPr id="4" name="Tag">
            <a:extLst>
              <a:ext uri="{FF2B5EF4-FFF2-40B4-BE49-F238E27FC236}">
                <a16:creationId xmlns:a16="http://schemas.microsoft.com/office/drawing/2014/main" id="{1429B93B-F435-2BA2-05B4-455AD313FCDB}"/>
              </a:ext>
            </a:extLst>
          </p:cNvPr>
          <p:cNvSpPr/>
          <p:nvPr/>
        </p:nvSpPr>
        <p:spPr>
          <a:xfrm>
            <a:off x="367636"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5" name="Tag">
            <a:extLst>
              <a:ext uri="{FF2B5EF4-FFF2-40B4-BE49-F238E27FC236}">
                <a16:creationId xmlns:a16="http://schemas.microsoft.com/office/drawing/2014/main" id="{DE0A0EDC-1CB0-DD5A-0043-E6F1C5EB4745}"/>
              </a:ext>
            </a:extLst>
          </p:cNvPr>
          <p:cNvSpPr/>
          <p:nvPr/>
        </p:nvSpPr>
        <p:spPr>
          <a:xfrm>
            <a:off x="1739236" y="6396324"/>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
        <p:nvSpPr>
          <p:cNvPr id="6" name="Tag">
            <a:extLst>
              <a:ext uri="{FF2B5EF4-FFF2-40B4-BE49-F238E27FC236}">
                <a16:creationId xmlns:a16="http://schemas.microsoft.com/office/drawing/2014/main" id="{9C4600EE-DEC3-2A7E-3405-43C4513D5C49}"/>
              </a:ext>
            </a:extLst>
          </p:cNvPr>
          <p:cNvSpPr/>
          <p:nvPr/>
        </p:nvSpPr>
        <p:spPr>
          <a:xfrm>
            <a:off x="3434039" y="6396324"/>
            <a:ext cx="2556650" cy="320040"/>
          </a:xfrm>
          <a:prstGeom prst="roundRect">
            <a:avLst/>
          </a:prstGeom>
          <a:solidFill>
            <a:srgbClr val="592C5F"/>
          </a:solidFill>
          <a:ln>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ILL/ Resource Sharing</a:t>
            </a:r>
          </a:p>
        </p:txBody>
      </p:sp>
      <p:sp>
        <p:nvSpPr>
          <p:cNvPr id="7" name="Slide Number Placeholder 2">
            <a:extLst>
              <a:ext uri="{FF2B5EF4-FFF2-40B4-BE49-F238E27FC236}">
                <a16:creationId xmlns:a16="http://schemas.microsoft.com/office/drawing/2014/main" id="{E7996BE4-7FC2-42E6-3B94-3BFAE42617E6}"/>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19</a:t>
            </a:fld>
            <a:endParaRPr lang="en-US" dirty="0"/>
          </a:p>
        </p:txBody>
      </p:sp>
    </p:spTree>
    <p:extLst>
      <p:ext uri="{BB962C8B-B14F-4D97-AF65-F5344CB8AC3E}">
        <p14:creationId xmlns:p14="http://schemas.microsoft.com/office/powerpoint/2010/main" val="2512571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01BFD6-0C32-4ED6-A81C-5717D3713D58}"/>
              </a:ext>
            </a:extLst>
          </p:cNvPr>
          <p:cNvSpPr>
            <a:spLocks noGrp="1"/>
          </p:cNvSpPr>
          <p:nvPr>
            <p:ph type="title"/>
          </p:nvPr>
        </p:nvSpPr>
        <p:spPr>
          <a:xfrm>
            <a:off x="1784520" y="2912880"/>
            <a:ext cx="8622960" cy="1431584"/>
          </a:xfrm>
        </p:spPr>
        <p:txBody>
          <a:bodyPr/>
          <a:lstStyle/>
          <a:p>
            <a:r>
              <a:rPr lang="en-US" dirty="0"/>
              <a:t>August</a:t>
            </a:r>
            <a:r>
              <a:rPr lang="en-US" sz="5400" dirty="0"/>
              <a:t> 2026 Alma and Primo Quarterly Release Notes Webinar</a:t>
            </a:r>
            <a:br>
              <a:rPr lang="en-US" sz="5400" dirty="0"/>
            </a:br>
            <a:endParaRPr lang="en-US" dirty="0"/>
          </a:p>
        </p:txBody>
      </p:sp>
      <p:sp>
        <p:nvSpPr>
          <p:cNvPr id="3" name="Subtitle 2">
            <a:extLst>
              <a:ext uri="{FF2B5EF4-FFF2-40B4-BE49-F238E27FC236}">
                <a16:creationId xmlns:a16="http://schemas.microsoft.com/office/drawing/2014/main" id="{B13B95A5-5BA5-E9E1-56E8-91746CF15355}"/>
              </a:ext>
            </a:extLst>
          </p:cNvPr>
          <p:cNvSpPr>
            <a:spLocks noGrp="1"/>
          </p:cNvSpPr>
          <p:nvPr>
            <p:ph type="subTitle" idx="1"/>
          </p:nvPr>
        </p:nvSpPr>
        <p:spPr/>
        <p:txBody>
          <a:bodyPr>
            <a:noAutofit/>
          </a:bodyPr>
          <a:lstStyle/>
          <a:p>
            <a:r>
              <a:rPr lang="en-US" dirty="0"/>
              <a:t>July 30, 2026</a:t>
            </a:r>
          </a:p>
        </p:txBody>
      </p:sp>
      <p:sp>
        <p:nvSpPr>
          <p:cNvPr id="2" name="Slide Number Placeholder 1">
            <a:extLst>
              <a:ext uri="{FF2B5EF4-FFF2-40B4-BE49-F238E27FC236}">
                <a16:creationId xmlns:a16="http://schemas.microsoft.com/office/drawing/2014/main" id="{333FD471-5294-6505-A110-B5C69AE717FA}"/>
              </a:ext>
            </a:extLst>
          </p:cNvPr>
          <p:cNvSpPr>
            <a:spLocks noGrp="1"/>
          </p:cNvSpPr>
          <p:nvPr>
            <p:ph type="sldNum" sz="quarter" idx="4294967295"/>
          </p:nvPr>
        </p:nvSpPr>
        <p:spPr>
          <a:xfrm>
            <a:off x="8610600" y="6356350"/>
            <a:ext cx="2743200" cy="365125"/>
          </a:xfrm>
        </p:spPr>
        <p:txBody>
          <a:bodyPr/>
          <a:lstStyle/>
          <a:p>
            <a:fld id="{2385DA76-2DD3-144A-9C84-6B8D9531DA2D}" type="slidenum">
              <a:rPr lang="en-US" smtClean="0">
                <a:solidFill>
                  <a:schemeClr val="tx1"/>
                </a:solidFill>
              </a:rPr>
              <a:pPr/>
              <a:t>2</a:t>
            </a:fld>
            <a:endParaRPr lang="en-US" dirty="0">
              <a:solidFill>
                <a:schemeClr val="tx1"/>
              </a:solidFill>
            </a:endParaRPr>
          </a:p>
        </p:txBody>
      </p:sp>
    </p:spTree>
    <p:extLst>
      <p:ext uri="{BB962C8B-B14F-4D97-AF65-F5344CB8AC3E}">
        <p14:creationId xmlns:p14="http://schemas.microsoft.com/office/powerpoint/2010/main" val="2717583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D7DFA-1871-19D8-0F1E-129273C5C338}"/>
              </a:ext>
            </a:extLst>
          </p:cNvPr>
          <p:cNvSpPr>
            <a:spLocks noGrp="1"/>
          </p:cNvSpPr>
          <p:nvPr>
            <p:ph type="title"/>
          </p:nvPr>
        </p:nvSpPr>
        <p:spPr>
          <a:xfrm>
            <a:off x="556189" y="580673"/>
            <a:ext cx="11386411" cy="819502"/>
          </a:xfrm>
        </p:spPr>
        <p:txBody>
          <a:bodyPr>
            <a:normAutofit/>
          </a:bodyPr>
          <a:lstStyle/>
          <a:p>
            <a:r>
              <a:rPr lang="en-US" dirty="0"/>
              <a:t>Three new 'Date Needed By’ options</a:t>
            </a:r>
          </a:p>
        </p:txBody>
      </p:sp>
      <p:sp>
        <p:nvSpPr>
          <p:cNvPr id="3" name="Content Placeholder 2">
            <a:extLst>
              <a:ext uri="{FF2B5EF4-FFF2-40B4-BE49-F238E27FC236}">
                <a16:creationId xmlns:a16="http://schemas.microsoft.com/office/drawing/2014/main" id="{C67A1E23-48DE-4BA0-7341-0B35729FDCF4}"/>
              </a:ext>
            </a:extLst>
          </p:cNvPr>
          <p:cNvSpPr>
            <a:spLocks noGrp="1"/>
          </p:cNvSpPr>
          <p:nvPr>
            <p:ph sz="half" idx="2"/>
          </p:nvPr>
        </p:nvSpPr>
        <p:spPr>
          <a:xfrm>
            <a:off x="549557" y="1657350"/>
            <a:ext cx="11228832" cy="4471988"/>
          </a:xfrm>
        </p:spPr>
        <p:txBody>
          <a:bodyPr>
            <a:normAutofit lnSpcReduction="10000"/>
          </a:bodyPr>
          <a:lstStyle/>
          <a:p>
            <a:r>
              <a:rPr lang="en-US" dirty="0"/>
              <a:t>The new settings are:</a:t>
            </a:r>
          </a:p>
          <a:p>
            <a:pPr lvl="1"/>
            <a:r>
              <a:rPr lang="en-US" dirty="0"/>
              <a:t>Set 'Date Needed By' to Mandatory on Patron Physical Request</a:t>
            </a:r>
          </a:p>
          <a:p>
            <a:pPr lvl="1"/>
            <a:r>
              <a:rPr lang="en-US" dirty="0"/>
              <a:t>New 'Date Needed By Period'  Policy Type for Request Terms of Use Policies</a:t>
            </a:r>
          </a:p>
          <a:p>
            <a:pPr lvl="1"/>
            <a:r>
              <a:rPr lang="en-US" dirty="0"/>
              <a:t>Autofill of </a:t>
            </a:r>
            <a:r>
              <a:rPr lang="en-US" i="1" dirty="0"/>
              <a:t>Not needed after</a:t>
            </a:r>
            <a:r>
              <a:rPr lang="en-US" dirty="0"/>
              <a:t>/</a:t>
            </a:r>
            <a:r>
              <a:rPr lang="en-US" i="1" dirty="0"/>
              <a:t>Pickup Date</a:t>
            </a:r>
            <a:r>
              <a:rPr lang="en-US" dirty="0"/>
              <a:t> Field</a:t>
            </a:r>
          </a:p>
          <a:p>
            <a:r>
              <a:rPr lang="en-US" dirty="0"/>
              <a:t>Alma uses the “Date Needed By” value to decide when to cancel a patron’s request. </a:t>
            </a:r>
          </a:p>
          <a:p>
            <a:pPr lvl="1"/>
            <a:r>
              <a:rPr lang="en-US" dirty="0"/>
              <a:t>The “Date Needed By” is hidden on the I-Share request form; this is a </a:t>
            </a:r>
            <a:r>
              <a:rPr lang="en-US" dirty="0" err="1"/>
              <a:t>consortial</a:t>
            </a:r>
            <a:r>
              <a:rPr lang="en-US" dirty="0"/>
              <a:t> setting.</a:t>
            </a:r>
          </a:p>
          <a:p>
            <a:pPr lvl="1"/>
            <a:r>
              <a:rPr lang="en-US" dirty="0"/>
              <a:t>Libraries may choose whether to show the “Date Needed By” field on their local request form, when their local patrons place a request for their library’s items.</a:t>
            </a:r>
          </a:p>
          <a:p>
            <a:pPr lvl="1"/>
            <a:r>
              <a:rPr lang="en-US" dirty="0"/>
              <a:t>Previously, the “Date Needed By” could not be set as mandatory for staff placing a request for a patron in Alma.</a:t>
            </a:r>
          </a:p>
          <a:p>
            <a:r>
              <a:rPr lang="en-US" dirty="0"/>
              <a:t>If your institution offers local requests, and you offer the ‘Date Needed By’ field to patrons in the request form, please email CARLI Support to talk through these new options.</a:t>
            </a:r>
          </a:p>
        </p:txBody>
      </p:sp>
      <p:sp>
        <p:nvSpPr>
          <p:cNvPr id="4" name="Tag">
            <a:extLst>
              <a:ext uri="{FF2B5EF4-FFF2-40B4-BE49-F238E27FC236}">
                <a16:creationId xmlns:a16="http://schemas.microsoft.com/office/drawing/2014/main" id="{6D22043D-DDBB-E871-3D8C-CFD180DB0B63}"/>
              </a:ext>
            </a:extLst>
          </p:cNvPr>
          <p:cNvSpPr/>
          <p:nvPr/>
        </p:nvSpPr>
        <p:spPr>
          <a:xfrm>
            <a:off x="367636"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5" name="Tag">
            <a:extLst>
              <a:ext uri="{FF2B5EF4-FFF2-40B4-BE49-F238E27FC236}">
                <a16:creationId xmlns:a16="http://schemas.microsoft.com/office/drawing/2014/main" id="{862932B1-EE58-AF3E-5BED-5853CFF48ABE}"/>
              </a:ext>
            </a:extLst>
          </p:cNvPr>
          <p:cNvSpPr/>
          <p:nvPr/>
        </p:nvSpPr>
        <p:spPr>
          <a:xfrm>
            <a:off x="1739236" y="6396324"/>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
        <p:nvSpPr>
          <p:cNvPr id="7" name="Tag">
            <a:extLst>
              <a:ext uri="{FF2B5EF4-FFF2-40B4-BE49-F238E27FC236}">
                <a16:creationId xmlns:a16="http://schemas.microsoft.com/office/drawing/2014/main" id="{573DD060-8663-DA66-E51D-5A514F1D673E}"/>
              </a:ext>
            </a:extLst>
          </p:cNvPr>
          <p:cNvSpPr/>
          <p:nvPr/>
        </p:nvSpPr>
        <p:spPr>
          <a:xfrm>
            <a:off x="3434039" y="6396324"/>
            <a:ext cx="2556650" cy="320040"/>
          </a:xfrm>
          <a:prstGeom prst="roundRect">
            <a:avLst/>
          </a:prstGeom>
          <a:solidFill>
            <a:srgbClr val="592C5F"/>
          </a:solidFill>
          <a:ln>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ILL/ Resource Sharing</a:t>
            </a:r>
          </a:p>
        </p:txBody>
      </p:sp>
      <p:sp>
        <p:nvSpPr>
          <p:cNvPr id="8" name="Slide Number Placeholder 2">
            <a:extLst>
              <a:ext uri="{FF2B5EF4-FFF2-40B4-BE49-F238E27FC236}">
                <a16:creationId xmlns:a16="http://schemas.microsoft.com/office/drawing/2014/main" id="{40ADB2CF-4D01-257E-4C6B-416A6F717E63}"/>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20</a:t>
            </a:fld>
            <a:endParaRPr lang="en-US" dirty="0"/>
          </a:p>
        </p:txBody>
      </p:sp>
    </p:spTree>
    <p:extLst>
      <p:ext uri="{BB962C8B-B14F-4D97-AF65-F5344CB8AC3E}">
        <p14:creationId xmlns:p14="http://schemas.microsoft.com/office/powerpoint/2010/main" val="2024922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9DCE6-EE15-3A23-A02D-6A4A4C33BA9F}"/>
              </a:ext>
            </a:extLst>
          </p:cNvPr>
          <p:cNvSpPr>
            <a:spLocks noGrp="1"/>
          </p:cNvSpPr>
          <p:nvPr>
            <p:ph type="title"/>
          </p:nvPr>
        </p:nvSpPr>
        <p:spPr/>
        <p:txBody>
          <a:bodyPr>
            <a:normAutofit fontScale="90000"/>
          </a:bodyPr>
          <a:lstStyle/>
          <a:p>
            <a:r>
              <a:rPr lang="en-US" dirty="0"/>
              <a:t>Configurable Closed Fee Statuses</a:t>
            </a:r>
          </a:p>
        </p:txBody>
      </p:sp>
      <p:sp>
        <p:nvSpPr>
          <p:cNvPr id="3" name="Content Placeholder 2">
            <a:extLst>
              <a:ext uri="{FF2B5EF4-FFF2-40B4-BE49-F238E27FC236}">
                <a16:creationId xmlns:a16="http://schemas.microsoft.com/office/drawing/2014/main" id="{C26B6AAA-61C3-8CF1-33A3-A7C17226D96A}"/>
              </a:ext>
            </a:extLst>
          </p:cNvPr>
          <p:cNvSpPr>
            <a:spLocks noGrp="1"/>
          </p:cNvSpPr>
          <p:nvPr>
            <p:ph sz="half" idx="2"/>
          </p:nvPr>
        </p:nvSpPr>
        <p:spPr>
          <a:xfrm>
            <a:off x="545592" y="1814514"/>
            <a:ext cx="3185160" cy="3986212"/>
          </a:xfrm>
        </p:spPr>
        <p:txBody>
          <a:bodyPr>
            <a:normAutofit/>
          </a:bodyPr>
          <a:lstStyle/>
          <a:p>
            <a:r>
              <a:rPr lang="en-US" dirty="0"/>
              <a:t>Ex Libris has added 10 customizable “Closed Fee Transaction Types.”</a:t>
            </a:r>
          </a:p>
          <a:p>
            <a:r>
              <a:rPr lang="en-US" dirty="0"/>
              <a:t>Table located in Alma configuration at the institutional level&gt; User Management&gt; Patron Charges&gt; Transaction Types.</a:t>
            </a:r>
          </a:p>
        </p:txBody>
      </p:sp>
      <p:pic>
        <p:nvPicPr>
          <p:cNvPr id="6" name="Picture 5" descr="Screenshot shows the Fee Transaction Types table in Alma Configuration. The rows in the table are out of order, which is the default for the new setting. The codes are sorted CLOSE_TYPE_O8, type 10, 09, 01, 07, 03, 04, 05, 06, 02. They can be dragged and dropped into order. Two of the codes have a defined description- CLOSED_TYPE_01 is set at &quot;Closed by Admin&quot; and CLOSED_TYPE_02 is set as &quot;Closed by Colleague Transfer.&quot; ">
            <a:extLst>
              <a:ext uri="{FF2B5EF4-FFF2-40B4-BE49-F238E27FC236}">
                <a16:creationId xmlns:a16="http://schemas.microsoft.com/office/drawing/2014/main" id="{C658C4C5-71BA-0097-C5A7-7805A7E566B5}"/>
              </a:ext>
            </a:extLst>
          </p:cNvPr>
          <p:cNvPicPr>
            <a:picLocks noChangeAspect="1"/>
          </p:cNvPicPr>
          <p:nvPr/>
        </p:nvPicPr>
        <p:blipFill>
          <a:blip r:embed="rId3"/>
          <a:stretch>
            <a:fillRect/>
          </a:stretch>
        </p:blipFill>
        <p:spPr>
          <a:xfrm>
            <a:off x="4098769" y="1582484"/>
            <a:ext cx="7800767" cy="4818316"/>
          </a:xfrm>
          <a:prstGeom prst="rect">
            <a:avLst/>
          </a:prstGeom>
          <a:ln>
            <a:solidFill>
              <a:schemeClr val="tx1"/>
            </a:solidFill>
          </a:ln>
        </p:spPr>
      </p:pic>
      <p:sp>
        <p:nvSpPr>
          <p:cNvPr id="10" name="Text Placeholder 5">
            <a:extLst>
              <a:ext uri="{FF2B5EF4-FFF2-40B4-BE49-F238E27FC236}">
                <a16:creationId xmlns:a16="http://schemas.microsoft.com/office/drawing/2014/main" id="{F021B712-2712-8070-5552-3F895E76574D}"/>
              </a:ext>
            </a:extLst>
          </p:cNvPr>
          <p:cNvSpPr txBox="1">
            <a:spLocks/>
          </p:cNvSpPr>
          <p:nvPr/>
        </p:nvSpPr>
        <p:spPr>
          <a:xfrm>
            <a:off x="3962400" y="6358674"/>
            <a:ext cx="4739640" cy="360830"/>
          </a:xfrm>
          <a:prstGeom prst="rect">
            <a:avLst/>
          </a:prstGeom>
        </p:spPr>
        <p:txBody>
          <a:bodyPr/>
          <a:lst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4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0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3pPr>
            <a:lvl4pPr marL="16002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4pPr>
            <a:lvl5pPr marL="20574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Fee Transaction Type table in Alma Configuration</a:t>
            </a:r>
          </a:p>
        </p:txBody>
      </p:sp>
      <p:sp>
        <p:nvSpPr>
          <p:cNvPr id="4" name="Tag">
            <a:extLst>
              <a:ext uri="{FF2B5EF4-FFF2-40B4-BE49-F238E27FC236}">
                <a16:creationId xmlns:a16="http://schemas.microsoft.com/office/drawing/2014/main" id="{56D553D8-DDCE-9167-0F46-3F55444A48C2}"/>
              </a:ext>
            </a:extLst>
          </p:cNvPr>
          <p:cNvSpPr/>
          <p:nvPr/>
        </p:nvSpPr>
        <p:spPr>
          <a:xfrm>
            <a:off x="367636"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5" name="Tag">
            <a:extLst>
              <a:ext uri="{FF2B5EF4-FFF2-40B4-BE49-F238E27FC236}">
                <a16:creationId xmlns:a16="http://schemas.microsoft.com/office/drawing/2014/main" id="{1BD1DCAE-12AC-100E-DE33-7D1F2ACF76EE}"/>
              </a:ext>
            </a:extLst>
          </p:cNvPr>
          <p:cNvSpPr/>
          <p:nvPr/>
        </p:nvSpPr>
        <p:spPr>
          <a:xfrm>
            <a:off x="1739236" y="6396324"/>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
        <p:nvSpPr>
          <p:cNvPr id="7" name="Slide Number Placeholder 2">
            <a:extLst>
              <a:ext uri="{FF2B5EF4-FFF2-40B4-BE49-F238E27FC236}">
                <a16:creationId xmlns:a16="http://schemas.microsoft.com/office/drawing/2014/main" id="{87536D67-1834-74E5-AB48-2305C2D0CA73}"/>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21</a:t>
            </a:fld>
            <a:endParaRPr lang="en-US" dirty="0"/>
          </a:p>
        </p:txBody>
      </p:sp>
    </p:spTree>
    <p:extLst>
      <p:ext uri="{BB962C8B-B14F-4D97-AF65-F5344CB8AC3E}">
        <p14:creationId xmlns:p14="http://schemas.microsoft.com/office/powerpoint/2010/main" val="3812875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3F53E-8242-D401-4287-D8CE39C90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7122C-2FFA-CE46-9DB3-3216C0E4B834}"/>
              </a:ext>
            </a:extLst>
          </p:cNvPr>
          <p:cNvSpPr>
            <a:spLocks noGrp="1"/>
          </p:cNvSpPr>
          <p:nvPr>
            <p:ph type="title"/>
          </p:nvPr>
        </p:nvSpPr>
        <p:spPr>
          <a:xfrm>
            <a:off x="728472" y="664684"/>
            <a:ext cx="10354056" cy="599096"/>
          </a:xfrm>
        </p:spPr>
        <p:txBody>
          <a:bodyPr>
            <a:normAutofit fontScale="90000"/>
          </a:bodyPr>
          <a:lstStyle/>
          <a:p>
            <a:r>
              <a:rPr lang="en-US" dirty="0"/>
              <a:t>Configurable Closed Fee Statuses, cont’d</a:t>
            </a:r>
          </a:p>
        </p:txBody>
      </p:sp>
      <p:sp>
        <p:nvSpPr>
          <p:cNvPr id="3" name="Content Placeholder 2">
            <a:extLst>
              <a:ext uri="{FF2B5EF4-FFF2-40B4-BE49-F238E27FC236}">
                <a16:creationId xmlns:a16="http://schemas.microsoft.com/office/drawing/2014/main" id="{326E7340-2B63-39AA-9AE7-AD50A8F27DA8}"/>
              </a:ext>
            </a:extLst>
          </p:cNvPr>
          <p:cNvSpPr>
            <a:spLocks noGrp="1"/>
          </p:cNvSpPr>
          <p:nvPr>
            <p:ph sz="half" idx="2"/>
          </p:nvPr>
        </p:nvSpPr>
        <p:spPr>
          <a:xfrm>
            <a:off x="728472" y="1661160"/>
            <a:ext cx="10354056" cy="1371600"/>
          </a:xfrm>
        </p:spPr>
        <p:txBody>
          <a:bodyPr>
            <a:noAutofit/>
          </a:bodyPr>
          <a:lstStyle/>
          <a:p>
            <a:r>
              <a:rPr lang="en-US" dirty="0"/>
              <a:t>New transaction type options still require the fine/fee to be “paid”; this is not a new option to waive a fine, or, close a fine without payment.</a:t>
            </a:r>
          </a:p>
          <a:p>
            <a:r>
              <a:rPr lang="en-US" dirty="0">
                <a:hlinkClick r:id="rId3"/>
              </a:rPr>
              <a:t>Alma Analytics documentation for Fines and Fee</a:t>
            </a:r>
            <a:br>
              <a:rPr lang="en-US" dirty="0"/>
            </a:br>
            <a:r>
              <a:rPr lang="en-US" dirty="0"/>
              <a:t> </a:t>
            </a:r>
          </a:p>
          <a:p>
            <a:endParaRPr lang="en-US" dirty="0"/>
          </a:p>
          <a:p>
            <a:endParaRPr lang="en-US" dirty="0"/>
          </a:p>
        </p:txBody>
      </p:sp>
      <p:pic>
        <p:nvPicPr>
          <p:cNvPr id="6" name="Picture 5" descr="This screenshot shows a sample fine in Alma, where the row action ellipsis has been selected. The options in the menu that open include the two new statues defined in the table on the previous slide.">
            <a:extLst>
              <a:ext uri="{FF2B5EF4-FFF2-40B4-BE49-F238E27FC236}">
                <a16:creationId xmlns:a16="http://schemas.microsoft.com/office/drawing/2014/main" id="{356084AB-502A-ACEC-1D72-8AC4299F5FEE}"/>
              </a:ext>
            </a:extLst>
          </p:cNvPr>
          <p:cNvPicPr>
            <a:picLocks noChangeAspect="1"/>
          </p:cNvPicPr>
          <p:nvPr/>
        </p:nvPicPr>
        <p:blipFill>
          <a:blip r:embed="rId4"/>
          <a:srcRect b="4918"/>
          <a:stretch>
            <a:fillRect/>
          </a:stretch>
        </p:blipFill>
        <p:spPr>
          <a:xfrm>
            <a:off x="1592099" y="2928505"/>
            <a:ext cx="9007801" cy="3397677"/>
          </a:xfrm>
          <a:prstGeom prst="rect">
            <a:avLst/>
          </a:prstGeom>
          <a:ln>
            <a:solidFill>
              <a:schemeClr val="tx1"/>
            </a:solidFill>
          </a:ln>
        </p:spPr>
      </p:pic>
      <p:sp>
        <p:nvSpPr>
          <p:cNvPr id="15" name="Text Placeholder 5">
            <a:extLst>
              <a:ext uri="{FF2B5EF4-FFF2-40B4-BE49-F238E27FC236}">
                <a16:creationId xmlns:a16="http://schemas.microsoft.com/office/drawing/2014/main" id="{107FCD88-F2DF-680B-8049-190AE9DA3EC5}"/>
              </a:ext>
            </a:extLst>
          </p:cNvPr>
          <p:cNvSpPr txBox="1">
            <a:spLocks/>
          </p:cNvSpPr>
          <p:nvPr/>
        </p:nvSpPr>
        <p:spPr>
          <a:xfrm>
            <a:off x="4340351" y="6350604"/>
            <a:ext cx="3511296" cy="365760"/>
          </a:xfrm>
          <a:prstGeom prst="rect">
            <a:avLst/>
          </a:prstGeom>
        </p:spPr>
        <p:txBody>
          <a:bodyPr/>
          <a:lst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4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0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3pPr>
            <a:lvl4pPr marL="16002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4pPr>
            <a:lvl5pPr marL="20574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New statuses showing in the fine/fee options</a:t>
            </a:r>
          </a:p>
        </p:txBody>
      </p:sp>
      <p:sp>
        <p:nvSpPr>
          <p:cNvPr id="4" name="Tag">
            <a:extLst>
              <a:ext uri="{FF2B5EF4-FFF2-40B4-BE49-F238E27FC236}">
                <a16:creationId xmlns:a16="http://schemas.microsoft.com/office/drawing/2014/main" id="{FD0ACB72-3922-60AB-C3D3-D1D404908237}"/>
              </a:ext>
            </a:extLst>
          </p:cNvPr>
          <p:cNvSpPr/>
          <p:nvPr/>
        </p:nvSpPr>
        <p:spPr>
          <a:xfrm>
            <a:off x="367636"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5" name="Tag">
            <a:extLst>
              <a:ext uri="{FF2B5EF4-FFF2-40B4-BE49-F238E27FC236}">
                <a16:creationId xmlns:a16="http://schemas.microsoft.com/office/drawing/2014/main" id="{4FC75125-7D13-09B1-DF65-5D7283DB34B9}"/>
              </a:ext>
            </a:extLst>
          </p:cNvPr>
          <p:cNvSpPr/>
          <p:nvPr/>
        </p:nvSpPr>
        <p:spPr>
          <a:xfrm>
            <a:off x="1739236" y="6396324"/>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
        <p:nvSpPr>
          <p:cNvPr id="7" name="Slide Number Placeholder 2">
            <a:extLst>
              <a:ext uri="{FF2B5EF4-FFF2-40B4-BE49-F238E27FC236}">
                <a16:creationId xmlns:a16="http://schemas.microsoft.com/office/drawing/2014/main" id="{301EFD10-082E-A54D-2814-B29C350B30F2}"/>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22</a:t>
            </a:fld>
            <a:endParaRPr lang="en-US" dirty="0"/>
          </a:p>
        </p:txBody>
      </p:sp>
    </p:spTree>
    <p:extLst>
      <p:ext uri="{BB962C8B-B14F-4D97-AF65-F5344CB8AC3E}">
        <p14:creationId xmlns:p14="http://schemas.microsoft.com/office/powerpoint/2010/main" val="3178726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171D-826B-9134-1D7E-048F51647A71}"/>
              </a:ext>
            </a:extLst>
          </p:cNvPr>
          <p:cNvSpPr>
            <a:spLocks noGrp="1"/>
          </p:cNvSpPr>
          <p:nvPr>
            <p:ph type="title"/>
          </p:nvPr>
        </p:nvSpPr>
        <p:spPr/>
        <p:txBody>
          <a:bodyPr>
            <a:normAutofit fontScale="90000"/>
          </a:bodyPr>
          <a:lstStyle/>
          <a:p>
            <a:r>
              <a:rPr lang="en-US" dirty="0"/>
              <a:t>Digitization Request Queue Indicator</a:t>
            </a:r>
          </a:p>
        </p:txBody>
      </p:sp>
      <p:sp>
        <p:nvSpPr>
          <p:cNvPr id="3" name="Content Placeholder 2">
            <a:extLst>
              <a:ext uri="{FF2B5EF4-FFF2-40B4-BE49-F238E27FC236}">
                <a16:creationId xmlns:a16="http://schemas.microsoft.com/office/drawing/2014/main" id="{DCB3A886-F9FB-91B3-8620-C5EB751684AE}"/>
              </a:ext>
            </a:extLst>
          </p:cNvPr>
          <p:cNvSpPr>
            <a:spLocks noGrp="1"/>
          </p:cNvSpPr>
          <p:nvPr>
            <p:ph sz="half" idx="2"/>
          </p:nvPr>
        </p:nvSpPr>
        <p:spPr>
          <a:xfrm>
            <a:off x="839788" y="1681163"/>
            <a:ext cx="9450260" cy="989507"/>
          </a:xfrm>
        </p:spPr>
        <p:txBody>
          <a:bodyPr/>
          <a:lstStyle/>
          <a:p>
            <a:r>
              <a:rPr lang="en-US" dirty="0"/>
              <a:t>New “Additional Requests” column.</a:t>
            </a:r>
          </a:p>
          <a:p>
            <a:r>
              <a:rPr lang="en-US" dirty="0"/>
              <a:t>New “View Queue” option under the row action ellipsis.</a:t>
            </a:r>
          </a:p>
        </p:txBody>
      </p:sp>
      <p:grpSp>
        <p:nvGrpSpPr>
          <p:cNvPr id="14" name="Group 13" descr="Screenshot shows the &quot;Manage In Process Items&quot; list, where the field customization gear is highlighted in the upper right of the screenshot above the table which allows staff to display the new, optional, &quot;Additional Requests&quot; column. For the first request in the screenshot, the row action ellipsis has been selected, which displays the &quot;View Queue&quot; option in the menu.">
            <a:extLst>
              <a:ext uri="{FF2B5EF4-FFF2-40B4-BE49-F238E27FC236}">
                <a16:creationId xmlns:a16="http://schemas.microsoft.com/office/drawing/2014/main" id="{49539502-C0D0-ED29-EB1E-73DC073A4D6C}"/>
              </a:ext>
            </a:extLst>
          </p:cNvPr>
          <p:cNvGrpSpPr/>
          <p:nvPr/>
        </p:nvGrpSpPr>
        <p:grpSpPr>
          <a:xfrm>
            <a:off x="2945791" y="2670671"/>
            <a:ext cx="8832598" cy="3431368"/>
            <a:chOff x="3054602" y="2644408"/>
            <a:chExt cx="8832598" cy="3431368"/>
          </a:xfrm>
        </p:grpSpPr>
        <p:pic>
          <p:nvPicPr>
            <p:cNvPr id="8" name="Picture 7">
              <a:extLst>
                <a:ext uri="{FF2B5EF4-FFF2-40B4-BE49-F238E27FC236}">
                  <a16:creationId xmlns:a16="http://schemas.microsoft.com/office/drawing/2014/main" id="{5C41255B-E532-DFE2-76DF-9C4BF7E7F6F2}"/>
                </a:ext>
              </a:extLst>
            </p:cNvPr>
            <p:cNvPicPr>
              <a:picLocks noChangeAspect="1"/>
            </p:cNvPicPr>
            <p:nvPr/>
          </p:nvPicPr>
          <p:blipFill>
            <a:blip r:embed="rId3">
              <a:extLst>
                <a:ext uri="{28A0092B-C50C-407E-A947-70E740481C1C}">
                  <a14:useLocalDpi xmlns:a14="http://schemas.microsoft.com/office/drawing/2010/main" val="0"/>
                </a:ext>
              </a:extLst>
            </a:blip>
            <a:srcRect b="23677"/>
            <a:stretch>
              <a:fillRect/>
            </a:stretch>
          </p:blipFill>
          <p:spPr>
            <a:xfrm>
              <a:off x="3054602" y="2644408"/>
              <a:ext cx="8832598" cy="3431368"/>
            </a:xfrm>
            <a:prstGeom prst="rect">
              <a:avLst/>
            </a:prstGeom>
            <a:ln>
              <a:solidFill>
                <a:schemeClr val="tx1"/>
              </a:solidFill>
            </a:ln>
          </p:spPr>
        </p:pic>
        <p:sp>
          <p:nvSpPr>
            <p:cNvPr id="12" name="Rectangle 11">
              <a:extLst>
                <a:ext uri="{FF2B5EF4-FFF2-40B4-BE49-F238E27FC236}">
                  <a16:creationId xmlns:a16="http://schemas.microsoft.com/office/drawing/2014/main" id="{308BBBB0-9DDC-CF39-5A63-A52C7509913D}"/>
                </a:ext>
              </a:extLst>
            </p:cNvPr>
            <p:cNvSpPr/>
            <p:nvPr/>
          </p:nvSpPr>
          <p:spPr>
            <a:xfrm>
              <a:off x="11373835" y="3083866"/>
              <a:ext cx="385508" cy="318871"/>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 Placeholder 5">
            <a:extLst>
              <a:ext uri="{FF2B5EF4-FFF2-40B4-BE49-F238E27FC236}">
                <a16:creationId xmlns:a16="http://schemas.microsoft.com/office/drawing/2014/main" id="{CA43DC73-AA5D-EF58-DDD9-61933A9D600F}"/>
              </a:ext>
            </a:extLst>
          </p:cNvPr>
          <p:cNvSpPr txBox="1">
            <a:spLocks/>
          </p:cNvSpPr>
          <p:nvPr/>
        </p:nvSpPr>
        <p:spPr>
          <a:xfrm>
            <a:off x="2945791" y="6102038"/>
            <a:ext cx="4125569" cy="365761"/>
          </a:xfrm>
          <a:prstGeom prst="rect">
            <a:avLst/>
          </a:prstGeom>
        </p:spPr>
        <p:txBody>
          <a:bodyPr/>
          <a:lst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4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0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3pPr>
            <a:lvl4pPr marL="16002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4pPr>
            <a:lvl5pPr marL="20574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The Manage In Process Items list</a:t>
            </a:r>
          </a:p>
        </p:txBody>
      </p:sp>
      <p:sp>
        <p:nvSpPr>
          <p:cNvPr id="4" name="Tag">
            <a:extLst>
              <a:ext uri="{FF2B5EF4-FFF2-40B4-BE49-F238E27FC236}">
                <a16:creationId xmlns:a16="http://schemas.microsoft.com/office/drawing/2014/main" id="{875AE72F-6F40-6B43-35B4-471A9276DA58}"/>
              </a:ext>
            </a:extLst>
          </p:cNvPr>
          <p:cNvSpPr/>
          <p:nvPr/>
        </p:nvSpPr>
        <p:spPr>
          <a:xfrm>
            <a:off x="367636"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5" name="Slide Number Placeholder 2">
            <a:extLst>
              <a:ext uri="{FF2B5EF4-FFF2-40B4-BE49-F238E27FC236}">
                <a16:creationId xmlns:a16="http://schemas.microsoft.com/office/drawing/2014/main" id="{A68620F4-0E23-F128-802D-CEE9E5F9EAE8}"/>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23</a:t>
            </a:fld>
            <a:endParaRPr lang="en-US" dirty="0"/>
          </a:p>
        </p:txBody>
      </p:sp>
    </p:spTree>
    <p:extLst>
      <p:ext uri="{BB962C8B-B14F-4D97-AF65-F5344CB8AC3E}">
        <p14:creationId xmlns:p14="http://schemas.microsoft.com/office/powerpoint/2010/main" val="337454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9DCE6-EE15-3A23-A02D-6A4A4C33BA9F}"/>
              </a:ext>
            </a:extLst>
          </p:cNvPr>
          <p:cNvSpPr>
            <a:spLocks noGrp="1"/>
          </p:cNvSpPr>
          <p:nvPr>
            <p:ph type="title"/>
          </p:nvPr>
        </p:nvSpPr>
        <p:spPr/>
        <p:txBody>
          <a:bodyPr>
            <a:normAutofit fontScale="90000"/>
          </a:bodyPr>
          <a:lstStyle/>
          <a:p>
            <a:r>
              <a:rPr lang="en-US" dirty="0"/>
              <a:t>Cleanly Restore Items</a:t>
            </a:r>
          </a:p>
        </p:txBody>
      </p:sp>
      <p:sp>
        <p:nvSpPr>
          <p:cNvPr id="3" name="Content Placeholder 2">
            <a:extLst>
              <a:ext uri="{FF2B5EF4-FFF2-40B4-BE49-F238E27FC236}">
                <a16:creationId xmlns:a16="http://schemas.microsoft.com/office/drawing/2014/main" id="{C26B6AAA-61C3-8CF1-33A3-A7C17226D96A}"/>
              </a:ext>
            </a:extLst>
          </p:cNvPr>
          <p:cNvSpPr>
            <a:spLocks noGrp="1"/>
          </p:cNvSpPr>
          <p:nvPr>
            <p:ph sz="half" idx="2"/>
          </p:nvPr>
        </p:nvSpPr>
        <p:spPr/>
        <p:txBody>
          <a:bodyPr>
            <a:normAutofit/>
          </a:bodyPr>
          <a:lstStyle/>
          <a:p>
            <a:r>
              <a:rPr lang="en-US" sz="2800" dirty="0"/>
              <a:t>Restoring an item from a temporary location</a:t>
            </a:r>
          </a:p>
          <a:p>
            <a:pPr lvl="1"/>
            <a:r>
              <a:rPr lang="en-US" sz="2400" dirty="0"/>
              <a:t>Removes “Item is in Temporary Location” check</a:t>
            </a:r>
          </a:p>
          <a:p>
            <a:pPr lvl="1"/>
            <a:r>
              <a:rPr lang="en-US" sz="2400" dirty="0"/>
              <a:t>Removes Temporary Location value.</a:t>
            </a:r>
          </a:p>
          <a:p>
            <a:r>
              <a:rPr lang="en-US" sz="2800" dirty="0"/>
              <a:t>To use this:</a:t>
            </a:r>
          </a:p>
          <a:p>
            <a:pPr lvl="1"/>
            <a:r>
              <a:rPr lang="en-US" sz="2400" dirty="0"/>
              <a:t>Configuration &gt; Fulfillment &gt; General &gt; </a:t>
            </a:r>
            <a:r>
              <a:rPr lang="en-US" sz="2400"/>
              <a:t>Other Settings:</a:t>
            </a:r>
            <a:endParaRPr lang="en-US" sz="2400" dirty="0"/>
          </a:p>
          <a:p>
            <a:pPr lvl="1"/>
            <a:r>
              <a:rPr lang="en-US" sz="2400" dirty="0"/>
              <a:t>Change the </a:t>
            </a:r>
            <a:r>
              <a:rPr lang="en-US" sz="2400" b="1" dirty="0" err="1"/>
              <a:t>force_empty_temp_location_when_disabled</a:t>
            </a:r>
            <a:r>
              <a:rPr lang="en-US" sz="2400" dirty="0"/>
              <a:t> parameter to </a:t>
            </a:r>
            <a:r>
              <a:rPr lang="en-US" sz="2400" b="1" dirty="0"/>
              <a:t>true</a:t>
            </a:r>
            <a:r>
              <a:rPr lang="en-US" sz="2400" dirty="0"/>
              <a:t>. </a:t>
            </a:r>
          </a:p>
          <a:p>
            <a:pPr lvl="1"/>
            <a:r>
              <a:rPr lang="en-US" sz="2400" dirty="0"/>
              <a:t>Scan it items &gt; Change Item Information: Change type: Restore.</a:t>
            </a:r>
          </a:p>
        </p:txBody>
      </p:sp>
      <p:sp>
        <p:nvSpPr>
          <p:cNvPr id="4" name="Tag">
            <a:extLst>
              <a:ext uri="{FF2B5EF4-FFF2-40B4-BE49-F238E27FC236}">
                <a16:creationId xmlns:a16="http://schemas.microsoft.com/office/drawing/2014/main" id="{F1E1D334-4001-7357-2894-F567549BC8E8}"/>
              </a:ext>
            </a:extLst>
          </p:cNvPr>
          <p:cNvSpPr/>
          <p:nvPr/>
        </p:nvSpPr>
        <p:spPr>
          <a:xfrm>
            <a:off x="361595" y="6400800"/>
            <a:ext cx="1331059" cy="321100"/>
          </a:xfrm>
          <a:prstGeom prst="roundRect">
            <a:avLst/>
          </a:prstGeom>
          <a:solidFill>
            <a:srgbClr val="006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Cataloging</a:t>
            </a:r>
          </a:p>
        </p:txBody>
      </p:sp>
      <p:sp>
        <p:nvSpPr>
          <p:cNvPr id="6" name="Tag">
            <a:extLst>
              <a:ext uri="{FF2B5EF4-FFF2-40B4-BE49-F238E27FC236}">
                <a16:creationId xmlns:a16="http://schemas.microsoft.com/office/drawing/2014/main" id="{A97BFAED-A327-3D03-8B81-4573B2EBC427}"/>
              </a:ext>
            </a:extLst>
          </p:cNvPr>
          <p:cNvSpPr/>
          <p:nvPr/>
        </p:nvSpPr>
        <p:spPr>
          <a:xfrm>
            <a:off x="1692654" y="6400800"/>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5" name="Slide Number Placeholder 2">
            <a:extLst>
              <a:ext uri="{FF2B5EF4-FFF2-40B4-BE49-F238E27FC236}">
                <a16:creationId xmlns:a16="http://schemas.microsoft.com/office/drawing/2014/main" id="{29083EE4-42DD-94F3-0846-7EE5573342D8}"/>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24</a:t>
            </a:fld>
            <a:endParaRPr lang="en-US" dirty="0"/>
          </a:p>
        </p:txBody>
      </p:sp>
    </p:spTree>
    <p:extLst>
      <p:ext uri="{BB962C8B-B14F-4D97-AF65-F5344CB8AC3E}">
        <p14:creationId xmlns:p14="http://schemas.microsoft.com/office/powerpoint/2010/main" val="1389418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171D-826B-9134-1D7E-048F51647A71}"/>
              </a:ext>
            </a:extLst>
          </p:cNvPr>
          <p:cNvSpPr>
            <a:spLocks noGrp="1"/>
          </p:cNvSpPr>
          <p:nvPr>
            <p:ph type="title"/>
          </p:nvPr>
        </p:nvSpPr>
        <p:spPr/>
        <p:txBody>
          <a:bodyPr>
            <a:normAutofit fontScale="90000"/>
          </a:bodyPr>
          <a:lstStyle/>
          <a:p>
            <a:r>
              <a:rPr lang="en-US" dirty="0"/>
              <a:t>Bibliographic Reminders Tasks</a:t>
            </a:r>
          </a:p>
        </p:txBody>
      </p:sp>
      <p:sp>
        <p:nvSpPr>
          <p:cNvPr id="3" name="Content Placeholder 2">
            <a:extLst>
              <a:ext uri="{FF2B5EF4-FFF2-40B4-BE49-F238E27FC236}">
                <a16:creationId xmlns:a16="http://schemas.microsoft.com/office/drawing/2014/main" id="{DCB3A886-F9FB-91B3-8620-C5EB751684AE}"/>
              </a:ext>
            </a:extLst>
          </p:cNvPr>
          <p:cNvSpPr>
            <a:spLocks noGrp="1"/>
          </p:cNvSpPr>
          <p:nvPr>
            <p:ph sz="half" idx="2"/>
          </p:nvPr>
        </p:nvSpPr>
        <p:spPr>
          <a:xfrm>
            <a:off x="839788" y="1681163"/>
            <a:ext cx="5157787" cy="4142740"/>
          </a:xfrm>
        </p:spPr>
        <p:txBody>
          <a:bodyPr/>
          <a:lstStyle/>
          <a:p>
            <a:r>
              <a:rPr lang="en-US" dirty="0"/>
              <a:t>Catalogers may add reminders to bibliographic records.</a:t>
            </a:r>
          </a:p>
          <a:p>
            <a:r>
              <a:rPr lang="en-US" dirty="0"/>
              <a:t>Reminders appear in the task list (clipboard icon on Alma menu bar)</a:t>
            </a:r>
          </a:p>
        </p:txBody>
      </p:sp>
      <p:sp>
        <p:nvSpPr>
          <p:cNvPr id="6" name="Text Placeholder 5">
            <a:extLst>
              <a:ext uri="{FF2B5EF4-FFF2-40B4-BE49-F238E27FC236}">
                <a16:creationId xmlns:a16="http://schemas.microsoft.com/office/drawing/2014/main" id="{F95388EE-C56C-537F-057A-941907CB79FF}"/>
              </a:ext>
            </a:extLst>
          </p:cNvPr>
          <p:cNvSpPr>
            <a:spLocks noGrp="1"/>
          </p:cNvSpPr>
          <p:nvPr>
            <p:ph type="body" sz="quarter" idx="3"/>
          </p:nvPr>
        </p:nvSpPr>
        <p:spPr/>
        <p:txBody>
          <a:bodyPr/>
          <a:lstStyle/>
          <a:p>
            <a:r>
              <a:rPr lang="en-US" dirty="0"/>
              <a:t>Add a reminder on the bib record menu.</a:t>
            </a:r>
          </a:p>
        </p:txBody>
      </p:sp>
      <p:pic>
        <p:nvPicPr>
          <p:cNvPr id="9" name="Content Placeholder 8" descr="Image showing the Bib Record Panel with the actions menu extended and a red box highlighting the Add Reminder option.">
            <a:extLst>
              <a:ext uri="{FF2B5EF4-FFF2-40B4-BE49-F238E27FC236}">
                <a16:creationId xmlns:a16="http://schemas.microsoft.com/office/drawing/2014/main" id="{3B2F0988-BA98-6BA9-88AD-EE6C2FBF3F7C}"/>
              </a:ext>
            </a:extLst>
          </p:cNvPr>
          <p:cNvPicPr>
            <a:picLocks noGrp="1" noChangeAspect="1"/>
          </p:cNvPicPr>
          <p:nvPr>
            <p:ph sz="quarter" idx="4"/>
          </p:nvPr>
        </p:nvPicPr>
        <p:blipFill>
          <a:blip r:embed="rId3"/>
          <a:stretch>
            <a:fillRect/>
          </a:stretch>
        </p:blipFill>
        <p:spPr>
          <a:xfrm>
            <a:off x="7163370" y="2329359"/>
            <a:ext cx="3200847" cy="3353268"/>
          </a:xfrm>
          <a:prstGeom prst="rect">
            <a:avLst/>
          </a:prstGeom>
          <a:ln>
            <a:solidFill>
              <a:schemeClr val="tx1"/>
            </a:solidFill>
          </a:ln>
        </p:spPr>
      </p:pic>
      <p:sp>
        <p:nvSpPr>
          <p:cNvPr id="4" name="TextBox 3">
            <a:extLst>
              <a:ext uri="{FF2B5EF4-FFF2-40B4-BE49-F238E27FC236}">
                <a16:creationId xmlns:a16="http://schemas.microsoft.com/office/drawing/2014/main" id="{C62BC9A6-8454-8D02-9E21-F6829F2AC11D}"/>
              </a:ext>
            </a:extLst>
          </p:cNvPr>
          <p:cNvSpPr txBox="1"/>
          <p:nvPr/>
        </p:nvSpPr>
        <p:spPr>
          <a:xfrm>
            <a:off x="7163370" y="5823903"/>
            <a:ext cx="3200847"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Bib Record Actions menu</a:t>
            </a:r>
          </a:p>
        </p:txBody>
      </p:sp>
      <p:sp>
        <p:nvSpPr>
          <p:cNvPr id="5" name="Tag">
            <a:extLst>
              <a:ext uri="{FF2B5EF4-FFF2-40B4-BE49-F238E27FC236}">
                <a16:creationId xmlns:a16="http://schemas.microsoft.com/office/drawing/2014/main" id="{A7C1C1CB-2375-A166-D70F-6190F7CC5847}"/>
              </a:ext>
            </a:extLst>
          </p:cNvPr>
          <p:cNvSpPr/>
          <p:nvPr/>
        </p:nvSpPr>
        <p:spPr>
          <a:xfrm>
            <a:off x="361595" y="6400800"/>
            <a:ext cx="1331059" cy="321100"/>
          </a:xfrm>
          <a:prstGeom prst="roundRect">
            <a:avLst/>
          </a:prstGeom>
          <a:solidFill>
            <a:srgbClr val="006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Cataloging</a:t>
            </a:r>
          </a:p>
        </p:txBody>
      </p:sp>
      <p:sp>
        <p:nvSpPr>
          <p:cNvPr id="7" name="Slide Number Placeholder 2">
            <a:extLst>
              <a:ext uri="{FF2B5EF4-FFF2-40B4-BE49-F238E27FC236}">
                <a16:creationId xmlns:a16="http://schemas.microsoft.com/office/drawing/2014/main" id="{E91C6903-14C0-25EB-8A1A-53E8C2D0027B}"/>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25</a:t>
            </a:fld>
            <a:endParaRPr lang="en-US" dirty="0"/>
          </a:p>
        </p:txBody>
      </p:sp>
    </p:spTree>
    <p:extLst>
      <p:ext uri="{BB962C8B-B14F-4D97-AF65-F5344CB8AC3E}">
        <p14:creationId xmlns:p14="http://schemas.microsoft.com/office/powerpoint/2010/main" val="981414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D7DFA-1871-19D8-0F1E-129273C5C338}"/>
              </a:ext>
            </a:extLst>
          </p:cNvPr>
          <p:cNvSpPr>
            <a:spLocks noGrp="1"/>
          </p:cNvSpPr>
          <p:nvPr>
            <p:ph type="title"/>
          </p:nvPr>
        </p:nvSpPr>
        <p:spPr/>
        <p:txBody>
          <a:bodyPr>
            <a:normAutofit fontScale="90000"/>
          </a:bodyPr>
          <a:lstStyle/>
          <a:p>
            <a:r>
              <a:rPr lang="en-US" dirty="0"/>
              <a:t>Related Records Logic Needs Testing</a:t>
            </a:r>
          </a:p>
        </p:txBody>
      </p:sp>
      <p:sp>
        <p:nvSpPr>
          <p:cNvPr id="3" name="Content Placeholder 2">
            <a:extLst>
              <a:ext uri="{FF2B5EF4-FFF2-40B4-BE49-F238E27FC236}">
                <a16:creationId xmlns:a16="http://schemas.microsoft.com/office/drawing/2014/main" id="{C67A1E23-48DE-4BA0-7341-0B35729FDCF4}"/>
              </a:ext>
            </a:extLst>
          </p:cNvPr>
          <p:cNvSpPr>
            <a:spLocks noGrp="1"/>
          </p:cNvSpPr>
          <p:nvPr>
            <p:ph sz="half" idx="2"/>
          </p:nvPr>
        </p:nvSpPr>
        <p:spPr>
          <a:xfrm>
            <a:off x="839788" y="1681163"/>
            <a:ext cx="5157787" cy="3914965"/>
          </a:xfrm>
        </p:spPr>
        <p:txBody>
          <a:bodyPr/>
          <a:lstStyle/>
          <a:p>
            <a:r>
              <a:rPr lang="en-US" dirty="0"/>
              <a:t>Related records calculated on 773, 774, 800, 810, 811, &amp; 830</a:t>
            </a:r>
          </a:p>
          <a:p>
            <a:r>
              <a:rPr lang="en-US" dirty="0"/>
              <a:t>New logic for the “Contains” relation on specific data in 773/774</a:t>
            </a:r>
          </a:p>
          <a:p>
            <a:r>
              <a:rPr lang="en-US" dirty="0"/>
              <a:t>CARLI will test before November indexing.</a:t>
            </a:r>
          </a:p>
          <a:p>
            <a:r>
              <a:rPr lang="en-US" dirty="0"/>
              <a:t>Please do not edit this setting in your IZ.</a:t>
            </a:r>
          </a:p>
          <a:p>
            <a:endParaRPr lang="en-US" dirty="0"/>
          </a:p>
        </p:txBody>
      </p:sp>
      <p:sp>
        <p:nvSpPr>
          <p:cNvPr id="6" name="Content Placeholder 5">
            <a:extLst>
              <a:ext uri="{FF2B5EF4-FFF2-40B4-BE49-F238E27FC236}">
                <a16:creationId xmlns:a16="http://schemas.microsoft.com/office/drawing/2014/main" id="{CC3634F0-C925-996A-7E1F-D050CCDA4944}"/>
              </a:ext>
            </a:extLst>
          </p:cNvPr>
          <p:cNvSpPr>
            <a:spLocks noGrp="1"/>
          </p:cNvSpPr>
          <p:nvPr>
            <p:ph sz="quarter" idx="4"/>
          </p:nvPr>
        </p:nvSpPr>
        <p:spPr>
          <a:xfrm>
            <a:off x="6172200" y="1681164"/>
            <a:ext cx="5183188" cy="4508500"/>
          </a:xfrm>
        </p:spPr>
        <p:txBody>
          <a:bodyPr>
            <a:normAutofit fontScale="92500" lnSpcReduction="10000"/>
          </a:bodyPr>
          <a:lstStyle/>
          <a:p>
            <a:pPr marL="0" indent="0">
              <a:buNone/>
            </a:pPr>
            <a:r>
              <a:rPr lang="en-US" dirty="0"/>
              <a:t>New "Contains" relation type logic: </a:t>
            </a:r>
          </a:p>
          <a:p>
            <a:pPr marL="0" indent="0">
              <a:buNone/>
            </a:pPr>
            <a:r>
              <a:rPr lang="en-US" dirty="0"/>
              <a:t>• Only records with 773 with 2nd indicator ≠ 8 or 774 get the "Contains" relation. </a:t>
            </a:r>
          </a:p>
          <a:p>
            <a:pPr marL="0" indent="0">
              <a:buNone/>
            </a:pPr>
            <a:r>
              <a:rPr lang="en-US" dirty="0"/>
              <a:t>• Records include "Contains" indication in the Alma staff search results and remain requestable in the Primo VE </a:t>
            </a:r>
            <a:r>
              <a:rPr lang="en-US" dirty="0" err="1"/>
              <a:t>GetIt</a:t>
            </a:r>
            <a:r>
              <a:rPr lang="en-US" dirty="0"/>
              <a:t>. New "Relation" relation type logic: </a:t>
            </a:r>
          </a:p>
          <a:p>
            <a:pPr marL="0" indent="0">
              <a:buNone/>
            </a:pPr>
            <a:r>
              <a:rPr lang="en-US" dirty="0"/>
              <a:t>• Records with 800, 810, 811, 830 or 773 with 2nd indicator = 8 receive the "Relation" type. </a:t>
            </a:r>
          </a:p>
          <a:p>
            <a:pPr marL="0" indent="0">
              <a:buNone/>
            </a:pPr>
            <a:r>
              <a:rPr lang="en-US" dirty="0"/>
              <a:t>• Records include "Relation" indication in the Alma staff search results and are not requestable in the Primo VE </a:t>
            </a:r>
            <a:r>
              <a:rPr lang="en-US" dirty="0" err="1"/>
              <a:t>GetIt</a:t>
            </a:r>
            <a:r>
              <a:rPr lang="en-US" dirty="0"/>
              <a:t>.</a:t>
            </a:r>
          </a:p>
        </p:txBody>
      </p:sp>
      <p:sp>
        <p:nvSpPr>
          <p:cNvPr id="4" name="Tag">
            <a:extLst>
              <a:ext uri="{FF2B5EF4-FFF2-40B4-BE49-F238E27FC236}">
                <a16:creationId xmlns:a16="http://schemas.microsoft.com/office/drawing/2014/main" id="{1792CDA5-9A9B-48B7-776F-A92356C101C9}"/>
              </a:ext>
            </a:extLst>
          </p:cNvPr>
          <p:cNvSpPr/>
          <p:nvPr/>
        </p:nvSpPr>
        <p:spPr>
          <a:xfrm>
            <a:off x="361595" y="6400800"/>
            <a:ext cx="1331059" cy="321100"/>
          </a:xfrm>
          <a:prstGeom prst="roundRect">
            <a:avLst/>
          </a:prstGeom>
          <a:solidFill>
            <a:srgbClr val="006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Cataloging</a:t>
            </a:r>
          </a:p>
        </p:txBody>
      </p:sp>
      <p:sp>
        <p:nvSpPr>
          <p:cNvPr id="7" name="Tag">
            <a:extLst>
              <a:ext uri="{FF2B5EF4-FFF2-40B4-BE49-F238E27FC236}">
                <a16:creationId xmlns:a16="http://schemas.microsoft.com/office/drawing/2014/main" id="{74F617F4-271D-D49D-3951-0B51CDD2BF9B}"/>
              </a:ext>
            </a:extLst>
          </p:cNvPr>
          <p:cNvSpPr/>
          <p:nvPr/>
        </p:nvSpPr>
        <p:spPr>
          <a:xfrm>
            <a:off x="1692654" y="6401860"/>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
        <p:nvSpPr>
          <p:cNvPr id="8" name="Tag">
            <a:extLst>
              <a:ext uri="{FF2B5EF4-FFF2-40B4-BE49-F238E27FC236}">
                <a16:creationId xmlns:a16="http://schemas.microsoft.com/office/drawing/2014/main" id="{60A261C1-F6EB-419D-BDEB-78A7D1B2B25D}"/>
              </a:ext>
            </a:extLst>
          </p:cNvPr>
          <p:cNvSpPr/>
          <p:nvPr/>
        </p:nvSpPr>
        <p:spPr>
          <a:xfrm>
            <a:off x="3387457" y="6400800"/>
            <a:ext cx="2441675" cy="321100"/>
          </a:xfrm>
          <a:prstGeom prst="roundRect">
            <a:avLst/>
          </a:prstGeom>
          <a:solidFill>
            <a:srgbClr val="AF2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Primo VE/ Discovery</a:t>
            </a:r>
          </a:p>
        </p:txBody>
      </p:sp>
      <p:sp>
        <p:nvSpPr>
          <p:cNvPr id="5" name="Slide Number Placeholder 2">
            <a:extLst>
              <a:ext uri="{FF2B5EF4-FFF2-40B4-BE49-F238E27FC236}">
                <a16:creationId xmlns:a16="http://schemas.microsoft.com/office/drawing/2014/main" id="{13E2DCCA-E127-08F7-2A4E-99AC738ADC9A}"/>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26</a:t>
            </a:fld>
            <a:endParaRPr lang="en-US" dirty="0"/>
          </a:p>
        </p:txBody>
      </p:sp>
    </p:spTree>
    <p:extLst>
      <p:ext uri="{BB962C8B-B14F-4D97-AF65-F5344CB8AC3E}">
        <p14:creationId xmlns:p14="http://schemas.microsoft.com/office/powerpoint/2010/main" val="76500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0E9D5-2955-8E16-E8AE-2C48F94B22E4}"/>
              </a:ext>
            </a:extLst>
          </p:cNvPr>
          <p:cNvSpPr>
            <a:spLocks noGrp="1"/>
          </p:cNvSpPr>
          <p:nvPr>
            <p:ph type="title"/>
          </p:nvPr>
        </p:nvSpPr>
        <p:spPr/>
        <p:txBody>
          <a:bodyPr>
            <a:normAutofit fontScale="90000"/>
          </a:bodyPr>
          <a:lstStyle/>
          <a:p>
            <a:r>
              <a:rPr lang="en-US" dirty="0"/>
              <a:t>Metadata Editor Improvements</a:t>
            </a:r>
          </a:p>
        </p:txBody>
      </p:sp>
      <p:sp>
        <p:nvSpPr>
          <p:cNvPr id="3" name="Content Placeholder 2">
            <a:extLst>
              <a:ext uri="{FF2B5EF4-FFF2-40B4-BE49-F238E27FC236}">
                <a16:creationId xmlns:a16="http://schemas.microsoft.com/office/drawing/2014/main" id="{8236EA98-7F65-F93A-7A1C-8CF9B7D570B6}"/>
              </a:ext>
            </a:extLst>
          </p:cNvPr>
          <p:cNvSpPr>
            <a:spLocks noGrp="1"/>
          </p:cNvSpPr>
          <p:nvPr>
            <p:ph sz="half" idx="2"/>
          </p:nvPr>
        </p:nvSpPr>
        <p:spPr>
          <a:xfrm>
            <a:off x="838200" y="1740981"/>
            <a:ext cx="10515600" cy="1567106"/>
          </a:xfrm>
        </p:spPr>
        <p:txBody>
          <a:bodyPr>
            <a:normAutofit/>
          </a:bodyPr>
          <a:lstStyle/>
          <a:p>
            <a:r>
              <a:rPr lang="en-US" dirty="0"/>
              <a:t>Rename normalization, indication, and merge rules</a:t>
            </a:r>
          </a:p>
          <a:p>
            <a:r>
              <a:rPr lang="en-US" dirty="0"/>
              <a:t>View “Draft” status of records with unsaved changes. A record in the metadata editor with unsaved changes will display the Draft badge.</a:t>
            </a:r>
          </a:p>
          <a:p>
            <a:endParaRPr lang="en-US" dirty="0"/>
          </a:p>
        </p:txBody>
      </p:sp>
      <p:pic>
        <p:nvPicPr>
          <p:cNvPr id="16" name="Picture Placeholder 15" descr="A screenshot of the Alma Metadata Editor showing the Draft badges on a bib record with unsaved changes highlighted by arrows.">
            <a:extLst>
              <a:ext uri="{FF2B5EF4-FFF2-40B4-BE49-F238E27FC236}">
                <a16:creationId xmlns:a16="http://schemas.microsoft.com/office/drawing/2014/main" id="{97F291D6-6B82-F369-C642-B121BEFF683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838200" y="3549913"/>
            <a:ext cx="10515600" cy="1481454"/>
          </a:xfrm>
          <a:prstGeom prst="rect">
            <a:avLst/>
          </a:prstGeom>
          <a:ln>
            <a:solidFill>
              <a:schemeClr val="tx1"/>
            </a:solidFill>
          </a:ln>
        </p:spPr>
      </p:pic>
      <p:sp>
        <p:nvSpPr>
          <p:cNvPr id="4" name="TextBox 3">
            <a:extLst>
              <a:ext uri="{FF2B5EF4-FFF2-40B4-BE49-F238E27FC236}">
                <a16:creationId xmlns:a16="http://schemas.microsoft.com/office/drawing/2014/main" id="{7F3CEBCB-BF7B-E957-386D-E33298D39728}"/>
              </a:ext>
            </a:extLst>
          </p:cNvPr>
          <p:cNvSpPr txBox="1"/>
          <p:nvPr/>
        </p:nvSpPr>
        <p:spPr>
          <a:xfrm>
            <a:off x="812898" y="5119304"/>
            <a:ext cx="3759101"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Bib record with “Draft” badges</a:t>
            </a:r>
          </a:p>
        </p:txBody>
      </p:sp>
      <p:sp>
        <p:nvSpPr>
          <p:cNvPr id="5" name="Tag">
            <a:extLst>
              <a:ext uri="{FF2B5EF4-FFF2-40B4-BE49-F238E27FC236}">
                <a16:creationId xmlns:a16="http://schemas.microsoft.com/office/drawing/2014/main" id="{2D687C41-5C60-0A28-745F-321A6F9672AC}"/>
              </a:ext>
            </a:extLst>
          </p:cNvPr>
          <p:cNvSpPr/>
          <p:nvPr/>
        </p:nvSpPr>
        <p:spPr>
          <a:xfrm>
            <a:off x="361595" y="6400800"/>
            <a:ext cx="1331059" cy="321100"/>
          </a:xfrm>
          <a:prstGeom prst="roundRect">
            <a:avLst/>
          </a:prstGeom>
          <a:solidFill>
            <a:srgbClr val="006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Cataloging</a:t>
            </a:r>
          </a:p>
        </p:txBody>
      </p:sp>
      <p:sp>
        <p:nvSpPr>
          <p:cNvPr id="6" name="Slide Number Placeholder 2">
            <a:extLst>
              <a:ext uri="{FF2B5EF4-FFF2-40B4-BE49-F238E27FC236}">
                <a16:creationId xmlns:a16="http://schemas.microsoft.com/office/drawing/2014/main" id="{0EC83561-4A10-8F5B-AE14-4DB62650CB41}"/>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27</a:t>
            </a:fld>
            <a:endParaRPr lang="en-US" dirty="0"/>
          </a:p>
        </p:txBody>
      </p:sp>
    </p:spTree>
    <p:extLst>
      <p:ext uri="{BB962C8B-B14F-4D97-AF65-F5344CB8AC3E}">
        <p14:creationId xmlns:p14="http://schemas.microsoft.com/office/powerpoint/2010/main" val="991852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F583D-C81B-D47C-0DC6-60E64BE103A6}"/>
              </a:ext>
            </a:extLst>
          </p:cNvPr>
          <p:cNvSpPr>
            <a:spLocks noGrp="1"/>
          </p:cNvSpPr>
          <p:nvPr>
            <p:ph type="title" idx="4294967295"/>
          </p:nvPr>
        </p:nvSpPr>
        <p:spPr>
          <a:xfrm>
            <a:off x="838200" y="664684"/>
            <a:ext cx="10014842" cy="599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Future sessions on new functionality</a:t>
            </a:r>
          </a:p>
        </p:txBody>
      </p:sp>
      <p:sp>
        <p:nvSpPr>
          <p:cNvPr id="3" name="Content Placeholder 2">
            <a:extLst>
              <a:ext uri="{FF2B5EF4-FFF2-40B4-BE49-F238E27FC236}">
                <a16:creationId xmlns:a16="http://schemas.microsoft.com/office/drawing/2014/main" id="{0DD4688E-6191-5470-B8B8-1D8287C192A4}"/>
              </a:ext>
            </a:extLst>
          </p:cNvPr>
          <p:cNvSpPr>
            <a:spLocks noGrp="1"/>
          </p:cNvSpPr>
          <p:nvPr>
            <p:ph sz="half" idx="2"/>
          </p:nvPr>
        </p:nvSpPr>
        <p:spPr/>
        <p:txBody>
          <a:bodyPr/>
          <a:lstStyle/>
          <a:p>
            <a:r>
              <a:rPr lang="en-US" dirty="0"/>
              <a:t>Improvements to collection development reporting (Rialto)</a:t>
            </a:r>
          </a:p>
          <a:p>
            <a:r>
              <a:rPr lang="en-US" dirty="0"/>
              <a:t>Improvements to linked open data, BIBFRAME, crosswalks</a:t>
            </a:r>
          </a:p>
          <a:p>
            <a:endParaRPr lang="en-US" dirty="0"/>
          </a:p>
        </p:txBody>
      </p:sp>
      <p:sp>
        <p:nvSpPr>
          <p:cNvPr id="4" name="Tag">
            <a:extLst>
              <a:ext uri="{FF2B5EF4-FFF2-40B4-BE49-F238E27FC236}">
                <a16:creationId xmlns:a16="http://schemas.microsoft.com/office/drawing/2014/main" id="{D45DF498-9F9D-EDB5-3D38-F36A980AED77}"/>
              </a:ext>
            </a:extLst>
          </p:cNvPr>
          <p:cNvSpPr/>
          <p:nvPr/>
        </p:nvSpPr>
        <p:spPr>
          <a:xfrm>
            <a:off x="361595" y="6400800"/>
            <a:ext cx="1331059" cy="321100"/>
          </a:xfrm>
          <a:prstGeom prst="roundRect">
            <a:avLst/>
          </a:prstGeom>
          <a:solidFill>
            <a:srgbClr val="006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Cataloging</a:t>
            </a:r>
          </a:p>
        </p:txBody>
      </p:sp>
      <p:sp>
        <p:nvSpPr>
          <p:cNvPr id="6" name="Tag">
            <a:extLst>
              <a:ext uri="{FF2B5EF4-FFF2-40B4-BE49-F238E27FC236}">
                <a16:creationId xmlns:a16="http://schemas.microsoft.com/office/drawing/2014/main" id="{A8FBB7A1-5FB8-943B-7E58-E67809D7551E}"/>
              </a:ext>
            </a:extLst>
          </p:cNvPr>
          <p:cNvSpPr/>
          <p:nvPr/>
        </p:nvSpPr>
        <p:spPr>
          <a:xfrm>
            <a:off x="1692654" y="6400800"/>
            <a:ext cx="1523710" cy="315893"/>
          </a:xfrm>
          <a:prstGeom prst="roundRect">
            <a:avLst/>
          </a:prstGeom>
          <a:solidFill>
            <a:srgbClr val="0033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Acquisitions</a:t>
            </a:r>
          </a:p>
        </p:txBody>
      </p:sp>
      <p:sp>
        <p:nvSpPr>
          <p:cNvPr id="7" name="Tag">
            <a:extLst>
              <a:ext uri="{FF2B5EF4-FFF2-40B4-BE49-F238E27FC236}">
                <a16:creationId xmlns:a16="http://schemas.microsoft.com/office/drawing/2014/main" id="{953A3DE6-16A4-DB91-6A85-4B882BF41D65}"/>
              </a:ext>
            </a:extLst>
          </p:cNvPr>
          <p:cNvSpPr/>
          <p:nvPr/>
        </p:nvSpPr>
        <p:spPr>
          <a:xfrm>
            <a:off x="3216364" y="6395593"/>
            <a:ext cx="2189064" cy="321100"/>
          </a:xfrm>
          <a:prstGeom prst="roundRect">
            <a:avLst/>
          </a:prstGeom>
          <a:solidFill>
            <a:srgbClr val="9B65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Analytics/Statistics</a:t>
            </a:r>
          </a:p>
        </p:txBody>
      </p:sp>
      <p:sp>
        <p:nvSpPr>
          <p:cNvPr id="5" name="Slide Number Placeholder 2">
            <a:extLst>
              <a:ext uri="{FF2B5EF4-FFF2-40B4-BE49-F238E27FC236}">
                <a16:creationId xmlns:a16="http://schemas.microsoft.com/office/drawing/2014/main" id="{E887603E-539B-ACFE-07C8-413F0153A5FD}"/>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28</a:t>
            </a:fld>
            <a:endParaRPr lang="en-US" dirty="0"/>
          </a:p>
        </p:txBody>
      </p:sp>
    </p:spTree>
    <p:extLst>
      <p:ext uri="{BB962C8B-B14F-4D97-AF65-F5344CB8AC3E}">
        <p14:creationId xmlns:p14="http://schemas.microsoft.com/office/powerpoint/2010/main" val="23919785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B8B112-8E46-F84B-AA58-31BC4B34CE08}"/>
              </a:ext>
            </a:extLst>
          </p:cNvPr>
          <p:cNvSpPr>
            <a:spLocks noGrp="1"/>
          </p:cNvSpPr>
          <p:nvPr>
            <p:ph type="title"/>
          </p:nvPr>
        </p:nvSpPr>
        <p:spPr/>
        <p:txBody>
          <a:bodyPr>
            <a:normAutofit fontScale="90000"/>
          </a:bodyPr>
          <a:lstStyle/>
          <a:p>
            <a:r>
              <a:rPr lang="en-US" dirty="0"/>
              <a:t>Progress Details for Jobs that use ”Bulks”</a:t>
            </a:r>
          </a:p>
        </p:txBody>
      </p:sp>
      <p:sp>
        <p:nvSpPr>
          <p:cNvPr id="7" name="TextBox 6">
            <a:extLst>
              <a:ext uri="{FF2B5EF4-FFF2-40B4-BE49-F238E27FC236}">
                <a16:creationId xmlns:a16="http://schemas.microsoft.com/office/drawing/2014/main" id="{ACA152D1-8A40-C666-A81E-63F1C97B8D33}"/>
              </a:ext>
            </a:extLst>
          </p:cNvPr>
          <p:cNvSpPr txBox="1"/>
          <p:nvPr/>
        </p:nvSpPr>
        <p:spPr>
          <a:xfrm>
            <a:off x="1498229" y="1601258"/>
            <a:ext cx="8991600"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hlinkClick r:id="rId3"/>
              </a:rPr>
              <a:t>View an Ex Libris video recording training</a:t>
            </a:r>
            <a:r>
              <a:rPr lang="en-US" dirty="0">
                <a:latin typeface="Times New Roman" panose="02020603050405020304" pitchFamily="18" charset="0"/>
                <a:cs typeface="Times New Roman" panose="02020603050405020304" pitchFamily="18" charset="0"/>
              </a:rPr>
              <a:t> (57 mins.)</a:t>
            </a:r>
          </a:p>
        </p:txBody>
      </p:sp>
      <p:pic>
        <p:nvPicPr>
          <p:cNvPr id="6" name="Content Placeholder 5" descr="Bar chart example of progress details that can now be viewed in Alma Jobs history tab via a view hyperlink.">
            <a:extLst>
              <a:ext uri="{FF2B5EF4-FFF2-40B4-BE49-F238E27FC236}">
                <a16:creationId xmlns:a16="http://schemas.microsoft.com/office/drawing/2014/main" id="{7F60C603-DE03-1BFE-B5A2-E4D0EA303965}"/>
              </a:ext>
            </a:extLst>
          </p:cNvPr>
          <p:cNvPicPr>
            <a:picLocks noGrp="1" noChangeAspect="1"/>
          </p:cNvPicPr>
          <p:nvPr>
            <p:ph sz="half" idx="2"/>
          </p:nvPr>
        </p:nvPicPr>
        <p:blipFill>
          <a:blip r:embed="rId4"/>
          <a:stretch>
            <a:fillRect/>
          </a:stretch>
        </p:blipFill>
        <p:spPr>
          <a:xfrm>
            <a:off x="1512517" y="1970590"/>
            <a:ext cx="8991600" cy="3873500"/>
          </a:xfrm>
          <a:prstGeom prst="rect">
            <a:avLst/>
          </a:prstGeom>
          <a:ln>
            <a:solidFill>
              <a:schemeClr val="bg2">
                <a:lumMod val="10000"/>
              </a:schemeClr>
            </a:solidFill>
          </a:ln>
        </p:spPr>
      </p:pic>
      <p:sp>
        <p:nvSpPr>
          <p:cNvPr id="8" name="TextBox 7">
            <a:extLst>
              <a:ext uri="{FF2B5EF4-FFF2-40B4-BE49-F238E27FC236}">
                <a16:creationId xmlns:a16="http://schemas.microsoft.com/office/drawing/2014/main" id="{190AD4A8-E56A-8184-3EF0-EF5712969DAF}"/>
              </a:ext>
            </a:extLst>
          </p:cNvPr>
          <p:cNvSpPr txBox="1"/>
          <p:nvPr/>
        </p:nvSpPr>
        <p:spPr>
          <a:xfrm>
            <a:off x="1512517" y="5855797"/>
            <a:ext cx="8991600"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Bar graph of Bulks in queue and transferred. Bulks transferred are displayed in blue. Bulks in queue are displayed in green.</a:t>
            </a:r>
          </a:p>
        </p:txBody>
      </p:sp>
      <p:sp>
        <p:nvSpPr>
          <p:cNvPr id="5" name="Tag">
            <a:extLst>
              <a:ext uri="{FF2B5EF4-FFF2-40B4-BE49-F238E27FC236}">
                <a16:creationId xmlns:a16="http://schemas.microsoft.com/office/drawing/2014/main" id="{B6C6DFAF-F946-E5FD-3183-24201519A645}"/>
              </a:ext>
            </a:extLst>
          </p:cNvPr>
          <p:cNvSpPr/>
          <p:nvPr/>
        </p:nvSpPr>
        <p:spPr>
          <a:xfrm>
            <a:off x="365760" y="6401435"/>
            <a:ext cx="1276776" cy="32004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2" name="Slide Number Placeholder 1">
            <a:extLst>
              <a:ext uri="{FF2B5EF4-FFF2-40B4-BE49-F238E27FC236}">
                <a16:creationId xmlns:a16="http://schemas.microsoft.com/office/drawing/2014/main" id="{2E92A254-AF49-936F-4D3B-8B91C745A1CC}"/>
              </a:ext>
            </a:extLst>
          </p:cNvPr>
          <p:cNvSpPr>
            <a:spLocks noGrp="1"/>
          </p:cNvSpPr>
          <p:nvPr>
            <p:ph type="sldNum" sz="quarter" idx="12"/>
          </p:nvPr>
        </p:nvSpPr>
        <p:spPr>
          <a:xfrm>
            <a:off x="8610600" y="6384058"/>
            <a:ext cx="2743200" cy="365125"/>
          </a:xfrm>
        </p:spPr>
        <p:txBody>
          <a:bodyPr/>
          <a:lstStyle/>
          <a:p>
            <a:fld id="{2385DA76-2DD3-144A-9C84-6B8D9531DA2D}" type="slidenum">
              <a:rPr lang="en-US" smtClean="0"/>
              <a:t>29</a:t>
            </a:fld>
            <a:endParaRPr lang="en-US" dirty="0"/>
          </a:p>
        </p:txBody>
      </p:sp>
    </p:spTree>
    <p:extLst>
      <p:ext uri="{BB962C8B-B14F-4D97-AF65-F5344CB8AC3E}">
        <p14:creationId xmlns:p14="http://schemas.microsoft.com/office/powerpoint/2010/main" val="1123588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B8B112-8E46-F84B-AA58-31BC4B34CE08}"/>
              </a:ext>
            </a:extLst>
          </p:cNvPr>
          <p:cNvSpPr>
            <a:spLocks noGrp="1"/>
          </p:cNvSpPr>
          <p:nvPr>
            <p:ph type="title"/>
          </p:nvPr>
        </p:nvSpPr>
        <p:spPr/>
        <p:txBody>
          <a:bodyPr>
            <a:normAutofit fontScale="90000"/>
          </a:bodyPr>
          <a:lstStyle/>
          <a:p>
            <a:r>
              <a:rPr lang="en-US" dirty="0"/>
              <a:t>Today’s Agenda</a:t>
            </a:r>
          </a:p>
        </p:txBody>
      </p:sp>
      <p:sp>
        <p:nvSpPr>
          <p:cNvPr id="3" name="Content Placeholder 2">
            <a:extLst>
              <a:ext uri="{FF2B5EF4-FFF2-40B4-BE49-F238E27FC236}">
                <a16:creationId xmlns:a16="http://schemas.microsoft.com/office/drawing/2014/main" id="{6D972517-0006-1301-68F9-DD2BED372633}"/>
              </a:ext>
            </a:extLst>
          </p:cNvPr>
          <p:cNvSpPr>
            <a:spLocks noGrp="1"/>
          </p:cNvSpPr>
          <p:nvPr>
            <p:ph sz="half" idx="2"/>
          </p:nvPr>
        </p:nvSpPr>
        <p:spPr>
          <a:xfrm>
            <a:off x="838200" y="1740980"/>
            <a:ext cx="10515600" cy="4643078"/>
          </a:xfrm>
        </p:spPr>
        <p:txBody>
          <a:bodyPr>
            <a:normAutofit lnSpcReduction="10000"/>
          </a:bodyPr>
          <a:lstStyle/>
          <a:p>
            <a:r>
              <a:rPr lang="en-US" sz="2800" dirty="0"/>
              <a:t>Announcements, Events, and Reminders</a:t>
            </a:r>
          </a:p>
          <a:p>
            <a:r>
              <a:rPr lang="en-US" sz="2800" dirty="0"/>
              <a:t>August 2026 Quarterly Release Features</a:t>
            </a:r>
          </a:p>
          <a:p>
            <a:pPr lvl="1"/>
            <a:r>
              <a:rPr lang="en-US" sz="2800" dirty="0"/>
              <a:t>Alma features</a:t>
            </a:r>
          </a:p>
          <a:p>
            <a:pPr lvl="1"/>
            <a:r>
              <a:rPr lang="en-US" sz="2800" dirty="0"/>
              <a:t>Primo VE features</a:t>
            </a:r>
          </a:p>
          <a:p>
            <a:r>
              <a:rPr lang="en-US" sz="2800" dirty="0"/>
              <a:t>Q&amp;A</a:t>
            </a:r>
          </a:p>
          <a:p>
            <a:pPr marL="0" indent="0">
              <a:buNone/>
            </a:pPr>
            <a:endParaRPr lang="en-US" sz="2800" dirty="0"/>
          </a:p>
          <a:p>
            <a:pPr marL="0" indent="0">
              <a:buNone/>
            </a:pPr>
            <a:endParaRPr lang="en-US" sz="2800" dirty="0"/>
          </a:p>
          <a:p>
            <a:pPr marL="0" indent="0">
              <a:buNone/>
            </a:pPr>
            <a:endParaRPr lang="en-US" sz="2800" dirty="0"/>
          </a:p>
          <a:p>
            <a:pPr marL="0" indent="0">
              <a:buNone/>
            </a:pPr>
            <a:r>
              <a:rPr lang="en-US" sz="2800" dirty="0"/>
              <a:t>Today’s session is being recorded and will be posted to the CARLI website. </a:t>
            </a:r>
          </a:p>
          <a:p>
            <a:pPr>
              <a:buClr>
                <a:schemeClr val="tx1"/>
              </a:buClr>
            </a:pPr>
            <a:endParaRPr lang="en-US" dirty="0"/>
          </a:p>
        </p:txBody>
      </p:sp>
      <p:pic>
        <p:nvPicPr>
          <p:cNvPr id="8" name="Picture 7" descr="Alma login page featuring the August 2026 Feature Release">
            <a:extLst>
              <a:ext uri="{FF2B5EF4-FFF2-40B4-BE49-F238E27FC236}">
                <a16:creationId xmlns:a16="http://schemas.microsoft.com/office/drawing/2014/main" id="{B5380638-5A3F-6850-6250-81AD51B3354C}"/>
              </a:ext>
            </a:extLst>
          </p:cNvPr>
          <p:cNvPicPr>
            <a:picLocks noChangeAspect="1"/>
          </p:cNvPicPr>
          <p:nvPr/>
        </p:nvPicPr>
        <p:blipFill>
          <a:blip r:embed="rId3"/>
          <a:stretch>
            <a:fillRect/>
          </a:stretch>
        </p:blipFill>
        <p:spPr>
          <a:xfrm>
            <a:off x="7141739" y="2527005"/>
            <a:ext cx="4431951" cy="2378842"/>
          </a:xfrm>
          <a:prstGeom prst="rect">
            <a:avLst/>
          </a:prstGeom>
          <a:ln>
            <a:solidFill>
              <a:schemeClr val="bg2">
                <a:lumMod val="10000"/>
              </a:schemeClr>
            </a:solidFill>
          </a:ln>
        </p:spPr>
      </p:pic>
      <p:sp>
        <p:nvSpPr>
          <p:cNvPr id="5" name="TextBox 4">
            <a:extLst>
              <a:ext uri="{FF2B5EF4-FFF2-40B4-BE49-F238E27FC236}">
                <a16:creationId xmlns:a16="http://schemas.microsoft.com/office/drawing/2014/main" id="{B1E6205D-0B0E-A7ED-7B1A-E231EB5FC99F}"/>
              </a:ext>
            </a:extLst>
          </p:cNvPr>
          <p:cNvSpPr txBox="1"/>
          <p:nvPr/>
        </p:nvSpPr>
        <p:spPr>
          <a:xfrm>
            <a:off x="7035059" y="4905847"/>
            <a:ext cx="1374988"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Alma login page</a:t>
            </a:r>
          </a:p>
        </p:txBody>
      </p:sp>
      <p:sp>
        <p:nvSpPr>
          <p:cNvPr id="2" name="Slide Number Placeholder 1">
            <a:extLst>
              <a:ext uri="{FF2B5EF4-FFF2-40B4-BE49-F238E27FC236}">
                <a16:creationId xmlns:a16="http://schemas.microsoft.com/office/drawing/2014/main" id="{2E92A254-AF49-936F-4D3B-8B91C745A1CC}"/>
              </a:ext>
            </a:extLst>
          </p:cNvPr>
          <p:cNvSpPr>
            <a:spLocks noGrp="1"/>
          </p:cNvSpPr>
          <p:nvPr>
            <p:ph type="sldNum" sz="quarter" idx="12"/>
          </p:nvPr>
        </p:nvSpPr>
        <p:spPr>
          <a:xfrm>
            <a:off x="8610600" y="6384058"/>
            <a:ext cx="2743200" cy="365125"/>
          </a:xfrm>
        </p:spPr>
        <p:txBody>
          <a:bodyPr/>
          <a:lstStyle/>
          <a:p>
            <a:fld id="{2385DA76-2DD3-144A-9C84-6B8D9531DA2D}" type="slidenum">
              <a:rPr lang="en-US" smtClean="0"/>
              <a:t>3</a:t>
            </a:fld>
            <a:endParaRPr lang="en-US" dirty="0"/>
          </a:p>
        </p:txBody>
      </p:sp>
    </p:spTree>
    <p:extLst>
      <p:ext uri="{BB962C8B-B14F-4D97-AF65-F5344CB8AC3E}">
        <p14:creationId xmlns:p14="http://schemas.microsoft.com/office/powerpoint/2010/main" val="3580340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EABE2-B840-8665-98E9-F6EE14D8BC8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421B5E-1D96-791E-7F64-CB8790260B3C}"/>
              </a:ext>
            </a:extLst>
          </p:cNvPr>
          <p:cNvSpPr>
            <a:spLocks noGrp="1"/>
          </p:cNvSpPr>
          <p:nvPr>
            <p:ph type="title"/>
          </p:nvPr>
        </p:nvSpPr>
        <p:spPr/>
        <p:txBody>
          <a:bodyPr>
            <a:normAutofit fontScale="90000"/>
          </a:bodyPr>
          <a:lstStyle/>
          <a:p>
            <a:r>
              <a:rPr lang="en-US" dirty="0"/>
              <a:t>Improved Visibility of Centrally Managed Bibliographic Records</a:t>
            </a:r>
          </a:p>
        </p:txBody>
      </p:sp>
      <p:sp>
        <p:nvSpPr>
          <p:cNvPr id="5" name="Content Placeholder 4">
            <a:extLst>
              <a:ext uri="{FF2B5EF4-FFF2-40B4-BE49-F238E27FC236}">
                <a16:creationId xmlns:a16="http://schemas.microsoft.com/office/drawing/2014/main" id="{6CA43CF7-6EB7-EAEF-F83A-033B7822DAC5}"/>
              </a:ext>
            </a:extLst>
          </p:cNvPr>
          <p:cNvSpPr>
            <a:spLocks noGrp="1"/>
          </p:cNvSpPr>
          <p:nvPr>
            <p:ph sz="half" idx="2"/>
          </p:nvPr>
        </p:nvSpPr>
        <p:spPr>
          <a:xfrm>
            <a:off x="838200" y="1843088"/>
            <a:ext cx="10515600" cy="4350229"/>
          </a:xfrm>
        </p:spPr>
        <p:txBody>
          <a:bodyPr>
            <a:normAutofit fontScale="92500" lnSpcReduction="20000"/>
          </a:bodyPr>
          <a:lstStyle/>
          <a:p>
            <a:pPr marL="0" indent="0">
              <a:buNone/>
            </a:pPr>
            <a:r>
              <a:rPr lang="en-US" sz="2800" b="1" dirty="0"/>
              <a:t>I-Share Electronic Stat 4: Unique Electronic Titles Including NZ</a:t>
            </a:r>
          </a:p>
          <a:p>
            <a:pPr marL="0" indent="0">
              <a:buNone/>
            </a:pPr>
            <a:br>
              <a:rPr lang="en-US" sz="2800" dirty="0"/>
            </a:br>
            <a:r>
              <a:rPr lang="en-US" sz="2800" dirty="0"/>
              <a:t>This report provides a title count of electronic titles active in your institution. The count includes bibliographic records in your institution zone (IZ) and shared to your IZ from the network zone (NZ). Records are deduplicated on title and counted only once for a given title. This may result in somewhat lower counts than raw electronic title counts if title information is generic.</a:t>
            </a:r>
          </a:p>
          <a:p>
            <a:pPr marL="0" indent="0">
              <a:buNone/>
            </a:pPr>
            <a:endParaRPr lang="en-US" sz="2800" dirty="0"/>
          </a:p>
          <a:p>
            <a:pPr marL="0" indent="0">
              <a:buNone/>
            </a:pPr>
            <a:r>
              <a:rPr lang="en-US" sz="2800" dirty="0">
                <a:hlinkClick r:id="rId3"/>
              </a:rPr>
              <a:t>Table of Bibliographic Details</a:t>
            </a:r>
            <a:endParaRPr lang="en-US" sz="2800" dirty="0"/>
          </a:p>
          <a:p>
            <a:pPr marL="0" indent="0">
              <a:buNone/>
            </a:pPr>
            <a:endParaRPr lang="en-US" sz="2800" dirty="0"/>
          </a:p>
          <a:p>
            <a:pPr marL="0" indent="0">
              <a:buNone/>
            </a:pPr>
            <a:r>
              <a:rPr lang="en-US" sz="2800" dirty="0">
                <a:hlinkClick r:id="rId4"/>
              </a:rPr>
              <a:t>More information about I-Share Electronic Stat 4</a:t>
            </a:r>
            <a:endParaRPr lang="en-US" sz="2800" dirty="0"/>
          </a:p>
        </p:txBody>
      </p:sp>
      <p:sp>
        <p:nvSpPr>
          <p:cNvPr id="6" name="Tag">
            <a:extLst>
              <a:ext uri="{FF2B5EF4-FFF2-40B4-BE49-F238E27FC236}">
                <a16:creationId xmlns:a16="http://schemas.microsoft.com/office/drawing/2014/main" id="{91EB3A97-5990-0119-337B-1A9BA3EE82D7}"/>
              </a:ext>
            </a:extLst>
          </p:cNvPr>
          <p:cNvSpPr/>
          <p:nvPr/>
        </p:nvSpPr>
        <p:spPr>
          <a:xfrm>
            <a:off x="365760" y="6400800"/>
            <a:ext cx="2243598" cy="321100"/>
          </a:xfrm>
          <a:prstGeom prst="roundRect">
            <a:avLst/>
          </a:prstGeom>
          <a:solidFill>
            <a:srgbClr val="9B65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rPr>
              <a:t>Analytics/Statistics</a:t>
            </a:r>
          </a:p>
        </p:txBody>
      </p:sp>
      <p:sp>
        <p:nvSpPr>
          <p:cNvPr id="8" name="Tag">
            <a:extLst>
              <a:ext uri="{FF2B5EF4-FFF2-40B4-BE49-F238E27FC236}">
                <a16:creationId xmlns:a16="http://schemas.microsoft.com/office/drawing/2014/main" id="{5FA6046F-6081-4CF4-5797-BBD6B6944177}"/>
              </a:ext>
            </a:extLst>
          </p:cNvPr>
          <p:cNvSpPr/>
          <p:nvPr/>
        </p:nvSpPr>
        <p:spPr>
          <a:xfrm>
            <a:off x="2609358" y="6400800"/>
            <a:ext cx="3794760" cy="321100"/>
          </a:xfrm>
          <a:prstGeom prst="roundRect">
            <a:avLst/>
          </a:prstGeom>
          <a:solidFill>
            <a:srgbClr val="7173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Electronic Resources Management</a:t>
            </a:r>
          </a:p>
        </p:txBody>
      </p:sp>
      <p:sp>
        <p:nvSpPr>
          <p:cNvPr id="2" name="Slide Number Placeholder 1">
            <a:extLst>
              <a:ext uri="{FF2B5EF4-FFF2-40B4-BE49-F238E27FC236}">
                <a16:creationId xmlns:a16="http://schemas.microsoft.com/office/drawing/2014/main" id="{CF950522-1216-2328-47A7-990B71A04D2D}"/>
              </a:ext>
            </a:extLst>
          </p:cNvPr>
          <p:cNvSpPr>
            <a:spLocks noGrp="1"/>
          </p:cNvSpPr>
          <p:nvPr>
            <p:ph type="sldNum" sz="quarter" idx="12"/>
          </p:nvPr>
        </p:nvSpPr>
        <p:spPr>
          <a:xfrm>
            <a:off x="8610600" y="6384058"/>
            <a:ext cx="2743200" cy="365125"/>
          </a:xfrm>
        </p:spPr>
        <p:txBody>
          <a:bodyPr/>
          <a:lstStyle/>
          <a:p>
            <a:fld id="{2385DA76-2DD3-144A-9C84-6B8D9531DA2D}" type="slidenum">
              <a:rPr lang="en-US" smtClean="0"/>
              <a:t>30</a:t>
            </a:fld>
            <a:endParaRPr lang="en-US" dirty="0"/>
          </a:p>
        </p:txBody>
      </p:sp>
    </p:spTree>
    <p:extLst>
      <p:ext uri="{BB962C8B-B14F-4D97-AF65-F5344CB8AC3E}">
        <p14:creationId xmlns:p14="http://schemas.microsoft.com/office/powerpoint/2010/main" val="2811593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4E9A5-CD8A-D144-FE09-A70DB9C4DEA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51627AD-954B-4CBB-510C-F8E49FE1F95D}"/>
              </a:ext>
            </a:extLst>
          </p:cNvPr>
          <p:cNvSpPr>
            <a:spLocks noGrp="1"/>
          </p:cNvSpPr>
          <p:nvPr>
            <p:ph type="title"/>
          </p:nvPr>
        </p:nvSpPr>
        <p:spPr/>
        <p:txBody>
          <a:bodyPr>
            <a:normAutofit fontScale="90000"/>
          </a:bodyPr>
          <a:lstStyle/>
          <a:p>
            <a:r>
              <a:rPr lang="en-US" dirty="0"/>
              <a:t>Support for Wildcards in “Phrase Searches” in Primo VE</a:t>
            </a:r>
          </a:p>
        </p:txBody>
      </p:sp>
      <p:sp>
        <p:nvSpPr>
          <p:cNvPr id="5" name="Content Placeholder 4">
            <a:extLst>
              <a:ext uri="{FF2B5EF4-FFF2-40B4-BE49-F238E27FC236}">
                <a16:creationId xmlns:a16="http://schemas.microsoft.com/office/drawing/2014/main" id="{4721AA64-9FF1-230B-28F2-5159DE898B0F}"/>
              </a:ext>
            </a:extLst>
          </p:cNvPr>
          <p:cNvSpPr>
            <a:spLocks noGrp="1"/>
          </p:cNvSpPr>
          <p:nvPr>
            <p:ph sz="half" idx="2"/>
          </p:nvPr>
        </p:nvSpPr>
        <p:spPr>
          <a:xfrm>
            <a:off x="838200" y="1941535"/>
            <a:ext cx="10515600" cy="4251782"/>
          </a:xfrm>
        </p:spPr>
        <p:txBody>
          <a:bodyPr>
            <a:normAutofit/>
          </a:bodyPr>
          <a:lstStyle/>
          <a:p>
            <a:r>
              <a:rPr lang="en-US" sz="2800" dirty="0"/>
              <a:t>“synchronized swim*”</a:t>
            </a:r>
          </a:p>
          <a:p>
            <a:r>
              <a:rPr lang="en-US" sz="2800" dirty="0"/>
              <a:t>“</a:t>
            </a:r>
            <a:r>
              <a:rPr lang="en-US" sz="2800" dirty="0" err="1"/>
              <a:t>librar</a:t>
            </a:r>
            <a:r>
              <a:rPr lang="en-US" sz="2800" dirty="0"/>
              <a:t>* behavior”</a:t>
            </a:r>
          </a:p>
          <a:p>
            <a:r>
              <a:rPr lang="en-US" sz="2800" dirty="0"/>
              <a:t>“</a:t>
            </a:r>
            <a:r>
              <a:rPr lang="en-US" sz="2800" dirty="0" err="1"/>
              <a:t>gr?y</a:t>
            </a:r>
            <a:r>
              <a:rPr lang="en-US" sz="2800" dirty="0"/>
              <a:t> matter”</a:t>
            </a:r>
          </a:p>
          <a:p>
            <a:endParaRPr lang="en-US" sz="2800" dirty="0"/>
          </a:p>
          <a:p>
            <a:pPr marL="0" indent="0">
              <a:buNone/>
            </a:pPr>
            <a:r>
              <a:rPr lang="en-US" sz="2800" dirty="0">
                <a:hlinkClick r:id="rId3"/>
              </a:rPr>
              <a:t>Using Wildcards in Phrase Searches in Primo VE</a:t>
            </a:r>
            <a:endParaRPr lang="en-US" sz="2800" dirty="0"/>
          </a:p>
          <a:p>
            <a:pPr marL="0" indent="0">
              <a:buNone/>
            </a:pPr>
            <a:endParaRPr lang="en-US" sz="2800" dirty="0"/>
          </a:p>
          <a:p>
            <a:pPr marL="0" indent="0">
              <a:buNone/>
            </a:pPr>
            <a:r>
              <a:rPr lang="en-US" sz="2800" dirty="0"/>
              <a:t>Note: Wildcard searching in phrases will not retrieve CDI records until August 5.</a:t>
            </a:r>
          </a:p>
        </p:txBody>
      </p:sp>
      <p:sp>
        <p:nvSpPr>
          <p:cNvPr id="6" name="Tag">
            <a:extLst>
              <a:ext uri="{FF2B5EF4-FFF2-40B4-BE49-F238E27FC236}">
                <a16:creationId xmlns:a16="http://schemas.microsoft.com/office/drawing/2014/main" id="{29D993DF-1CC2-4013-D0C9-F36DC874B9E8}"/>
              </a:ext>
            </a:extLst>
          </p:cNvPr>
          <p:cNvSpPr/>
          <p:nvPr/>
        </p:nvSpPr>
        <p:spPr>
          <a:xfrm>
            <a:off x="365121" y="6400800"/>
            <a:ext cx="2441675" cy="321100"/>
          </a:xfrm>
          <a:prstGeom prst="roundRect">
            <a:avLst/>
          </a:prstGeom>
          <a:solidFill>
            <a:srgbClr val="AF2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Primo VE/ Discovery</a:t>
            </a:r>
          </a:p>
        </p:txBody>
      </p:sp>
      <p:sp>
        <p:nvSpPr>
          <p:cNvPr id="2" name="Slide Number Placeholder 1">
            <a:extLst>
              <a:ext uri="{FF2B5EF4-FFF2-40B4-BE49-F238E27FC236}">
                <a16:creationId xmlns:a16="http://schemas.microsoft.com/office/drawing/2014/main" id="{F3C2D39E-45B4-DFD8-C431-C362DF5B2B17}"/>
              </a:ext>
            </a:extLst>
          </p:cNvPr>
          <p:cNvSpPr>
            <a:spLocks noGrp="1"/>
          </p:cNvSpPr>
          <p:nvPr>
            <p:ph type="sldNum" sz="quarter" idx="12"/>
          </p:nvPr>
        </p:nvSpPr>
        <p:spPr>
          <a:xfrm>
            <a:off x="8610600" y="6384058"/>
            <a:ext cx="2743200" cy="365125"/>
          </a:xfrm>
        </p:spPr>
        <p:txBody>
          <a:bodyPr/>
          <a:lstStyle/>
          <a:p>
            <a:fld id="{2385DA76-2DD3-144A-9C84-6B8D9531DA2D}" type="slidenum">
              <a:rPr lang="en-US" smtClean="0"/>
              <a:t>31</a:t>
            </a:fld>
            <a:endParaRPr lang="en-US" dirty="0"/>
          </a:p>
        </p:txBody>
      </p:sp>
    </p:spTree>
    <p:extLst>
      <p:ext uri="{BB962C8B-B14F-4D97-AF65-F5344CB8AC3E}">
        <p14:creationId xmlns:p14="http://schemas.microsoft.com/office/powerpoint/2010/main" val="2473811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3CF94-7C4B-30C8-37ED-569BE58BC5E9}"/>
              </a:ext>
            </a:extLst>
          </p:cNvPr>
          <p:cNvSpPr>
            <a:spLocks noGrp="1"/>
          </p:cNvSpPr>
          <p:nvPr>
            <p:ph type="title"/>
          </p:nvPr>
        </p:nvSpPr>
        <p:spPr>
          <a:xfrm>
            <a:off x="838200" y="274320"/>
            <a:ext cx="10014842" cy="1188720"/>
          </a:xfrm>
        </p:spPr>
        <p:txBody>
          <a:bodyPr>
            <a:normAutofit fontScale="90000"/>
          </a:bodyPr>
          <a:lstStyle/>
          <a:p>
            <a:r>
              <a:rPr lang="en-US" dirty="0"/>
              <a:t>Important Security Update: Change to Email Action in Primo VE </a:t>
            </a:r>
          </a:p>
        </p:txBody>
      </p:sp>
      <p:sp>
        <p:nvSpPr>
          <p:cNvPr id="3" name="Content Placeholder 2">
            <a:extLst>
              <a:ext uri="{FF2B5EF4-FFF2-40B4-BE49-F238E27FC236}">
                <a16:creationId xmlns:a16="http://schemas.microsoft.com/office/drawing/2014/main" id="{4E0CD209-AE81-715B-F2E9-D71D11FE1AD2}"/>
              </a:ext>
            </a:extLst>
          </p:cNvPr>
          <p:cNvSpPr>
            <a:spLocks noGrp="1"/>
          </p:cNvSpPr>
          <p:nvPr>
            <p:ph sz="half" idx="2"/>
          </p:nvPr>
        </p:nvSpPr>
        <p:spPr>
          <a:xfrm>
            <a:off x="838200" y="1740980"/>
            <a:ext cx="10515600" cy="4415980"/>
          </a:xfrm>
        </p:spPr>
        <p:txBody>
          <a:bodyPr>
            <a:normAutofit lnSpcReduction="10000"/>
          </a:bodyPr>
          <a:lstStyle/>
          <a:p>
            <a:r>
              <a:rPr lang="en-US" sz="2800" dirty="0"/>
              <a:t>As of May 27, 2026, Email from Primo VE must be sent through an email client on the device</a:t>
            </a:r>
          </a:p>
          <a:p>
            <a:r>
              <a:rPr lang="en-US" sz="2800" dirty="0"/>
              <a:t>This change is to enhance security and reduce exposure to phishing-related risks</a:t>
            </a:r>
          </a:p>
          <a:p>
            <a:r>
              <a:rPr lang="en-US" sz="2800" dirty="0"/>
              <a:t>If the user's device has no default email-client configured, selecting the Email action opens a blank window, and nothing is sent</a:t>
            </a:r>
          </a:p>
          <a:p>
            <a:r>
              <a:rPr lang="en-US" sz="2800" dirty="0"/>
              <a:t>Bulk emailing of selected records is also no longer supported</a:t>
            </a:r>
          </a:p>
          <a:p>
            <a:pPr lvl="1"/>
            <a:r>
              <a:rPr lang="en-US" sz="2400" dirty="0"/>
              <a:t>Export All and Export to Excel actions are still supported</a:t>
            </a:r>
          </a:p>
          <a:p>
            <a:r>
              <a:rPr lang="en-US" sz="2800" dirty="0"/>
              <a:t>If you wish to disable the Email Action, it is configured in the </a:t>
            </a:r>
            <a:r>
              <a:rPr lang="en-US" sz="2800" u="sng" dirty="0">
                <a:hlinkClick r:id="rId3"/>
              </a:rPr>
              <a:t>Brief Record Display tab of View Configuration</a:t>
            </a:r>
            <a:r>
              <a:rPr lang="en-US" sz="2800" dirty="0"/>
              <a:t> </a:t>
            </a:r>
          </a:p>
          <a:p>
            <a:endParaRPr lang="en-US" dirty="0"/>
          </a:p>
          <a:p>
            <a:endParaRPr lang="en-US" dirty="0"/>
          </a:p>
        </p:txBody>
      </p:sp>
      <p:pic>
        <p:nvPicPr>
          <p:cNvPr id="6" name="Picture 5" descr="Image showing the Email Action icon which looks like the back of an envelope.">
            <a:extLst>
              <a:ext uri="{FF2B5EF4-FFF2-40B4-BE49-F238E27FC236}">
                <a16:creationId xmlns:a16="http://schemas.microsoft.com/office/drawing/2014/main" id="{D941D613-1EB7-899A-8FA7-6B30CF96A83B}"/>
              </a:ext>
            </a:extLst>
          </p:cNvPr>
          <p:cNvPicPr>
            <a:picLocks noChangeAspect="1"/>
          </p:cNvPicPr>
          <p:nvPr/>
        </p:nvPicPr>
        <p:blipFill>
          <a:blip r:embed="rId4"/>
          <a:stretch>
            <a:fillRect/>
          </a:stretch>
        </p:blipFill>
        <p:spPr>
          <a:xfrm>
            <a:off x="7411531" y="5505450"/>
            <a:ext cx="952500" cy="850900"/>
          </a:xfrm>
          <a:prstGeom prst="rect">
            <a:avLst/>
          </a:prstGeom>
          <a:ln>
            <a:solidFill>
              <a:schemeClr val="tx1"/>
            </a:solidFill>
          </a:ln>
        </p:spPr>
      </p:pic>
      <p:sp>
        <p:nvSpPr>
          <p:cNvPr id="10" name="Tag">
            <a:extLst>
              <a:ext uri="{FF2B5EF4-FFF2-40B4-BE49-F238E27FC236}">
                <a16:creationId xmlns:a16="http://schemas.microsoft.com/office/drawing/2014/main" id="{BCD7488B-AF51-33BD-17FA-8FCCC494B4C3}"/>
              </a:ext>
            </a:extLst>
          </p:cNvPr>
          <p:cNvSpPr/>
          <p:nvPr/>
        </p:nvSpPr>
        <p:spPr>
          <a:xfrm>
            <a:off x="365121" y="6400800"/>
            <a:ext cx="2441675" cy="321100"/>
          </a:xfrm>
          <a:prstGeom prst="roundRect">
            <a:avLst/>
          </a:prstGeom>
          <a:solidFill>
            <a:srgbClr val="AF2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Primo VE/ Discovery</a:t>
            </a:r>
          </a:p>
        </p:txBody>
      </p:sp>
      <p:sp>
        <p:nvSpPr>
          <p:cNvPr id="4" name="Slide Number Placeholder 3">
            <a:extLst>
              <a:ext uri="{FF2B5EF4-FFF2-40B4-BE49-F238E27FC236}">
                <a16:creationId xmlns:a16="http://schemas.microsoft.com/office/drawing/2014/main" id="{98330E93-FA79-AB6E-7743-13951DF28F7E}"/>
              </a:ext>
            </a:extLst>
          </p:cNvPr>
          <p:cNvSpPr>
            <a:spLocks noGrp="1"/>
          </p:cNvSpPr>
          <p:nvPr>
            <p:ph type="sldNum" sz="quarter" idx="12"/>
          </p:nvPr>
        </p:nvSpPr>
        <p:spPr/>
        <p:txBody>
          <a:bodyPr/>
          <a:lstStyle/>
          <a:p>
            <a:fld id="{2385DA76-2DD3-144A-9C84-6B8D9531DA2D}" type="slidenum">
              <a:rPr lang="en-US" smtClean="0"/>
              <a:t>32</a:t>
            </a:fld>
            <a:endParaRPr lang="en-US"/>
          </a:p>
        </p:txBody>
      </p:sp>
      <p:sp>
        <p:nvSpPr>
          <p:cNvPr id="5" name="Tag">
            <a:extLst>
              <a:ext uri="{FF2B5EF4-FFF2-40B4-BE49-F238E27FC236}">
                <a16:creationId xmlns:a16="http://schemas.microsoft.com/office/drawing/2014/main" id="{E5BDC1C8-FD2B-4E54-E133-BFAEFD7437F2}"/>
              </a:ext>
            </a:extLst>
          </p:cNvPr>
          <p:cNvSpPr/>
          <p:nvPr/>
        </p:nvSpPr>
        <p:spPr>
          <a:xfrm>
            <a:off x="2806796" y="6400800"/>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Tree>
    <p:extLst>
      <p:ext uri="{BB962C8B-B14F-4D97-AF65-F5344CB8AC3E}">
        <p14:creationId xmlns:p14="http://schemas.microsoft.com/office/powerpoint/2010/main" val="1890591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3779A-E894-6EDE-9E98-889C964A878E}"/>
              </a:ext>
            </a:extLst>
          </p:cNvPr>
          <p:cNvSpPr>
            <a:spLocks noGrp="1"/>
          </p:cNvSpPr>
          <p:nvPr>
            <p:ph type="title"/>
          </p:nvPr>
        </p:nvSpPr>
        <p:spPr/>
        <p:txBody>
          <a:bodyPr>
            <a:normAutofit fontScale="90000"/>
          </a:bodyPr>
          <a:lstStyle/>
          <a:p>
            <a:r>
              <a:rPr lang="en-US" dirty="0"/>
              <a:t>Limitations on the Number of Search Results in Primo (1 of 2)</a:t>
            </a:r>
          </a:p>
        </p:txBody>
      </p:sp>
      <p:sp>
        <p:nvSpPr>
          <p:cNvPr id="3" name="Content Placeholder 2">
            <a:extLst>
              <a:ext uri="{FF2B5EF4-FFF2-40B4-BE49-F238E27FC236}">
                <a16:creationId xmlns:a16="http://schemas.microsoft.com/office/drawing/2014/main" id="{E5D622D3-7124-ADE9-B5F8-337ADE9D47D0}"/>
              </a:ext>
            </a:extLst>
          </p:cNvPr>
          <p:cNvSpPr>
            <a:spLocks noGrp="1"/>
          </p:cNvSpPr>
          <p:nvPr>
            <p:ph sz="half" idx="2"/>
          </p:nvPr>
        </p:nvSpPr>
        <p:spPr>
          <a:xfrm>
            <a:off x="838200" y="1934308"/>
            <a:ext cx="10515600" cy="4259008"/>
          </a:xfrm>
        </p:spPr>
        <p:txBody>
          <a:bodyPr>
            <a:normAutofit/>
          </a:bodyPr>
          <a:lstStyle/>
          <a:p>
            <a:r>
              <a:rPr lang="en-US" sz="2800" dirty="0"/>
              <a:t>In the June 2026 release, the search results limits were changed to:</a:t>
            </a:r>
          </a:p>
          <a:p>
            <a:pPr lvl="1"/>
            <a:r>
              <a:rPr lang="en-US" sz="2400" dirty="0"/>
              <a:t>Guest users can only access the first 250 results in the results list. </a:t>
            </a:r>
          </a:p>
          <a:p>
            <a:pPr lvl="1"/>
            <a:r>
              <a:rPr lang="en-US" sz="2400" dirty="0"/>
              <a:t>Signed-in users can only access the first 2000 results in the results list.</a:t>
            </a:r>
          </a:p>
          <a:p>
            <a:pPr lvl="0"/>
            <a:r>
              <a:rPr lang="en-US" sz="2800" dirty="0"/>
              <a:t>Upon reaching the limit, the user is prompted to sign in. </a:t>
            </a:r>
          </a:p>
          <a:p>
            <a:pPr lvl="1"/>
            <a:r>
              <a:rPr lang="en-US" sz="2400" dirty="0"/>
              <a:t>If they sign in, the search results page is displayed with more results. </a:t>
            </a:r>
          </a:p>
          <a:p>
            <a:pPr lvl="1"/>
            <a:r>
              <a:rPr lang="en-US" sz="2400" dirty="0"/>
              <a:t>If they do not, a message indicating “Sign in to view full results” is displayed. </a:t>
            </a:r>
          </a:p>
          <a:p>
            <a:pPr lvl="0"/>
            <a:r>
              <a:rPr lang="en-US" sz="2800" dirty="0"/>
              <a:t>If a signed-in user attempts to access more than 2000 results, they will see a message “You have reached the maximum number of results to display. To get more relevant results, please refine your search term.”</a:t>
            </a:r>
          </a:p>
        </p:txBody>
      </p:sp>
      <p:sp>
        <p:nvSpPr>
          <p:cNvPr id="7" name="Tag">
            <a:extLst>
              <a:ext uri="{FF2B5EF4-FFF2-40B4-BE49-F238E27FC236}">
                <a16:creationId xmlns:a16="http://schemas.microsoft.com/office/drawing/2014/main" id="{11696347-02E1-375E-F3FF-0A73E5055342}"/>
              </a:ext>
            </a:extLst>
          </p:cNvPr>
          <p:cNvSpPr/>
          <p:nvPr/>
        </p:nvSpPr>
        <p:spPr>
          <a:xfrm>
            <a:off x="365121" y="6400800"/>
            <a:ext cx="2441675" cy="321100"/>
          </a:xfrm>
          <a:prstGeom prst="roundRect">
            <a:avLst/>
          </a:prstGeom>
          <a:solidFill>
            <a:srgbClr val="AF2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Primo VE/ Discovery</a:t>
            </a:r>
          </a:p>
        </p:txBody>
      </p:sp>
      <p:sp>
        <p:nvSpPr>
          <p:cNvPr id="4" name="Slide Number Placeholder 3">
            <a:extLst>
              <a:ext uri="{FF2B5EF4-FFF2-40B4-BE49-F238E27FC236}">
                <a16:creationId xmlns:a16="http://schemas.microsoft.com/office/drawing/2014/main" id="{DE90F037-7CF9-E2FF-46F9-C19FB8A6A416}"/>
              </a:ext>
            </a:extLst>
          </p:cNvPr>
          <p:cNvSpPr>
            <a:spLocks noGrp="1"/>
          </p:cNvSpPr>
          <p:nvPr>
            <p:ph type="sldNum" sz="quarter" idx="12"/>
          </p:nvPr>
        </p:nvSpPr>
        <p:spPr/>
        <p:txBody>
          <a:bodyPr/>
          <a:lstStyle/>
          <a:p>
            <a:fld id="{2385DA76-2DD3-144A-9C84-6B8D9531DA2D}" type="slidenum">
              <a:rPr lang="en-US" smtClean="0"/>
              <a:t>33</a:t>
            </a:fld>
            <a:endParaRPr lang="en-US"/>
          </a:p>
        </p:txBody>
      </p:sp>
    </p:spTree>
    <p:extLst>
      <p:ext uri="{BB962C8B-B14F-4D97-AF65-F5344CB8AC3E}">
        <p14:creationId xmlns:p14="http://schemas.microsoft.com/office/powerpoint/2010/main" val="273598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6274D-93E4-5131-5C2C-13A65A4D6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D96863-0866-64BD-CAEE-76F60CBD90D1}"/>
              </a:ext>
            </a:extLst>
          </p:cNvPr>
          <p:cNvSpPr>
            <a:spLocks noGrp="1"/>
          </p:cNvSpPr>
          <p:nvPr>
            <p:ph type="title"/>
          </p:nvPr>
        </p:nvSpPr>
        <p:spPr/>
        <p:txBody>
          <a:bodyPr>
            <a:normAutofit fontScale="90000"/>
          </a:bodyPr>
          <a:lstStyle/>
          <a:p>
            <a:r>
              <a:rPr lang="en-US" dirty="0"/>
              <a:t>Limitations on the Number of Search Results in Primo (2 of 2)</a:t>
            </a:r>
          </a:p>
        </p:txBody>
      </p:sp>
      <p:sp>
        <p:nvSpPr>
          <p:cNvPr id="3" name="Content Placeholder 2">
            <a:extLst>
              <a:ext uri="{FF2B5EF4-FFF2-40B4-BE49-F238E27FC236}">
                <a16:creationId xmlns:a16="http://schemas.microsoft.com/office/drawing/2014/main" id="{C96F125C-A9E6-793F-580F-7ABD067A0D57}"/>
              </a:ext>
            </a:extLst>
          </p:cNvPr>
          <p:cNvSpPr>
            <a:spLocks noGrp="1"/>
          </p:cNvSpPr>
          <p:nvPr>
            <p:ph sz="half" idx="2"/>
          </p:nvPr>
        </p:nvSpPr>
        <p:spPr>
          <a:xfrm>
            <a:off x="838200" y="1740980"/>
            <a:ext cx="10515600" cy="4452336"/>
          </a:xfrm>
        </p:spPr>
        <p:txBody>
          <a:bodyPr>
            <a:normAutofit/>
          </a:bodyPr>
          <a:lstStyle/>
          <a:p>
            <a:r>
              <a:rPr lang="en-US" sz="2800" dirty="0"/>
              <a:t>I-Share Libraries are encouraged to test this behavior before the fall semester begins.</a:t>
            </a:r>
          </a:p>
          <a:p>
            <a:r>
              <a:rPr lang="en-US" sz="2800" dirty="0"/>
              <a:t>Reach out to </a:t>
            </a:r>
            <a:r>
              <a:rPr lang="en-US" sz="2800" dirty="0">
                <a:hlinkClick r:id="rId3"/>
              </a:rPr>
              <a:t>CARLI Support </a:t>
            </a:r>
            <a:r>
              <a:rPr lang="en-US" sz="2800" dirty="0"/>
              <a:t>with any questions about labels or login help links.</a:t>
            </a:r>
          </a:p>
          <a:p>
            <a:r>
              <a:rPr lang="en-US" sz="2800" dirty="0"/>
              <a:t>In September 2026, there will be further refinement to allow for more search results from Guest users if CAPTCHA verification is enabled in Primo.</a:t>
            </a:r>
          </a:p>
          <a:p>
            <a:pPr lvl="1"/>
            <a:r>
              <a:rPr lang="en-US" sz="2400" dirty="0"/>
              <a:t>CARLI will share this information with I-Share Liaisons and the </a:t>
            </a:r>
            <a:r>
              <a:rPr lang="en-US" sz="2400" dirty="0">
                <a:hlinkClick r:id="rId4"/>
              </a:rPr>
              <a:t>CARLI Primo VE Interest Group email list</a:t>
            </a:r>
            <a:r>
              <a:rPr lang="en-US" sz="2400" dirty="0"/>
              <a:t>.</a:t>
            </a:r>
          </a:p>
        </p:txBody>
      </p:sp>
      <p:sp>
        <p:nvSpPr>
          <p:cNvPr id="6" name="Tag">
            <a:extLst>
              <a:ext uri="{FF2B5EF4-FFF2-40B4-BE49-F238E27FC236}">
                <a16:creationId xmlns:a16="http://schemas.microsoft.com/office/drawing/2014/main" id="{AF07B5D2-CFF3-DB0F-9EFC-4A809D4D044E}"/>
              </a:ext>
            </a:extLst>
          </p:cNvPr>
          <p:cNvSpPr/>
          <p:nvPr/>
        </p:nvSpPr>
        <p:spPr>
          <a:xfrm>
            <a:off x="365121" y="6400800"/>
            <a:ext cx="2441675" cy="321100"/>
          </a:xfrm>
          <a:prstGeom prst="roundRect">
            <a:avLst/>
          </a:prstGeom>
          <a:solidFill>
            <a:srgbClr val="AF2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Primo VE/ Discovery</a:t>
            </a:r>
          </a:p>
        </p:txBody>
      </p:sp>
      <p:sp>
        <p:nvSpPr>
          <p:cNvPr id="4" name="Slide Number Placeholder 3">
            <a:extLst>
              <a:ext uri="{FF2B5EF4-FFF2-40B4-BE49-F238E27FC236}">
                <a16:creationId xmlns:a16="http://schemas.microsoft.com/office/drawing/2014/main" id="{6DC1C5F6-7BE6-055C-A7F3-7C522DD169B0}"/>
              </a:ext>
            </a:extLst>
          </p:cNvPr>
          <p:cNvSpPr>
            <a:spLocks noGrp="1"/>
          </p:cNvSpPr>
          <p:nvPr>
            <p:ph type="sldNum" sz="quarter" idx="12"/>
          </p:nvPr>
        </p:nvSpPr>
        <p:spPr/>
        <p:txBody>
          <a:bodyPr/>
          <a:lstStyle/>
          <a:p>
            <a:fld id="{2385DA76-2DD3-144A-9C84-6B8D9531DA2D}" type="slidenum">
              <a:rPr lang="en-US" smtClean="0"/>
              <a:t>34</a:t>
            </a:fld>
            <a:endParaRPr lang="en-US"/>
          </a:p>
        </p:txBody>
      </p:sp>
    </p:spTree>
    <p:extLst>
      <p:ext uri="{BB962C8B-B14F-4D97-AF65-F5344CB8AC3E}">
        <p14:creationId xmlns:p14="http://schemas.microsoft.com/office/powerpoint/2010/main" val="3372762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8339C-5914-9393-9FF0-AC81E14CA51C}"/>
              </a:ext>
            </a:extLst>
          </p:cNvPr>
          <p:cNvSpPr>
            <a:spLocks noGrp="1"/>
          </p:cNvSpPr>
          <p:nvPr>
            <p:ph type="title"/>
          </p:nvPr>
        </p:nvSpPr>
        <p:spPr/>
        <p:txBody>
          <a:bodyPr>
            <a:normAutofit fontScale="90000"/>
          </a:bodyPr>
          <a:lstStyle/>
          <a:p>
            <a:r>
              <a:rPr lang="en-US" dirty="0"/>
              <a:t>Primo VE NDE Update</a:t>
            </a:r>
          </a:p>
        </p:txBody>
      </p:sp>
      <p:sp>
        <p:nvSpPr>
          <p:cNvPr id="3" name="Content Placeholder 2">
            <a:extLst>
              <a:ext uri="{FF2B5EF4-FFF2-40B4-BE49-F238E27FC236}">
                <a16:creationId xmlns:a16="http://schemas.microsoft.com/office/drawing/2014/main" id="{75A5B1A6-E91F-37D8-16EF-522CC5CF3D4B}"/>
              </a:ext>
            </a:extLst>
          </p:cNvPr>
          <p:cNvSpPr>
            <a:spLocks noGrp="1"/>
          </p:cNvSpPr>
          <p:nvPr>
            <p:ph sz="half" idx="2"/>
          </p:nvPr>
        </p:nvSpPr>
        <p:spPr>
          <a:xfrm>
            <a:off x="838200" y="1740980"/>
            <a:ext cx="10515600" cy="4452336"/>
          </a:xfrm>
        </p:spPr>
        <p:txBody>
          <a:bodyPr>
            <a:normAutofit/>
          </a:bodyPr>
          <a:lstStyle/>
          <a:p>
            <a:r>
              <a:rPr lang="en-US" sz="2800" dirty="0"/>
              <a:t>“Primo VE NDE UI: Share, Learn, and Ask” session was held on June 17, 2026. It was not recorded but summary notes were posted in the CARLI Primo NDE Implementation Basecamp</a:t>
            </a:r>
          </a:p>
          <a:p>
            <a:pPr lvl="1"/>
            <a:r>
              <a:rPr lang="en-US" sz="2400" dirty="0"/>
              <a:t>Next session will be Tuesday, Sept. 22, 2026 from 2:00-3:00pm</a:t>
            </a:r>
          </a:p>
          <a:p>
            <a:r>
              <a:rPr lang="en-US" sz="2800" dirty="0"/>
              <a:t>If you want to join the Basecamp for all CARLI libraries implementing NDE UI, send an email to </a:t>
            </a:r>
            <a:r>
              <a:rPr lang="en-US" sz="2800" dirty="0">
                <a:hlinkClick r:id="rId3"/>
              </a:rPr>
              <a:t>support@carli.illinois.edu</a:t>
            </a:r>
            <a:r>
              <a:rPr lang="en-US" sz="2800" dirty="0"/>
              <a:t> with your name and email address</a:t>
            </a:r>
          </a:p>
          <a:p>
            <a:r>
              <a:rPr lang="en-US" sz="2800" dirty="0"/>
              <a:t>CARLI’s </a:t>
            </a:r>
            <a:r>
              <a:rPr lang="en-US" sz="2800" dirty="0">
                <a:hlinkClick r:id="rId4"/>
              </a:rPr>
              <a:t>Primo VE NDE UI for I-Share webpage</a:t>
            </a:r>
            <a:endParaRPr lang="en-US" sz="2800" dirty="0"/>
          </a:p>
          <a:p>
            <a:pPr lvl="1"/>
            <a:r>
              <a:rPr lang="en-US" sz="2400" dirty="0"/>
              <a:t>Lists status of major known </a:t>
            </a:r>
            <a:r>
              <a:rPr lang="en-US" sz="2400" dirty="0" err="1"/>
              <a:t>consortial</a:t>
            </a:r>
            <a:r>
              <a:rPr lang="en-US" sz="2400" dirty="0"/>
              <a:t> issues</a:t>
            </a:r>
          </a:p>
          <a:p>
            <a:pPr lvl="1"/>
            <a:r>
              <a:rPr lang="en-US" sz="2400" dirty="0"/>
              <a:t>Links to documentation and information</a:t>
            </a:r>
          </a:p>
        </p:txBody>
      </p:sp>
      <p:sp>
        <p:nvSpPr>
          <p:cNvPr id="4" name="Tag">
            <a:extLst>
              <a:ext uri="{FF2B5EF4-FFF2-40B4-BE49-F238E27FC236}">
                <a16:creationId xmlns:a16="http://schemas.microsoft.com/office/drawing/2014/main" id="{D2774546-CBC5-C264-E346-8A231A9A6ABA}"/>
              </a:ext>
            </a:extLst>
          </p:cNvPr>
          <p:cNvSpPr/>
          <p:nvPr/>
        </p:nvSpPr>
        <p:spPr>
          <a:xfrm>
            <a:off x="365121" y="6400800"/>
            <a:ext cx="2441675" cy="321100"/>
          </a:xfrm>
          <a:prstGeom prst="roundRect">
            <a:avLst/>
          </a:prstGeom>
          <a:solidFill>
            <a:srgbClr val="AF2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Primo VE/ Discovery</a:t>
            </a:r>
          </a:p>
        </p:txBody>
      </p:sp>
      <p:sp>
        <p:nvSpPr>
          <p:cNvPr id="5" name="Slide Number Placeholder 4">
            <a:extLst>
              <a:ext uri="{FF2B5EF4-FFF2-40B4-BE49-F238E27FC236}">
                <a16:creationId xmlns:a16="http://schemas.microsoft.com/office/drawing/2014/main" id="{9C9FC46D-2B9B-2E81-6341-28DE6FE9D15E}"/>
              </a:ext>
            </a:extLst>
          </p:cNvPr>
          <p:cNvSpPr>
            <a:spLocks noGrp="1"/>
          </p:cNvSpPr>
          <p:nvPr>
            <p:ph type="sldNum" sz="quarter" idx="12"/>
          </p:nvPr>
        </p:nvSpPr>
        <p:spPr/>
        <p:txBody>
          <a:bodyPr/>
          <a:lstStyle/>
          <a:p>
            <a:fld id="{2385DA76-2DD3-144A-9C84-6B8D9531DA2D}" type="slidenum">
              <a:rPr lang="en-US" smtClean="0"/>
              <a:t>35</a:t>
            </a:fld>
            <a:endParaRPr lang="en-US"/>
          </a:p>
        </p:txBody>
      </p:sp>
    </p:spTree>
    <p:extLst>
      <p:ext uri="{BB962C8B-B14F-4D97-AF65-F5344CB8AC3E}">
        <p14:creationId xmlns:p14="http://schemas.microsoft.com/office/powerpoint/2010/main" val="24317008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B8B112-8E46-F84B-AA58-31BC4B34CE08}"/>
              </a:ext>
            </a:extLst>
          </p:cNvPr>
          <p:cNvSpPr>
            <a:spLocks noGrp="1"/>
          </p:cNvSpPr>
          <p:nvPr>
            <p:ph type="title"/>
          </p:nvPr>
        </p:nvSpPr>
        <p:spPr/>
        <p:txBody>
          <a:bodyPr>
            <a:normAutofit fontScale="90000"/>
          </a:bodyPr>
          <a:lstStyle/>
          <a:p>
            <a:r>
              <a:rPr lang="en-US" dirty="0" err="1"/>
              <a:t>Specto</a:t>
            </a:r>
            <a:r>
              <a:rPr lang="en-US" dirty="0"/>
              <a:t> / </a:t>
            </a:r>
            <a:r>
              <a:rPr lang="en-US" dirty="0" err="1"/>
              <a:t>Specto</a:t>
            </a:r>
            <a:r>
              <a:rPr lang="en-US" dirty="0"/>
              <a:t> Starter / Alma Digital</a:t>
            </a:r>
          </a:p>
        </p:txBody>
      </p:sp>
      <p:sp>
        <p:nvSpPr>
          <p:cNvPr id="3" name="Content Placeholder 2">
            <a:extLst>
              <a:ext uri="{FF2B5EF4-FFF2-40B4-BE49-F238E27FC236}">
                <a16:creationId xmlns:a16="http://schemas.microsoft.com/office/drawing/2014/main" id="{6D972517-0006-1301-68F9-DD2BED372633}"/>
              </a:ext>
            </a:extLst>
          </p:cNvPr>
          <p:cNvSpPr>
            <a:spLocks noGrp="1"/>
          </p:cNvSpPr>
          <p:nvPr>
            <p:ph sz="half" idx="2"/>
          </p:nvPr>
        </p:nvSpPr>
        <p:spPr/>
        <p:txBody>
          <a:bodyPr/>
          <a:lstStyle/>
          <a:p>
            <a:pPr>
              <a:buClr>
                <a:schemeClr val="tx1"/>
              </a:buClr>
            </a:pPr>
            <a:r>
              <a:rPr lang="en-US" dirty="0"/>
              <a:t>Alma Digital (Alma-D) is being rebranded as </a:t>
            </a:r>
            <a:r>
              <a:rPr lang="en-US" dirty="0" err="1"/>
              <a:t>Specto</a:t>
            </a:r>
            <a:r>
              <a:rPr lang="en-US" dirty="0"/>
              <a:t> Starter.</a:t>
            </a:r>
          </a:p>
          <a:p>
            <a:pPr>
              <a:buClr>
                <a:schemeClr val="tx1"/>
              </a:buClr>
            </a:pPr>
            <a:r>
              <a:rPr lang="en-US" dirty="0"/>
              <a:t>Reminder: Alma Digital (now </a:t>
            </a:r>
            <a:r>
              <a:rPr lang="en-US" dirty="0" err="1"/>
              <a:t>Specto</a:t>
            </a:r>
            <a:r>
              <a:rPr lang="en-US" dirty="0"/>
              <a:t> Starter) is not included as a CARLI-provided offering in the current Ex Libris contract for Alma/Primo for I-Share. A separate subscription is required to use the product within Alma. </a:t>
            </a:r>
          </a:p>
          <a:p>
            <a:pPr lvl="1"/>
            <a:r>
              <a:rPr lang="en-US" dirty="0">
                <a:highlight>
                  <a:srgbClr val="FFFF00"/>
                </a:highlight>
              </a:rPr>
              <a:t>Only two I-Share libraries have subscribed (Knox College, and DePaul University).</a:t>
            </a:r>
          </a:p>
          <a:p>
            <a:pPr>
              <a:buClr>
                <a:schemeClr val="tx1"/>
              </a:buClr>
            </a:pPr>
            <a:r>
              <a:rPr lang="en-US" dirty="0"/>
              <a:t>In the August release, Ex Libris set the </a:t>
            </a:r>
            <a:r>
              <a:rPr lang="en-US" dirty="0" err="1"/>
              <a:t>Specto</a:t>
            </a:r>
            <a:r>
              <a:rPr lang="en-US" dirty="0"/>
              <a:t> menu to appear in Alma unless a configuration is set to opt-out regardless of subscription status. </a:t>
            </a:r>
          </a:p>
          <a:p>
            <a:pPr lvl="1"/>
            <a:r>
              <a:rPr lang="en-US" dirty="0"/>
              <a:t>CARLI staff have set this to disable access to the </a:t>
            </a:r>
            <a:r>
              <a:rPr lang="en-US" dirty="0" err="1"/>
              <a:t>Specto</a:t>
            </a:r>
            <a:r>
              <a:rPr lang="en-US" dirty="0"/>
              <a:t> menu in all I-Share IZs </a:t>
            </a:r>
            <a:r>
              <a:rPr lang="en-US" dirty="0">
                <a:highlight>
                  <a:srgbClr val="FFFF00"/>
                </a:highlight>
              </a:rPr>
              <a:t>(except KNX and DPU)</a:t>
            </a:r>
            <a:r>
              <a:rPr lang="en-US" dirty="0"/>
              <a:t>.</a:t>
            </a:r>
          </a:p>
          <a:p>
            <a:r>
              <a:rPr lang="en-US" dirty="0"/>
              <a:t>If you have any questions, contact CARLI Support.</a:t>
            </a:r>
          </a:p>
        </p:txBody>
      </p:sp>
      <p:sp>
        <p:nvSpPr>
          <p:cNvPr id="2" name="Slide Number Placeholder 1">
            <a:extLst>
              <a:ext uri="{FF2B5EF4-FFF2-40B4-BE49-F238E27FC236}">
                <a16:creationId xmlns:a16="http://schemas.microsoft.com/office/drawing/2014/main" id="{2E92A254-AF49-936F-4D3B-8B91C745A1CC}"/>
              </a:ext>
            </a:extLst>
          </p:cNvPr>
          <p:cNvSpPr>
            <a:spLocks noGrp="1"/>
          </p:cNvSpPr>
          <p:nvPr>
            <p:ph type="sldNum" sz="quarter" idx="12"/>
          </p:nvPr>
        </p:nvSpPr>
        <p:spPr>
          <a:xfrm>
            <a:off x="8610600" y="6384058"/>
            <a:ext cx="2743200" cy="365125"/>
          </a:xfrm>
        </p:spPr>
        <p:txBody>
          <a:bodyPr/>
          <a:lstStyle/>
          <a:p>
            <a:fld id="{2385DA76-2DD3-144A-9C84-6B8D9531DA2D}" type="slidenum">
              <a:rPr lang="en-US" smtClean="0"/>
              <a:t>36</a:t>
            </a:fld>
            <a:endParaRPr lang="en-US" dirty="0"/>
          </a:p>
        </p:txBody>
      </p:sp>
    </p:spTree>
    <p:extLst>
      <p:ext uri="{BB962C8B-B14F-4D97-AF65-F5344CB8AC3E}">
        <p14:creationId xmlns:p14="http://schemas.microsoft.com/office/powerpoint/2010/main" val="2014792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2E7994-75F9-CF3C-0AAC-CAA3555C2DAA}"/>
              </a:ext>
            </a:extLst>
          </p:cNvPr>
          <p:cNvSpPr>
            <a:spLocks noGrp="1"/>
          </p:cNvSpPr>
          <p:nvPr>
            <p:ph type="title"/>
          </p:nvPr>
        </p:nvSpPr>
        <p:spPr/>
        <p:txBody>
          <a:bodyPr>
            <a:noAutofit/>
          </a:bodyPr>
          <a:lstStyle/>
          <a:p>
            <a:r>
              <a:rPr lang="en-US" dirty="0">
                <a:latin typeface="Arial" panose="020B0604020202020204" pitchFamily="34" charset="0"/>
                <a:cs typeface="Arial" panose="020B0604020202020204" pitchFamily="34" charset="0"/>
              </a:rPr>
              <a:t>Questions?</a:t>
            </a:r>
          </a:p>
        </p:txBody>
      </p:sp>
      <p:sp>
        <p:nvSpPr>
          <p:cNvPr id="3" name="Text Placeholder 2">
            <a:extLst>
              <a:ext uri="{FF2B5EF4-FFF2-40B4-BE49-F238E27FC236}">
                <a16:creationId xmlns:a16="http://schemas.microsoft.com/office/drawing/2014/main" id="{4D12FE4F-54D6-C04F-AB76-9CDA9C59436C}"/>
              </a:ext>
            </a:extLst>
          </p:cNvPr>
          <p:cNvSpPr>
            <a:spLocks noGrp="1"/>
          </p:cNvSpPr>
          <p:nvPr>
            <p:ph type="body" sz="quarter" idx="13"/>
          </p:nvPr>
        </p:nvSpPr>
        <p:spPr/>
        <p:txBody>
          <a:bodyPr>
            <a:normAutofit fontScale="92500" lnSpcReduction="10000"/>
          </a:bodyPr>
          <a:lstStyle/>
          <a:p>
            <a:r>
              <a:rPr lang="en-US" dirty="0"/>
              <a:t>support@carli.Illinois.edu</a:t>
            </a:r>
          </a:p>
        </p:txBody>
      </p:sp>
      <p:sp>
        <p:nvSpPr>
          <p:cNvPr id="2" name="Slide Number Placeholder 1">
            <a:extLst>
              <a:ext uri="{FF2B5EF4-FFF2-40B4-BE49-F238E27FC236}">
                <a16:creationId xmlns:a16="http://schemas.microsoft.com/office/drawing/2014/main" id="{0298CAF8-8E1C-F98D-8C88-CF3AE8FED82E}"/>
              </a:ext>
            </a:extLst>
          </p:cNvPr>
          <p:cNvSpPr>
            <a:spLocks noGrp="1"/>
          </p:cNvSpPr>
          <p:nvPr>
            <p:ph type="sldNum" sz="quarter" idx="12"/>
          </p:nvPr>
        </p:nvSpPr>
        <p:spPr/>
        <p:txBody>
          <a:bodyPr/>
          <a:lstStyle/>
          <a:p>
            <a:fld id="{2385DA76-2DD3-144A-9C84-6B8D9531DA2D}" type="slidenum">
              <a:rPr lang="en-US" smtClean="0"/>
              <a:t>37</a:t>
            </a:fld>
            <a:endParaRPr lang="en-US"/>
          </a:p>
        </p:txBody>
      </p:sp>
    </p:spTree>
    <p:extLst>
      <p:ext uri="{BB962C8B-B14F-4D97-AF65-F5344CB8AC3E}">
        <p14:creationId xmlns:p14="http://schemas.microsoft.com/office/powerpoint/2010/main" val="3133138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D5928-4DFE-87F5-4650-29E213978B20}"/>
              </a:ext>
            </a:extLst>
          </p:cNvPr>
          <p:cNvSpPr>
            <a:spLocks noGrp="1"/>
          </p:cNvSpPr>
          <p:nvPr>
            <p:ph type="title"/>
          </p:nvPr>
        </p:nvSpPr>
        <p:spPr/>
        <p:txBody>
          <a:bodyPr>
            <a:normAutofit fontScale="90000"/>
          </a:bodyPr>
          <a:lstStyle/>
          <a:p>
            <a:r>
              <a:rPr lang="en-US" dirty="0"/>
              <a:t>Announcements and Events</a:t>
            </a:r>
          </a:p>
        </p:txBody>
      </p:sp>
      <p:sp>
        <p:nvSpPr>
          <p:cNvPr id="3" name="Content Placeholder 2">
            <a:extLst>
              <a:ext uri="{FF2B5EF4-FFF2-40B4-BE49-F238E27FC236}">
                <a16:creationId xmlns:a16="http://schemas.microsoft.com/office/drawing/2014/main" id="{7CE3A6AA-F493-6F13-AC43-C2389C85208B}"/>
              </a:ext>
            </a:extLst>
          </p:cNvPr>
          <p:cNvSpPr>
            <a:spLocks noGrp="1"/>
          </p:cNvSpPr>
          <p:nvPr>
            <p:ph sz="half" idx="2"/>
          </p:nvPr>
        </p:nvSpPr>
        <p:spPr>
          <a:xfrm>
            <a:off x="838200" y="1740980"/>
            <a:ext cx="10515600" cy="4615370"/>
          </a:xfrm>
        </p:spPr>
        <p:txBody>
          <a:bodyPr>
            <a:normAutofit/>
          </a:bodyPr>
          <a:lstStyle/>
          <a:p>
            <a:pPr marL="342900" indent="-342900"/>
            <a:r>
              <a:rPr lang="en-US" sz="2800" dirty="0">
                <a:ea typeface="+mn-lt"/>
                <a:cs typeface="+mn-lt"/>
              </a:rPr>
              <a:t>Welcome our two new I-Share Libraries! </a:t>
            </a:r>
          </a:p>
          <a:p>
            <a:pPr marL="800100" lvl="1" indent="-342900"/>
            <a:r>
              <a:rPr lang="en-US" sz="2400" dirty="0">
                <a:ea typeface="+mn-lt"/>
                <a:cs typeface="+mn-lt"/>
              </a:rPr>
              <a:t>Field Museum of Natural History (FLD)</a:t>
            </a:r>
          </a:p>
          <a:p>
            <a:pPr marL="800100" lvl="1" indent="-342900"/>
            <a:r>
              <a:rPr lang="en-US" sz="2400" dirty="0">
                <a:ea typeface="+mn-lt"/>
                <a:cs typeface="+mn-lt"/>
              </a:rPr>
              <a:t>Chicago History Museum (CHM)</a:t>
            </a:r>
          </a:p>
          <a:p>
            <a:pPr marL="342900" indent="-342900"/>
            <a:r>
              <a:rPr lang="en-US" sz="2800" dirty="0">
                <a:ea typeface="+mn-lt"/>
                <a:cs typeface="+mn-lt"/>
              </a:rPr>
              <a:t>Reminder of our two recently closed I-Share Libraries</a:t>
            </a:r>
          </a:p>
          <a:p>
            <a:pPr marL="800100" lvl="1" indent="-342900"/>
            <a:r>
              <a:rPr lang="en-US" sz="2400" dirty="0">
                <a:ea typeface="+mn-lt"/>
                <a:cs typeface="+mn-lt"/>
              </a:rPr>
              <a:t>Trinity Christian College (TRN)</a:t>
            </a:r>
          </a:p>
          <a:p>
            <a:pPr marL="800100" lvl="1" indent="-342900"/>
            <a:r>
              <a:rPr lang="en-US" sz="2400" dirty="0">
                <a:ea typeface="+mn-lt"/>
                <a:cs typeface="+mn-lt"/>
              </a:rPr>
              <a:t>Trinity International University (TIU)</a:t>
            </a:r>
          </a:p>
          <a:p>
            <a:pPr marL="342900" indent="-342900"/>
            <a:r>
              <a:rPr lang="en-US" sz="2800" dirty="0">
                <a:ea typeface="+mn-lt"/>
                <a:cs typeface="+mn-lt"/>
              </a:rPr>
              <a:t>Semi-annual </a:t>
            </a:r>
            <a:r>
              <a:rPr lang="en-US" sz="2800" dirty="0">
                <a:ea typeface="+mn-lt"/>
                <a:cs typeface="+mn-lt"/>
                <a:hlinkClick r:id="rId3"/>
              </a:rPr>
              <a:t>Alma Sandbox </a:t>
            </a:r>
            <a:r>
              <a:rPr lang="en-US" sz="2800" dirty="0">
                <a:ea typeface="+mn-lt"/>
                <a:cs typeface="+mn-lt"/>
              </a:rPr>
              <a:t>refresh occurs on Sunday, Aug. 9, 2026.</a:t>
            </a:r>
          </a:p>
          <a:p>
            <a:pPr marL="342900" indent="-342900"/>
            <a:r>
              <a:rPr lang="en-US" sz="2800" dirty="0">
                <a:ea typeface="+mn-lt"/>
                <a:cs typeface="+mn-lt"/>
              </a:rPr>
              <a:t>Upcoming Events – </a:t>
            </a:r>
            <a:r>
              <a:rPr lang="en-US" dirty="0">
                <a:ea typeface="+mn-lt"/>
                <a:cs typeface="+mn-lt"/>
              </a:rPr>
              <a:t>see also the </a:t>
            </a:r>
            <a:r>
              <a:rPr lang="en-US" dirty="0">
                <a:ea typeface="+mn-lt"/>
                <a:cs typeface="+mn-lt"/>
                <a:hlinkClick r:id="rId4"/>
              </a:rPr>
              <a:t>CARLI Calendar</a:t>
            </a:r>
            <a:endParaRPr lang="en-US" dirty="0">
              <a:ea typeface="+mn-lt"/>
              <a:cs typeface="+mn-lt"/>
            </a:endParaRPr>
          </a:p>
          <a:p>
            <a:pPr marL="800100" lvl="1" indent="-342900"/>
            <a:r>
              <a:rPr lang="en-US" sz="2400" dirty="0">
                <a:ea typeface="+mn-lt"/>
                <a:cs typeface="+mn-lt"/>
              </a:rPr>
              <a:t>Sunday, Aug. 2, 2026 – Alma and Primo Quarterly Feature Release</a:t>
            </a:r>
          </a:p>
          <a:p>
            <a:pPr marL="800100" lvl="1" indent="-342900"/>
            <a:r>
              <a:rPr lang="en-US" sz="2400" dirty="0">
                <a:ea typeface="+mn-lt"/>
                <a:cs typeface="+mn-lt"/>
              </a:rPr>
              <a:t>Wednesday, Aug. 26, 2026 – </a:t>
            </a:r>
            <a:r>
              <a:rPr lang="en-US" sz="2400" dirty="0">
                <a:ea typeface="+mn-lt"/>
                <a:cs typeface="+mn-lt"/>
                <a:hlinkClick r:id="rId5"/>
              </a:rPr>
              <a:t>ERMT: Electronic Resources Management Tea</a:t>
            </a:r>
            <a:endParaRPr lang="en-US" sz="2400" dirty="0">
              <a:ea typeface="+mn-lt"/>
              <a:cs typeface="+mn-lt"/>
            </a:endParaRPr>
          </a:p>
          <a:p>
            <a:pPr marL="342900" indent="-342900"/>
            <a:endParaRPr lang="en-US" sz="2800" dirty="0">
              <a:ea typeface="+mn-lt"/>
              <a:cs typeface="+mn-lt"/>
            </a:endParaRPr>
          </a:p>
        </p:txBody>
      </p:sp>
      <p:sp>
        <p:nvSpPr>
          <p:cNvPr id="4" name="Slide Number Placeholder 3">
            <a:extLst>
              <a:ext uri="{FF2B5EF4-FFF2-40B4-BE49-F238E27FC236}">
                <a16:creationId xmlns:a16="http://schemas.microsoft.com/office/drawing/2014/main" id="{372FF70B-229C-A39B-3EC2-905B4924D238}"/>
              </a:ext>
            </a:extLst>
          </p:cNvPr>
          <p:cNvSpPr>
            <a:spLocks noGrp="1"/>
          </p:cNvSpPr>
          <p:nvPr>
            <p:ph type="sldNum" sz="quarter" idx="12"/>
          </p:nvPr>
        </p:nvSpPr>
        <p:spPr/>
        <p:txBody>
          <a:bodyPr/>
          <a:lstStyle/>
          <a:p>
            <a:fld id="{2385DA76-2DD3-144A-9C84-6B8D9531DA2D}" type="slidenum">
              <a:rPr lang="en-US" smtClean="0"/>
              <a:t>4</a:t>
            </a:fld>
            <a:endParaRPr lang="en-US"/>
          </a:p>
        </p:txBody>
      </p:sp>
    </p:spTree>
    <p:extLst>
      <p:ext uri="{BB962C8B-B14F-4D97-AF65-F5344CB8AC3E}">
        <p14:creationId xmlns:p14="http://schemas.microsoft.com/office/powerpoint/2010/main" val="3089881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F107C-BCB8-7B63-7ADD-EFF4F4DE1B27}"/>
              </a:ext>
            </a:extLst>
          </p:cNvPr>
          <p:cNvSpPr>
            <a:spLocks noGrp="1"/>
          </p:cNvSpPr>
          <p:nvPr>
            <p:ph type="title"/>
          </p:nvPr>
        </p:nvSpPr>
        <p:spPr/>
        <p:txBody>
          <a:bodyPr>
            <a:normAutofit fontScale="90000"/>
          </a:bodyPr>
          <a:lstStyle/>
          <a:p>
            <a:r>
              <a:rPr lang="en-US" dirty="0"/>
              <a:t>Reminders</a:t>
            </a:r>
          </a:p>
        </p:txBody>
      </p:sp>
      <p:sp>
        <p:nvSpPr>
          <p:cNvPr id="3" name="Content Placeholder 2">
            <a:extLst>
              <a:ext uri="{FF2B5EF4-FFF2-40B4-BE49-F238E27FC236}">
                <a16:creationId xmlns:a16="http://schemas.microsoft.com/office/drawing/2014/main" id="{BA26CF24-CCC5-CFF8-F563-A495BE3AABF7}"/>
              </a:ext>
            </a:extLst>
          </p:cNvPr>
          <p:cNvSpPr>
            <a:spLocks noGrp="1"/>
          </p:cNvSpPr>
          <p:nvPr>
            <p:ph sz="half" idx="2"/>
          </p:nvPr>
        </p:nvSpPr>
        <p:spPr>
          <a:xfrm>
            <a:off x="838200" y="1740980"/>
            <a:ext cx="10515600" cy="3243581"/>
          </a:xfrm>
        </p:spPr>
        <p:txBody>
          <a:bodyPr>
            <a:normAutofit/>
          </a:bodyPr>
          <a:lstStyle/>
          <a:p>
            <a:pPr marL="342900" indent="-342900"/>
            <a:r>
              <a:rPr lang="en-US" sz="2800" dirty="0">
                <a:ea typeface="+mn-lt"/>
                <a:cs typeface="+mn-lt"/>
              </a:rPr>
              <a:t>In this webinar, CARLI Staff are sharing the updates we feel are most important to the I-Share environment.</a:t>
            </a:r>
          </a:p>
          <a:p>
            <a:pPr marL="342900" indent="-342900"/>
            <a:r>
              <a:rPr lang="en-US" sz="2800" dirty="0">
                <a:ea typeface="+mn-lt"/>
                <a:cs typeface="+mn-lt"/>
              </a:rPr>
              <a:t>Staff at I-Share libraries can review the full set of release notes available from the Alma and Primo VE Support Pages:</a:t>
            </a:r>
          </a:p>
          <a:p>
            <a:pPr marL="1085850" lvl="1" indent="-342900"/>
            <a:r>
              <a:rPr lang="en-US" sz="2800" dirty="0">
                <a:ea typeface="+mn-lt"/>
                <a:cs typeface="+mn-lt"/>
                <a:hlinkClick r:id="rId3"/>
              </a:rPr>
              <a:t>Alma Release Notes </a:t>
            </a:r>
            <a:endParaRPr lang="en-US" sz="2800" dirty="0">
              <a:ea typeface="+mn-lt"/>
              <a:cs typeface="+mn-lt"/>
            </a:endParaRPr>
          </a:p>
          <a:p>
            <a:pPr marL="1085850" lvl="1" indent="-342900"/>
            <a:r>
              <a:rPr lang="en-US" sz="2800" dirty="0">
                <a:ea typeface="+mn-lt"/>
                <a:cs typeface="+mn-lt"/>
                <a:hlinkClick r:id="rId4"/>
              </a:rPr>
              <a:t>Primo VE Release Notes</a:t>
            </a:r>
          </a:p>
          <a:p>
            <a:r>
              <a:rPr lang="en-US" sz="2800" dirty="0"/>
              <a:t>Slides have been marked with audience tags:</a:t>
            </a:r>
          </a:p>
        </p:txBody>
      </p:sp>
      <p:sp>
        <p:nvSpPr>
          <p:cNvPr id="12" name="Tag">
            <a:extLst>
              <a:ext uri="{FF2B5EF4-FFF2-40B4-BE49-F238E27FC236}">
                <a16:creationId xmlns:a16="http://schemas.microsoft.com/office/drawing/2014/main" id="{72BE7D98-11D1-61FA-C9B2-B70E17504AA1}"/>
              </a:ext>
            </a:extLst>
          </p:cNvPr>
          <p:cNvSpPr/>
          <p:nvPr/>
        </p:nvSpPr>
        <p:spPr>
          <a:xfrm>
            <a:off x="1099568" y="4993963"/>
            <a:ext cx="1523711" cy="321100"/>
          </a:xfrm>
          <a:prstGeom prst="roundRect">
            <a:avLst/>
          </a:prstGeom>
          <a:solidFill>
            <a:srgbClr val="0033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Acquisitions</a:t>
            </a:r>
          </a:p>
        </p:txBody>
      </p:sp>
      <p:sp>
        <p:nvSpPr>
          <p:cNvPr id="5" name="Tag">
            <a:extLst>
              <a:ext uri="{FF2B5EF4-FFF2-40B4-BE49-F238E27FC236}">
                <a16:creationId xmlns:a16="http://schemas.microsoft.com/office/drawing/2014/main" id="{AA2F81B0-9898-7767-BAC2-0934FBF862D3}"/>
              </a:ext>
            </a:extLst>
          </p:cNvPr>
          <p:cNvSpPr/>
          <p:nvPr/>
        </p:nvSpPr>
        <p:spPr>
          <a:xfrm>
            <a:off x="2712998" y="4990118"/>
            <a:ext cx="2243598" cy="321100"/>
          </a:xfrm>
          <a:prstGeom prst="roundRect">
            <a:avLst/>
          </a:prstGeom>
          <a:solidFill>
            <a:srgbClr val="9B65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Analytics/Statistics</a:t>
            </a:r>
          </a:p>
        </p:txBody>
      </p:sp>
      <p:sp>
        <p:nvSpPr>
          <p:cNvPr id="11" name="Tag">
            <a:extLst>
              <a:ext uri="{FF2B5EF4-FFF2-40B4-BE49-F238E27FC236}">
                <a16:creationId xmlns:a16="http://schemas.microsoft.com/office/drawing/2014/main" id="{77823E77-5CA2-5953-06D3-2B22FA882ACE}"/>
              </a:ext>
            </a:extLst>
          </p:cNvPr>
          <p:cNvSpPr/>
          <p:nvPr/>
        </p:nvSpPr>
        <p:spPr>
          <a:xfrm>
            <a:off x="5046315" y="5005305"/>
            <a:ext cx="1331059" cy="321100"/>
          </a:xfrm>
          <a:prstGeom prst="roundRect">
            <a:avLst/>
          </a:prstGeom>
          <a:solidFill>
            <a:srgbClr val="006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Cataloging</a:t>
            </a:r>
          </a:p>
        </p:txBody>
      </p:sp>
      <p:sp>
        <p:nvSpPr>
          <p:cNvPr id="7" name="Tag">
            <a:extLst>
              <a:ext uri="{FF2B5EF4-FFF2-40B4-BE49-F238E27FC236}">
                <a16:creationId xmlns:a16="http://schemas.microsoft.com/office/drawing/2014/main" id="{5D55083E-A83A-1438-6D8D-5A4FD8E612D0}"/>
              </a:ext>
            </a:extLst>
          </p:cNvPr>
          <p:cNvSpPr/>
          <p:nvPr/>
        </p:nvSpPr>
        <p:spPr>
          <a:xfrm>
            <a:off x="6467093" y="4991178"/>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Circulation</a:t>
            </a:r>
          </a:p>
        </p:txBody>
      </p:sp>
      <p:sp>
        <p:nvSpPr>
          <p:cNvPr id="8" name="Tag">
            <a:extLst>
              <a:ext uri="{FF2B5EF4-FFF2-40B4-BE49-F238E27FC236}">
                <a16:creationId xmlns:a16="http://schemas.microsoft.com/office/drawing/2014/main" id="{4BED1DC7-C7E4-2C10-9852-0F145E5127F9}"/>
              </a:ext>
            </a:extLst>
          </p:cNvPr>
          <p:cNvSpPr/>
          <p:nvPr/>
        </p:nvSpPr>
        <p:spPr>
          <a:xfrm>
            <a:off x="7928412" y="4984562"/>
            <a:ext cx="1694803" cy="320040"/>
          </a:xfrm>
          <a:prstGeom prst="roundRect">
            <a:avLst/>
          </a:prstGeom>
          <a:solidFill>
            <a:srgbClr val="466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Configuration</a:t>
            </a:r>
          </a:p>
        </p:txBody>
      </p:sp>
      <p:sp>
        <p:nvSpPr>
          <p:cNvPr id="9" name="Tag">
            <a:extLst>
              <a:ext uri="{FF2B5EF4-FFF2-40B4-BE49-F238E27FC236}">
                <a16:creationId xmlns:a16="http://schemas.microsoft.com/office/drawing/2014/main" id="{EA55D2E1-7E0C-7632-6439-145DBC666505}"/>
              </a:ext>
            </a:extLst>
          </p:cNvPr>
          <p:cNvSpPr/>
          <p:nvPr/>
        </p:nvSpPr>
        <p:spPr>
          <a:xfrm>
            <a:off x="1099568" y="5427465"/>
            <a:ext cx="2556650" cy="320040"/>
          </a:xfrm>
          <a:prstGeom prst="roundRect">
            <a:avLst/>
          </a:prstGeom>
          <a:solidFill>
            <a:srgbClr val="592C5F"/>
          </a:solidFill>
          <a:ln>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ILL/ Resource Sharing</a:t>
            </a:r>
          </a:p>
        </p:txBody>
      </p:sp>
      <p:sp>
        <p:nvSpPr>
          <p:cNvPr id="10" name="Tag">
            <a:extLst>
              <a:ext uri="{FF2B5EF4-FFF2-40B4-BE49-F238E27FC236}">
                <a16:creationId xmlns:a16="http://schemas.microsoft.com/office/drawing/2014/main" id="{68D6FBBA-58B7-6DEF-195C-A50E7B155111}"/>
              </a:ext>
            </a:extLst>
          </p:cNvPr>
          <p:cNvSpPr/>
          <p:nvPr/>
        </p:nvSpPr>
        <p:spPr>
          <a:xfrm>
            <a:off x="3745653" y="5419240"/>
            <a:ext cx="1276776" cy="3211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14" name="Tag">
            <a:extLst>
              <a:ext uri="{FF2B5EF4-FFF2-40B4-BE49-F238E27FC236}">
                <a16:creationId xmlns:a16="http://schemas.microsoft.com/office/drawing/2014/main" id="{49790BDD-10EF-2B2A-0EB2-42E148385D66}"/>
              </a:ext>
            </a:extLst>
          </p:cNvPr>
          <p:cNvSpPr/>
          <p:nvPr/>
        </p:nvSpPr>
        <p:spPr>
          <a:xfrm>
            <a:off x="5111864" y="5419240"/>
            <a:ext cx="3849228" cy="321100"/>
          </a:xfrm>
          <a:prstGeom prst="roundRect">
            <a:avLst/>
          </a:prstGeom>
          <a:solidFill>
            <a:srgbClr val="7173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Electronic Resources Management</a:t>
            </a:r>
          </a:p>
        </p:txBody>
      </p:sp>
      <p:sp>
        <p:nvSpPr>
          <p:cNvPr id="13" name="Tag">
            <a:extLst>
              <a:ext uri="{FF2B5EF4-FFF2-40B4-BE49-F238E27FC236}">
                <a16:creationId xmlns:a16="http://schemas.microsoft.com/office/drawing/2014/main" id="{8749CE79-394A-7AB8-8A04-10BC58126E69}"/>
              </a:ext>
            </a:extLst>
          </p:cNvPr>
          <p:cNvSpPr/>
          <p:nvPr/>
        </p:nvSpPr>
        <p:spPr>
          <a:xfrm>
            <a:off x="9050527" y="5419240"/>
            <a:ext cx="2441675" cy="321100"/>
          </a:xfrm>
          <a:prstGeom prst="roundRect">
            <a:avLst/>
          </a:prstGeom>
          <a:solidFill>
            <a:srgbClr val="AF2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Primo VE/ Discovery</a:t>
            </a:r>
          </a:p>
        </p:txBody>
      </p:sp>
      <p:sp>
        <p:nvSpPr>
          <p:cNvPr id="18" name="Tag">
            <a:extLst>
              <a:ext uri="{FF2B5EF4-FFF2-40B4-BE49-F238E27FC236}">
                <a16:creationId xmlns:a16="http://schemas.microsoft.com/office/drawing/2014/main" id="{02293AB8-4287-9882-D424-2AB12DC40EF9}"/>
              </a:ext>
            </a:extLst>
          </p:cNvPr>
          <p:cNvSpPr/>
          <p:nvPr/>
        </p:nvSpPr>
        <p:spPr>
          <a:xfrm>
            <a:off x="1079937" y="5859907"/>
            <a:ext cx="2567367" cy="321101"/>
          </a:xfrm>
          <a:prstGeom prst="roundRect">
            <a:avLst/>
          </a:prstGeom>
          <a:solidFill>
            <a:srgbClr val="5E5E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Reference/ Instruction</a:t>
            </a:r>
          </a:p>
        </p:txBody>
      </p:sp>
      <p:sp>
        <p:nvSpPr>
          <p:cNvPr id="17" name="Tag">
            <a:extLst>
              <a:ext uri="{FF2B5EF4-FFF2-40B4-BE49-F238E27FC236}">
                <a16:creationId xmlns:a16="http://schemas.microsoft.com/office/drawing/2014/main" id="{3FED6A04-1800-879B-C7FD-1D4E5E9A4709}"/>
              </a:ext>
            </a:extLst>
          </p:cNvPr>
          <p:cNvSpPr/>
          <p:nvPr/>
        </p:nvSpPr>
        <p:spPr>
          <a:xfrm>
            <a:off x="3776170" y="5860968"/>
            <a:ext cx="1051560" cy="320040"/>
          </a:xfrm>
          <a:prstGeom prst="round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Systems</a:t>
            </a:r>
          </a:p>
        </p:txBody>
      </p:sp>
      <p:sp>
        <p:nvSpPr>
          <p:cNvPr id="16" name="Tag">
            <a:extLst>
              <a:ext uri="{FF2B5EF4-FFF2-40B4-BE49-F238E27FC236}">
                <a16:creationId xmlns:a16="http://schemas.microsoft.com/office/drawing/2014/main" id="{971BBFD6-A8A3-CE11-E631-2AFE71CC3D49}"/>
              </a:ext>
            </a:extLst>
          </p:cNvPr>
          <p:cNvSpPr/>
          <p:nvPr/>
        </p:nvSpPr>
        <p:spPr>
          <a:xfrm>
            <a:off x="4956596" y="5854978"/>
            <a:ext cx="2140916" cy="321100"/>
          </a:xfrm>
          <a:prstGeom prst="roundRect">
            <a:avLst/>
          </a:prstGeom>
          <a:solidFill>
            <a:srgbClr val="964A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User Management</a:t>
            </a:r>
          </a:p>
        </p:txBody>
      </p:sp>
      <p:sp>
        <p:nvSpPr>
          <p:cNvPr id="4" name="Slide Number Placeholder 3">
            <a:extLst>
              <a:ext uri="{FF2B5EF4-FFF2-40B4-BE49-F238E27FC236}">
                <a16:creationId xmlns:a16="http://schemas.microsoft.com/office/drawing/2014/main" id="{298FC3BB-B879-2316-DFBF-2C7107011331}"/>
              </a:ext>
            </a:extLst>
          </p:cNvPr>
          <p:cNvSpPr>
            <a:spLocks noGrp="1"/>
          </p:cNvSpPr>
          <p:nvPr>
            <p:ph type="sldNum" sz="quarter" idx="12"/>
          </p:nvPr>
        </p:nvSpPr>
        <p:spPr/>
        <p:txBody>
          <a:bodyPr/>
          <a:lstStyle/>
          <a:p>
            <a:fld id="{2385DA76-2DD3-144A-9C84-6B8D9531DA2D}" type="slidenum">
              <a:rPr lang="en-US" smtClean="0"/>
              <a:t>5</a:t>
            </a:fld>
            <a:endParaRPr lang="en-US" dirty="0"/>
          </a:p>
        </p:txBody>
      </p:sp>
    </p:spTree>
    <p:extLst>
      <p:ext uri="{BB962C8B-B14F-4D97-AF65-F5344CB8AC3E}">
        <p14:creationId xmlns:p14="http://schemas.microsoft.com/office/powerpoint/2010/main" val="3229335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95175-8BEF-E9EA-03A0-2F7568116A53}"/>
              </a:ext>
            </a:extLst>
          </p:cNvPr>
          <p:cNvSpPr>
            <a:spLocks noGrp="1"/>
          </p:cNvSpPr>
          <p:nvPr>
            <p:ph type="title"/>
          </p:nvPr>
        </p:nvSpPr>
        <p:spPr/>
        <p:txBody>
          <a:bodyPr>
            <a:normAutofit fontScale="90000"/>
          </a:bodyPr>
          <a:lstStyle/>
          <a:p>
            <a:r>
              <a:rPr lang="en-US" dirty="0"/>
              <a:t>New Knowledge Portal</a:t>
            </a:r>
          </a:p>
        </p:txBody>
      </p:sp>
      <p:sp>
        <p:nvSpPr>
          <p:cNvPr id="4" name="Content Placeholder 3">
            <a:extLst>
              <a:ext uri="{FF2B5EF4-FFF2-40B4-BE49-F238E27FC236}">
                <a16:creationId xmlns:a16="http://schemas.microsoft.com/office/drawing/2014/main" id="{D94D84F8-76FA-8DEA-E66B-4C5B4EEEE755}"/>
              </a:ext>
            </a:extLst>
          </p:cNvPr>
          <p:cNvSpPr>
            <a:spLocks noGrp="1"/>
          </p:cNvSpPr>
          <p:nvPr>
            <p:ph sz="half" idx="2"/>
          </p:nvPr>
        </p:nvSpPr>
        <p:spPr>
          <a:xfrm>
            <a:off x="839788" y="1733267"/>
            <a:ext cx="5157787" cy="4623084"/>
          </a:xfrm>
        </p:spPr>
        <p:txBody>
          <a:bodyPr>
            <a:normAutofit lnSpcReduction="10000"/>
          </a:bodyPr>
          <a:lstStyle/>
          <a:p>
            <a:r>
              <a:rPr lang="en-US" dirty="0"/>
              <a:t>Starting with the August release, the Alma documentation will be published and maintained in the new Clarivate Knowledge Portal. Primo documentation will move soon.</a:t>
            </a:r>
          </a:p>
          <a:p>
            <a:r>
              <a:rPr lang="en-US" dirty="0"/>
              <a:t>The current Ex Libris Knowledge Center will continue to be available until November, but pages will not be updated.</a:t>
            </a:r>
          </a:p>
          <a:p>
            <a:r>
              <a:rPr lang="en-US" dirty="0"/>
              <a:t>The Alma AI Knowledge Assistant will be discontinued in November.</a:t>
            </a:r>
          </a:p>
          <a:p>
            <a:r>
              <a:rPr lang="en-US" dirty="0"/>
              <a:t>There are no redirects from pages in the old Knowledge Center to new pages in the Knowledge Portal.</a:t>
            </a:r>
          </a:p>
        </p:txBody>
      </p:sp>
      <p:pic>
        <p:nvPicPr>
          <p:cNvPr id="9" name="Content Placeholder 8" descr="Screen capture of the new Knowledge Portal">
            <a:extLst>
              <a:ext uri="{FF2B5EF4-FFF2-40B4-BE49-F238E27FC236}">
                <a16:creationId xmlns:a16="http://schemas.microsoft.com/office/drawing/2014/main" id="{B5D2DEF6-B62F-9AF9-839D-39D3D3DABC53}"/>
              </a:ext>
            </a:extLst>
          </p:cNvPr>
          <p:cNvPicPr>
            <a:picLocks noGrp="1" noChangeAspect="1"/>
          </p:cNvPicPr>
          <p:nvPr>
            <p:ph sz="quarter" idx="4"/>
          </p:nvPr>
        </p:nvPicPr>
        <p:blipFill>
          <a:blip r:embed="rId3"/>
          <a:stretch>
            <a:fillRect/>
          </a:stretch>
        </p:blipFill>
        <p:spPr>
          <a:xfrm>
            <a:off x="6172199" y="2188143"/>
            <a:ext cx="5183188" cy="3045122"/>
          </a:xfrm>
          <a:ln>
            <a:solidFill>
              <a:schemeClr val="bg2">
                <a:lumMod val="10000"/>
              </a:schemeClr>
            </a:solidFill>
          </a:ln>
        </p:spPr>
      </p:pic>
      <p:sp>
        <p:nvSpPr>
          <p:cNvPr id="5" name="Text Placeholder 4">
            <a:extLst>
              <a:ext uri="{FF2B5EF4-FFF2-40B4-BE49-F238E27FC236}">
                <a16:creationId xmlns:a16="http://schemas.microsoft.com/office/drawing/2014/main" id="{1971C7D6-8E3B-43CF-3FBE-74BAEA5D02A3}"/>
              </a:ext>
            </a:extLst>
          </p:cNvPr>
          <p:cNvSpPr>
            <a:spLocks noGrp="1"/>
          </p:cNvSpPr>
          <p:nvPr>
            <p:ph type="body" sz="quarter" idx="3"/>
          </p:nvPr>
        </p:nvSpPr>
        <p:spPr>
          <a:xfrm rot="10800000" flipV="1">
            <a:off x="6172197" y="5303542"/>
            <a:ext cx="2743200" cy="254295"/>
          </a:xfrm>
        </p:spPr>
        <p:txBody>
          <a:bodyPr>
            <a:noAutofit/>
          </a:bodyPr>
          <a:lstStyle/>
          <a:p>
            <a:r>
              <a:rPr lang="en-US" sz="1400" dirty="0"/>
              <a:t>New Clarivate Knowledge Portal</a:t>
            </a:r>
          </a:p>
        </p:txBody>
      </p:sp>
      <p:sp>
        <p:nvSpPr>
          <p:cNvPr id="6" name="Tag">
            <a:extLst>
              <a:ext uri="{FF2B5EF4-FFF2-40B4-BE49-F238E27FC236}">
                <a16:creationId xmlns:a16="http://schemas.microsoft.com/office/drawing/2014/main" id="{0AAED728-6023-1B11-0156-BC19C0093FE8}"/>
              </a:ext>
            </a:extLst>
          </p:cNvPr>
          <p:cNvSpPr/>
          <p:nvPr/>
        </p:nvSpPr>
        <p:spPr>
          <a:xfrm>
            <a:off x="365760" y="6401435"/>
            <a:ext cx="1276776" cy="32004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3" name="Slide Number Placeholder 2">
            <a:extLst>
              <a:ext uri="{FF2B5EF4-FFF2-40B4-BE49-F238E27FC236}">
                <a16:creationId xmlns:a16="http://schemas.microsoft.com/office/drawing/2014/main" id="{0AD60428-2DE8-DF9A-0212-95D19E3D1BDB}"/>
              </a:ext>
            </a:extLst>
          </p:cNvPr>
          <p:cNvSpPr>
            <a:spLocks noGrp="1"/>
          </p:cNvSpPr>
          <p:nvPr>
            <p:ph type="sldNum" sz="quarter" idx="12"/>
          </p:nvPr>
        </p:nvSpPr>
        <p:spPr/>
        <p:txBody>
          <a:bodyPr/>
          <a:lstStyle/>
          <a:p>
            <a:fld id="{2385DA76-2DD3-144A-9C84-6B8D9531DA2D}" type="slidenum">
              <a:rPr lang="en-US" smtClean="0"/>
              <a:t>6</a:t>
            </a:fld>
            <a:endParaRPr lang="en-US" dirty="0"/>
          </a:p>
        </p:txBody>
      </p:sp>
    </p:spTree>
    <p:extLst>
      <p:ext uri="{BB962C8B-B14F-4D97-AF65-F5344CB8AC3E}">
        <p14:creationId xmlns:p14="http://schemas.microsoft.com/office/powerpoint/2010/main" val="4018747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A8164-4B8B-620C-C6A9-04F5ABADA79E}"/>
              </a:ext>
            </a:extLst>
          </p:cNvPr>
          <p:cNvSpPr>
            <a:spLocks noGrp="1"/>
          </p:cNvSpPr>
          <p:nvPr>
            <p:ph type="title"/>
          </p:nvPr>
        </p:nvSpPr>
        <p:spPr/>
        <p:txBody>
          <a:bodyPr>
            <a:normAutofit fontScale="90000"/>
          </a:bodyPr>
          <a:lstStyle/>
          <a:p>
            <a:r>
              <a:rPr lang="en-US" dirty="0"/>
              <a:t>New Physical Items UI</a:t>
            </a:r>
          </a:p>
        </p:txBody>
      </p:sp>
      <p:sp>
        <p:nvSpPr>
          <p:cNvPr id="3" name="Content Placeholder 2">
            <a:extLst>
              <a:ext uri="{FF2B5EF4-FFF2-40B4-BE49-F238E27FC236}">
                <a16:creationId xmlns:a16="http://schemas.microsoft.com/office/drawing/2014/main" id="{B260DF16-AAD1-DF19-824E-B9D082D07B8B}"/>
              </a:ext>
              <a:ext uri="{C183D7F6-B498-43B3-948B-1728B52AA6E4}">
                <adec:decorative xmlns:adec="http://schemas.microsoft.com/office/drawing/2017/decorative" val="0"/>
              </a:ext>
            </a:extLst>
          </p:cNvPr>
          <p:cNvSpPr>
            <a:spLocks noGrp="1"/>
          </p:cNvSpPr>
          <p:nvPr>
            <p:ph sz="half" idx="2"/>
          </p:nvPr>
        </p:nvSpPr>
        <p:spPr>
          <a:xfrm>
            <a:off x="850392" y="1740980"/>
            <a:ext cx="10515600" cy="4033743"/>
          </a:xfrm>
        </p:spPr>
        <p:txBody>
          <a:bodyPr>
            <a:normAutofit/>
          </a:bodyPr>
          <a:lstStyle/>
          <a:p>
            <a:pPr marL="0" indent="0">
              <a:buNone/>
            </a:pPr>
            <a:r>
              <a:rPr lang="en-US" sz="3200" dirty="0"/>
              <a:t>New UI in Alma for physical items aims to streamline workflows and offers a new search experience.</a:t>
            </a:r>
          </a:p>
          <a:p>
            <a:pPr marL="0" indent="0">
              <a:buNone/>
            </a:pPr>
            <a:r>
              <a:rPr lang="en-US" sz="3200" dirty="0"/>
              <a:t>To learn more:</a:t>
            </a:r>
          </a:p>
          <a:p>
            <a:r>
              <a:rPr lang="en-US" sz="3200" dirty="0"/>
              <a:t>Register for the </a:t>
            </a:r>
            <a:r>
              <a:rPr lang="en-US" sz="3200" dirty="0">
                <a:hlinkClick r:id="rId3"/>
              </a:rPr>
              <a:t>Ex Libris Webinar “The New Physical Items Experience in Alma”</a:t>
            </a:r>
            <a:r>
              <a:rPr lang="en-US" sz="3200" dirty="0"/>
              <a:t> on 9/1/26 at 9:00 a.m.</a:t>
            </a:r>
          </a:p>
          <a:p>
            <a:r>
              <a:rPr lang="en-US" sz="3200" dirty="0"/>
              <a:t>See the Ex Libris documentation “</a:t>
            </a:r>
            <a:r>
              <a:rPr lang="en-US" sz="3200" dirty="0">
                <a:hlinkClick r:id="rId4"/>
              </a:rPr>
              <a:t>Introduction to the New Physical Item Experience</a:t>
            </a:r>
            <a:r>
              <a:rPr lang="en-US" sz="3200" dirty="0"/>
              <a:t>”</a:t>
            </a:r>
          </a:p>
        </p:txBody>
      </p:sp>
      <p:sp>
        <p:nvSpPr>
          <p:cNvPr id="4" name="Tag">
            <a:extLst>
              <a:ext uri="{FF2B5EF4-FFF2-40B4-BE49-F238E27FC236}">
                <a16:creationId xmlns:a16="http://schemas.microsoft.com/office/drawing/2014/main" id="{55FF6302-B334-BC9C-E67B-A3BF8C8446FA}"/>
              </a:ext>
            </a:extLst>
          </p:cNvPr>
          <p:cNvSpPr/>
          <p:nvPr/>
        </p:nvSpPr>
        <p:spPr>
          <a:xfrm>
            <a:off x="365760" y="6398549"/>
            <a:ext cx="1276776" cy="32004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6" name="Tag">
            <a:extLst>
              <a:ext uri="{FF2B5EF4-FFF2-40B4-BE49-F238E27FC236}">
                <a16:creationId xmlns:a16="http://schemas.microsoft.com/office/drawing/2014/main" id="{23E54B1C-8865-A62A-4758-5A7A7C425C47}"/>
              </a:ext>
            </a:extLst>
          </p:cNvPr>
          <p:cNvSpPr/>
          <p:nvPr/>
        </p:nvSpPr>
        <p:spPr>
          <a:xfrm>
            <a:off x="1642536" y="6398549"/>
            <a:ext cx="1523710" cy="315893"/>
          </a:xfrm>
          <a:prstGeom prst="roundRect">
            <a:avLst/>
          </a:prstGeom>
          <a:solidFill>
            <a:srgbClr val="0033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Acquisitions</a:t>
            </a:r>
          </a:p>
        </p:txBody>
      </p:sp>
      <p:sp>
        <p:nvSpPr>
          <p:cNvPr id="8" name="Tag">
            <a:extLst>
              <a:ext uri="{FF2B5EF4-FFF2-40B4-BE49-F238E27FC236}">
                <a16:creationId xmlns:a16="http://schemas.microsoft.com/office/drawing/2014/main" id="{FFDEC673-E4E3-2322-CE40-BB09062E31D6}"/>
              </a:ext>
            </a:extLst>
          </p:cNvPr>
          <p:cNvSpPr/>
          <p:nvPr/>
        </p:nvSpPr>
        <p:spPr>
          <a:xfrm>
            <a:off x="3166246" y="6398549"/>
            <a:ext cx="1331059" cy="321100"/>
          </a:xfrm>
          <a:prstGeom prst="roundRect">
            <a:avLst/>
          </a:prstGeom>
          <a:solidFill>
            <a:srgbClr val="006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Cataloging</a:t>
            </a:r>
          </a:p>
        </p:txBody>
      </p:sp>
      <p:sp>
        <p:nvSpPr>
          <p:cNvPr id="10" name="Tag">
            <a:extLst>
              <a:ext uri="{FF2B5EF4-FFF2-40B4-BE49-F238E27FC236}">
                <a16:creationId xmlns:a16="http://schemas.microsoft.com/office/drawing/2014/main" id="{3FB1D9F9-F005-266C-393E-0452CD2D1F06}"/>
              </a:ext>
            </a:extLst>
          </p:cNvPr>
          <p:cNvSpPr/>
          <p:nvPr/>
        </p:nvSpPr>
        <p:spPr>
          <a:xfrm>
            <a:off x="4497305" y="6394402"/>
            <a:ext cx="1371600" cy="320040"/>
          </a:xfrm>
          <a:prstGeom prst="roundRect">
            <a:avLst/>
          </a:prstGeom>
          <a:solidFill>
            <a:srgbClr val="077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Circulation</a:t>
            </a:r>
          </a:p>
        </p:txBody>
      </p:sp>
      <p:sp>
        <p:nvSpPr>
          <p:cNvPr id="7" name="Slide Number Placeholder 2">
            <a:extLst>
              <a:ext uri="{FF2B5EF4-FFF2-40B4-BE49-F238E27FC236}">
                <a16:creationId xmlns:a16="http://schemas.microsoft.com/office/drawing/2014/main" id="{8BBD9AFD-3398-F619-28C1-A33C0CEB6D80}"/>
              </a:ext>
            </a:extLst>
          </p:cNvPr>
          <p:cNvSpPr>
            <a:spLocks noGrp="1"/>
          </p:cNvSpPr>
          <p:nvPr>
            <p:ph type="sldNum" sz="quarter" idx="12"/>
          </p:nvPr>
        </p:nvSpPr>
        <p:spPr>
          <a:xfrm>
            <a:off x="8610600" y="6356350"/>
            <a:ext cx="2743200" cy="365125"/>
          </a:xfrm>
        </p:spPr>
        <p:txBody>
          <a:bodyPr/>
          <a:lstStyle/>
          <a:p>
            <a:fld id="{2385DA76-2DD3-144A-9C84-6B8D9531DA2D}" type="slidenum">
              <a:rPr lang="en-US" smtClean="0"/>
              <a:t>7</a:t>
            </a:fld>
            <a:endParaRPr lang="en-US" dirty="0"/>
          </a:p>
        </p:txBody>
      </p:sp>
    </p:spTree>
    <p:extLst>
      <p:ext uri="{BB962C8B-B14F-4D97-AF65-F5344CB8AC3E}">
        <p14:creationId xmlns:p14="http://schemas.microsoft.com/office/powerpoint/2010/main" val="275139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66B0E-F470-7832-FD45-6B6A85E20DB2}"/>
              </a:ext>
            </a:extLst>
          </p:cNvPr>
          <p:cNvSpPr>
            <a:spLocks noGrp="1"/>
          </p:cNvSpPr>
          <p:nvPr>
            <p:ph type="title"/>
          </p:nvPr>
        </p:nvSpPr>
        <p:spPr>
          <a:xfrm>
            <a:off x="838200" y="669038"/>
            <a:ext cx="10014842" cy="599096"/>
          </a:xfrm>
        </p:spPr>
        <p:txBody>
          <a:bodyPr>
            <a:normAutofit fontScale="90000"/>
          </a:bodyPr>
          <a:lstStyle/>
          <a:p>
            <a:r>
              <a:rPr lang="en-US" dirty="0"/>
              <a:t>New Physical Items Search: How to Access</a:t>
            </a:r>
          </a:p>
        </p:txBody>
      </p:sp>
      <p:sp>
        <p:nvSpPr>
          <p:cNvPr id="6" name="TextBox 5">
            <a:extLst>
              <a:ext uri="{FF2B5EF4-FFF2-40B4-BE49-F238E27FC236}">
                <a16:creationId xmlns:a16="http://schemas.microsoft.com/office/drawing/2014/main" id="{D9D0A10A-1B9E-DBAD-ACBA-470987461B2E}"/>
              </a:ext>
            </a:extLst>
          </p:cNvPr>
          <p:cNvSpPr txBox="1"/>
          <p:nvPr/>
        </p:nvSpPr>
        <p:spPr>
          <a:xfrm>
            <a:off x="612304" y="1657537"/>
            <a:ext cx="956310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To access the new search, toggle it on in Feature Rollout Preferences.</a:t>
            </a:r>
          </a:p>
        </p:txBody>
      </p:sp>
      <p:pic>
        <p:nvPicPr>
          <p:cNvPr id="9" name="Content Placeholder 8" descr="A screenshot of the user menu with Feature Rollout Preferences highlighted in a red box.">
            <a:extLst>
              <a:ext uri="{FF2B5EF4-FFF2-40B4-BE49-F238E27FC236}">
                <a16:creationId xmlns:a16="http://schemas.microsoft.com/office/drawing/2014/main" id="{CB3B3CAD-CA4F-E22B-73C7-CC952ACB4057}"/>
              </a:ext>
            </a:extLst>
          </p:cNvPr>
          <p:cNvPicPr>
            <a:picLocks noGrp="1" noChangeAspect="1"/>
          </p:cNvPicPr>
          <p:nvPr>
            <p:ph sz="half" idx="2"/>
          </p:nvPr>
        </p:nvPicPr>
        <p:blipFill>
          <a:blip r:embed="rId3"/>
          <a:stretch>
            <a:fillRect/>
          </a:stretch>
        </p:blipFill>
        <p:spPr>
          <a:xfrm>
            <a:off x="903070" y="2223280"/>
            <a:ext cx="3529144" cy="3684588"/>
          </a:xfrm>
          <a:ln>
            <a:solidFill>
              <a:schemeClr val="bg2">
                <a:lumMod val="10000"/>
              </a:schemeClr>
            </a:solidFill>
          </a:ln>
        </p:spPr>
      </p:pic>
      <p:sp>
        <p:nvSpPr>
          <p:cNvPr id="3" name="Text Placeholder 2">
            <a:extLst>
              <a:ext uri="{FF2B5EF4-FFF2-40B4-BE49-F238E27FC236}">
                <a16:creationId xmlns:a16="http://schemas.microsoft.com/office/drawing/2014/main" id="{04EF3505-2FEC-11DC-290D-45CAC13375C2}"/>
              </a:ext>
            </a:extLst>
          </p:cNvPr>
          <p:cNvSpPr>
            <a:spLocks noGrp="1"/>
          </p:cNvSpPr>
          <p:nvPr>
            <p:ph type="body" idx="1"/>
          </p:nvPr>
        </p:nvSpPr>
        <p:spPr>
          <a:xfrm>
            <a:off x="836612" y="5907868"/>
            <a:ext cx="4007237" cy="285412"/>
          </a:xfrm>
        </p:spPr>
        <p:txBody>
          <a:bodyPr>
            <a:noAutofit/>
          </a:bodyPr>
          <a:lstStyle/>
          <a:p>
            <a:r>
              <a:rPr lang="en-US" sz="1400" dirty="0"/>
              <a:t>Feature Rollout Preferences in the User Details menu</a:t>
            </a:r>
          </a:p>
        </p:txBody>
      </p:sp>
      <p:pic>
        <p:nvPicPr>
          <p:cNvPr id="15" name="Content Placeholder 14" descr="A screenshot of the New Physical Items Search selection with Turn on New Layout toggle highlighted in a red box.">
            <a:extLst>
              <a:ext uri="{FF2B5EF4-FFF2-40B4-BE49-F238E27FC236}">
                <a16:creationId xmlns:a16="http://schemas.microsoft.com/office/drawing/2014/main" id="{D6228E0B-6471-656A-8812-F1FBE4E8D5A1}"/>
              </a:ext>
            </a:extLst>
          </p:cNvPr>
          <p:cNvPicPr>
            <a:picLocks noGrp="1" noChangeAspect="1"/>
          </p:cNvPicPr>
          <p:nvPr>
            <p:ph sz="quarter" idx="4"/>
          </p:nvPr>
        </p:nvPicPr>
        <p:blipFill>
          <a:blip r:embed="rId4"/>
          <a:stretch>
            <a:fillRect/>
          </a:stretch>
        </p:blipFill>
        <p:spPr>
          <a:xfrm>
            <a:off x="6019801" y="3785451"/>
            <a:ext cx="5183188" cy="1392030"/>
          </a:xfrm>
          <a:ln>
            <a:solidFill>
              <a:schemeClr val="bg2">
                <a:lumMod val="10000"/>
              </a:schemeClr>
            </a:solidFill>
          </a:ln>
        </p:spPr>
      </p:pic>
      <p:sp>
        <p:nvSpPr>
          <p:cNvPr id="5" name="Text Placeholder 4">
            <a:extLst>
              <a:ext uri="{FF2B5EF4-FFF2-40B4-BE49-F238E27FC236}">
                <a16:creationId xmlns:a16="http://schemas.microsoft.com/office/drawing/2014/main" id="{0A9F5FDC-165D-A18A-FABB-99D12394F801}"/>
              </a:ext>
            </a:extLst>
          </p:cNvPr>
          <p:cNvSpPr>
            <a:spLocks noGrp="1"/>
          </p:cNvSpPr>
          <p:nvPr>
            <p:ph type="body" sz="quarter" idx="3"/>
          </p:nvPr>
        </p:nvSpPr>
        <p:spPr>
          <a:xfrm>
            <a:off x="6019801" y="5177481"/>
            <a:ext cx="4569940" cy="365125"/>
          </a:xfrm>
        </p:spPr>
        <p:txBody>
          <a:bodyPr>
            <a:normAutofit/>
          </a:bodyPr>
          <a:lstStyle/>
          <a:p>
            <a:r>
              <a:rPr lang="en-US" sz="1400" dirty="0"/>
              <a:t>New Physical Items Search feature</a:t>
            </a:r>
          </a:p>
        </p:txBody>
      </p:sp>
      <p:sp>
        <p:nvSpPr>
          <p:cNvPr id="7" name="Tag">
            <a:extLst>
              <a:ext uri="{FF2B5EF4-FFF2-40B4-BE49-F238E27FC236}">
                <a16:creationId xmlns:a16="http://schemas.microsoft.com/office/drawing/2014/main" id="{EA27730E-1773-BE27-B0EB-E4D12DE65869}"/>
              </a:ext>
            </a:extLst>
          </p:cNvPr>
          <p:cNvSpPr/>
          <p:nvPr/>
        </p:nvSpPr>
        <p:spPr>
          <a:xfrm>
            <a:off x="370190" y="6401435"/>
            <a:ext cx="1276776" cy="32004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4" name="Slide Number Placeholder 3">
            <a:extLst>
              <a:ext uri="{FF2B5EF4-FFF2-40B4-BE49-F238E27FC236}">
                <a16:creationId xmlns:a16="http://schemas.microsoft.com/office/drawing/2014/main" id="{DC429581-E1DC-BB20-9BF8-EBDBC1EA6D11}"/>
              </a:ext>
            </a:extLst>
          </p:cNvPr>
          <p:cNvSpPr>
            <a:spLocks noGrp="1"/>
          </p:cNvSpPr>
          <p:nvPr>
            <p:ph type="sldNum" sz="quarter" idx="12"/>
          </p:nvPr>
        </p:nvSpPr>
        <p:spPr/>
        <p:txBody>
          <a:bodyPr/>
          <a:lstStyle/>
          <a:p>
            <a:fld id="{2385DA76-2DD3-144A-9C84-6B8D9531DA2D}" type="slidenum">
              <a:rPr lang="en-US" smtClean="0"/>
              <a:t>8</a:t>
            </a:fld>
            <a:endParaRPr lang="en-US"/>
          </a:p>
        </p:txBody>
      </p:sp>
    </p:spTree>
    <p:extLst>
      <p:ext uri="{BB962C8B-B14F-4D97-AF65-F5344CB8AC3E}">
        <p14:creationId xmlns:p14="http://schemas.microsoft.com/office/powerpoint/2010/main" val="3994642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DCD5B-1E97-229B-3628-F528C0CE9778}"/>
              </a:ext>
            </a:extLst>
          </p:cNvPr>
          <p:cNvSpPr>
            <a:spLocks noGrp="1"/>
          </p:cNvSpPr>
          <p:nvPr>
            <p:ph type="title"/>
          </p:nvPr>
        </p:nvSpPr>
        <p:spPr>
          <a:xfrm>
            <a:off x="838200" y="664684"/>
            <a:ext cx="10014842" cy="599096"/>
          </a:xfrm>
        </p:spPr>
        <p:txBody>
          <a:bodyPr anchor="ctr">
            <a:normAutofit/>
          </a:bodyPr>
          <a:lstStyle/>
          <a:p>
            <a:r>
              <a:rPr lang="en-US" sz="3700"/>
              <a:t>New Physical Items Search: Search Results</a:t>
            </a:r>
          </a:p>
        </p:txBody>
      </p:sp>
      <p:pic>
        <p:nvPicPr>
          <p:cNvPr id="10" name="Content Placeholder 9" descr="An image of the Search Results screen after a Physical Items search in Alma.">
            <a:extLst>
              <a:ext uri="{FF2B5EF4-FFF2-40B4-BE49-F238E27FC236}">
                <a16:creationId xmlns:a16="http://schemas.microsoft.com/office/drawing/2014/main" id="{0FA6B754-881B-BF1F-C287-1A0305258C47}"/>
              </a:ext>
            </a:extLst>
          </p:cNvPr>
          <p:cNvPicPr>
            <a:picLocks noGrp="1" noChangeAspect="1"/>
          </p:cNvPicPr>
          <p:nvPr>
            <p:ph sz="half" idx="2"/>
          </p:nvPr>
        </p:nvPicPr>
        <p:blipFill>
          <a:blip r:embed="rId3"/>
          <a:stretch>
            <a:fillRect/>
          </a:stretch>
        </p:blipFill>
        <p:spPr>
          <a:xfrm>
            <a:off x="838200" y="1756570"/>
            <a:ext cx="10515600" cy="4003672"/>
          </a:xfrm>
          <a:ln>
            <a:solidFill>
              <a:schemeClr val="bg2">
                <a:lumMod val="10000"/>
              </a:schemeClr>
            </a:solidFill>
          </a:ln>
        </p:spPr>
      </p:pic>
      <p:sp>
        <p:nvSpPr>
          <p:cNvPr id="9" name="TextBox 8">
            <a:extLst>
              <a:ext uri="{FF2B5EF4-FFF2-40B4-BE49-F238E27FC236}">
                <a16:creationId xmlns:a16="http://schemas.microsoft.com/office/drawing/2014/main" id="{B631A8BE-D92F-A142-D289-418DE563EF71}"/>
              </a:ext>
            </a:extLst>
          </p:cNvPr>
          <p:cNvSpPr txBox="1"/>
          <p:nvPr/>
        </p:nvSpPr>
        <p:spPr>
          <a:xfrm>
            <a:off x="838200" y="5723115"/>
            <a:ext cx="9052389" cy="307777"/>
          </a:xfrm>
          <a:prstGeom prst="rect">
            <a:avLst/>
          </a:prstGeom>
          <a:noFill/>
        </p:spPr>
        <p:txBody>
          <a:bodyPr wrap="square" rtlCol="0">
            <a:spAutoFit/>
          </a:bodyPr>
          <a:lstStyle/>
          <a:p>
            <a:r>
              <a:rPr lang="en-US" sz="1400" dirty="0"/>
              <a:t>Search Results screen of the Physical Items search</a:t>
            </a:r>
          </a:p>
        </p:txBody>
      </p:sp>
      <p:sp>
        <p:nvSpPr>
          <p:cNvPr id="4" name="Tag">
            <a:extLst>
              <a:ext uri="{FF2B5EF4-FFF2-40B4-BE49-F238E27FC236}">
                <a16:creationId xmlns:a16="http://schemas.microsoft.com/office/drawing/2014/main" id="{9EBF18FC-B4C9-3D64-8D82-6BE920C5BB33}"/>
              </a:ext>
            </a:extLst>
          </p:cNvPr>
          <p:cNvSpPr/>
          <p:nvPr/>
        </p:nvSpPr>
        <p:spPr>
          <a:xfrm>
            <a:off x="365760" y="6401435"/>
            <a:ext cx="1276776" cy="32004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Everyone</a:t>
            </a:r>
          </a:p>
        </p:txBody>
      </p:sp>
      <p:sp>
        <p:nvSpPr>
          <p:cNvPr id="3" name="Slide Number Placeholder 2">
            <a:extLst>
              <a:ext uri="{FF2B5EF4-FFF2-40B4-BE49-F238E27FC236}">
                <a16:creationId xmlns:a16="http://schemas.microsoft.com/office/drawing/2014/main" id="{6FA001BC-1BDA-1EA8-F1AF-07E64A9C2A11}"/>
              </a:ext>
            </a:extLst>
          </p:cNvPr>
          <p:cNvSpPr>
            <a:spLocks noGrp="1"/>
          </p:cNvSpPr>
          <p:nvPr>
            <p:ph type="sldNum" sz="quarter" idx="12"/>
          </p:nvPr>
        </p:nvSpPr>
        <p:spPr/>
        <p:txBody>
          <a:bodyPr/>
          <a:lstStyle/>
          <a:p>
            <a:fld id="{2385DA76-2DD3-144A-9C84-6B8D9531DA2D}" type="slidenum">
              <a:rPr lang="en-US" smtClean="0"/>
              <a:t>9</a:t>
            </a:fld>
            <a:endParaRPr lang="en-US"/>
          </a:p>
        </p:txBody>
      </p:sp>
    </p:spTree>
    <p:extLst>
      <p:ext uri="{BB962C8B-B14F-4D97-AF65-F5344CB8AC3E}">
        <p14:creationId xmlns:p14="http://schemas.microsoft.com/office/powerpoint/2010/main" val="3207826147"/>
      </p:ext>
    </p:extLst>
  </p:cSld>
  <p:clrMapOvr>
    <a:masterClrMapping/>
  </p:clrMapOvr>
</p:sld>
</file>

<file path=ppt/theme/theme1.xml><?xml version="1.0" encoding="utf-8"?>
<a:theme xmlns:a="http://schemas.openxmlformats.org/drawingml/2006/main" name="StratCom ppt">
  <a:themeElements>
    <a:clrScheme name="CARLI2026">
      <a:dk1>
        <a:srgbClr val="702076"/>
      </a:dk1>
      <a:lt1>
        <a:srgbClr val="FEFFFF"/>
      </a:lt1>
      <a:dk2>
        <a:srgbClr val="19458D"/>
      </a:dk2>
      <a:lt2>
        <a:srgbClr val="E9E7EA"/>
      </a:lt2>
      <a:accent1>
        <a:srgbClr val="0596AA"/>
      </a:accent1>
      <a:accent2>
        <a:srgbClr val="7D7F34"/>
      </a:accent2>
      <a:accent3>
        <a:srgbClr val="006647"/>
      </a:accent3>
      <a:accent4>
        <a:srgbClr val="542B5E"/>
      </a:accent4>
      <a:accent5>
        <a:srgbClr val="702076"/>
      </a:accent5>
      <a:accent6>
        <a:srgbClr val="542B5E"/>
      </a:accent6>
      <a:hlink>
        <a:srgbClr val="83499D"/>
      </a:hlink>
      <a:folHlink>
        <a:srgbClr val="19458D"/>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RLI PowerPoint Template" id="{58F634C3-AD2A-6B49-857B-CC32A662546E}" vid="{0C4A1905-615C-5548-8261-862553D037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93AD8D4B755446B8A7818D134A5232" ma:contentTypeVersion="15" ma:contentTypeDescription="Create a new document." ma:contentTypeScope="" ma:versionID="6bca786eb806ddf9dbcd9bd71c2e2354">
  <xsd:schema xmlns:xsd="http://www.w3.org/2001/XMLSchema" xmlns:xs="http://www.w3.org/2001/XMLSchema" xmlns:p="http://schemas.microsoft.com/office/2006/metadata/properties" xmlns:ns2="480a68f0-c0ea-4e18-8c52-925b2e051626" xmlns:ns3="a7ba3225-d44a-44c7-b1b2-0193d15a9922" targetNamespace="http://schemas.microsoft.com/office/2006/metadata/properties" ma:root="true" ma:fieldsID="3a52c6ba9f572a485d85a645c9fa470d" ns2:_="" ns3:_="">
    <xsd:import namespace="480a68f0-c0ea-4e18-8c52-925b2e051626"/>
    <xsd:import namespace="a7ba3225-d44a-44c7-b1b2-0193d15a992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0a68f0-c0ea-4e18-8c52-925b2e0516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576e6ad8-52fe-412f-a0b9-03ea580b6293"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ba3225-d44a-44c7-b1b2-0193d15a992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80556fd-1946-40bc-9f37-5e3de6a33e3d}" ma:internalName="TaxCatchAll" ma:showField="CatchAllData" ma:web="a7ba3225-d44a-44c7-b1b2-0193d15a992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80a68f0-c0ea-4e18-8c52-925b2e051626">
      <Terms xmlns="http://schemas.microsoft.com/office/infopath/2007/PartnerControls"/>
    </lcf76f155ced4ddcb4097134ff3c332f>
    <TaxCatchAll xmlns="a7ba3225-d44a-44c7-b1b2-0193d15a9922" xsi:nil="true"/>
  </documentManagement>
</p:properties>
</file>

<file path=customXml/itemProps1.xml><?xml version="1.0" encoding="utf-8"?>
<ds:datastoreItem xmlns:ds="http://schemas.openxmlformats.org/officeDocument/2006/customXml" ds:itemID="{597AAA47-F7F0-4B0E-9714-D8A6C3830F0E}">
  <ds:schemaRefs>
    <ds:schemaRef ds:uri="http://schemas.microsoft.com/sharepoint/v3/contenttype/forms"/>
  </ds:schemaRefs>
</ds:datastoreItem>
</file>

<file path=customXml/itemProps2.xml><?xml version="1.0" encoding="utf-8"?>
<ds:datastoreItem xmlns:ds="http://schemas.openxmlformats.org/officeDocument/2006/customXml" ds:itemID="{536356C9-1EC1-4463-A993-AC3083753C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0a68f0-c0ea-4e18-8c52-925b2e051626"/>
    <ds:schemaRef ds:uri="a7ba3225-d44a-44c7-b1b2-0193d15a99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9EB6C5-8F60-4CE8-B539-F04EC538B299}">
  <ds:schemaRefs>
    <ds:schemaRef ds:uri="http://schemas.microsoft.com/office/2006/metadata/properties"/>
    <ds:schemaRef ds:uri="http://schemas.microsoft.com/office/infopath/2007/PartnerControls"/>
    <ds:schemaRef ds:uri="480a68f0-c0ea-4e18-8c52-925b2e051626"/>
    <ds:schemaRef ds:uri="a7ba3225-d44a-44c7-b1b2-0193d15a9922"/>
  </ds:schemaRefs>
</ds:datastoreItem>
</file>

<file path=docProps/app.xml><?xml version="1.0" encoding="utf-8"?>
<Properties xmlns="http://schemas.openxmlformats.org/officeDocument/2006/extended-properties" xmlns:vt="http://schemas.openxmlformats.org/officeDocument/2006/docPropsVTypes">
  <Template>CARLI PowerPoint Template</Template>
  <TotalTime>3438</TotalTime>
  <Words>6620</Words>
  <Application>Microsoft Macintosh PowerPoint</Application>
  <PresentationFormat>Widescreen</PresentationFormat>
  <Paragraphs>522</Paragraphs>
  <Slides>37</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Georgia</vt:lpstr>
      <vt:lpstr>Times New Roman</vt:lpstr>
      <vt:lpstr>Wingdings</vt:lpstr>
      <vt:lpstr>StratCom ppt</vt:lpstr>
      <vt:lpstr>I-Share Alma Primo VE Release Updates Webinar Will Start Shortly</vt:lpstr>
      <vt:lpstr>August 2026 Alma and Primo Quarterly Release Notes Webinar </vt:lpstr>
      <vt:lpstr>Today’s Agenda</vt:lpstr>
      <vt:lpstr>Announcements and Events</vt:lpstr>
      <vt:lpstr>Reminders</vt:lpstr>
      <vt:lpstr>New Knowledge Portal</vt:lpstr>
      <vt:lpstr>New Physical Items UI</vt:lpstr>
      <vt:lpstr>New Physical Items Search: How to Access</vt:lpstr>
      <vt:lpstr>New Physical Items Search: Search Results</vt:lpstr>
      <vt:lpstr>New Physical Items Search: Editing Item</vt:lpstr>
      <vt:lpstr>New Physical Items Search: Menu Items</vt:lpstr>
      <vt:lpstr>“Did You Mean” Suggestions</vt:lpstr>
      <vt:lpstr>Sound Configuration</vt:lpstr>
      <vt:lpstr>Temporary Location Icon</vt:lpstr>
      <vt:lpstr>Course Loader Integration Profile Now Uploads Local Files</vt:lpstr>
      <vt:lpstr>Improved Use of Network Resources in Course Reading Lists </vt:lpstr>
      <vt:lpstr>Update: May Release Notes Settings that Need Re-Testing</vt:lpstr>
      <vt:lpstr>Control Over Canceling Hold Requests in Transit</vt:lpstr>
      <vt:lpstr>Consortial Fulfillment Limits</vt:lpstr>
      <vt:lpstr>Three new 'Date Needed By’ options</vt:lpstr>
      <vt:lpstr>Configurable Closed Fee Statuses</vt:lpstr>
      <vt:lpstr>Configurable Closed Fee Statuses, cont’d</vt:lpstr>
      <vt:lpstr>Digitization Request Queue Indicator</vt:lpstr>
      <vt:lpstr>Cleanly Restore Items</vt:lpstr>
      <vt:lpstr>Bibliographic Reminders Tasks</vt:lpstr>
      <vt:lpstr>Related Records Logic Needs Testing</vt:lpstr>
      <vt:lpstr>Metadata Editor Improvements</vt:lpstr>
      <vt:lpstr>Future sessions on new functionality</vt:lpstr>
      <vt:lpstr>Progress Details for Jobs that use ”Bulks”</vt:lpstr>
      <vt:lpstr>Improved Visibility of Centrally Managed Bibliographic Records</vt:lpstr>
      <vt:lpstr>Support for Wildcards in “Phrase Searches” in Primo VE</vt:lpstr>
      <vt:lpstr>Important Security Update: Change to Email Action in Primo VE </vt:lpstr>
      <vt:lpstr>Limitations on the Number of Search Results in Primo (1 of 2)</vt:lpstr>
      <vt:lpstr>Limitations on the Number of Search Results in Primo (2 of 2)</vt:lpstr>
      <vt:lpstr>Primo VE NDE Update</vt:lpstr>
      <vt:lpstr>Specto / Specto Starter / Alma Digital</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Masciadrelli, Jennifer</dc:creator>
  <cp:lastModifiedBy>Gibson, Jessica</cp:lastModifiedBy>
  <cp:revision>39</cp:revision>
  <dcterms:created xsi:type="dcterms:W3CDTF">2026-07-21T14:35:31Z</dcterms:created>
  <dcterms:modified xsi:type="dcterms:W3CDTF">2026-07-31T13:45:12Z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0x010100A193AD8D4B755446B8A7818D134A5232</vt:lpwstr>
  </property>
</Properties>
</file>