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0"/>
  </p:notesMasterIdLst>
  <p:sldIdLst>
    <p:sldId id="416" r:id="rId2"/>
    <p:sldId id="3337" r:id="rId3"/>
    <p:sldId id="3338" r:id="rId4"/>
    <p:sldId id="3339" r:id="rId5"/>
    <p:sldId id="3340" r:id="rId6"/>
    <p:sldId id="3341" r:id="rId7"/>
    <p:sldId id="3342" r:id="rId8"/>
    <p:sldId id="3346" r:id="rId9"/>
    <p:sldId id="3347" r:id="rId10"/>
    <p:sldId id="3356" r:id="rId11"/>
    <p:sldId id="3357" r:id="rId12"/>
    <p:sldId id="3359" r:id="rId13"/>
    <p:sldId id="3360" r:id="rId14"/>
    <p:sldId id="3361" r:id="rId15"/>
    <p:sldId id="3362" r:id="rId16"/>
    <p:sldId id="3344" r:id="rId17"/>
    <p:sldId id="3343" r:id="rId18"/>
    <p:sldId id="3345"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iodRW5zpINUe5rhoTIz7OjxBZ/R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38"/>
    <p:restoredTop sz="68072"/>
  </p:normalViewPr>
  <p:slideViewPr>
    <p:cSldViewPr snapToGrid="0">
      <p:cViewPr varScale="1">
        <p:scale>
          <a:sx n="89" d="100"/>
          <a:sy n="89" d="100"/>
        </p:scale>
        <p:origin x="192" y="4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marL="158750" indent="0" algn="l">
              <a:buNone/>
            </a:pPr>
            <a:r>
              <a:rPr lang="en-US" dirty="0"/>
              <a:t>Welcome to today’s webinar on “Configuring Local Fields in Primo VE for I-Share”, brought to you by the CARLI Discovery Primo VE Committee!</a:t>
            </a:r>
          </a:p>
          <a:p>
            <a:pPr marL="158750" indent="0" algn="l">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137D11FC-447A-4EDA-B98C-CF9B20224A98}" type="slidenum">
              <a:rPr kumimoji="0" lang="en-US" sz="1200" b="0" i="0" u="none" strike="noStrike" kern="1200" cap="none" spc="0" normalizeH="0" baseline="0" noProof="0" smtClean="0">
                <a:ln>
                  <a:noFill/>
                </a:ln>
                <a:solidFill>
                  <a:prstClr val="black"/>
                </a:solidFill>
                <a:effectLst/>
                <a:uLnTx/>
                <a:uFillTx/>
                <a:latin typeface="Times New Roman"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2580675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A14E4-B67A-B711-64AA-5C4DB45D9F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692D73-CA2A-7E33-CACE-24BEBEC5891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3B18434-5FE4-1215-F180-950D32F5F7EA}"/>
              </a:ext>
            </a:extLst>
          </p:cNvPr>
          <p:cNvSpPr>
            <a:spLocks noGrp="1"/>
          </p:cNvSpPr>
          <p:nvPr>
            <p:ph type="body" idx="1"/>
          </p:nvPr>
        </p:nvSpPr>
        <p:spPr/>
        <p:txBody>
          <a:bodyPr/>
          <a:lstStyle/>
          <a:p>
            <a:pPr marL="457200" indent="-298450"/>
            <a:r>
              <a:rPr lang="en-US" dirty="0"/>
              <a:t>The other method for creating local fields is via Normalization Rule. You can distinguish these from MARC fields because the MARC21 Fields area will be empty. Note that the MARC method fields will also have their own normalization rules, too.</a:t>
            </a:r>
          </a:p>
          <a:p>
            <a:pPr marL="457200" indent="-298450"/>
            <a:r>
              <a:rPr lang="en-US" dirty="0"/>
              <a:t>Most of the Normalization Rules that have been distributed, with a few modifications, were cribbed from Orbis Cascade Alliance, but have been tested against CARLI member library data.</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Unlike MARC Method fields, Norm Rule fields are not indexed automatically, which means any change to the normalization rule will not go into effect until your records have been reindexed.</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That said, Ex Libris advises against individual IZs creating or editing Normalization Rules, which could result in data displaying different across member libraries. Any problems or suggested changes to existing Normalization Rules should instead be communicated to CARLI for review, editing, and re-distribution via the NZ.</a:t>
            </a:r>
          </a:p>
        </p:txBody>
      </p:sp>
    </p:spTree>
    <p:extLst>
      <p:ext uri="{BB962C8B-B14F-4D97-AF65-F5344CB8AC3E}">
        <p14:creationId xmlns:p14="http://schemas.microsoft.com/office/powerpoint/2010/main" val="2195751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D8C87-23B3-E6D2-D87D-4672A1674A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EF681E-D533-7A31-41C4-BCFDBF432B0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6DB805F-52DD-37BC-3EB1-8F81ECE4352C}"/>
              </a:ext>
            </a:extLst>
          </p:cNvPr>
          <p:cNvSpPr>
            <a:spLocks noGrp="1"/>
          </p:cNvSpPr>
          <p:nvPr>
            <p:ph type="body" idx="1"/>
          </p:nvPr>
        </p:nvSpPr>
        <p:spPr/>
        <p:txBody>
          <a:bodyPr/>
          <a:lstStyle/>
          <a:p>
            <a:pPr marL="457200" indent="-298450"/>
            <a:r>
              <a:rPr lang="en-US" dirty="0"/>
              <a:t>After you’ve reviewed the local fields, it’s time to deploy them in Primo.</a:t>
            </a:r>
          </a:p>
          <a:p>
            <a:pPr marL="457200" indent="-298450"/>
            <a:r>
              <a:rPr lang="en-US" dirty="0"/>
              <a:t>We recommend that you test these fields before adding them to your default View, so you can test before using them in production. To do so, go to “Configure Views” under Display Configuration, click the ellipses on your default view, and “Duplicate.” I have a duplicate View here called LOCAL that I’m using for testing.</a:t>
            </a:r>
          </a:p>
          <a:p>
            <a:pPr marL="457200" indent="-298450"/>
            <a:r>
              <a:rPr lang="en-US" dirty="0"/>
              <a:t>Click the ellipses on your new View and hit Edit to start configuring.</a:t>
            </a:r>
          </a:p>
        </p:txBody>
      </p:sp>
    </p:spTree>
    <p:extLst>
      <p:ext uri="{BB962C8B-B14F-4D97-AF65-F5344CB8AC3E}">
        <p14:creationId xmlns:p14="http://schemas.microsoft.com/office/powerpoint/2010/main" val="981724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EE30D-0102-3E88-2C7D-47A5516F6E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BAE74A-B0BC-660D-4FF9-46BD7772297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F9B10D7-F93A-0AD2-5B85-72C32E0CE096}"/>
              </a:ext>
            </a:extLst>
          </p:cNvPr>
          <p:cNvSpPr>
            <a:spLocks noGrp="1"/>
          </p:cNvSpPr>
          <p:nvPr>
            <p:ph type="body" idx="1"/>
          </p:nvPr>
        </p:nvSpPr>
        <p:spPr/>
        <p:txBody>
          <a:bodyPr/>
          <a:lstStyle/>
          <a:p>
            <a:pPr marL="457200" indent="-298450"/>
            <a:r>
              <a:rPr lang="en-US" dirty="0"/>
              <a:t>There are three places in your View you’re most likely to use local fields: the full record display, advanced search, and facets.</a:t>
            </a:r>
          </a:p>
          <a:p>
            <a:pPr marL="457200" indent="-298450"/>
            <a:r>
              <a:rPr lang="en-US" dirty="0"/>
              <a:t>To edit the full display, go to the “Full Record Services” tab and Configure on “details.” This will allow you to add, remove, and rearrange local fields.</a:t>
            </a:r>
          </a:p>
          <a:p>
            <a:pPr marL="457200" indent="-298450"/>
            <a:r>
              <a:rPr lang="en-US" dirty="0"/>
              <a:t>When adding a field to a row, you first need to add the field and then click “Done.” Again, be aware of possible duplication between IZ and NZ fields by confirming the field code and name, if necessary.</a:t>
            </a:r>
          </a:p>
          <a:p>
            <a:pPr marL="457200" indent="-298450"/>
            <a:r>
              <a:rPr lang="en-US" dirty="0"/>
              <a:t>Note that it’s possible to add more than one field to a row, if you want those fields displayed in a single line.</a:t>
            </a:r>
          </a:p>
          <a:p>
            <a:pPr marL="457200" indent="-298450"/>
            <a:r>
              <a:rPr lang="en-US" dirty="0"/>
              <a:t>Any changes you make here should appear right away in your test View. From Configure Views, hit the ellipses again and select “Go to View” to open Primo in a new browser tab to confirm.</a:t>
            </a:r>
          </a:p>
          <a:p>
            <a:pPr marL="457200" indent="-298450"/>
            <a:endParaRPr lang="en-US" dirty="0"/>
          </a:p>
        </p:txBody>
      </p:sp>
    </p:spTree>
    <p:extLst>
      <p:ext uri="{BB962C8B-B14F-4D97-AF65-F5344CB8AC3E}">
        <p14:creationId xmlns:p14="http://schemas.microsoft.com/office/powerpoint/2010/main" val="3684701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8FF41-6F19-EEFA-2800-C7553A328C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CE273A-C318-5C09-012D-848D9A281F8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890ED5E-EE2D-24E8-F134-234678909F55}"/>
              </a:ext>
            </a:extLst>
          </p:cNvPr>
          <p:cNvSpPr>
            <a:spLocks noGrp="1"/>
          </p:cNvSpPr>
          <p:nvPr>
            <p:ph type="body" idx="1"/>
          </p:nvPr>
        </p:nvSpPr>
        <p:spPr/>
        <p:txBody>
          <a:bodyPr/>
          <a:lstStyle/>
          <a:p>
            <a:pPr marL="457200" indent="-298450"/>
            <a:r>
              <a:rPr lang="en-US" dirty="0"/>
              <a:t>If you want to add a local field to Advanced Search, go back to your duplicate view and click on the “Advanced Search Configuration” tab.</a:t>
            </a:r>
          </a:p>
          <a:p>
            <a:pPr marL="457200" indent="-298450"/>
            <a:r>
              <a:rPr lang="en-US" dirty="0"/>
              <a:t>Only those fields that have been configured already for search will be available here.</a:t>
            </a:r>
          </a:p>
          <a:p>
            <a:pPr marL="457200" indent="-298450"/>
            <a:r>
              <a:rPr lang="en-US" dirty="0"/>
              <a:t>To add one of these fields for search, click “Add index” and select the field from the “Search Index” drop down. Here you can also define which search slot the field will be available in. Scroll down to “Add Index” to finish adding the new index, then use the arrows to re-order the field within Advanced Search. By default, new fields are inserted first.</a:t>
            </a:r>
          </a:p>
          <a:p>
            <a:pPr marL="457200" indent="-298450"/>
            <a:r>
              <a:rPr lang="en-US" dirty="0"/>
              <a:t>New search indexes may not be immediately available for testing in Primo, so give any changes a few minutes or hours before testing.</a:t>
            </a:r>
          </a:p>
          <a:p>
            <a:pPr marL="457200" indent="-298450"/>
            <a:r>
              <a:rPr lang="en-US" dirty="0"/>
              <a:t>If you have “Enable for Basic Search” checked, these fields will also now be available for filtering, if Basic Search has been configured for your view. These fields can also be boosted in your Ranking Configuration, just like any other field. See CARLI’s previous webinar about ranking configuration for more information.</a:t>
            </a:r>
            <a:endParaRPr lang="en-US" b="1" dirty="0"/>
          </a:p>
        </p:txBody>
      </p:sp>
    </p:spTree>
    <p:extLst>
      <p:ext uri="{BB962C8B-B14F-4D97-AF65-F5344CB8AC3E}">
        <p14:creationId xmlns:p14="http://schemas.microsoft.com/office/powerpoint/2010/main" val="206734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5A2D4-912C-B44E-693B-FF7C3D0374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95FC6C-79F7-0E3A-CC7C-6845E6B9174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5845828-6B8E-DA78-B62E-E9B471B73750}"/>
              </a:ext>
            </a:extLst>
          </p:cNvPr>
          <p:cNvSpPr>
            <a:spLocks noGrp="1"/>
          </p:cNvSpPr>
          <p:nvPr>
            <p:ph type="body" idx="1"/>
          </p:nvPr>
        </p:nvSpPr>
        <p:spPr/>
        <p:txBody>
          <a:bodyPr/>
          <a:lstStyle/>
          <a:p>
            <a:pPr marL="457200" indent="-298450"/>
            <a:endParaRPr lang="en-US" dirty="0"/>
          </a:p>
          <a:p>
            <a:pPr marL="457200" indent="-298450"/>
            <a:r>
              <a:rPr lang="en-US" dirty="0"/>
              <a:t>Finally, to add Local Fields as facets, you can go back to your duplicate view again and click on the “Brief Results” tab. To add a new facet, click “Add a Local Facet” and then select the field. These facets will be automatically enabled in alphanumeric order. Again, you can use the arrows to reposition.</a:t>
            </a:r>
          </a:p>
          <a:p>
            <a:pPr marL="457200" indent="-298450"/>
            <a:r>
              <a:rPr lang="en-US" dirty="0"/>
              <a:t>As with Advanced Search, only those fields that have been configured as facets will be available here.</a:t>
            </a:r>
          </a:p>
          <a:p>
            <a:pPr marL="457200" indent="-298450"/>
            <a:r>
              <a:rPr lang="en-US" dirty="0"/>
              <a:t>Any changes you make to facets may not be immediately available in Primo, so wait and try again if the facets don’t immediately appear.</a:t>
            </a:r>
          </a:p>
          <a:p>
            <a:pPr marL="457200" indent="-298450"/>
            <a:r>
              <a:rPr lang="en-US" dirty="0"/>
              <a:t>There are many other places in Primo where local fields can be deployed, including Brief Record Display and Sort, but those use cases are narrower. If you’re already making use of local fields there, or would like to, you might want to review those settings as well.</a:t>
            </a:r>
          </a:p>
        </p:txBody>
      </p:sp>
    </p:spTree>
    <p:extLst>
      <p:ext uri="{BB962C8B-B14F-4D97-AF65-F5344CB8AC3E}">
        <p14:creationId xmlns:p14="http://schemas.microsoft.com/office/powerpoint/2010/main" val="2967466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33ACE-2750-52C0-57A2-5B30A536A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35A753-E94A-83D7-0EF2-2E8A7C07ACE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850AC24-AE88-60E1-7D7F-6A6C0D35EFE7}"/>
              </a:ext>
            </a:extLst>
          </p:cNvPr>
          <p:cNvSpPr>
            <a:spLocks noGrp="1"/>
          </p:cNvSpPr>
          <p:nvPr>
            <p:ph type="body" idx="1"/>
          </p:nvPr>
        </p:nvSpPr>
        <p:spPr/>
        <p:txBody>
          <a:bodyPr/>
          <a:lstStyle/>
          <a:p>
            <a:pPr marL="457200" indent="-298450"/>
            <a:r>
              <a:rPr lang="en-US" dirty="0"/>
              <a:t>Some of the new local fields may solve particular use cases you already have. In that case, search your catalog for records with the corresponding fields to review.</a:t>
            </a:r>
          </a:p>
          <a:p>
            <a:pPr marL="457200" indent="-298450"/>
            <a:r>
              <a:rPr lang="en-US" dirty="0"/>
              <a:t>If, like me, you plan to just deploy every local field and want to make sure that you’ve configured the View correctly, you can create a single record or two that contains each field. The easiest way to do this is by finding an existing record, copying it, and then copy/pasting relevant fields from OCLC Bib Formats. Refer to the Local Fields for I-Share chart on CARLI’s website for a list of fields to include. Just don’t forget to delete these records when you’re finished testing.</a:t>
            </a:r>
          </a:p>
          <a:p>
            <a:pPr marL="457200" indent="-298450"/>
            <a:r>
              <a:rPr lang="en-US" dirty="0"/>
              <a:t>Not surprisingly, we found that not every field displayed correctly in every record, because not all records were uniform and used these fields the same way. This is especially true of music fields, like 382, 383, and 384. For more comprehensive testing, you could instead use Indication Rules to find all matching records with these fields and add them to sets. This is a good approach to take if you want to use the opportunity to do some data cleanup.</a:t>
            </a:r>
          </a:p>
          <a:p>
            <a:pPr marL="457200" indent="-298450"/>
            <a:r>
              <a:rPr lang="en-US" dirty="0"/>
              <a:t>If you find local fields that don’t display correctly, and you suspect the problem is with the Normalization Rule and not with the data, please let CARLI know, so we can review and make adjustments. Again, don’t edit the Normalization Rules directly, which could have unintended consequences elsewhere in the Network.</a:t>
            </a:r>
          </a:p>
        </p:txBody>
      </p:sp>
    </p:spTree>
    <p:extLst>
      <p:ext uri="{BB962C8B-B14F-4D97-AF65-F5344CB8AC3E}">
        <p14:creationId xmlns:p14="http://schemas.microsoft.com/office/powerpoint/2010/main" val="3480998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Once you’ve tested your new local fields in the duplicate View and everything checks out, you’re ready to do it all over again in your default View!</a:t>
            </a:r>
          </a:p>
          <a:p>
            <a:r>
              <a:rPr lang="en-US" dirty="0"/>
              <a:t>Margaret is now going to do a brief demo of creating a duplicate View and then deploying some of the NZ fields in Full Record display, Advanced Search, and Facets.</a:t>
            </a:r>
          </a:p>
        </p:txBody>
      </p:sp>
    </p:spTree>
    <p:extLst>
      <p:ext uri="{BB962C8B-B14F-4D97-AF65-F5344CB8AC3E}">
        <p14:creationId xmlns:p14="http://schemas.microsoft.com/office/powerpoint/2010/main" val="267141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These Ex Libris documents walk through how to Add a Field to a Display Line in the Brief Records, how to Configure the Details Service to ad a field to the Full Record display in Primo VE, how to Add a Search Index to the Advanced Search, and how to Add a Local Facet on the Results page.</a:t>
            </a:r>
          </a:p>
        </p:txBody>
      </p:sp>
    </p:spTree>
    <p:extLst>
      <p:ext uri="{BB962C8B-B14F-4D97-AF65-F5344CB8AC3E}">
        <p14:creationId xmlns:p14="http://schemas.microsoft.com/office/powerpoint/2010/main" val="389734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0421C-6BE8-AD4C-C0EF-848C04C646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76AAF0-A696-2491-E991-E3ABA6F2FA5D}"/>
              </a:ext>
            </a:extLst>
          </p:cNvPr>
          <p:cNvSpPr>
            <a:spLocks noGrp="1" noRot="1" noChangeAspect="1"/>
          </p:cNvSpPr>
          <p:nvPr>
            <p:ph type="sldImg"/>
          </p:nvPr>
        </p:nvSpPr>
        <p:spPr>
          <a:xfrm>
            <a:off x="735013" y="1173163"/>
            <a:ext cx="5632450" cy="3168650"/>
          </a:xfrm>
        </p:spPr>
      </p:sp>
      <p:sp>
        <p:nvSpPr>
          <p:cNvPr id="3" name="Notes Placeholder 2">
            <a:extLst>
              <a:ext uri="{FF2B5EF4-FFF2-40B4-BE49-F238E27FC236}">
                <a16:creationId xmlns:a16="http://schemas.microsoft.com/office/drawing/2014/main" id="{A2188620-435B-05C9-C17E-FDA5B64F55AC}"/>
              </a:ext>
            </a:extLst>
          </p:cNvPr>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My name is Jessica Gibson from the CARLI Office, and our agenda today will cover the following:</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dirty="0"/>
              <a:t>First, a brief overview of default Primo VE configurations for Display, Facets, and Search</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dirty="0"/>
              <a:t>Next we’ll define what are Local Fields in Primo VE</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dirty="0"/>
              <a:t>Then, we’ll go over which Local Fields have been set up </a:t>
            </a:r>
            <a:r>
              <a:rPr lang="en-US" dirty="0" err="1"/>
              <a:t>consortially</a:t>
            </a:r>
            <a:r>
              <a:rPr lang="en-US" dirty="0"/>
              <a:t> for I-Share libraries</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dirty="0"/>
              <a:t>And finally, we will demonstrate how to configure these Local Fields in the full record display, brief record display, Advanced search, and Facets,</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dirty="0"/>
              <a:t>At the end there will be time for Questions</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For this program, I’ll be joined today by Matt Short from Northern Illinois University and Margaret Heller from DePaul University.</a:t>
            </a:r>
          </a:p>
          <a:p>
            <a:pPr marL="158750" indent="0">
              <a:buNone/>
            </a:pPr>
            <a:endParaRPr lang="en-US" dirty="0"/>
          </a:p>
        </p:txBody>
      </p:sp>
      <p:sp>
        <p:nvSpPr>
          <p:cNvPr id="4" name="Slide Number Placeholder 3">
            <a:extLst>
              <a:ext uri="{FF2B5EF4-FFF2-40B4-BE49-F238E27FC236}">
                <a16:creationId xmlns:a16="http://schemas.microsoft.com/office/drawing/2014/main" id="{34B4D92C-CC88-BF56-1FC3-D41F9427B6A8}"/>
              </a:ext>
            </a:extLst>
          </p:cNvPr>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37B947D-A014-4A42-876B-86248CFCBFC0}" type="slidenum">
              <a:rPr kumimoji="0" lang="en-US" sz="1200" b="0" i="0" u="none" strike="noStrike" kern="1200" cap="none" spc="0" normalizeH="0" baseline="0" noProof="0" smtClean="0">
                <a:ln>
                  <a:noFill/>
                </a:ln>
                <a:solidFill>
                  <a:prstClr val="black"/>
                </a:solidFill>
                <a:effectLst/>
                <a:uLnTx/>
                <a:uFillTx/>
                <a:latin typeface="Times New Roman"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3542165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To begin, I want to direct your attention to Ex </a:t>
            </a:r>
            <a:r>
              <a:rPr lang="en-US" dirty="0" err="1"/>
              <a:t>Libris’s</a:t>
            </a:r>
            <a:r>
              <a:rPr lang="en-US" dirty="0"/>
              <a:t> documentation called “Mapping to the Display, Facets, and Search Sections in the Primo VE Record” This covers all of the MARC21 definitions of fields that are available out of the box for display, facet, and searching in Primo VE. Most but not all of the fields are pre-configured for you. Some of the facets are preconfigured for you. What this means is that there may be some fields defined already but that are not in use by your library because you didn’t know they were there.</a:t>
            </a:r>
          </a:p>
          <a:p>
            <a:endParaRPr lang="en-US" dirty="0"/>
          </a:p>
          <a:p>
            <a:r>
              <a:rPr lang="en-US" dirty="0"/>
              <a:t>For example, one common field that is defined but not configured for use out-of-the-box is the Identifier field, which contains the LC, ISBN, ISSN, ISMN, OCLC, PUBNUM, and GOVDOC data.  Several I-Share libraries have added this to their Primo VE full record displays to show these numbers.</a:t>
            </a:r>
          </a:p>
          <a:p>
            <a:endParaRPr lang="en-US" dirty="0"/>
          </a:p>
          <a:p>
            <a:r>
              <a:rPr lang="en-US" dirty="0"/>
              <a:t>Your library may add any fields for display/facet/search that are pre-mapped but not pre-configured using the exact same methods we will show later in the presentation for adding Local Fields.  These configuration can be made by anyone with the Discovery Admin role in Alma.</a:t>
            </a:r>
          </a:p>
        </p:txBody>
      </p:sp>
    </p:spTree>
    <p:extLst>
      <p:ext uri="{BB962C8B-B14F-4D97-AF65-F5344CB8AC3E}">
        <p14:creationId xmlns:p14="http://schemas.microsoft.com/office/powerpoint/2010/main" val="887226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So those were the out-of-the-box fields that came with Alma and Primo VE. Today’s webinar is about the new Local Fields that have been defined for I-Share libraries.  </a:t>
            </a:r>
            <a:r>
              <a:rPr lang="en-US" b="1" dirty="0"/>
              <a:t>Local Fields </a:t>
            </a:r>
            <a:r>
              <a:rPr lang="en-US" dirty="0"/>
              <a:t>for Primo VE are additional MARC fields that can be configured to display and be used for searching and faceting beyond those default, out-of-the-box fields.  They can be created for MARC fields that are not in the default list and for fields that are in the default list but are not exactly how you want them to be. Any MARC fields can technically be a Local Field, but there are some caveats in our shared bibliographic environment that we will discuss further.</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All I-Share institutions can set up Local Fields for Primo VE, but in our shared </a:t>
            </a:r>
            <a:r>
              <a:rPr lang="en-US" dirty="0" err="1"/>
              <a:t>consortial</a:t>
            </a:r>
            <a:r>
              <a:rPr lang="en-US" dirty="0"/>
              <a:t> environment where we share bibliographic records between many libraries, Local Fields can have effects beyond just your local Primo VE instance, so it is important to be mindful when using them.</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Let me add here that Ex Libris’ naming conventions for things can be a bit confusing, and there are several things within Alma and Primo VE that are called LOCAL SOMETHING and they are easy to confuse! So, next, let’s quickly discuss Local Extensions, which are NOT Local Fields, but are related and do come into play when you’re thinking of using Local Fields.</a:t>
            </a:r>
          </a:p>
          <a:p>
            <a:endParaRPr lang="en-US" dirty="0"/>
          </a:p>
        </p:txBody>
      </p:sp>
    </p:spTree>
    <p:extLst>
      <p:ext uri="{BB962C8B-B14F-4D97-AF65-F5344CB8AC3E}">
        <p14:creationId xmlns:p14="http://schemas.microsoft.com/office/powerpoint/2010/main" val="4055166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As background, in our network environment, shared bib record are stored in the NZ, and local details are stored in the IZ.  </a:t>
            </a:r>
          </a:p>
          <a:p>
            <a:pPr marL="158750" indent="0">
              <a:buNone/>
            </a:pPr>
            <a:endParaRPr lang="en-US" dirty="0"/>
          </a:p>
          <a:p>
            <a:pPr marL="158750" indent="0">
              <a:buNone/>
            </a:pPr>
            <a:r>
              <a:rPr lang="en-US" dirty="0"/>
              <a:t>Local details include physical holdings and electronic portfolios and Local Extensions.</a:t>
            </a:r>
          </a:p>
          <a:p>
            <a:pPr marL="158750" indent="0">
              <a:buNone/>
            </a:pPr>
            <a:endParaRPr lang="en-US" dirty="0"/>
          </a:p>
          <a:p>
            <a:pPr marL="158750" indent="0">
              <a:buNone/>
            </a:pPr>
            <a:r>
              <a:rPr lang="en-US" dirty="0"/>
              <a:t>Local Extensions are MARC fields in bib records that contain local data and are stored in the IZ and can only be seen in Alma and Primo VE by the I-Share library that applies them to the bib record.  </a:t>
            </a:r>
          </a:p>
          <a:p>
            <a:pPr marL="158750" indent="0">
              <a:buNone/>
            </a:pPr>
            <a:endParaRPr lang="en-US" dirty="0"/>
          </a:p>
          <a:p>
            <a:pPr marL="158750" indent="0">
              <a:buNone/>
            </a:pPr>
            <a:r>
              <a:rPr lang="en-US" dirty="0"/>
              <a:t>However, only certain MARC fields can be Local Extensions, so it is important to keep these in mind when you are thinking about creating and using Local FIELDS, because if you put local data into a field that cannot be a Local EXTENSION, those data are not protected and may be removed from the shared network bib in the future.</a:t>
            </a:r>
          </a:p>
        </p:txBody>
      </p:sp>
    </p:spTree>
    <p:extLst>
      <p:ext uri="{BB962C8B-B14F-4D97-AF65-F5344CB8AC3E}">
        <p14:creationId xmlns:p14="http://schemas.microsoft.com/office/powerpoint/2010/main" val="2768488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For more information, CARLI has two web documents about Local Extensions and how to use them in our shared network environment.  </a:t>
            </a:r>
          </a:p>
          <a:p>
            <a:pPr marL="158750" indent="0">
              <a:buNone/>
            </a:pPr>
            <a:endParaRPr lang="en-US" dirty="0"/>
          </a:p>
          <a:p>
            <a:pPr marL="158750" indent="0">
              <a:buNone/>
            </a:pPr>
            <a:r>
              <a:rPr lang="en-US" dirty="0"/>
              <a:t>And of course, Ex Libris also has general information on Local Extensions in their documentation.</a:t>
            </a:r>
          </a:p>
        </p:txBody>
      </p:sp>
    </p:spTree>
    <p:extLst>
      <p:ext uri="{BB962C8B-B14F-4D97-AF65-F5344CB8AC3E}">
        <p14:creationId xmlns:p14="http://schemas.microsoft.com/office/powerpoint/2010/main" val="2880269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Now that we’ve covered the difference and relationship between Local </a:t>
            </a:r>
            <a:r>
              <a:rPr lang="en-US" sz="1100" b="1" i="0" u="none" strike="noStrike" cap="none" dirty="0">
                <a:solidFill>
                  <a:srgbClr val="000000"/>
                </a:solidFill>
                <a:effectLst/>
                <a:latin typeface="Arial"/>
                <a:ea typeface="Arial"/>
                <a:cs typeface="Arial"/>
                <a:sym typeface="Arial"/>
              </a:rPr>
              <a:t>Fields</a:t>
            </a:r>
            <a:r>
              <a:rPr lang="en-US" sz="1100" b="0" i="0" u="none" strike="noStrike" cap="none" dirty="0">
                <a:solidFill>
                  <a:srgbClr val="000000"/>
                </a:solidFill>
                <a:effectLst/>
                <a:latin typeface="Arial"/>
                <a:ea typeface="Arial"/>
                <a:cs typeface="Arial"/>
                <a:sym typeface="Arial"/>
              </a:rPr>
              <a:t> and Local </a:t>
            </a:r>
            <a:r>
              <a:rPr lang="en-US" sz="1100" b="1" i="0" u="none" strike="noStrike" cap="none" dirty="0">
                <a:solidFill>
                  <a:srgbClr val="000000"/>
                </a:solidFill>
                <a:effectLst/>
                <a:latin typeface="Arial"/>
                <a:ea typeface="Arial"/>
                <a:cs typeface="Arial"/>
                <a:sym typeface="Arial"/>
              </a:rPr>
              <a:t>Extensions</a:t>
            </a:r>
            <a:r>
              <a:rPr lang="en-US" sz="1100" b="0" i="0" u="none" strike="noStrike" cap="none" dirty="0">
                <a:solidFill>
                  <a:srgbClr val="000000"/>
                </a:solidFill>
                <a:effectLst/>
                <a:latin typeface="Arial"/>
                <a:ea typeface="Arial"/>
                <a:cs typeface="Arial"/>
                <a:sym typeface="Arial"/>
              </a:rPr>
              <a:t>, let’s get back to Local Fields.</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There can be up to 100 Local Fields, but hopefully you will not need that many! Fields numbered 1-50 are for IZ use only. Fields numbered 51-100 are </a:t>
            </a:r>
            <a:r>
              <a:rPr lang="en-US" sz="1100" b="0" i="0" u="none" strike="noStrike" cap="none" dirty="0" err="1">
                <a:solidFill>
                  <a:srgbClr val="000000"/>
                </a:solidFill>
                <a:effectLst/>
                <a:latin typeface="Arial"/>
                <a:ea typeface="Arial"/>
                <a:cs typeface="Arial"/>
                <a:sym typeface="Arial"/>
              </a:rPr>
              <a:t>consortial</a:t>
            </a:r>
            <a:r>
              <a:rPr lang="en-US" sz="1100" b="0" i="0" u="none" strike="noStrike" cap="none" dirty="0">
                <a:solidFill>
                  <a:srgbClr val="000000"/>
                </a:solidFill>
                <a:effectLst/>
                <a:latin typeface="Arial"/>
                <a:ea typeface="Arial"/>
                <a:cs typeface="Arial"/>
                <a:sym typeface="Arial"/>
              </a:rPr>
              <a:t> local fields that we configure in the NZ and distribute to all the I-Share library IZs. Establishing Local Fields at the </a:t>
            </a:r>
            <a:r>
              <a:rPr lang="en-US" sz="1100" b="0" i="0" u="none" strike="noStrike" cap="none" dirty="0" err="1">
                <a:solidFill>
                  <a:srgbClr val="000000"/>
                </a:solidFill>
                <a:effectLst/>
                <a:latin typeface="Arial"/>
                <a:ea typeface="Arial"/>
                <a:cs typeface="Arial"/>
                <a:sym typeface="Arial"/>
              </a:rPr>
              <a:t>consortial</a:t>
            </a:r>
            <a:r>
              <a:rPr lang="en-US" sz="1100" b="0" i="0" u="none" strike="noStrike" cap="none" dirty="0">
                <a:solidFill>
                  <a:srgbClr val="000000"/>
                </a:solidFill>
                <a:effectLst/>
                <a:latin typeface="Arial"/>
                <a:ea typeface="Arial"/>
                <a:cs typeface="Arial"/>
                <a:sym typeface="Arial"/>
              </a:rPr>
              <a:t> level saves individual I-Share libraries time and effort.</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The </a:t>
            </a:r>
            <a:r>
              <a:rPr lang="en-US" sz="1100" b="0" i="0" u="none" strike="noStrike" cap="none" dirty="0" err="1">
                <a:solidFill>
                  <a:srgbClr val="000000"/>
                </a:solidFill>
                <a:effectLst/>
                <a:latin typeface="Arial"/>
                <a:ea typeface="Arial"/>
                <a:cs typeface="Arial"/>
                <a:sym typeface="Arial"/>
              </a:rPr>
              <a:t>consortial</a:t>
            </a:r>
            <a:r>
              <a:rPr lang="en-US" sz="1100" b="0" i="0" u="none" strike="noStrike" cap="none" dirty="0">
                <a:solidFill>
                  <a:srgbClr val="000000"/>
                </a:solidFill>
                <a:effectLst/>
                <a:latin typeface="Arial"/>
                <a:ea typeface="Arial"/>
                <a:cs typeface="Arial"/>
                <a:sym typeface="Arial"/>
              </a:rPr>
              <a:t> fields have been distributed, but I-Share libraries can choose to use them or not, they are not mandatory. They exist to be helpful if you’d like to configure them for display, search, or facet.</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The </a:t>
            </a:r>
            <a:r>
              <a:rPr lang="en-US" sz="1100" b="0" i="0" u="none" strike="noStrike" cap="none" dirty="0" err="1">
                <a:solidFill>
                  <a:srgbClr val="000000"/>
                </a:solidFill>
                <a:effectLst/>
                <a:latin typeface="Arial"/>
                <a:ea typeface="Arial"/>
                <a:cs typeface="Arial"/>
                <a:sym typeface="Arial"/>
              </a:rPr>
              <a:t>consortial</a:t>
            </a:r>
            <a:r>
              <a:rPr lang="en-US" sz="1100" b="0" i="0" u="none" strike="noStrike" cap="none" dirty="0">
                <a:solidFill>
                  <a:srgbClr val="000000"/>
                </a:solidFill>
                <a:effectLst/>
                <a:latin typeface="Arial"/>
                <a:ea typeface="Arial"/>
                <a:cs typeface="Arial"/>
                <a:sym typeface="Arial"/>
              </a:rPr>
              <a:t> Local Fields that the CARLI Discovery Primo VE Committee has set up and distributed thus far are listed on the CARLI website. Let’s go take a look at them… Go to https://</a:t>
            </a:r>
            <a:r>
              <a:rPr lang="en-US" sz="1100" b="0" i="0" u="none" strike="noStrike" cap="none" dirty="0" err="1">
                <a:solidFill>
                  <a:srgbClr val="000000"/>
                </a:solidFill>
                <a:effectLst/>
                <a:latin typeface="Arial"/>
                <a:ea typeface="Arial"/>
                <a:cs typeface="Arial"/>
                <a:sym typeface="Arial"/>
              </a:rPr>
              <a:t>www.carli.illinois.edu</a:t>
            </a:r>
            <a:r>
              <a:rPr lang="en-US" sz="1100" b="0" i="0" u="none" strike="noStrike" cap="none" dirty="0">
                <a:solidFill>
                  <a:srgbClr val="000000"/>
                </a:solidFill>
                <a:effectLst/>
                <a:latin typeface="Arial"/>
                <a:ea typeface="Arial"/>
                <a:cs typeface="Arial"/>
                <a:sym typeface="Arial"/>
              </a:rPr>
              <a:t>/products-services/</a:t>
            </a:r>
            <a:r>
              <a:rPr lang="en-US" sz="1100" b="0" i="0" u="none" strike="noStrike" cap="none" dirty="0" err="1">
                <a:solidFill>
                  <a:srgbClr val="000000"/>
                </a:solidFill>
                <a:effectLst/>
                <a:latin typeface="Arial"/>
                <a:ea typeface="Arial"/>
                <a:cs typeface="Arial"/>
                <a:sym typeface="Arial"/>
              </a:rPr>
              <a:t>i</a:t>
            </a:r>
            <a:r>
              <a:rPr lang="en-US" sz="1100" b="0" i="0" u="none" strike="noStrike" cap="none" dirty="0">
                <a:solidFill>
                  <a:srgbClr val="000000"/>
                </a:solidFill>
                <a:effectLst/>
                <a:latin typeface="Arial"/>
                <a:ea typeface="Arial"/>
                <a:cs typeface="Arial"/>
                <a:sym typeface="Arial"/>
              </a:rPr>
              <a:t>-share/discovery-interface/</a:t>
            </a:r>
            <a:r>
              <a:rPr lang="en-US" sz="1100" b="0" i="0" u="none" strike="noStrike" cap="none" dirty="0" err="1">
                <a:solidFill>
                  <a:srgbClr val="000000"/>
                </a:solidFill>
                <a:effectLst/>
                <a:latin typeface="Arial"/>
                <a:ea typeface="Arial"/>
                <a:cs typeface="Arial"/>
                <a:sym typeface="Arial"/>
              </a:rPr>
              <a:t>local_fields_recommendations</a:t>
            </a:r>
            <a:r>
              <a:rPr lang="en-US" sz="1100" b="0" i="0" u="none" strike="noStrike" cap="none" dirty="0">
                <a:solidFill>
                  <a:srgbClr val="000000"/>
                </a:solidFill>
                <a:effectLst/>
                <a:latin typeface="Arial"/>
                <a:ea typeface="Arial"/>
                <a:cs typeface="Arial"/>
                <a:sym typeface="Arial"/>
              </a:rPr>
              <a:t>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The table on this page lists the fields that have been configured and distributed along with the MARC definitions for the Local Field. All fields can be set up for display. Those fields that can be set up for Search and/or Facet are noted in the fourth column.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b="0" i="0" u="none" strike="noStrike" cap="none" dirty="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Now that we’ve covered the basics of what Local Fields are, I will turn this presentation over to Matt Short from Northern Illinois University to discuss how to configure Local Fields for use!</a:t>
            </a:r>
          </a:p>
          <a:p>
            <a:endParaRPr lang="en-US" dirty="0"/>
          </a:p>
        </p:txBody>
      </p:sp>
    </p:spTree>
    <p:extLst>
      <p:ext uri="{BB962C8B-B14F-4D97-AF65-F5344CB8AC3E}">
        <p14:creationId xmlns:p14="http://schemas.microsoft.com/office/powerpoint/2010/main" val="3808956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9ABC5-4249-6AF4-9D49-F18F712C33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4EAC44-61EE-4433-CE4C-67EFD99B005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6E8020D-0C47-B2F7-99A0-F6B31A19D627}"/>
              </a:ext>
            </a:extLst>
          </p:cNvPr>
          <p:cNvSpPr>
            <a:spLocks noGrp="1"/>
          </p:cNvSpPr>
          <p:nvPr>
            <p:ph type="body" idx="1"/>
          </p:nvPr>
        </p:nvSpPr>
        <p:spPr/>
        <p:txBody>
          <a:bodyPr/>
          <a:lstStyle/>
          <a:p>
            <a:r>
              <a:rPr lang="en-US" dirty="0"/>
              <a:t>Before you start configuring new fields for brief record display, full record display, advanced search, and facets, it’s a good idea to first review all of your existing local fields.</a:t>
            </a:r>
          </a:p>
          <a:p>
            <a:r>
              <a:rPr lang="en-US" dirty="0"/>
              <a:t>Open Alma Configuration and navigate to Discovery &gt; Display Configuration &gt; Manage display and local fields.</a:t>
            </a:r>
          </a:p>
          <a:p>
            <a:r>
              <a:rPr lang="en-US" dirty="0"/>
              <a:t>Start by reviewing fields 1-50, which are the local fields reserved for your IZ. If you haven’t configured any local fields yet, you may see nothing here.</a:t>
            </a:r>
          </a:p>
          <a:p>
            <a:r>
              <a:rPr lang="en-US" dirty="0"/>
              <a:t>Note that you can also configure display fields here, which allows you to change how all 24 of Primo’s pre-configured fields are displayed, although we’re not discussing those today.</a:t>
            </a:r>
          </a:p>
        </p:txBody>
      </p:sp>
    </p:spTree>
    <p:extLst>
      <p:ext uri="{BB962C8B-B14F-4D97-AF65-F5344CB8AC3E}">
        <p14:creationId xmlns:p14="http://schemas.microsoft.com/office/powerpoint/2010/main" val="2278266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06F55-A986-1830-F448-13F9922756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3F3482-C12F-A89E-8821-48E25EC66F6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537F3CC-5687-7033-C797-406E5AE6059D}"/>
              </a:ext>
            </a:extLst>
          </p:cNvPr>
          <p:cNvSpPr>
            <a:spLocks noGrp="1"/>
          </p:cNvSpPr>
          <p:nvPr>
            <p:ph type="body" idx="1"/>
          </p:nvPr>
        </p:nvSpPr>
        <p:spPr/>
        <p:txBody>
          <a:bodyPr/>
          <a:lstStyle/>
          <a:p>
            <a:pPr marL="457200" indent="-298450"/>
            <a:r>
              <a:rPr lang="en-US" dirty="0"/>
              <a:t>Primo uses two methods for creating local fields: the MARC method and the Normalization Rule method. One you can be freely edited and modified and is already indexed, the other requires re-indexing and should not be modified without first checking with CARLI.</a:t>
            </a:r>
          </a:p>
          <a:p>
            <a:pPr marL="457200" indent="-298450"/>
            <a:r>
              <a:rPr lang="en-US" dirty="0"/>
              <a:t>Each of these fields can accommodate up to 20 MARC fields, which are limited to notes and some local extensions. These are all configured to display subfield A only.</a:t>
            </a:r>
          </a:p>
          <a:p>
            <a:pPr marL="457200" indent="-298450"/>
            <a:r>
              <a:rPr lang="en-US" dirty="0"/>
              <a:t>Before configuring the new fields distributed by CARLI, first review any local fields you’ve already created. For example, I currently have all 5XX notes in three separate local fields: Notes, Additional Notes, and More Notes. The NZ fields may use more specific fields for notes, like “Bibliography” for 504. I’ll want to be aware of this duplication to avoid adding both fields later when configuring my View. If you opt to use CARLI’s fields instead, you may want to rename or delete your old IZ fields to avoid confusion or to free up that field for later re-use.</a:t>
            </a:r>
          </a:p>
          <a:p>
            <a:pPr marL="457200" indent="-298450"/>
            <a:r>
              <a:rPr lang="en-US" dirty="0"/>
              <a:t>We recommend leaving Display Labels alone on any consortial fields, so patron experience across catalogs and in the consortial view is more seamless, but if you really hate the label, you’re welcome to edit it here. After saving your changes, remember to click “Apply Rules” from the Manage Display and Local Fields page.</a:t>
            </a:r>
          </a:p>
          <a:p>
            <a:pPr marL="457200" indent="-298450"/>
            <a:r>
              <a:rPr lang="en-US" dirty="0"/>
              <a:t>MARC method can be enabled for search and facet in the IZ, if they aren’t already, but there are some additional steps that need to be taken after checking the boxes here, which we won’t cover today.</a:t>
            </a:r>
          </a:p>
        </p:txBody>
      </p:sp>
    </p:spTree>
    <p:extLst>
      <p:ext uri="{BB962C8B-B14F-4D97-AF65-F5344CB8AC3E}">
        <p14:creationId xmlns:p14="http://schemas.microsoft.com/office/powerpoint/2010/main" val="4183152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6"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477003"/>
            <a:ext cx="12192000"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8"/>
            <a:ext cx="103632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6"/>
            <a:ext cx="85344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pic>
        <p:nvPicPr>
          <p:cNvPr id="8" name="Picture 7">
            <a:extLst>
              <a:ext uri="{FF2B5EF4-FFF2-40B4-BE49-F238E27FC236}">
                <a16:creationId xmlns:a16="http://schemas.microsoft.com/office/drawing/2014/main" id="{17BD9088-D6E3-6F99-42A2-1EDD6AB99F08}"/>
              </a:ext>
            </a:extLst>
          </p:cNvPr>
          <p:cNvPicPr>
            <a:picLocks noChangeAspect="1"/>
          </p:cNvPicPr>
          <p:nvPr userDrawn="1"/>
        </p:nvPicPr>
        <p:blipFill>
          <a:blip r:embed="rId3"/>
          <a:stretch>
            <a:fillRect/>
          </a:stretch>
        </p:blipFill>
        <p:spPr>
          <a:xfrm>
            <a:off x="4086726" y="2530307"/>
            <a:ext cx="3657600" cy="1117600"/>
          </a:xfrm>
          <a:prstGeom prst="rect">
            <a:avLst/>
          </a:prstGeom>
        </p:spPr>
      </p:pic>
    </p:spTree>
    <p:extLst>
      <p:ext uri="{BB962C8B-B14F-4D97-AF65-F5344CB8AC3E}">
        <p14:creationId xmlns:p14="http://schemas.microsoft.com/office/powerpoint/2010/main" val="2206024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Rectangle 6"/>
          <p:cNvSpPr/>
          <p:nvPr/>
        </p:nvSpPr>
        <p:spPr>
          <a:xfrm>
            <a:off x="0" y="4895850"/>
            <a:ext cx="12192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2" name="Picture Placeholder 8"/>
          <p:cNvSpPr>
            <a:spLocks noGrp="1"/>
          </p:cNvSpPr>
          <p:nvPr>
            <p:ph type="pic" sz="quarter" idx="10"/>
          </p:nvPr>
        </p:nvSpPr>
        <p:spPr>
          <a:xfrm>
            <a:off x="0" y="1"/>
            <a:ext cx="12192000" cy="4895272"/>
          </a:xfrm>
        </p:spPr>
        <p:txBody>
          <a:bodyPr rtlCol="0">
            <a:normAutofit/>
          </a:bodyPr>
          <a:lstStyle/>
          <a:p>
            <a:pPr lvl="0"/>
            <a:r>
              <a:rPr lang="en-US" noProof="0"/>
              <a:t>Drag picture to placeholder or click icon to add</a:t>
            </a:r>
          </a:p>
        </p:txBody>
      </p:sp>
      <p:sp>
        <p:nvSpPr>
          <p:cNvPr id="5" name="Title 1"/>
          <p:cNvSpPr>
            <a:spLocks noGrp="1"/>
          </p:cNvSpPr>
          <p:nvPr>
            <p:ph type="title"/>
          </p:nvPr>
        </p:nvSpPr>
        <p:spPr>
          <a:xfrm>
            <a:off x="1339275" y="5323457"/>
            <a:ext cx="9698181" cy="1362075"/>
          </a:xfrm>
        </p:spPr>
        <p:txBody>
          <a:bodyPr anchor="t">
            <a:normAutofit/>
          </a:bodyPr>
          <a:lstStyle>
            <a:lvl1pPr algn="l">
              <a:defRPr sz="2100" b="1" cap="all">
                <a:solidFill>
                  <a:schemeClr val="bg2"/>
                </a:solidFill>
              </a:defRPr>
            </a:lvl1pPr>
          </a:lstStyle>
          <a:p>
            <a:r>
              <a:rPr lang="en-US"/>
              <a:t>Click to edit Master title style</a:t>
            </a:r>
          </a:p>
        </p:txBody>
      </p:sp>
      <p:sp>
        <p:nvSpPr>
          <p:cNvPr id="6" name="Text Placeholder 2"/>
          <p:cNvSpPr>
            <a:spLocks noGrp="1"/>
          </p:cNvSpPr>
          <p:nvPr>
            <p:ph type="body" idx="1"/>
          </p:nvPr>
        </p:nvSpPr>
        <p:spPr>
          <a:xfrm>
            <a:off x="1339273" y="4504306"/>
            <a:ext cx="9987011" cy="819148"/>
          </a:xfrm>
        </p:spPr>
        <p:txBody>
          <a:bodyPr anchor="b">
            <a:normAutofit/>
          </a:bodyPr>
          <a:lstStyle>
            <a:lvl1pPr marL="0" indent="0">
              <a:buNone/>
              <a:defRPr sz="1200">
                <a:solidFill>
                  <a:schemeClr val="bg1">
                    <a:lumMod val="8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80885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Rectangle 6"/>
          <p:cNvSpPr/>
          <p:nvPr/>
        </p:nvSpPr>
        <p:spPr>
          <a:xfrm>
            <a:off x="6307668" y="0"/>
            <a:ext cx="5884333"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3" name="Title 1"/>
          <p:cNvSpPr>
            <a:spLocks noGrp="1"/>
          </p:cNvSpPr>
          <p:nvPr>
            <p:ph type="ctrTitle"/>
          </p:nvPr>
        </p:nvSpPr>
        <p:spPr>
          <a:xfrm>
            <a:off x="6581542" y="349638"/>
            <a:ext cx="5289673" cy="800046"/>
          </a:xfrm>
        </p:spPr>
        <p:txBody>
          <a:bodyPr>
            <a:normAutofit/>
          </a:bodyPr>
          <a:lstStyle>
            <a:lvl1pPr algn="l">
              <a:defRPr sz="18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9"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1" y="0"/>
            <a:ext cx="6231467"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1" y="3313124"/>
            <a:ext cx="6231467"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2495398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7" name="Rectangle 6"/>
          <p:cNvSpPr/>
          <p:nvPr/>
        </p:nvSpPr>
        <p:spPr>
          <a:xfrm>
            <a:off x="6307668" y="0"/>
            <a:ext cx="5884333"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3" name="Title 1"/>
          <p:cNvSpPr>
            <a:spLocks noGrp="1"/>
          </p:cNvSpPr>
          <p:nvPr>
            <p:ph type="ctrTitle"/>
          </p:nvPr>
        </p:nvSpPr>
        <p:spPr>
          <a:xfrm>
            <a:off x="6581542" y="349638"/>
            <a:ext cx="5289673" cy="800046"/>
          </a:xfrm>
        </p:spPr>
        <p:txBody>
          <a:bodyPr>
            <a:normAutofit/>
          </a:bodyPr>
          <a:lstStyle>
            <a:lvl1pPr algn="l">
              <a:defRPr sz="18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9"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1" y="0"/>
            <a:ext cx="6231467"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1" y="3313124"/>
            <a:ext cx="6231467"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1949033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Rectangle 6"/>
          <p:cNvSpPr/>
          <p:nvPr/>
        </p:nvSpPr>
        <p:spPr>
          <a:xfrm>
            <a:off x="6307668" y="0"/>
            <a:ext cx="5884333"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3" name="Title 1"/>
          <p:cNvSpPr>
            <a:spLocks noGrp="1"/>
          </p:cNvSpPr>
          <p:nvPr>
            <p:ph type="ctrTitle"/>
          </p:nvPr>
        </p:nvSpPr>
        <p:spPr>
          <a:xfrm>
            <a:off x="6581542" y="349638"/>
            <a:ext cx="5289673" cy="800046"/>
          </a:xfrm>
        </p:spPr>
        <p:txBody>
          <a:bodyPr>
            <a:normAutofit/>
          </a:bodyPr>
          <a:lstStyle>
            <a:lvl1pPr algn="l">
              <a:defRPr sz="18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9"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1" y="0"/>
            <a:ext cx="6231467"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1" y="3313124"/>
            <a:ext cx="6231467"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2784046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Rectangle 6"/>
          <p:cNvSpPr/>
          <p:nvPr/>
        </p:nvSpPr>
        <p:spPr>
          <a:xfrm>
            <a:off x="6307668" y="0"/>
            <a:ext cx="5884333"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3" name="Title 1"/>
          <p:cNvSpPr>
            <a:spLocks noGrp="1"/>
          </p:cNvSpPr>
          <p:nvPr>
            <p:ph type="ctrTitle"/>
          </p:nvPr>
        </p:nvSpPr>
        <p:spPr>
          <a:xfrm>
            <a:off x="6581542" y="349638"/>
            <a:ext cx="5289673" cy="800046"/>
          </a:xfrm>
        </p:spPr>
        <p:txBody>
          <a:bodyPr>
            <a:normAutofit/>
          </a:bodyPr>
          <a:lstStyle>
            <a:lvl1pPr algn="l">
              <a:defRPr sz="18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9"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1" y="0"/>
            <a:ext cx="6231467"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1" y="3313124"/>
            <a:ext cx="6231467"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1609177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Rectangle 6"/>
          <p:cNvSpPr/>
          <p:nvPr/>
        </p:nvSpPr>
        <p:spPr>
          <a:xfrm>
            <a:off x="6307668" y="0"/>
            <a:ext cx="588433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3" name="Title 1"/>
          <p:cNvSpPr>
            <a:spLocks noGrp="1"/>
          </p:cNvSpPr>
          <p:nvPr>
            <p:ph type="ctrTitle"/>
          </p:nvPr>
        </p:nvSpPr>
        <p:spPr>
          <a:xfrm>
            <a:off x="6581542" y="349638"/>
            <a:ext cx="5289673" cy="800046"/>
          </a:xfrm>
        </p:spPr>
        <p:txBody>
          <a:bodyPr>
            <a:normAutofit/>
          </a:bodyPr>
          <a:lstStyle>
            <a:lvl1pPr algn="l">
              <a:defRPr sz="18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9"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1" y="0"/>
            <a:ext cx="6231467"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1" y="3313124"/>
            <a:ext cx="6231467"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2386220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2" name="Content Placeholder 2"/>
          <p:cNvSpPr>
            <a:spLocks noGrp="1"/>
          </p:cNvSpPr>
          <p:nvPr>
            <p:ph idx="1"/>
          </p:nvPr>
        </p:nvSpPr>
        <p:spPr>
          <a:xfrm>
            <a:off x="416078" y="759030"/>
            <a:ext cx="6311076"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200" cap="all">
                <a:solidFill>
                  <a:schemeClr val="bg2"/>
                </a:solidFill>
              </a:defRPr>
            </a:lvl1pPr>
          </a:lstStyle>
          <a:p>
            <a:r>
              <a:rPr lang="en-US"/>
              <a:t>Click to edit Master title style</a:t>
            </a:r>
          </a:p>
        </p:txBody>
      </p:sp>
      <p:sp>
        <p:nvSpPr>
          <p:cNvPr id="5" name="Chart Placeholder 9"/>
          <p:cNvSpPr>
            <a:spLocks noGrp="1"/>
          </p:cNvSpPr>
          <p:nvPr>
            <p:ph type="chart" sz="quarter" idx="10"/>
          </p:nvPr>
        </p:nvSpPr>
        <p:spPr>
          <a:xfrm>
            <a:off x="6881284" y="758828"/>
            <a:ext cx="5018616" cy="2473325"/>
          </a:xfrm>
        </p:spPr>
        <p:txBody>
          <a:bodyPr rtlCol="0">
            <a:normAutofit/>
          </a:bodyPr>
          <a:lstStyle/>
          <a:p>
            <a:pPr lvl="0"/>
            <a:r>
              <a:rPr lang="en-US" noProof="0"/>
              <a:t>Click icon to add chart</a:t>
            </a:r>
          </a:p>
        </p:txBody>
      </p:sp>
      <p:sp>
        <p:nvSpPr>
          <p:cNvPr id="6" name="Picture Placeholder 11"/>
          <p:cNvSpPr>
            <a:spLocks noGrp="1"/>
          </p:cNvSpPr>
          <p:nvPr>
            <p:ph type="pic" sz="quarter" idx="11"/>
          </p:nvPr>
        </p:nvSpPr>
        <p:spPr>
          <a:xfrm>
            <a:off x="6881284" y="3394078"/>
            <a:ext cx="5018616" cy="2805113"/>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2098518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2" name="Content Placeholder 2"/>
          <p:cNvSpPr>
            <a:spLocks noGrp="1"/>
          </p:cNvSpPr>
          <p:nvPr>
            <p:ph idx="1"/>
          </p:nvPr>
        </p:nvSpPr>
        <p:spPr>
          <a:xfrm>
            <a:off x="416078" y="1397001"/>
            <a:ext cx="11329500" cy="376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200" cap="all">
                <a:solidFill>
                  <a:schemeClr val="bg2"/>
                </a:solidFill>
              </a:defRPr>
            </a:lvl1pPr>
          </a:lstStyle>
          <a:p>
            <a:r>
              <a:rPr lang="en-US"/>
              <a:t>Click to edit Master title style</a:t>
            </a:r>
          </a:p>
        </p:txBody>
      </p:sp>
    </p:spTree>
    <p:extLst>
      <p:ext uri="{BB962C8B-B14F-4D97-AF65-F5344CB8AC3E}">
        <p14:creationId xmlns:p14="http://schemas.microsoft.com/office/powerpoint/2010/main" val="1985400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2" name="Content Placeholder 2"/>
          <p:cNvSpPr>
            <a:spLocks noGrp="1"/>
          </p:cNvSpPr>
          <p:nvPr>
            <p:ph idx="1"/>
          </p:nvPr>
        </p:nvSpPr>
        <p:spPr>
          <a:xfrm>
            <a:off x="416078" y="5369703"/>
            <a:ext cx="11329500" cy="864845"/>
          </a:xfrm>
        </p:spPr>
        <p:txBody>
          <a:bodyPr/>
          <a:lstStyle>
            <a:lvl1pPr>
              <a:defRPr sz="10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200" cap="all">
                <a:solidFill>
                  <a:schemeClr val="bg2"/>
                </a:solidFill>
              </a:defRPr>
            </a:lvl1pPr>
          </a:lstStyle>
          <a:p>
            <a:r>
              <a:rPr lang="en-US"/>
              <a:t>Click to edit Master title style</a:t>
            </a:r>
          </a:p>
        </p:txBody>
      </p:sp>
      <p:sp>
        <p:nvSpPr>
          <p:cNvPr id="6" name="Chart Placeholder 4"/>
          <p:cNvSpPr>
            <a:spLocks noGrp="1"/>
          </p:cNvSpPr>
          <p:nvPr>
            <p:ph type="chart" sz="quarter" idx="10"/>
          </p:nvPr>
        </p:nvSpPr>
        <p:spPr>
          <a:xfrm>
            <a:off x="416078" y="1004888"/>
            <a:ext cx="11329308" cy="4144962"/>
          </a:xfrm>
        </p:spPr>
        <p:txBody>
          <a:bodyPr rtlCol="0">
            <a:normAutofit/>
          </a:bodyPr>
          <a:lstStyle/>
          <a:p>
            <a:pPr lvl="0"/>
            <a:r>
              <a:rPr lang="en-US" noProof="0"/>
              <a:t>Click icon to add chart</a:t>
            </a:r>
          </a:p>
        </p:txBody>
      </p:sp>
    </p:spTree>
    <p:extLst>
      <p:ext uri="{BB962C8B-B14F-4D97-AF65-F5344CB8AC3E}">
        <p14:creationId xmlns:p14="http://schemas.microsoft.com/office/powerpoint/2010/main" val="2536476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1" y="3"/>
            <a:ext cx="5988051" cy="6384925"/>
          </a:xfrm>
        </p:spPr>
        <p:txBody>
          <a:bodyPr rtlCol="0">
            <a:normAutofit/>
          </a:bodyPr>
          <a:lstStyle/>
          <a:p>
            <a:pPr lvl="0"/>
            <a:r>
              <a:rPr lang="en-US" noProof="0"/>
              <a:t>Drag picture to placeholder or click icon to add</a:t>
            </a:r>
          </a:p>
        </p:txBody>
      </p:sp>
      <p:sp>
        <p:nvSpPr>
          <p:cNvPr id="3" name="Picture Placeholder 9"/>
          <p:cNvSpPr>
            <a:spLocks noGrp="1"/>
          </p:cNvSpPr>
          <p:nvPr>
            <p:ph type="pic" sz="quarter" idx="11"/>
          </p:nvPr>
        </p:nvSpPr>
        <p:spPr>
          <a:xfrm>
            <a:off x="6096001" y="0"/>
            <a:ext cx="6096000" cy="3290888"/>
          </a:xfrm>
        </p:spPr>
        <p:txBody>
          <a:bodyPr rtlCol="0">
            <a:normAutofit/>
          </a:bodyPr>
          <a:lstStyle/>
          <a:p>
            <a:pPr lvl="0"/>
            <a:r>
              <a:rPr lang="en-US" noProof="0"/>
              <a:t>Drag picture to placeholder or click icon to add</a:t>
            </a:r>
          </a:p>
        </p:txBody>
      </p:sp>
      <p:sp>
        <p:nvSpPr>
          <p:cNvPr id="4" name="Picture Placeholder 11"/>
          <p:cNvSpPr>
            <a:spLocks noGrp="1"/>
          </p:cNvSpPr>
          <p:nvPr>
            <p:ph type="pic" sz="quarter" idx="12"/>
          </p:nvPr>
        </p:nvSpPr>
        <p:spPr>
          <a:xfrm>
            <a:off x="6096000" y="3372000"/>
            <a:ext cx="6096000" cy="3012927"/>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2599730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914400" y="4919198"/>
            <a:ext cx="103632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6"/>
            <a:ext cx="85344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pic>
        <p:nvPicPr>
          <p:cNvPr id="8" name="Picture 18" descr="eResources-stacked-white.png">
            <a:extLst>
              <a:ext uri="{FF2B5EF4-FFF2-40B4-BE49-F238E27FC236}">
                <a16:creationId xmlns:a16="http://schemas.microsoft.com/office/drawing/2014/main" id="{657671F4-A798-2408-D151-55CC789E00A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13925" y="2747372"/>
            <a:ext cx="5056188" cy="95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389848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906427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27"/>
        <p:cNvGrpSpPr/>
        <p:nvPr/>
      </p:nvGrpSpPr>
      <p:grpSpPr>
        <a:xfrm>
          <a:off x="0" y="0"/>
          <a:ext cx="0" cy="0"/>
          <a:chOff x="0" y="0"/>
          <a:chExt cx="0" cy="0"/>
        </a:xfrm>
      </p:grpSpPr>
      <p:sp>
        <p:nvSpPr>
          <p:cNvPr id="28" name="Google Shape;2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72417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914400" y="4919198"/>
            <a:ext cx="103632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6"/>
            <a:ext cx="85344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pic>
        <p:nvPicPr>
          <p:cNvPr id="8" name="Picture 19" descr="iShare-stacked-white.png">
            <a:extLst>
              <a:ext uri="{FF2B5EF4-FFF2-40B4-BE49-F238E27FC236}">
                <a16:creationId xmlns:a16="http://schemas.microsoft.com/office/drawing/2014/main" id="{E8F08315-102A-1E62-B6D8-FDB1F08ADFE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65071" y="2725738"/>
            <a:ext cx="3425825"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97332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914400" y="4919198"/>
            <a:ext cx="103632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6"/>
            <a:ext cx="85344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pic>
        <p:nvPicPr>
          <p:cNvPr id="8" name="Picture 19" descr="CollectionsManagement-stacked-white.png">
            <a:extLst>
              <a:ext uri="{FF2B5EF4-FFF2-40B4-BE49-F238E27FC236}">
                <a16:creationId xmlns:a16="http://schemas.microsoft.com/office/drawing/2014/main" id="{28C348DD-4413-CE98-CE46-ADAB1D995EC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0700" y="2895220"/>
            <a:ext cx="8509000"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1149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914400" y="4919198"/>
            <a:ext cx="103632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6"/>
            <a:ext cx="85344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pic>
        <p:nvPicPr>
          <p:cNvPr id="8" name="Picture 19" descr="DigitalCollections-stacked-white.png">
            <a:extLst>
              <a:ext uri="{FF2B5EF4-FFF2-40B4-BE49-F238E27FC236}">
                <a16:creationId xmlns:a16="http://schemas.microsoft.com/office/drawing/2014/main" id="{6379FCDF-CA65-7D14-1755-7E142CF1939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14600" y="2792413"/>
            <a:ext cx="7162800"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39997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914400" y="4919198"/>
            <a:ext cx="103632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6"/>
            <a:ext cx="85344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73408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3" name="Title 1"/>
          <p:cNvSpPr>
            <a:spLocks noGrp="1"/>
          </p:cNvSpPr>
          <p:nvPr>
            <p:ph type="title"/>
          </p:nvPr>
        </p:nvSpPr>
        <p:spPr>
          <a:xfrm>
            <a:off x="307220" y="-94785"/>
            <a:ext cx="10972800" cy="602796"/>
          </a:xfrm>
        </p:spPr>
        <p:txBody>
          <a:bodyPr>
            <a:normAutofit/>
          </a:bodyPr>
          <a:lstStyle>
            <a:lvl1pPr>
              <a:defRPr sz="1200" cap="all">
                <a:solidFill>
                  <a:schemeClr val="bg2"/>
                </a:solidFill>
              </a:defRPr>
            </a:lvl1pPr>
          </a:lstStyle>
          <a:p>
            <a:r>
              <a:rPr lang="en-US"/>
              <a:t>Click to edit Master title style</a:t>
            </a:r>
          </a:p>
        </p:txBody>
      </p:sp>
      <p:sp>
        <p:nvSpPr>
          <p:cNvPr id="4" name="Content Placeholder 5"/>
          <p:cNvSpPr>
            <a:spLocks noGrp="1"/>
          </p:cNvSpPr>
          <p:nvPr>
            <p:ph sz="quarter" idx="10"/>
          </p:nvPr>
        </p:nvSpPr>
        <p:spPr>
          <a:xfrm>
            <a:off x="306918" y="634998"/>
            <a:ext cx="563514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9"/>
          <p:cNvSpPr>
            <a:spLocks noGrp="1"/>
          </p:cNvSpPr>
          <p:nvPr>
            <p:ph sz="quarter" idx="11"/>
          </p:nvPr>
        </p:nvSpPr>
        <p:spPr>
          <a:xfrm>
            <a:off x="6096002" y="634998"/>
            <a:ext cx="571076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20" y="5599113"/>
            <a:ext cx="11499849" cy="635000"/>
          </a:xfrm>
        </p:spPr>
        <p:txBody>
          <a:bodyPr/>
          <a:lstStyle>
            <a:lvl1pPr>
              <a:defRPr sz="10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0118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p:nvSpPr>
        <p:spPr>
          <a:xfrm>
            <a:off x="1" y="0"/>
            <a:ext cx="5155659"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6" name="Title 1"/>
          <p:cNvSpPr>
            <a:spLocks noGrp="1"/>
          </p:cNvSpPr>
          <p:nvPr>
            <p:ph type="title"/>
          </p:nvPr>
        </p:nvSpPr>
        <p:spPr>
          <a:xfrm>
            <a:off x="7798571" y="273053"/>
            <a:ext cx="4011084" cy="673677"/>
          </a:xfrm>
        </p:spPr>
        <p:txBody>
          <a:bodyPr anchor="b"/>
          <a:lstStyle>
            <a:lvl1pPr algn="l">
              <a:defRPr sz="1500" b="1"/>
            </a:lvl1pPr>
          </a:lstStyle>
          <a:p>
            <a:r>
              <a:rPr lang="en-US"/>
              <a:t>Click to edit Master title style</a:t>
            </a:r>
          </a:p>
        </p:txBody>
      </p:sp>
      <p:sp>
        <p:nvSpPr>
          <p:cNvPr id="7" name="Content Placeholder 2"/>
          <p:cNvSpPr>
            <a:spLocks noGrp="1"/>
          </p:cNvSpPr>
          <p:nvPr>
            <p:ph idx="1"/>
          </p:nvPr>
        </p:nvSpPr>
        <p:spPr>
          <a:xfrm>
            <a:off x="366957" y="273053"/>
            <a:ext cx="6517793" cy="5853113"/>
          </a:xfrm>
        </p:spPr>
        <p:txBody>
          <a:bodyPr/>
          <a:lstStyle>
            <a:lvl1pPr>
              <a:defRPr sz="1950" b="0" i="0" cap="all">
                <a:solidFill>
                  <a:schemeClr val="bg2"/>
                </a:solidFill>
                <a:latin typeface="+mj-lt"/>
              </a:defRPr>
            </a:lvl1pPr>
            <a:lvl2pPr marL="0" indent="0">
              <a:buFontTx/>
              <a:buNone/>
              <a:defRPr sz="1200" b="0" i="0">
                <a:solidFill>
                  <a:schemeClr val="bg2"/>
                </a:solidFill>
                <a:latin typeface="+mj-lt"/>
              </a:defRPr>
            </a:lvl2pPr>
            <a:lvl3pPr marL="171450" indent="0">
              <a:spcBef>
                <a:spcPts val="375"/>
              </a:spcBef>
              <a:buFontTx/>
              <a:buNone/>
              <a:defRPr sz="900" b="0" i="0">
                <a:solidFill>
                  <a:schemeClr val="bg2"/>
                </a:solidFill>
                <a:latin typeface="+mj-lt"/>
              </a:defRPr>
            </a:lvl3pPr>
            <a:lvl4pPr>
              <a:defRPr sz="1500" b="0" i="0">
                <a:latin typeface="+mj-lt"/>
              </a:defRPr>
            </a:lvl4pPr>
            <a:lvl5pPr>
              <a:defRPr sz="1500" b="0" i="0">
                <a:latin typeface="+mj-lt"/>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half" idx="2"/>
          </p:nvPr>
        </p:nvSpPr>
        <p:spPr>
          <a:xfrm>
            <a:off x="7798571" y="1054107"/>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1762645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p:nvSpPr>
        <p:spPr>
          <a:xfrm>
            <a:off x="2" y="0"/>
            <a:ext cx="5184841"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4" name="Title 1"/>
          <p:cNvSpPr>
            <a:spLocks noGrp="1"/>
          </p:cNvSpPr>
          <p:nvPr>
            <p:ph type="title"/>
          </p:nvPr>
        </p:nvSpPr>
        <p:spPr>
          <a:xfrm>
            <a:off x="609600" y="274641"/>
            <a:ext cx="8657552" cy="683635"/>
          </a:xfrm>
        </p:spPr>
        <p:txBody>
          <a:bodyPr>
            <a:normAutofit/>
          </a:bodyPr>
          <a:lstStyle>
            <a:lvl1pPr algn="l">
              <a:defRPr sz="1800" b="0" i="0" cap="all">
                <a:solidFill>
                  <a:schemeClr val="bg2"/>
                </a:solidFill>
              </a:defRPr>
            </a:lvl1pPr>
          </a:lstStyle>
          <a:p>
            <a:r>
              <a:rPr lang="en-US"/>
              <a:t>Click to edit Master title style</a:t>
            </a:r>
          </a:p>
        </p:txBody>
      </p:sp>
      <p:sp>
        <p:nvSpPr>
          <p:cNvPr id="5" name="Text Placeholder 10"/>
          <p:cNvSpPr>
            <a:spLocks noGrp="1"/>
          </p:cNvSpPr>
          <p:nvPr>
            <p:ph type="body" sz="quarter" idx="10"/>
          </p:nvPr>
        </p:nvSpPr>
        <p:spPr>
          <a:xfrm>
            <a:off x="609602" y="1154546"/>
            <a:ext cx="8657167"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12"/>
          <p:cNvSpPr>
            <a:spLocks noGrp="1"/>
          </p:cNvSpPr>
          <p:nvPr>
            <p:ph type="pic" sz="quarter" idx="11"/>
          </p:nvPr>
        </p:nvSpPr>
        <p:spPr>
          <a:xfrm>
            <a:off x="9774769" y="0"/>
            <a:ext cx="2417233" cy="1639888"/>
          </a:xfrm>
        </p:spPr>
        <p:txBody>
          <a:bodyPr rtlCol="0">
            <a:normAutofit/>
          </a:bodyPr>
          <a:lstStyle/>
          <a:p>
            <a:pPr lvl="0"/>
            <a:r>
              <a:rPr lang="en-US" noProof="0"/>
              <a:t>Drag picture to placeholder or click icon to add</a:t>
            </a:r>
          </a:p>
        </p:txBody>
      </p:sp>
      <p:sp>
        <p:nvSpPr>
          <p:cNvPr id="7" name="Picture Placeholder 14"/>
          <p:cNvSpPr>
            <a:spLocks noGrp="1"/>
          </p:cNvSpPr>
          <p:nvPr>
            <p:ph type="pic" sz="quarter" idx="12"/>
          </p:nvPr>
        </p:nvSpPr>
        <p:spPr>
          <a:xfrm>
            <a:off x="9774769" y="1708440"/>
            <a:ext cx="2417233" cy="2332038"/>
          </a:xfrm>
        </p:spPr>
        <p:txBody>
          <a:bodyPr rtlCol="0">
            <a:normAutofit/>
          </a:bodyPr>
          <a:lstStyle/>
          <a:p>
            <a:pPr lvl="0"/>
            <a:r>
              <a:rPr lang="en-US" noProof="0"/>
              <a:t>Drag picture to placeholder or click icon to add</a:t>
            </a:r>
          </a:p>
        </p:txBody>
      </p:sp>
      <p:sp>
        <p:nvSpPr>
          <p:cNvPr id="8" name="Picture Placeholder 16"/>
          <p:cNvSpPr>
            <a:spLocks noGrp="1"/>
          </p:cNvSpPr>
          <p:nvPr>
            <p:ph type="pic" sz="quarter" idx="13"/>
          </p:nvPr>
        </p:nvSpPr>
        <p:spPr>
          <a:xfrm>
            <a:off x="9774769" y="4122305"/>
            <a:ext cx="2417233" cy="228123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2728128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28" name="Group 7"/>
          <p:cNvGrpSpPr>
            <a:grpSpLocks/>
          </p:cNvGrpSpPr>
          <p:nvPr/>
        </p:nvGrpSpPr>
        <p:grpSpPr bwMode="auto">
          <a:xfrm>
            <a:off x="1" y="6450778"/>
            <a:ext cx="12203936" cy="415057"/>
            <a:chOff x="126124" y="6360379"/>
            <a:chExt cx="9091992" cy="504457"/>
          </a:xfrm>
        </p:grpSpPr>
        <p:sp>
          <p:nvSpPr>
            <p:cNvPr id="9" name="Rectangle 8"/>
            <p:cNvSpPr/>
            <p:nvPr userDrawn="1"/>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grpSp>
      </p:grpSp>
    </p:spTree>
    <p:extLst>
      <p:ext uri="{BB962C8B-B14F-4D97-AF65-F5344CB8AC3E}">
        <p14:creationId xmlns:p14="http://schemas.microsoft.com/office/powerpoint/2010/main" val="3035440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hdr="0" ftr="0" dt="0"/>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arli.illinois.edu/products-services/i-share/discovery-interface/local_field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hyperlink" Target="https://knowledge.exlibrisgroup.com/Primo/Product_Documentation/020Primo_VE/Primo_VE_(English)/050Display_Configuration/010Configuring_Discovery_Views_for_Primo_VE#Adding_a_Field_to_a_Display_Line" TargetMode="External"/><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hyperlink" Target="https://knowledge.exlibrisgroup.com/Primo/Product_Documentation/020Primo_VE/Primo_VE_(English)/050Display_Configuration/010Configuring_Discovery_Views_for_Primo_VE#Adding_a_Local_Facet" TargetMode="External"/><Relationship Id="rId5" Type="http://schemas.openxmlformats.org/officeDocument/2006/relationships/hyperlink" Target="https://knowledge.exlibrisgroup.com/Primo/Product_Documentation/020Primo_VE/Primo_VE_(English)/050Display_Configuration/010Configuring_Discovery_Views_for_Primo_VE#Adding_a_Search_Index.2C_Resource_Type.2C_or_Language_to_Advanced_Searches" TargetMode="External"/><Relationship Id="rId4" Type="http://schemas.openxmlformats.org/officeDocument/2006/relationships/hyperlink" Target="https://knowledge.exlibrisgroup.com/Primo/Product_Documentation/020Primo_VE/Primo_VE_(English)/050Display_Configuration/010Configuring_Discovery_Views_for_Primo_VE#Configuring_the_Details_Service"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6.sv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hyperlink" Target="https://knowledge.exlibrisgroup.com/Primo/Product_Documentation/020Primo_VE/Primo_VE_(English)/120Other_Configurations/Mapping_to_the_Display%2C_Facets%2C_and_Search_Sections_in_the_Primo_VE_Record"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hyperlink" Target="https://www.carli.illinois.edu/products-services/i-share/physical-res-man/howto-localext" TargetMode="External"/><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hyperlink" Target="https://knowledge.exlibrisgroup.com/Alma/Product_Documentation/010Alma_Online_Help_(English)/100Collaborative_Networks/03_Managing_Records_in_Consortia/010Network-Managed_Records_in_a_Network_Zone#Adding_Local_Extensions_to_Bibliographic_Records_in_the_Network_Zone" TargetMode="External"/><Relationship Id="rId4" Type="http://schemas.openxmlformats.org/officeDocument/2006/relationships/hyperlink" Target="https://www.carli.illinois.edu/products-services/i-share/physical-res-man/local_extension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carli.illinois.edu/products-services/i-share/discovery-interface/local_fields" TargetMode="External"/><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822492"/>
            <a:ext cx="10363200" cy="1678899"/>
          </a:xfrm>
        </p:spPr>
        <p:txBody>
          <a:bodyPr>
            <a:normAutofit/>
          </a:bodyPr>
          <a:lstStyle/>
          <a:p>
            <a:pPr algn="ctr"/>
            <a:r>
              <a:rPr lang="en-US" dirty="0"/>
              <a:t>Configuring Local fields in Primo VE for I-Share</a:t>
            </a:r>
            <a:br>
              <a:rPr lang="en-US" dirty="0"/>
            </a:br>
            <a:r>
              <a:rPr lang="en-US" dirty="0"/>
              <a:t>July 21, 2025</a:t>
            </a:r>
          </a:p>
        </p:txBody>
      </p:sp>
      <p:sp>
        <p:nvSpPr>
          <p:cNvPr id="3" name="TextBox 2">
            <a:extLst>
              <a:ext uri="{FF2B5EF4-FFF2-40B4-BE49-F238E27FC236}">
                <a16:creationId xmlns:a16="http://schemas.microsoft.com/office/drawing/2014/main" id="{22619A78-D364-3AA9-CA14-B2CB3FC3A831}"/>
              </a:ext>
            </a:extLst>
          </p:cNvPr>
          <p:cNvSpPr txBox="1"/>
          <p:nvPr/>
        </p:nvSpPr>
        <p:spPr>
          <a:xfrm>
            <a:off x="2116111" y="5501391"/>
            <a:ext cx="7959777" cy="923330"/>
          </a:xfrm>
          <a:prstGeom prst="rect">
            <a:avLst/>
          </a:prstGeom>
          <a:noFill/>
        </p:spPr>
        <p:txBody>
          <a:bodyPr wrap="square" rtlCol="0">
            <a:spAutoFit/>
          </a:bodyPr>
          <a:lstStyle/>
          <a:p>
            <a:pPr lvl="0" algn="ctr" defTabSz="457200" fontAlgn="base">
              <a:spcBef>
                <a:spcPct val="0"/>
              </a:spcBef>
              <a:spcAft>
                <a:spcPct val="0"/>
              </a:spcAft>
              <a:buClrTx/>
              <a:defRPr/>
            </a:pPr>
            <a:r>
              <a:rPr lang="en-US" sz="1800" kern="1200">
                <a:solidFill>
                  <a:prstClr val="white"/>
                </a:solidFill>
                <a:latin typeface="Arial" panose="020B0604020202020204" pitchFamily="34" charset="0"/>
                <a:ea typeface="ＭＳ Ｐゴシック" charset="0"/>
                <a:cs typeface="Arial" panose="020B0604020202020204" pitchFamily="34" charset="0"/>
              </a:rPr>
              <a:t> </a:t>
            </a:r>
            <a:endParaRPr lang="en-US" sz="1800" kern="1200" dirty="0">
              <a:solidFill>
                <a:prstClr val="white"/>
              </a:solidFill>
              <a:latin typeface="Arial" panose="020B0604020202020204" pitchFamily="34" charset="0"/>
              <a:ea typeface="ＭＳ Ｐゴシック" charset="0"/>
              <a:cs typeface="Arial" panose="020B0604020202020204" pitchFamily="34" charset="0"/>
            </a:endParaRPr>
          </a:p>
          <a:p>
            <a:pPr lvl="0" algn="ctr" defTabSz="457200" fontAlgn="base">
              <a:spcBef>
                <a:spcPct val="0"/>
              </a:spcBef>
              <a:spcAft>
                <a:spcPct val="0"/>
              </a:spcAft>
              <a:buClrTx/>
              <a:defRPr/>
            </a:pPr>
            <a:endParaRPr lang="en-US" sz="1800" kern="1200" dirty="0">
              <a:solidFill>
                <a:prstClr val="white"/>
              </a:solidFill>
              <a:latin typeface="Arial" panose="020B0604020202020204" pitchFamily="34" charset="0"/>
              <a:ea typeface="ＭＳ Ｐゴシック" charset="0"/>
              <a:cs typeface="Arial" panose="020B0604020202020204" pitchFamily="34" charset="0"/>
            </a:endParaRPr>
          </a:p>
          <a:p>
            <a:pPr lvl="0" algn="ctr" defTabSz="457200" fontAlgn="base">
              <a:spcBef>
                <a:spcPct val="0"/>
              </a:spcBef>
              <a:spcAft>
                <a:spcPct val="0"/>
              </a:spcAft>
              <a:buClrTx/>
              <a:defRPr/>
            </a:pPr>
            <a:r>
              <a:rPr lang="en-US" sz="1800" kern="1200" dirty="0">
                <a:solidFill>
                  <a:prstClr val="white"/>
                </a:solidFill>
                <a:latin typeface="Arial" panose="020B0604020202020204" pitchFamily="34" charset="0"/>
                <a:ea typeface="ＭＳ Ｐゴシック" charset="0"/>
                <a:cs typeface="Arial" panose="020B0604020202020204" pitchFamily="34" charset="0"/>
                <a:hlinkClick r:id="rId3"/>
              </a:rPr>
              <a:t>Local Fields in Primo VE for I-Share</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165214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B673A-F241-44A0-21A2-C9F40A12702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A4FE01E-D556-0055-489C-5AEB82866857}"/>
              </a:ext>
            </a:extLst>
          </p:cNvPr>
          <p:cNvSpPr>
            <a:spLocks noGrp="1"/>
          </p:cNvSpPr>
          <p:nvPr>
            <p:ph type="title"/>
          </p:nvPr>
        </p:nvSpPr>
        <p:spPr>
          <a:xfrm>
            <a:off x="307220" y="-94785"/>
            <a:ext cx="10972800" cy="602796"/>
          </a:xfrm>
        </p:spPr>
        <p:txBody>
          <a:bodyPr wrap="square" anchor="ctr">
            <a:normAutofit/>
          </a:bodyPr>
          <a:lstStyle/>
          <a:p>
            <a:r>
              <a:rPr lang="en-US" dirty="0"/>
              <a:t>Normalization Rule Method fields</a:t>
            </a:r>
          </a:p>
        </p:txBody>
      </p:sp>
      <p:sp>
        <p:nvSpPr>
          <p:cNvPr id="2" name="Content Placeholder 1">
            <a:extLst>
              <a:ext uri="{FF2B5EF4-FFF2-40B4-BE49-F238E27FC236}">
                <a16:creationId xmlns:a16="http://schemas.microsoft.com/office/drawing/2014/main" id="{9264ECD7-D6ED-1D26-1E33-99AEC4536655}"/>
              </a:ext>
            </a:extLst>
          </p:cNvPr>
          <p:cNvSpPr>
            <a:spLocks noGrp="1"/>
          </p:cNvSpPr>
          <p:nvPr>
            <p:ph sz="quarter" idx="10"/>
          </p:nvPr>
        </p:nvSpPr>
        <p:spPr>
          <a:xfrm>
            <a:off x="306918" y="634998"/>
            <a:ext cx="4003825" cy="5461018"/>
          </a:xfrm>
        </p:spPr>
        <p:txBody>
          <a:bodyPr wrap="square" anchor="t">
            <a:normAutofit/>
          </a:bodyPr>
          <a:lstStyle/>
          <a:p>
            <a:pPr marL="342900" indent="-342900">
              <a:buFont typeface="Arial" panose="020B0604020202020204" pitchFamily="34" charset="0"/>
              <a:buChar char="•"/>
            </a:pPr>
            <a:r>
              <a:rPr lang="en-US" dirty="0"/>
              <a:t>Normalization Rule fields consist of custom Norm Rules (HT Orbis Cascade)</a:t>
            </a:r>
          </a:p>
          <a:p>
            <a:pPr marL="342900" indent="-342900">
              <a:buFont typeface="Arial" panose="020B0604020202020204" pitchFamily="34" charset="0"/>
              <a:buChar char="•"/>
            </a:pPr>
            <a:r>
              <a:rPr lang="en-US" dirty="0"/>
              <a:t>Not indexed automatically</a:t>
            </a:r>
          </a:p>
          <a:p>
            <a:pPr marL="342900" indent="-342900">
              <a:buFont typeface="Arial" panose="020B0604020202020204" pitchFamily="34" charset="0"/>
              <a:buChar char="•"/>
            </a:pPr>
            <a:r>
              <a:rPr lang="en-US" dirty="0"/>
              <a:t>Norm Rules should not be edited in the IZ</a:t>
            </a:r>
          </a:p>
          <a:p>
            <a:pPr marL="342900" indent="-342900">
              <a:buFont typeface="Arial" panose="020B0604020202020204" pitchFamily="34" charset="0"/>
              <a:buChar char="•"/>
            </a:pPr>
            <a:r>
              <a:rPr lang="en-US" dirty="0"/>
              <a:t>If there’s a problem with an existing rule, please report to CARLI</a:t>
            </a:r>
          </a:p>
          <a:p>
            <a:pPr marL="342900" indent="-342900">
              <a:buFont typeface="Arial" panose="020B0604020202020204" pitchFamily="34" charset="0"/>
              <a:buChar char="•"/>
            </a:pPr>
            <a:endParaRPr lang="en-US" dirty="0"/>
          </a:p>
        </p:txBody>
      </p:sp>
      <p:pic>
        <p:nvPicPr>
          <p:cNvPr id="5" name="Picture 4" descr="The Normalization rule for local_field_54 configuration pop up box with the drools definition">
            <a:extLst>
              <a:ext uri="{FF2B5EF4-FFF2-40B4-BE49-F238E27FC236}">
                <a16:creationId xmlns:a16="http://schemas.microsoft.com/office/drawing/2014/main" id="{BD506613-2F44-B9F0-B3B2-7C2374BE6393}"/>
              </a:ext>
            </a:extLst>
          </p:cNvPr>
          <p:cNvPicPr>
            <a:picLocks noChangeAspect="1"/>
          </p:cNvPicPr>
          <p:nvPr/>
        </p:nvPicPr>
        <p:blipFill>
          <a:blip r:embed="rId3"/>
          <a:stretch>
            <a:fillRect/>
          </a:stretch>
        </p:blipFill>
        <p:spPr>
          <a:xfrm>
            <a:off x="4468322" y="634998"/>
            <a:ext cx="7559695" cy="5235394"/>
          </a:xfrm>
          <a:prstGeom prst="rect">
            <a:avLst/>
          </a:prstGeom>
        </p:spPr>
      </p:pic>
    </p:spTree>
    <p:extLst>
      <p:ext uri="{BB962C8B-B14F-4D97-AF65-F5344CB8AC3E}">
        <p14:creationId xmlns:p14="http://schemas.microsoft.com/office/powerpoint/2010/main" val="3533279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562BC-E7F9-3E61-8B8B-47EBC8CC2AC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474E0C8-CC93-5D7B-0789-F885E9C1C091}"/>
              </a:ext>
            </a:extLst>
          </p:cNvPr>
          <p:cNvSpPr>
            <a:spLocks noGrp="1"/>
          </p:cNvSpPr>
          <p:nvPr>
            <p:ph type="title"/>
          </p:nvPr>
        </p:nvSpPr>
        <p:spPr>
          <a:xfrm>
            <a:off x="307220" y="-94785"/>
            <a:ext cx="10972800" cy="602796"/>
          </a:xfrm>
        </p:spPr>
        <p:txBody>
          <a:bodyPr wrap="square" anchor="ctr">
            <a:normAutofit/>
          </a:bodyPr>
          <a:lstStyle/>
          <a:p>
            <a:r>
              <a:rPr lang="en-US" dirty="0"/>
              <a:t>Duplicate default view</a:t>
            </a:r>
          </a:p>
        </p:txBody>
      </p:sp>
      <p:sp>
        <p:nvSpPr>
          <p:cNvPr id="2" name="Content Placeholder 1">
            <a:extLst>
              <a:ext uri="{FF2B5EF4-FFF2-40B4-BE49-F238E27FC236}">
                <a16:creationId xmlns:a16="http://schemas.microsoft.com/office/drawing/2014/main" id="{DE9F6B7B-1AD7-23D3-E48A-2E9F27502E51}"/>
              </a:ext>
            </a:extLst>
          </p:cNvPr>
          <p:cNvSpPr>
            <a:spLocks noGrp="1"/>
          </p:cNvSpPr>
          <p:nvPr>
            <p:ph sz="quarter" idx="10"/>
          </p:nvPr>
        </p:nvSpPr>
        <p:spPr>
          <a:xfrm>
            <a:off x="306918" y="634998"/>
            <a:ext cx="4003825" cy="5461018"/>
          </a:xfrm>
        </p:spPr>
        <p:txBody>
          <a:bodyPr wrap="square" anchor="t">
            <a:normAutofit/>
          </a:bodyPr>
          <a:lstStyle/>
          <a:p>
            <a:pPr marL="342900" indent="-342900">
              <a:buFont typeface="Arial" panose="020B0604020202020204" pitchFamily="34" charset="0"/>
              <a:buChar char="•"/>
            </a:pPr>
            <a:r>
              <a:rPr lang="en-US" dirty="0"/>
              <a:t>Open Alma Configuration (Ctrl + Alt + C) again</a:t>
            </a:r>
          </a:p>
          <a:p>
            <a:pPr marL="342900" indent="-342900">
              <a:buFont typeface="Arial" panose="020B0604020202020204" pitchFamily="34" charset="0"/>
              <a:buChar char="•"/>
            </a:pPr>
            <a:r>
              <a:rPr lang="en-US" dirty="0"/>
              <a:t>Views can be found under Discovery &gt; Display Configuration &gt; Configure Views</a:t>
            </a:r>
          </a:p>
          <a:p>
            <a:pPr marL="342900" indent="-342900">
              <a:buFont typeface="Arial" panose="020B0604020202020204" pitchFamily="34" charset="0"/>
              <a:buChar char="•"/>
            </a:pPr>
            <a:r>
              <a:rPr lang="en-US" dirty="0"/>
              <a:t>Duplicate your default View for testing</a:t>
            </a:r>
          </a:p>
          <a:p>
            <a:pPr marL="342900" indent="-342900">
              <a:buFont typeface="Arial" panose="020B0604020202020204" pitchFamily="34" charset="0"/>
              <a:buChar char="•"/>
            </a:pPr>
            <a:endParaRPr lang="en-US" dirty="0"/>
          </a:p>
        </p:txBody>
      </p:sp>
      <p:pic>
        <p:nvPicPr>
          <p:cNvPr id="6" name="Picture 5" descr="Primo VE View list with more actions button selected and the options displayed">
            <a:extLst>
              <a:ext uri="{FF2B5EF4-FFF2-40B4-BE49-F238E27FC236}">
                <a16:creationId xmlns:a16="http://schemas.microsoft.com/office/drawing/2014/main" id="{5B2C2A95-9A77-9F00-07B6-6DB0DF5F5A08}"/>
              </a:ext>
            </a:extLst>
          </p:cNvPr>
          <p:cNvPicPr>
            <a:picLocks noChangeAspect="1"/>
          </p:cNvPicPr>
          <p:nvPr/>
        </p:nvPicPr>
        <p:blipFill>
          <a:blip r:embed="rId3"/>
          <a:stretch>
            <a:fillRect/>
          </a:stretch>
        </p:blipFill>
        <p:spPr>
          <a:xfrm>
            <a:off x="4517043" y="647698"/>
            <a:ext cx="7385713" cy="5080002"/>
          </a:xfrm>
          <a:prstGeom prst="rect">
            <a:avLst/>
          </a:prstGeom>
        </p:spPr>
      </p:pic>
    </p:spTree>
    <p:extLst>
      <p:ext uri="{BB962C8B-B14F-4D97-AF65-F5344CB8AC3E}">
        <p14:creationId xmlns:p14="http://schemas.microsoft.com/office/powerpoint/2010/main" val="3933162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AC89C-F55C-F931-C456-6FF13017144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81D7C2C-879A-7A36-74ED-920779AC3D81}"/>
              </a:ext>
            </a:extLst>
          </p:cNvPr>
          <p:cNvSpPr>
            <a:spLocks noGrp="1"/>
          </p:cNvSpPr>
          <p:nvPr>
            <p:ph type="title"/>
          </p:nvPr>
        </p:nvSpPr>
        <p:spPr>
          <a:xfrm>
            <a:off x="307220" y="-94785"/>
            <a:ext cx="10972800" cy="602796"/>
          </a:xfrm>
        </p:spPr>
        <p:txBody>
          <a:bodyPr wrap="square" anchor="ctr">
            <a:normAutofit/>
          </a:bodyPr>
          <a:lstStyle/>
          <a:p>
            <a:r>
              <a:rPr lang="en-US" dirty="0"/>
              <a:t>Add a local field to  full display</a:t>
            </a:r>
          </a:p>
        </p:txBody>
      </p:sp>
      <p:sp>
        <p:nvSpPr>
          <p:cNvPr id="2" name="Content Placeholder 1">
            <a:extLst>
              <a:ext uri="{FF2B5EF4-FFF2-40B4-BE49-F238E27FC236}">
                <a16:creationId xmlns:a16="http://schemas.microsoft.com/office/drawing/2014/main" id="{106FBAD9-B3AF-D699-A88D-2EAE0204E80F}"/>
              </a:ext>
            </a:extLst>
          </p:cNvPr>
          <p:cNvSpPr>
            <a:spLocks noGrp="1"/>
          </p:cNvSpPr>
          <p:nvPr>
            <p:ph sz="quarter" idx="10"/>
          </p:nvPr>
        </p:nvSpPr>
        <p:spPr>
          <a:xfrm>
            <a:off x="306918" y="634998"/>
            <a:ext cx="4003825" cy="5461018"/>
          </a:xfrm>
        </p:spPr>
        <p:txBody>
          <a:bodyPr wrap="square" anchor="t">
            <a:normAutofit/>
          </a:bodyPr>
          <a:lstStyle/>
          <a:p>
            <a:pPr marL="342900" indent="-342900">
              <a:buFont typeface="Arial" panose="020B0604020202020204" pitchFamily="34" charset="0"/>
              <a:buChar char="•"/>
            </a:pPr>
            <a:r>
              <a:rPr lang="en-US" dirty="0"/>
              <a:t>Full Record Services &gt; Details &gt; Configure &gt; Add Field</a:t>
            </a:r>
          </a:p>
          <a:p>
            <a:pPr marL="342900" indent="-342900">
              <a:buFont typeface="Arial" panose="020B0604020202020204" pitchFamily="34" charset="0"/>
              <a:buChar char="•"/>
            </a:pPr>
            <a:r>
              <a:rPr lang="en-US" dirty="0"/>
              <a:t>Add fields, then click done. Multiple fields can be added to each row.</a:t>
            </a:r>
          </a:p>
          <a:p>
            <a:pPr marL="342900" indent="-342900">
              <a:buFont typeface="Arial" panose="020B0604020202020204" pitchFamily="34" charset="0"/>
              <a:buChar char="•"/>
            </a:pPr>
            <a:r>
              <a:rPr lang="en-US" dirty="0"/>
              <a:t>Confirm field code and name to avoid duplication</a:t>
            </a:r>
          </a:p>
          <a:p>
            <a:pPr marL="342900" indent="-342900">
              <a:buFont typeface="Arial" panose="020B0604020202020204" pitchFamily="34" charset="0"/>
              <a:buChar char="•"/>
            </a:pPr>
            <a:r>
              <a:rPr lang="en-US" dirty="0"/>
              <a:t>Should be immediately available in your test view</a:t>
            </a:r>
          </a:p>
          <a:p>
            <a:pPr marL="342900" indent="-342900">
              <a:buFont typeface="Arial" panose="020B0604020202020204" pitchFamily="34" charset="0"/>
              <a:buChar char="•"/>
            </a:pPr>
            <a:endParaRPr lang="en-US" dirty="0"/>
          </a:p>
        </p:txBody>
      </p:sp>
      <p:pic>
        <p:nvPicPr>
          <p:cNvPr id="5" name="Picture 4" descr="Row Fields pop up configuration box for the  lds87 Instrumentation field">
            <a:extLst>
              <a:ext uri="{FF2B5EF4-FFF2-40B4-BE49-F238E27FC236}">
                <a16:creationId xmlns:a16="http://schemas.microsoft.com/office/drawing/2014/main" id="{9AF63BF5-D2F2-6F2A-2BEE-B427FCEA2E5D}"/>
              </a:ext>
            </a:extLst>
          </p:cNvPr>
          <p:cNvPicPr>
            <a:picLocks noChangeAspect="1"/>
          </p:cNvPicPr>
          <p:nvPr/>
        </p:nvPicPr>
        <p:blipFill>
          <a:blip r:embed="rId3"/>
          <a:stretch>
            <a:fillRect/>
          </a:stretch>
        </p:blipFill>
        <p:spPr>
          <a:xfrm>
            <a:off x="4377688" y="647698"/>
            <a:ext cx="7507394" cy="5168902"/>
          </a:xfrm>
          <a:prstGeom prst="rect">
            <a:avLst/>
          </a:prstGeom>
        </p:spPr>
      </p:pic>
    </p:spTree>
    <p:extLst>
      <p:ext uri="{BB962C8B-B14F-4D97-AF65-F5344CB8AC3E}">
        <p14:creationId xmlns:p14="http://schemas.microsoft.com/office/powerpoint/2010/main" val="2522426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0A89E-F15A-204A-FE42-CDD3C8377D7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3CCDD27-68AB-2737-084E-43930A323D29}"/>
              </a:ext>
            </a:extLst>
          </p:cNvPr>
          <p:cNvSpPr>
            <a:spLocks noGrp="1"/>
          </p:cNvSpPr>
          <p:nvPr>
            <p:ph type="title"/>
          </p:nvPr>
        </p:nvSpPr>
        <p:spPr>
          <a:xfrm>
            <a:off x="307220" y="-94785"/>
            <a:ext cx="10972800" cy="602796"/>
          </a:xfrm>
        </p:spPr>
        <p:txBody>
          <a:bodyPr wrap="square" anchor="ctr">
            <a:normAutofit/>
          </a:bodyPr>
          <a:lstStyle/>
          <a:p>
            <a:r>
              <a:rPr lang="en-US" dirty="0"/>
              <a:t>Add a local field to advanced search</a:t>
            </a:r>
          </a:p>
        </p:txBody>
      </p:sp>
      <p:sp>
        <p:nvSpPr>
          <p:cNvPr id="2" name="Content Placeholder 1">
            <a:extLst>
              <a:ext uri="{FF2B5EF4-FFF2-40B4-BE49-F238E27FC236}">
                <a16:creationId xmlns:a16="http://schemas.microsoft.com/office/drawing/2014/main" id="{6437479E-97EB-612E-24C8-18E0940E6C2B}"/>
              </a:ext>
            </a:extLst>
          </p:cNvPr>
          <p:cNvSpPr>
            <a:spLocks noGrp="1"/>
          </p:cNvSpPr>
          <p:nvPr>
            <p:ph sz="quarter" idx="10"/>
          </p:nvPr>
        </p:nvSpPr>
        <p:spPr>
          <a:xfrm>
            <a:off x="306918" y="634998"/>
            <a:ext cx="4003825" cy="5461018"/>
          </a:xfrm>
        </p:spPr>
        <p:txBody>
          <a:bodyPr wrap="square" anchor="t">
            <a:normAutofit/>
          </a:bodyPr>
          <a:lstStyle/>
          <a:p>
            <a:pPr marL="342900" indent="-342900">
              <a:buFont typeface="Arial" panose="020B0604020202020204" pitchFamily="34" charset="0"/>
              <a:buChar char="•"/>
            </a:pPr>
            <a:r>
              <a:rPr lang="en-US" dirty="0"/>
              <a:t>Advanced Search Configuration &gt; List of Indexes &gt; Add Index</a:t>
            </a:r>
          </a:p>
          <a:p>
            <a:pPr marL="342900" indent="-342900">
              <a:buFont typeface="Arial" panose="020B0604020202020204" pitchFamily="34" charset="0"/>
              <a:buChar char="•"/>
            </a:pPr>
            <a:r>
              <a:rPr lang="en-US" dirty="0"/>
              <a:t>Only fields configured for advanced search are available here.</a:t>
            </a:r>
          </a:p>
          <a:p>
            <a:pPr marL="342900" indent="-342900">
              <a:buFont typeface="Arial" panose="020B0604020202020204" pitchFamily="34" charset="0"/>
              <a:buChar char="•"/>
            </a:pPr>
            <a:r>
              <a:rPr lang="en-US" dirty="0"/>
              <a:t>New indexes may not be immediately available, so wait before testing</a:t>
            </a:r>
          </a:p>
          <a:p>
            <a:pPr marL="342900" indent="-342900">
              <a:buFont typeface="Arial" panose="020B0604020202020204" pitchFamily="34" charset="0"/>
              <a:buChar char="•"/>
            </a:pPr>
            <a:endParaRPr lang="en-US" dirty="0"/>
          </a:p>
        </p:txBody>
      </p:sp>
      <p:pic>
        <p:nvPicPr>
          <p:cNvPr id="5" name="Picture 4" descr="Add Index configuration box for the Performer field in the Primo VE View Configuration">
            <a:extLst>
              <a:ext uri="{FF2B5EF4-FFF2-40B4-BE49-F238E27FC236}">
                <a16:creationId xmlns:a16="http://schemas.microsoft.com/office/drawing/2014/main" id="{16966CD4-084B-8AAD-9D7F-8D17E8B524E4}"/>
              </a:ext>
            </a:extLst>
          </p:cNvPr>
          <p:cNvPicPr>
            <a:picLocks noChangeAspect="1"/>
          </p:cNvPicPr>
          <p:nvPr/>
        </p:nvPicPr>
        <p:blipFill>
          <a:blip r:embed="rId3"/>
          <a:stretch>
            <a:fillRect/>
          </a:stretch>
        </p:blipFill>
        <p:spPr>
          <a:xfrm>
            <a:off x="4532731" y="789837"/>
            <a:ext cx="7352351" cy="5024352"/>
          </a:xfrm>
          <a:prstGeom prst="rect">
            <a:avLst/>
          </a:prstGeom>
        </p:spPr>
      </p:pic>
    </p:spTree>
    <p:extLst>
      <p:ext uri="{BB962C8B-B14F-4D97-AF65-F5344CB8AC3E}">
        <p14:creationId xmlns:p14="http://schemas.microsoft.com/office/powerpoint/2010/main" val="3812410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7A070-5F93-BB1B-BA15-E0DEB98593C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C145FE1-A511-B236-3A04-12DAEDFD4B07}"/>
              </a:ext>
            </a:extLst>
          </p:cNvPr>
          <p:cNvSpPr>
            <a:spLocks noGrp="1"/>
          </p:cNvSpPr>
          <p:nvPr>
            <p:ph type="title"/>
          </p:nvPr>
        </p:nvSpPr>
        <p:spPr>
          <a:xfrm>
            <a:off x="307220" y="-94785"/>
            <a:ext cx="10972800" cy="602796"/>
          </a:xfrm>
        </p:spPr>
        <p:txBody>
          <a:bodyPr wrap="square" anchor="ctr">
            <a:normAutofit/>
          </a:bodyPr>
          <a:lstStyle/>
          <a:p>
            <a:r>
              <a:rPr lang="en-US" dirty="0"/>
              <a:t>Add a local field to local facet</a:t>
            </a:r>
          </a:p>
        </p:txBody>
      </p:sp>
      <p:sp>
        <p:nvSpPr>
          <p:cNvPr id="2" name="Content Placeholder 1">
            <a:extLst>
              <a:ext uri="{FF2B5EF4-FFF2-40B4-BE49-F238E27FC236}">
                <a16:creationId xmlns:a16="http://schemas.microsoft.com/office/drawing/2014/main" id="{40212530-2989-125A-828F-3A7EA6DFAF2E}"/>
              </a:ext>
            </a:extLst>
          </p:cNvPr>
          <p:cNvSpPr>
            <a:spLocks noGrp="1"/>
          </p:cNvSpPr>
          <p:nvPr>
            <p:ph sz="quarter" idx="10"/>
          </p:nvPr>
        </p:nvSpPr>
        <p:spPr>
          <a:xfrm>
            <a:off x="306918" y="634998"/>
            <a:ext cx="4003825" cy="5461018"/>
          </a:xfrm>
        </p:spPr>
        <p:txBody>
          <a:bodyPr wrap="square" anchor="t">
            <a:normAutofit/>
          </a:bodyPr>
          <a:lstStyle/>
          <a:p>
            <a:pPr marL="342900" indent="-342900">
              <a:buFont typeface="Arial" panose="020B0604020202020204" pitchFamily="34" charset="0"/>
              <a:buChar char="•"/>
            </a:pPr>
            <a:r>
              <a:rPr lang="en-US" dirty="0"/>
              <a:t>Brief Results &gt; Facets &gt; Add a Local Facet</a:t>
            </a:r>
          </a:p>
          <a:p>
            <a:pPr marL="342900" indent="-342900">
              <a:buFont typeface="Arial" panose="020B0604020202020204" pitchFamily="34" charset="0"/>
              <a:buChar char="•"/>
            </a:pPr>
            <a:r>
              <a:rPr lang="en-US" dirty="0"/>
              <a:t>Only fields configured for facets will be available here</a:t>
            </a:r>
          </a:p>
          <a:p>
            <a:pPr marL="342900" indent="-342900">
              <a:buFont typeface="Arial" panose="020B0604020202020204" pitchFamily="34" charset="0"/>
              <a:buChar char="•"/>
            </a:pPr>
            <a:r>
              <a:rPr lang="en-US" dirty="0"/>
              <a:t>Automatically enabled and in alphanumeric order</a:t>
            </a:r>
          </a:p>
          <a:p>
            <a:pPr marL="342900" indent="-342900">
              <a:buFont typeface="Arial" panose="020B0604020202020204" pitchFamily="34" charset="0"/>
              <a:buChar char="•"/>
            </a:pPr>
            <a:r>
              <a:rPr lang="en-US" dirty="0"/>
              <a:t>Wait to test</a:t>
            </a:r>
          </a:p>
          <a:p>
            <a:pPr marL="342900" indent="-342900">
              <a:buFont typeface="Arial" panose="020B0604020202020204" pitchFamily="34" charset="0"/>
              <a:buChar char="•"/>
            </a:pPr>
            <a:endParaRPr lang="en-US" dirty="0"/>
          </a:p>
        </p:txBody>
      </p:sp>
      <p:pic>
        <p:nvPicPr>
          <p:cNvPr id="5" name="Picture 4" descr="Primo VE View Configuration’s Brief Results tab with Add a Local Facet pop up box containing the Musical Key field">
            <a:extLst>
              <a:ext uri="{FF2B5EF4-FFF2-40B4-BE49-F238E27FC236}">
                <a16:creationId xmlns:a16="http://schemas.microsoft.com/office/drawing/2014/main" id="{1D56A894-C91A-1E2D-0360-C820EAF1DB1F}"/>
              </a:ext>
            </a:extLst>
          </p:cNvPr>
          <p:cNvPicPr>
            <a:picLocks noChangeAspect="1"/>
          </p:cNvPicPr>
          <p:nvPr/>
        </p:nvPicPr>
        <p:blipFill>
          <a:blip r:embed="rId3"/>
          <a:stretch>
            <a:fillRect/>
          </a:stretch>
        </p:blipFill>
        <p:spPr>
          <a:xfrm>
            <a:off x="4310743" y="634998"/>
            <a:ext cx="7311521" cy="5017997"/>
          </a:xfrm>
          <a:prstGeom prst="rect">
            <a:avLst/>
          </a:prstGeom>
        </p:spPr>
      </p:pic>
    </p:spTree>
    <p:extLst>
      <p:ext uri="{BB962C8B-B14F-4D97-AF65-F5344CB8AC3E}">
        <p14:creationId xmlns:p14="http://schemas.microsoft.com/office/powerpoint/2010/main" val="2142017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90C55-B281-06AD-E2D9-2D80E38D2E4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D1E34F9-DEF8-2D1F-7D8A-1EB58825443F}"/>
              </a:ext>
            </a:extLst>
          </p:cNvPr>
          <p:cNvSpPr>
            <a:spLocks noGrp="1"/>
          </p:cNvSpPr>
          <p:nvPr>
            <p:ph type="title"/>
          </p:nvPr>
        </p:nvSpPr>
        <p:spPr>
          <a:xfrm>
            <a:off x="307220" y="-94785"/>
            <a:ext cx="10972800" cy="602796"/>
          </a:xfrm>
        </p:spPr>
        <p:txBody>
          <a:bodyPr wrap="square" anchor="ctr">
            <a:normAutofit/>
          </a:bodyPr>
          <a:lstStyle/>
          <a:p>
            <a:r>
              <a:rPr lang="en-US" dirty="0"/>
              <a:t>Testing local fields</a:t>
            </a:r>
          </a:p>
        </p:txBody>
      </p:sp>
      <p:sp>
        <p:nvSpPr>
          <p:cNvPr id="2" name="Content Placeholder 1">
            <a:extLst>
              <a:ext uri="{FF2B5EF4-FFF2-40B4-BE49-F238E27FC236}">
                <a16:creationId xmlns:a16="http://schemas.microsoft.com/office/drawing/2014/main" id="{D9266B8E-E4DD-900F-1DD3-53F34BADDD51}"/>
              </a:ext>
            </a:extLst>
          </p:cNvPr>
          <p:cNvSpPr>
            <a:spLocks noGrp="1"/>
          </p:cNvSpPr>
          <p:nvPr>
            <p:ph sz="quarter" idx="10"/>
          </p:nvPr>
        </p:nvSpPr>
        <p:spPr>
          <a:xfrm>
            <a:off x="306918" y="634998"/>
            <a:ext cx="4003825" cy="5461018"/>
          </a:xfrm>
        </p:spPr>
        <p:txBody>
          <a:bodyPr wrap="square" anchor="t">
            <a:normAutofit/>
          </a:bodyPr>
          <a:lstStyle/>
          <a:p>
            <a:pPr marL="342900" indent="-342900">
              <a:buFont typeface="Arial" panose="020B0604020202020204" pitchFamily="34" charset="0"/>
              <a:buChar char="•"/>
            </a:pPr>
            <a:r>
              <a:rPr lang="en-US" dirty="0"/>
              <a:t>Three ways to test:</a:t>
            </a:r>
          </a:p>
          <a:p>
            <a:pPr marL="1085850" lvl="1" indent="-342900">
              <a:buFont typeface="Arial" panose="020B0604020202020204" pitchFamily="34" charset="0"/>
              <a:buChar char="•"/>
            </a:pPr>
            <a:r>
              <a:rPr lang="en-US" dirty="0"/>
              <a:t>With known records</a:t>
            </a:r>
          </a:p>
          <a:p>
            <a:pPr marL="1085850" lvl="1" indent="-342900">
              <a:buFont typeface="Arial" panose="020B0604020202020204" pitchFamily="34" charset="0"/>
              <a:buChar char="•"/>
            </a:pPr>
            <a:r>
              <a:rPr lang="en-US" dirty="0"/>
              <a:t>With dummy records</a:t>
            </a:r>
          </a:p>
          <a:p>
            <a:pPr marL="1085850" lvl="1" indent="-342900">
              <a:buFont typeface="Arial" panose="020B0604020202020204" pitchFamily="34" charset="0"/>
              <a:buChar char="•"/>
            </a:pPr>
            <a:r>
              <a:rPr lang="en-US" dirty="0"/>
              <a:t>With Indication Rules</a:t>
            </a:r>
          </a:p>
          <a:p>
            <a:pPr marL="342900" indent="-342900">
              <a:buFont typeface="Arial" panose="020B0604020202020204" pitchFamily="34" charset="0"/>
              <a:buChar char="•"/>
            </a:pPr>
            <a:r>
              <a:rPr lang="en-US" dirty="0"/>
              <a:t>If a local field is not displaying correctly, and the problem is not with the data, report to CARLI</a:t>
            </a:r>
          </a:p>
          <a:p>
            <a:pPr marL="342900" indent="-342900">
              <a:buFont typeface="Arial" panose="020B0604020202020204" pitchFamily="34" charset="0"/>
              <a:buChar char="•"/>
            </a:pPr>
            <a:endParaRPr lang="en-US" dirty="0"/>
          </a:p>
        </p:txBody>
      </p:sp>
      <p:sp>
        <p:nvSpPr>
          <p:cNvPr id="10" name="Text Placeholder 4">
            <a:extLst>
              <a:ext uri="{FF2B5EF4-FFF2-40B4-BE49-F238E27FC236}">
                <a16:creationId xmlns:a16="http://schemas.microsoft.com/office/drawing/2014/main" id="{6E666B69-6316-8584-A148-9FA5A6C7A0BB}"/>
              </a:ext>
            </a:extLst>
          </p:cNvPr>
          <p:cNvSpPr>
            <a:spLocks noGrp="1"/>
          </p:cNvSpPr>
          <p:nvPr>
            <p:ph type="body" sz="quarter" idx="13"/>
          </p:nvPr>
        </p:nvSpPr>
        <p:spPr>
          <a:xfrm>
            <a:off x="5433522" y="6059410"/>
            <a:ext cx="6955236" cy="282319"/>
          </a:xfrm>
        </p:spPr>
        <p:txBody>
          <a:bodyPr/>
          <a:lstStyle/>
          <a:p>
            <a:r>
              <a:rPr lang="en-US" dirty="0"/>
              <a:t>382 in OCLC Bib Formats</a:t>
            </a:r>
          </a:p>
        </p:txBody>
      </p:sp>
      <p:pic>
        <p:nvPicPr>
          <p:cNvPr id="5" name="Picture 4" descr="Screenshot of a portion of the 382 MARC field definitions for musical performance details in OCLC Bib Formats and Standards">
            <a:extLst>
              <a:ext uri="{FF2B5EF4-FFF2-40B4-BE49-F238E27FC236}">
                <a16:creationId xmlns:a16="http://schemas.microsoft.com/office/drawing/2014/main" id="{9D618C87-C1AD-2917-55F8-88A278AAA974}"/>
              </a:ext>
            </a:extLst>
          </p:cNvPr>
          <p:cNvPicPr>
            <a:picLocks noChangeAspect="1"/>
          </p:cNvPicPr>
          <p:nvPr/>
        </p:nvPicPr>
        <p:blipFill>
          <a:blip r:embed="rId3"/>
          <a:stretch>
            <a:fillRect/>
          </a:stretch>
        </p:blipFill>
        <p:spPr>
          <a:xfrm>
            <a:off x="4927600" y="824006"/>
            <a:ext cx="5522209" cy="4945153"/>
          </a:xfrm>
          <a:prstGeom prst="rect">
            <a:avLst/>
          </a:prstGeom>
        </p:spPr>
      </p:pic>
    </p:spTree>
    <p:extLst>
      <p:ext uri="{BB962C8B-B14F-4D97-AF65-F5344CB8AC3E}">
        <p14:creationId xmlns:p14="http://schemas.microsoft.com/office/powerpoint/2010/main" val="4216161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B9E401-41CF-EE1F-41DF-215C52987CD5}"/>
              </a:ext>
            </a:extLst>
          </p:cNvPr>
          <p:cNvSpPr>
            <a:spLocks noGrp="1"/>
          </p:cNvSpPr>
          <p:nvPr>
            <p:ph idx="1"/>
          </p:nvPr>
        </p:nvSpPr>
        <p:spPr>
          <a:xfrm>
            <a:off x="416078" y="2588821"/>
            <a:ext cx="11329500" cy="2571998"/>
          </a:xfrm>
        </p:spPr>
        <p:txBody>
          <a:bodyPr/>
          <a:lstStyle/>
          <a:p>
            <a:pPr algn="ctr"/>
            <a:r>
              <a:rPr lang="en-US" sz="2800" dirty="0"/>
              <a:t>Live Demonstration: </a:t>
            </a:r>
          </a:p>
          <a:p>
            <a:pPr algn="ctr"/>
            <a:r>
              <a:rPr lang="en-US" sz="2800" dirty="0"/>
              <a:t>How to configure </a:t>
            </a:r>
            <a:r>
              <a:rPr lang="en-US" sz="2800" dirty="0" err="1"/>
              <a:t>consortial</a:t>
            </a:r>
            <a:r>
              <a:rPr lang="en-US" sz="2800" dirty="0"/>
              <a:t> Local Fields for Full Record display, Advanced Search, and Facets</a:t>
            </a:r>
          </a:p>
          <a:p>
            <a:r>
              <a:rPr lang="en-US" dirty="0"/>
              <a:t> </a:t>
            </a:r>
          </a:p>
        </p:txBody>
      </p:sp>
      <p:sp>
        <p:nvSpPr>
          <p:cNvPr id="3" name="Title 2">
            <a:extLst>
              <a:ext uri="{FF2B5EF4-FFF2-40B4-BE49-F238E27FC236}">
                <a16:creationId xmlns:a16="http://schemas.microsoft.com/office/drawing/2014/main" id="{F731A2A6-BF60-BFC8-6042-085CFFA7FE3F}"/>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46935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A7130D-9D72-AC4B-D849-6A090712BB38}"/>
              </a:ext>
            </a:extLst>
          </p:cNvPr>
          <p:cNvSpPr>
            <a:spLocks noGrp="1"/>
          </p:cNvSpPr>
          <p:nvPr>
            <p:ph idx="1"/>
          </p:nvPr>
        </p:nvSpPr>
        <p:spPr>
          <a:xfrm>
            <a:off x="307220" y="644236"/>
            <a:ext cx="11329500" cy="5569527"/>
          </a:xfrm>
        </p:spPr>
        <p:txBody>
          <a:bodyPr/>
          <a:lstStyle/>
          <a:p>
            <a:r>
              <a:rPr lang="en-US" sz="2800" dirty="0"/>
              <a:t>Ex Libris Documentation:</a:t>
            </a:r>
          </a:p>
          <a:p>
            <a:endParaRPr lang="en-US" sz="1600" dirty="0"/>
          </a:p>
          <a:p>
            <a:r>
              <a:rPr lang="en-US" dirty="0"/>
              <a:t>How to </a:t>
            </a:r>
            <a:r>
              <a:rPr lang="en-US" dirty="0">
                <a:hlinkClick r:id="rId3"/>
              </a:rPr>
              <a:t>Add a Field to a Display Line</a:t>
            </a:r>
            <a:r>
              <a:rPr lang="en-US" dirty="0"/>
              <a:t> in the </a:t>
            </a:r>
            <a:r>
              <a:rPr lang="en-US" b="1" dirty="0"/>
              <a:t>Brief Record</a:t>
            </a:r>
            <a:r>
              <a:rPr lang="en-US" dirty="0"/>
              <a:t> – This procedure allows you to add the local field to a display line in the record's brief record section.</a:t>
            </a:r>
          </a:p>
          <a:p>
            <a:r>
              <a:rPr lang="en-US" dirty="0"/>
              <a:t>How to </a:t>
            </a:r>
            <a:r>
              <a:rPr lang="en-US" dirty="0">
                <a:hlinkClick r:id="rId4"/>
              </a:rPr>
              <a:t>Configure the Details Service</a:t>
            </a:r>
            <a:r>
              <a:rPr lang="en-US" dirty="0"/>
              <a:t> to add the field to the </a:t>
            </a:r>
            <a:r>
              <a:rPr lang="en-US" b="1" dirty="0"/>
              <a:t>Full Record</a:t>
            </a:r>
            <a:r>
              <a:rPr lang="en-US" dirty="0"/>
              <a:t> – This procedure allows you to display the local field in the Details section on the full record display page.</a:t>
            </a:r>
          </a:p>
          <a:p>
            <a:r>
              <a:rPr lang="en-US" dirty="0"/>
              <a:t>How to </a:t>
            </a:r>
            <a:r>
              <a:rPr lang="en-US" dirty="0">
                <a:hlinkClick r:id="rId5"/>
              </a:rPr>
              <a:t>Add a Search Index</a:t>
            </a:r>
            <a:r>
              <a:rPr lang="en-US" dirty="0"/>
              <a:t> – This procedure allows you to add the local </a:t>
            </a:r>
            <a:r>
              <a:rPr lang="en-US" b="1" dirty="0"/>
              <a:t>search field on the Advanced Search</a:t>
            </a:r>
            <a:r>
              <a:rPr lang="en-US" dirty="0"/>
              <a:t> page. "Enable field for search" must be checked first in the field definition.</a:t>
            </a:r>
          </a:p>
          <a:p>
            <a:r>
              <a:rPr lang="en-US" dirty="0"/>
              <a:t>How to </a:t>
            </a:r>
            <a:r>
              <a:rPr lang="en-US" dirty="0">
                <a:hlinkClick r:id="rId6"/>
              </a:rPr>
              <a:t>Add a Local Facet</a:t>
            </a:r>
            <a:r>
              <a:rPr lang="en-US" dirty="0"/>
              <a:t> – This procedure allows you to add the local </a:t>
            </a:r>
            <a:r>
              <a:rPr lang="en-US" b="1" dirty="0"/>
              <a:t>facet on the Brief Results</a:t>
            </a:r>
            <a:r>
              <a:rPr lang="en-US" dirty="0"/>
              <a:t> page. "Enable field for facet" must be checked first in the field definition.</a:t>
            </a:r>
          </a:p>
          <a:p>
            <a:endParaRPr lang="en-US" dirty="0"/>
          </a:p>
        </p:txBody>
      </p:sp>
      <p:sp>
        <p:nvSpPr>
          <p:cNvPr id="3" name="Title 2">
            <a:extLst>
              <a:ext uri="{FF2B5EF4-FFF2-40B4-BE49-F238E27FC236}">
                <a16:creationId xmlns:a16="http://schemas.microsoft.com/office/drawing/2014/main" id="{D629DA1A-F343-1C71-A251-FAB4D92F8320}"/>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827714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52D4F2C-3C89-CA42-0950-A989AA65CDF8}"/>
              </a:ext>
              <a:ext uri="{C183D7F6-B498-43B3-948B-1728B52AA6E4}">
                <adec:decorative xmlns:adec="http://schemas.microsoft.com/office/drawing/2017/decorative" val="1"/>
              </a:ext>
            </a:extLst>
          </p:cNvPr>
          <p:cNvPicPr>
            <a:picLocks noGrp="1" noChangeAspect="1"/>
          </p:cNvPicPr>
          <p:nvPr>
            <p:ph sz="quarter" idx="10"/>
          </p:nvPr>
        </p:nvPicPr>
        <p:blipFill>
          <a:blip>
            <a:extLst>
              <a:ext uri="{96DAC541-7B7A-43D3-8B79-37D633B846F1}">
                <asvg:svgBlip xmlns:asvg="http://schemas.microsoft.com/office/drawing/2016/SVG/main" r:embed="rId2"/>
              </a:ext>
            </a:extLst>
          </a:blip>
          <a:stretch>
            <a:fillRect/>
          </a:stretch>
        </p:blipFill>
        <p:spPr>
          <a:xfrm>
            <a:off x="3124994" y="439738"/>
            <a:ext cx="5942012" cy="5942012"/>
          </a:xfrm>
        </p:spPr>
      </p:pic>
    </p:spTree>
    <p:extLst>
      <p:ext uri="{BB962C8B-B14F-4D97-AF65-F5344CB8AC3E}">
        <p14:creationId xmlns:p14="http://schemas.microsoft.com/office/powerpoint/2010/main" val="1759876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559B4-D816-D532-D10A-C9A25F1FFE5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3A9E54-84A4-2D55-E4C9-E6786E72BADD}"/>
              </a:ext>
            </a:extLst>
          </p:cNvPr>
          <p:cNvSpPr>
            <a:spLocks noGrp="1"/>
          </p:cNvSpPr>
          <p:nvPr>
            <p:ph idx="1"/>
          </p:nvPr>
        </p:nvSpPr>
        <p:spPr>
          <a:xfrm>
            <a:off x="564079" y="508011"/>
            <a:ext cx="10825842" cy="5930897"/>
          </a:xfrm>
        </p:spPr>
        <p:txBody>
          <a:bodyPr/>
          <a:lstStyle/>
          <a:p>
            <a:r>
              <a:rPr lang="en-US" sz="2800" u="sng" dirty="0">
                <a:ea typeface="ＭＳ Ｐゴシック"/>
              </a:rPr>
              <a:t>Today’s Agenda</a:t>
            </a:r>
            <a:endParaRPr lang="en-US" sz="1600" u="sng" dirty="0">
              <a:ea typeface="ＭＳ Ｐゴシック"/>
            </a:endParaRPr>
          </a:p>
          <a:p>
            <a:pPr marL="571500" indent="-571500">
              <a:buFont typeface="Arial" panose="020B0604020202020204" pitchFamily="34" charset="0"/>
              <a:buChar char="•"/>
            </a:pPr>
            <a:r>
              <a:rPr lang="en-US" sz="2400" dirty="0"/>
              <a:t>Brief overview of default Primo VE configurations for Display, Facets, and Search</a:t>
            </a:r>
          </a:p>
          <a:p>
            <a:pPr marL="571500" indent="-571500">
              <a:buFont typeface="Arial" panose="020B0604020202020204" pitchFamily="34" charset="0"/>
              <a:buChar char="•"/>
            </a:pPr>
            <a:r>
              <a:rPr lang="en-US" sz="2400" dirty="0"/>
              <a:t>What are Local Fields for Primo VE?</a:t>
            </a:r>
          </a:p>
          <a:p>
            <a:pPr marL="571500" indent="-571500">
              <a:buFont typeface="Arial" panose="020B0604020202020204" pitchFamily="34" charset="0"/>
              <a:buChar char="•"/>
            </a:pPr>
            <a:r>
              <a:rPr lang="en-US" sz="2400" dirty="0"/>
              <a:t>Which Local Fields have been set up for I-Share by CARLI?</a:t>
            </a:r>
          </a:p>
          <a:p>
            <a:pPr marL="571500" indent="-571500">
              <a:buFont typeface="Arial" panose="020B0604020202020204" pitchFamily="34" charset="0"/>
              <a:buChar char="•"/>
            </a:pPr>
            <a:r>
              <a:rPr lang="en-US" sz="2400" dirty="0"/>
              <a:t>How to configure </a:t>
            </a:r>
            <a:r>
              <a:rPr lang="en-US" sz="2400" dirty="0" err="1"/>
              <a:t>consortial</a:t>
            </a:r>
            <a:r>
              <a:rPr lang="en-US" sz="2400" dirty="0"/>
              <a:t> Local Fields for Full Record display, Brief Record display, Advanced Search, and Facets</a:t>
            </a:r>
          </a:p>
          <a:p>
            <a:pPr marL="571500" indent="-571500">
              <a:buFont typeface="Arial" panose="020B0604020202020204" pitchFamily="34" charset="0"/>
              <a:buChar char="•"/>
            </a:pPr>
            <a:r>
              <a:rPr lang="en-US" sz="2400" dirty="0"/>
              <a:t>Q&amp;A</a:t>
            </a:r>
          </a:p>
          <a:p>
            <a:endParaRPr lang="en-US" sz="1200" dirty="0"/>
          </a:p>
          <a:p>
            <a:r>
              <a:rPr lang="en-US" sz="2800" u="sng" dirty="0">
                <a:cs typeface="Times New Roman"/>
              </a:rPr>
              <a:t>Presenters</a:t>
            </a:r>
          </a:p>
          <a:p>
            <a:pPr marL="342900" indent="-342900">
              <a:buFont typeface="Arial" panose="020B0604020202020204" pitchFamily="34" charset="0"/>
              <a:buChar char="•"/>
            </a:pPr>
            <a:r>
              <a:rPr lang="en-US" sz="2400" dirty="0">
                <a:cs typeface="Times New Roman"/>
              </a:rPr>
              <a:t>Jessica Gibson - Associate Director of System Services, CARLI</a:t>
            </a:r>
          </a:p>
          <a:p>
            <a:pPr marL="342900" indent="-342900">
              <a:buFont typeface="Arial" panose="020B0604020202020204" pitchFamily="34" charset="0"/>
              <a:buChar char="•"/>
            </a:pPr>
            <a:r>
              <a:rPr lang="en-US" sz="2400" dirty="0">
                <a:cs typeface="Times New Roman"/>
              </a:rPr>
              <a:t>Matt Short – Associate Professor, Head of Technical Services, Northern Illinois University</a:t>
            </a:r>
          </a:p>
          <a:p>
            <a:pPr marL="342900" indent="-342900">
              <a:buFont typeface="Arial" panose="020B0604020202020204" pitchFamily="34" charset="0"/>
              <a:buChar char="•"/>
            </a:pPr>
            <a:r>
              <a:rPr lang="en-US" sz="2400" dirty="0">
                <a:cs typeface="Times New Roman"/>
              </a:rPr>
              <a:t>Margaret Heller – Head of Digital Services, DePaul University</a:t>
            </a:r>
          </a:p>
          <a:p>
            <a:pPr marL="342900" indent="-342900">
              <a:buFont typeface="Arial" panose="020B0604020202020204" pitchFamily="34" charset="0"/>
              <a:buChar char="•"/>
            </a:pPr>
            <a:endParaRPr lang="en-US" sz="2400" dirty="0">
              <a:cs typeface="Times New Roman"/>
            </a:endParaRPr>
          </a:p>
          <a:p>
            <a:endParaRPr lang="en-US" sz="2000" dirty="0"/>
          </a:p>
        </p:txBody>
      </p:sp>
    </p:spTree>
    <p:extLst>
      <p:ext uri="{BB962C8B-B14F-4D97-AF65-F5344CB8AC3E}">
        <p14:creationId xmlns:p14="http://schemas.microsoft.com/office/powerpoint/2010/main" val="3313463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DFB29C-5691-C46C-D300-8E17C364C5C0}"/>
              </a:ext>
            </a:extLst>
          </p:cNvPr>
          <p:cNvSpPr>
            <a:spLocks noGrp="1"/>
          </p:cNvSpPr>
          <p:nvPr>
            <p:ph type="title"/>
          </p:nvPr>
        </p:nvSpPr>
        <p:spPr>
          <a:xfrm>
            <a:off x="307220" y="-94785"/>
            <a:ext cx="10972800" cy="602796"/>
          </a:xfrm>
        </p:spPr>
        <p:txBody>
          <a:bodyPr wrap="square" anchor="ctr">
            <a:normAutofit/>
          </a:bodyPr>
          <a:lstStyle/>
          <a:p>
            <a:r>
              <a:rPr lang="en-US" dirty="0"/>
              <a:t>Default Primo VE Configurations for </a:t>
            </a:r>
            <a:r>
              <a:rPr lang="en-US" dirty="0" err="1"/>
              <a:t>DiSplay</a:t>
            </a:r>
            <a:r>
              <a:rPr lang="en-US" dirty="0"/>
              <a:t>, Facet, and Search</a:t>
            </a:r>
          </a:p>
        </p:txBody>
      </p:sp>
      <p:sp>
        <p:nvSpPr>
          <p:cNvPr id="2" name="Content Placeholder 1">
            <a:extLst>
              <a:ext uri="{FF2B5EF4-FFF2-40B4-BE49-F238E27FC236}">
                <a16:creationId xmlns:a16="http://schemas.microsoft.com/office/drawing/2014/main" id="{3E4811B0-2A99-B1F8-EF86-F0C8C24C7118}"/>
              </a:ext>
            </a:extLst>
          </p:cNvPr>
          <p:cNvSpPr>
            <a:spLocks noGrp="1"/>
          </p:cNvSpPr>
          <p:nvPr>
            <p:ph sz="quarter" idx="10"/>
          </p:nvPr>
        </p:nvSpPr>
        <p:spPr>
          <a:xfrm>
            <a:off x="306918" y="634998"/>
            <a:ext cx="4003825" cy="5461018"/>
          </a:xfrm>
        </p:spPr>
        <p:txBody>
          <a:bodyPr wrap="square" anchor="t">
            <a:normAutofit/>
          </a:bodyPr>
          <a:lstStyle/>
          <a:p>
            <a:r>
              <a:rPr lang="en-US" dirty="0"/>
              <a:t>Ex Libris documentation: </a:t>
            </a:r>
            <a:r>
              <a:rPr lang="en-US" dirty="0">
                <a:hlinkClick r:id="rId3"/>
              </a:rPr>
              <a:t>Mapping to the Display, Facets, and Search Sections in the Primo VE Record</a:t>
            </a:r>
            <a:endParaRPr lang="en-US" dirty="0"/>
          </a:p>
          <a:p>
            <a:pPr marL="342900" indent="-342900">
              <a:buFont typeface="Arial" panose="020B0604020202020204" pitchFamily="34" charset="0"/>
              <a:buChar char="•"/>
            </a:pPr>
            <a:r>
              <a:rPr lang="en-US" dirty="0"/>
              <a:t>Lists the default fields and MARC definitions mapped for display, facet, and search.</a:t>
            </a:r>
          </a:p>
          <a:p>
            <a:pPr marL="342900" indent="-342900">
              <a:buFont typeface="Arial" panose="020B0604020202020204" pitchFamily="34" charset="0"/>
              <a:buChar char="•"/>
            </a:pPr>
            <a:r>
              <a:rPr lang="en-US" dirty="0"/>
              <a:t>However, not all default fields are </a:t>
            </a:r>
            <a:r>
              <a:rPr lang="en-US" b="1" dirty="0"/>
              <a:t>configured</a:t>
            </a:r>
            <a:r>
              <a:rPr lang="en-US" dirty="0"/>
              <a:t> for display, facet, and search out of the box.</a:t>
            </a:r>
          </a:p>
          <a:p>
            <a:pPr marL="342900" indent="-342900">
              <a:buFont typeface="Arial" panose="020B0604020202020204" pitchFamily="34" charset="0"/>
              <a:buChar char="•"/>
            </a:pPr>
            <a:endParaRPr lang="en-US" dirty="0"/>
          </a:p>
        </p:txBody>
      </p:sp>
      <p:pic>
        <p:nvPicPr>
          <p:cNvPr id="5" name="Picture 4" descr="Screenshot of the first few lines of the Primo VE Display Mapping Table">
            <a:extLst>
              <a:ext uri="{FF2B5EF4-FFF2-40B4-BE49-F238E27FC236}">
                <a16:creationId xmlns:a16="http://schemas.microsoft.com/office/drawing/2014/main" id="{E01181B3-7206-2EE1-54F2-3B4A5E8BDCF9}"/>
              </a:ext>
            </a:extLst>
          </p:cNvPr>
          <p:cNvPicPr>
            <a:picLocks noChangeAspect="1"/>
          </p:cNvPicPr>
          <p:nvPr/>
        </p:nvPicPr>
        <p:blipFill>
          <a:blip r:embed="rId4"/>
          <a:stretch>
            <a:fillRect/>
          </a:stretch>
        </p:blipFill>
        <p:spPr>
          <a:xfrm>
            <a:off x="4468321" y="479665"/>
            <a:ext cx="6955236" cy="5616351"/>
          </a:xfrm>
          <a:prstGeom prst="rect">
            <a:avLst/>
          </a:prstGeom>
          <a:noFill/>
          <a:ln>
            <a:solidFill>
              <a:schemeClr val="accent1"/>
            </a:solidFill>
          </a:ln>
        </p:spPr>
      </p:pic>
      <p:sp>
        <p:nvSpPr>
          <p:cNvPr id="10" name="Text Placeholder 4">
            <a:extLst>
              <a:ext uri="{FF2B5EF4-FFF2-40B4-BE49-F238E27FC236}">
                <a16:creationId xmlns:a16="http://schemas.microsoft.com/office/drawing/2014/main" id="{864D8D39-A612-B3F5-CEBF-90049F3FB6FC}"/>
              </a:ext>
            </a:extLst>
          </p:cNvPr>
          <p:cNvSpPr>
            <a:spLocks noGrp="1"/>
          </p:cNvSpPr>
          <p:nvPr>
            <p:ph type="body" sz="quarter" idx="13"/>
          </p:nvPr>
        </p:nvSpPr>
        <p:spPr>
          <a:xfrm>
            <a:off x="4468322" y="6096016"/>
            <a:ext cx="6955236" cy="282319"/>
          </a:xfrm>
        </p:spPr>
        <p:txBody>
          <a:bodyPr/>
          <a:lstStyle/>
          <a:p>
            <a:r>
              <a:rPr lang="en-US" dirty="0"/>
              <a:t>A portion of the Primo VE mapping table for display.</a:t>
            </a:r>
          </a:p>
        </p:txBody>
      </p:sp>
    </p:spTree>
    <p:extLst>
      <p:ext uri="{BB962C8B-B14F-4D97-AF65-F5344CB8AC3E}">
        <p14:creationId xmlns:p14="http://schemas.microsoft.com/office/powerpoint/2010/main" val="1157591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188793-8EE2-7F58-7A31-2DA66F70D458}"/>
              </a:ext>
            </a:extLst>
          </p:cNvPr>
          <p:cNvSpPr>
            <a:spLocks noGrp="1"/>
          </p:cNvSpPr>
          <p:nvPr>
            <p:ph idx="1"/>
          </p:nvPr>
        </p:nvSpPr>
        <p:spPr/>
        <p:txBody>
          <a:bodyPr/>
          <a:lstStyle/>
          <a:p>
            <a:r>
              <a:rPr lang="en-US" b="1" dirty="0"/>
              <a:t>Local Fields </a:t>
            </a:r>
            <a:r>
              <a:rPr lang="en-US" dirty="0"/>
              <a:t>for Primo VE are additional MARC fields that can be configured to display and be used for searching and faceting beyond the default fields.</a:t>
            </a:r>
          </a:p>
          <a:p>
            <a:endParaRPr lang="en-US" dirty="0"/>
          </a:p>
          <a:p>
            <a:r>
              <a:rPr lang="en-US" dirty="0"/>
              <a:t>I-Share institutions can set up Local Fields for Primo VE in their Alma IZs, but in our shared </a:t>
            </a:r>
            <a:r>
              <a:rPr lang="en-US" dirty="0" err="1"/>
              <a:t>consortial</a:t>
            </a:r>
            <a:r>
              <a:rPr lang="en-US" dirty="0"/>
              <a:t> environment, Local Fields have effects beyond just your local Primo VE instance. </a:t>
            </a:r>
          </a:p>
          <a:p>
            <a:endParaRPr lang="en-US" dirty="0"/>
          </a:p>
        </p:txBody>
      </p:sp>
      <p:sp>
        <p:nvSpPr>
          <p:cNvPr id="3" name="Title 2">
            <a:extLst>
              <a:ext uri="{FF2B5EF4-FFF2-40B4-BE49-F238E27FC236}">
                <a16:creationId xmlns:a16="http://schemas.microsoft.com/office/drawing/2014/main" id="{BB0BE42A-5683-519E-3C05-35558A774036}"/>
              </a:ext>
            </a:extLst>
          </p:cNvPr>
          <p:cNvSpPr>
            <a:spLocks noGrp="1"/>
          </p:cNvSpPr>
          <p:nvPr>
            <p:ph type="title"/>
          </p:nvPr>
        </p:nvSpPr>
        <p:spPr/>
        <p:txBody>
          <a:bodyPr/>
          <a:lstStyle/>
          <a:p>
            <a:r>
              <a:rPr lang="en-US" dirty="0"/>
              <a:t>What are Local Fields?</a:t>
            </a:r>
          </a:p>
        </p:txBody>
      </p:sp>
    </p:spTree>
    <p:extLst>
      <p:ext uri="{BB962C8B-B14F-4D97-AF65-F5344CB8AC3E}">
        <p14:creationId xmlns:p14="http://schemas.microsoft.com/office/powerpoint/2010/main" val="378565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0F4D78-9BED-48AA-CAE9-DA0C74883006}"/>
              </a:ext>
            </a:extLst>
          </p:cNvPr>
          <p:cNvSpPr>
            <a:spLocks noGrp="1"/>
          </p:cNvSpPr>
          <p:nvPr>
            <p:ph idx="1"/>
          </p:nvPr>
        </p:nvSpPr>
        <p:spPr>
          <a:xfrm>
            <a:off x="307220" y="896999"/>
            <a:ext cx="11329500" cy="5064001"/>
          </a:xfrm>
        </p:spPr>
        <p:txBody>
          <a:bodyPr/>
          <a:lstStyle/>
          <a:p>
            <a:r>
              <a:rPr lang="en-US" dirty="0"/>
              <a:t>Background: Shared bib records are stored in the Alma Network Zone (NZ), while local details are stored in the institution zone (IZ). Local details include a library's inventory records--holdings, items, portfolios--and local bibliographic details such as notes and local headings that are relevant to the library's users.</a:t>
            </a:r>
          </a:p>
          <a:p>
            <a:endParaRPr lang="en-US" sz="1600" dirty="0"/>
          </a:p>
          <a:p>
            <a:r>
              <a:rPr lang="en-US" dirty="0"/>
              <a:t>A </a:t>
            </a:r>
            <a:r>
              <a:rPr lang="en-US" b="1" dirty="0"/>
              <a:t>Local Extension </a:t>
            </a:r>
            <a:r>
              <a:rPr lang="en-US" dirty="0"/>
              <a:t>is a MARC bibliographic tag that may be added to a shared NZ bib record via the Alma Metadata Editor, but the data in it is stored and visible only in the IZ copy of the bib record. </a:t>
            </a:r>
          </a:p>
          <a:p>
            <a:endParaRPr lang="en-US" sz="1600" dirty="0"/>
          </a:p>
          <a:p>
            <a:r>
              <a:rPr lang="en-US" b="1" dirty="0"/>
              <a:t>Local Extensions </a:t>
            </a:r>
            <a:r>
              <a:rPr lang="en-US" dirty="0"/>
              <a:t>may be applied </a:t>
            </a:r>
            <a:r>
              <a:rPr lang="en-US" u="sng" dirty="0"/>
              <a:t>only</a:t>
            </a:r>
            <a:r>
              <a:rPr lang="en-US" dirty="0"/>
              <a:t> for the following MARC fields:</a:t>
            </a:r>
          </a:p>
          <a:p>
            <a:r>
              <a:rPr lang="en-US" dirty="0"/>
              <a:t>090-099, 590-599, 690-699, 770-779, 780-789, 900-999</a:t>
            </a:r>
          </a:p>
          <a:p>
            <a:endParaRPr lang="en-US" dirty="0"/>
          </a:p>
        </p:txBody>
      </p:sp>
      <p:sp>
        <p:nvSpPr>
          <p:cNvPr id="3" name="Title 2">
            <a:extLst>
              <a:ext uri="{FF2B5EF4-FFF2-40B4-BE49-F238E27FC236}">
                <a16:creationId xmlns:a16="http://schemas.microsoft.com/office/drawing/2014/main" id="{AEEA4EFD-5152-EED6-3F30-66FEE922C52B}"/>
              </a:ext>
            </a:extLst>
          </p:cNvPr>
          <p:cNvSpPr>
            <a:spLocks noGrp="1"/>
          </p:cNvSpPr>
          <p:nvPr>
            <p:ph type="title"/>
          </p:nvPr>
        </p:nvSpPr>
        <p:spPr/>
        <p:txBody>
          <a:bodyPr/>
          <a:lstStyle/>
          <a:p>
            <a:r>
              <a:rPr lang="en-US" dirty="0"/>
              <a:t>Local Fields are not Local Extensions</a:t>
            </a:r>
          </a:p>
        </p:txBody>
      </p:sp>
    </p:spTree>
    <p:extLst>
      <p:ext uri="{BB962C8B-B14F-4D97-AF65-F5344CB8AC3E}">
        <p14:creationId xmlns:p14="http://schemas.microsoft.com/office/powerpoint/2010/main" val="1437847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9E0358-8B83-B090-3211-29F457380F28}"/>
              </a:ext>
            </a:extLst>
          </p:cNvPr>
          <p:cNvSpPr>
            <a:spLocks noGrp="1"/>
          </p:cNvSpPr>
          <p:nvPr>
            <p:ph idx="1"/>
          </p:nvPr>
        </p:nvSpPr>
        <p:spPr/>
        <p:txBody>
          <a:bodyPr/>
          <a:lstStyle/>
          <a:p>
            <a:r>
              <a:rPr lang="en-US" dirty="0"/>
              <a:t>CARLI’s </a:t>
            </a:r>
            <a:r>
              <a:rPr lang="en-US" dirty="0" err="1"/>
              <a:t>consortial</a:t>
            </a:r>
            <a:r>
              <a:rPr lang="en-US" dirty="0"/>
              <a:t> documentation on </a:t>
            </a:r>
            <a:r>
              <a:rPr lang="en-US" b="1" dirty="0"/>
              <a:t>Local Extensions</a:t>
            </a:r>
            <a:r>
              <a:rPr lang="en-US" dirty="0"/>
              <a:t>:</a:t>
            </a:r>
          </a:p>
          <a:p>
            <a:r>
              <a:rPr lang="en-US" dirty="0">
                <a:hlinkClick r:id="rId3"/>
              </a:rPr>
              <a:t>How-To: Using Local Extensions for Copy-Specific Bibliographic Data</a:t>
            </a:r>
            <a:endParaRPr lang="en-US" dirty="0"/>
          </a:p>
          <a:p>
            <a:r>
              <a:rPr lang="en-US" dirty="0">
                <a:hlinkClick r:id="rId4"/>
              </a:rPr>
              <a:t>I-Share Common Definitions for Local Extensions</a:t>
            </a:r>
            <a:endParaRPr lang="en-US" dirty="0"/>
          </a:p>
          <a:p>
            <a:endParaRPr lang="en-US" dirty="0"/>
          </a:p>
          <a:p>
            <a:r>
              <a:rPr lang="en-US" dirty="0"/>
              <a:t>Ex Libris documentation about </a:t>
            </a:r>
            <a:r>
              <a:rPr lang="en-US" b="1" dirty="0"/>
              <a:t>Local Extensions</a:t>
            </a:r>
            <a:r>
              <a:rPr lang="en-US" dirty="0"/>
              <a:t>:</a:t>
            </a:r>
          </a:p>
          <a:p>
            <a:r>
              <a:rPr lang="en-US" dirty="0">
                <a:hlinkClick r:id="rId5"/>
              </a:rPr>
              <a:t>Adding Local Extensions to Bibliographic Records in the Network Zone</a:t>
            </a:r>
            <a:endParaRPr lang="en-US" dirty="0"/>
          </a:p>
        </p:txBody>
      </p:sp>
      <p:sp>
        <p:nvSpPr>
          <p:cNvPr id="3" name="Title 2">
            <a:extLst>
              <a:ext uri="{FF2B5EF4-FFF2-40B4-BE49-F238E27FC236}">
                <a16:creationId xmlns:a16="http://schemas.microsoft.com/office/drawing/2014/main" id="{DE2DB65A-8AF5-3E2B-2B48-C5D21806AC11}"/>
              </a:ext>
            </a:extLst>
          </p:cNvPr>
          <p:cNvSpPr>
            <a:spLocks noGrp="1"/>
          </p:cNvSpPr>
          <p:nvPr>
            <p:ph type="title"/>
          </p:nvPr>
        </p:nvSpPr>
        <p:spPr/>
        <p:txBody>
          <a:bodyPr/>
          <a:lstStyle/>
          <a:p>
            <a:r>
              <a:rPr lang="en-US" dirty="0"/>
              <a:t>More Information about Local Extensions</a:t>
            </a:r>
          </a:p>
        </p:txBody>
      </p:sp>
    </p:spTree>
    <p:extLst>
      <p:ext uri="{BB962C8B-B14F-4D97-AF65-F5344CB8AC3E}">
        <p14:creationId xmlns:p14="http://schemas.microsoft.com/office/powerpoint/2010/main" val="2769551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9EFC77-7EF0-5238-0F0F-574234473C8A}"/>
              </a:ext>
            </a:extLst>
          </p:cNvPr>
          <p:cNvSpPr>
            <a:spLocks noGrp="1"/>
          </p:cNvSpPr>
          <p:nvPr>
            <p:ph idx="1"/>
          </p:nvPr>
        </p:nvSpPr>
        <p:spPr>
          <a:xfrm>
            <a:off x="416078" y="508010"/>
            <a:ext cx="11329500" cy="5928415"/>
          </a:xfrm>
        </p:spPr>
        <p:txBody>
          <a:bodyPr/>
          <a:lstStyle/>
          <a:p>
            <a:r>
              <a:rPr lang="en-US" sz="2700" dirty="0"/>
              <a:t>Every I-Share library can use Local Fields numbered 1-50 in their IZ. </a:t>
            </a:r>
          </a:p>
          <a:p>
            <a:r>
              <a:rPr lang="en-US" sz="2700" dirty="0"/>
              <a:t>Some may have already been set up in your IZ by Ex Libris staff upon migration to Alma.</a:t>
            </a:r>
          </a:p>
          <a:p>
            <a:endParaRPr lang="en-US" sz="1600" dirty="0"/>
          </a:p>
          <a:p>
            <a:r>
              <a:rPr lang="en-US" sz="2700" dirty="0" err="1"/>
              <a:t>Consortial</a:t>
            </a:r>
            <a:r>
              <a:rPr lang="en-US" sz="2700" dirty="0"/>
              <a:t> Local Fields are numbered 51-100.</a:t>
            </a:r>
          </a:p>
          <a:p>
            <a:r>
              <a:rPr lang="en-US" sz="2700" dirty="0"/>
              <a:t>These are configured centrally in the NZ and distributed to all IZs. </a:t>
            </a:r>
          </a:p>
          <a:p>
            <a:pPr lvl="1">
              <a:buFont typeface="Arial" panose="020B0604020202020204" pitchFamily="34" charset="0"/>
              <a:buChar char="•"/>
            </a:pPr>
            <a:r>
              <a:rPr lang="en-US" sz="2300" dirty="0"/>
              <a:t>I-Share libraries can choose to use them or not. How to set them up to use them will be covered later in this session.</a:t>
            </a:r>
          </a:p>
          <a:p>
            <a:pPr lvl="1">
              <a:buFont typeface="Arial" panose="020B0604020202020204" pitchFamily="34" charset="0"/>
              <a:buChar char="•"/>
            </a:pPr>
            <a:r>
              <a:rPr lang="en-US" sz="2300" dirty="0"/>
              <a:t>I-Share libraries may adjust the field names and definitions, if desired.</a:t>
            </a:r>
          </a:p>
          <a:p>
            <a:pPr lvl="1">
              <a:buFont typeface="Arial" panose="020B0604020202020204" pitchFamily="34" charset="0"/>
              <a:buChar char="•"/>
            </a:pPr>
            <a:r>
              <a:rPr lang="en-US" sz="2300" dirty="0"/>
              <a:t>The CARLI Discovery Primo VE Committee chose fields that we thought would help most libraries and that had been used in our previous </a:t>
            </a:r>
            <a:r>
              <a:rPr lang="en-US" sz="2300" dirty="0" err="1"/>
              <a:t>VuFind</a:t>
            </a:r>
            <a:r>
              <a:rPr lang="en-US" sz="2300" dirty="0"/>
              <a:t> system. </a:t>
            </a:r>
          </a:p>
          <a:p>
            <a:pPr lvl="1">
              <a:buFont typeface="Arial" panose="020B0604020202020204" pitchFamily="34" charset="0"/>
              <a:buChar char="•"/>
            </a:pPr>
            <a:r>
              <a:rPr lang="en-US" sz="2300" dirty="0"/>
              <a:t>If you have a suggestion for another </a:t>
            </a:r>
            <a:r>
              <a:rPr lang="en-US" sz="2300" dirty="0" err="1"/>
              <a:t>consortial</a:t>
            </a:r>
            <a:r>
              <a:rPr lang="en-US" sz="2300" dirty="0"/>
              <a:t> field, contact CARLI Support.</a:t>
            </a:r>
          </a:p>
          <a:p>
            <a:pPr marL="457200" lvl="1" indent="0">
              <a:buNone/>
            </a:pPr>
            <a:endParaRPr lang="en-US" sz="1600" dirty="0"/>
          </a:p>
          <a:p>
            <a:r>
              <a:rPr lang="en-US" dirty="0">
                <a:hlinkClick r:id="rId3"/>
              </a:rPr>
              <a:t>Local Fields in Primo VE for I-Share</a:t>
            </a:r>
            <a:r>
              <a:rPr lang="en-US" dirty="0"/>
              <a:t> documents the </a:t>
            </a:r>
            <a:r>
              <a:rPr lang="en-US" dirty="0" err="1"/>
              <a:t>consortial</a:t>
            </a:r>
            <a:r>
              <a:rPr lang="en-US" dirty="0"/>
              <a:t> Local Fields.</a:t>
            </a:r>
          </a:p>
        </p:txBody>
      </p:sp>
      <p:sp>
        <p:nvSpPr>
          <p:cNvPr id="3" name="Title 2">
            <a:extLst>
              <a:ext uri="{FF2B5EF4-FFF2-40B4-BE49-F238E27FC236}">
                <a16:creationId xmlns:a16="http://schemas.microsoft.com/office/drawing/2014/main" id="{D466904E-AC74-ED69-301E-53D838F93803}"/>
              </a:ext>
            </a:extLst>
          </p:cNvPr>
          <p:cNvSpPr>
            <a:spLocks noGrp="1"/>
          </p:cNvSpPr>
          <p:nvPr>
            <p:ph type="title"/>
          </p:nvPr>
        </p:nvSpPr>
        <p:spPr/>
        <p:txBody>
          <a:bodyPr/>
          <a:lstStyle/>
          <a:p>
            <a:r>
              <a:rPr lang="en-US" dirty="0"/>
              <a:t>Local Fields for I-share</a:t>
            </a:r>
          </a:p>
        </p:txBody>
      </p:sp>
    </p:spTree>
    <p:extLst>
      <p:ext uri="{BB962C8B-B14F-4D97-AF65-F5344CB8AC3E}">
        <p14:creationId xmlns:p14="http://schemas.microsoft.com/office/powerpoint/2010/main" val="1763881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25454-13F2-6500-A6B8-48C1DEF92A7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1A5B390-488C-923C-8A58-9285E7A29DF4}"/>
              </a:ext>
            </a:extLst>
          </p:cNvPr>
          <p:cNvSpPr>
            <a:spLocks noGrp="1"/>
          </p:cNvSpPr>
          <p:nvPr>
            <p:ph type="title"/>
          </p:nvPr>
        </p:nvSpPr>
        <p:spPr>
          <a:xfrm>
            <a:off x="307220" y="-94785"/>
            <a:ext cx="10972800" cy="602796"/>
          </a:xfrm>
        </p:spPr>
        <p:txBody>
          <a:bodyPr wrap="square" anchor="ctr">
            <a:normAutofit/>
          </a:bodyPr>
          <a:lstStyle/>
          <a:p>
            <a:r>
              <a:rPr lang="en-US" dirty="0"/>
              <a:t>Review local fields</a:t>
            </a:r>
          </a:p>
        </p:txBody>
      </p:sp>
      <p:sp>
        <p:nvSpPr>
          <p:cNvPr id="2" name="Content Placeholder 1">
            <a:extLst>
              <a:ext uri="{FF2B5EF4-FFF2-40B4-BE49-F238E27FC236}">
                <a16:creationId xmlns:a16="http://schemas.microsoft.com/office/drawing/2014/main" id="{43015E32-4453-FB33-83DC-978A3E35746E}"/>
              </a:ext>
            </a:extLst>
          </p:cNvPr>
          <p:cNvSpPr>
            <a:spLocks noGrp="1"/>
          </p:cNvSpPr>
          <p:nvPr>
            <p:ph sz="quarter" idx="10"/>
          </p:nvPr>
        </p:nvSpPr>
        <p:spPr>
          <a:xfrm>
            <a:off x="306918" y="634998"/>
            <a:ext cx="4003825" cy="5461018"/>
          </a:xfrm>
        </p:spPr>
        <p:txBody>
          <a:bodyPr wrap="square" anchor="t">
            <a:normAutofit/>
          </a:bodyPr>
          <a:lstStyle/>
          <a:p>
            <a:pPr marL="342900" indent="-342900">
              <a:buFont typeface="Arial" panose="020B0604020202020204" pitchFamily="34" charset="0"/>
              <a:buChar char="•"/>
            </a:pPr>
            <a:r>
              <a:rPr lang="en-US" dirty="0"/>
              <a:t>Open Alma Configuration (Ctrl + Alt + C)</a:t>
            </a:r>
          </a:p>
          <a:p>
            <a:pPr marL="342900" indent="-342900">
              <a:buFont typeface="Arial" panose="020B0604020202020204" pitchFamily="34" charset="0"/>
              <a:buChar char="•"/>
            </a:pPr>
            <a:r>
              <a:rPr lang="en-US" dirty="0"/>
              <a:t>Local Fields can be found under Discovery &gt; Display Configuration &gt; Manage display and local fields</a:t>
            </a:r>
          </a:p>
          <a:p>
            <a:pPr marL="342900" indent="-342900">
              <a:buFont typeface="Arial" panose="020B0604020202020204" pitchFamily="34" charset="0"/>
              <a:buChar char="•"/>
            </a:pPr>
            <a:r>
              <a:rPr lang="en-US" b="1" dirty="0"/>
              <a:t>Review fields 1-50 (IZ) and 51-100 (NZ)</a:t>
            </a:r>
          </a:p>
          <a:p>
            <a:pPr marL="342900" indent="-342900">
              <a:buFont typeface="Arial" panose="020B0604020202020204" pitchFamily="34" charset="0"/>
              <a:buChar char="•"/>
            </a:pPr>
            <a:endParaRPr lang="en-US" dirty="0"/>
          </a:p>
        </p:txBody>
      </p:sp>
      <p:pic>
        <p:nvPicPr>
          <p:cNvPr id="1026" name="Picture 2" descr="The Manage Display and Local Fields screen in Alma Configuration showing the first 9 lines.">
            <a:extLst>
              <a:ext uri="{FF2B5EF4-FFF2-40B4-BE49-F238E27FC236}">
                <a16:creationId xmlns:a16="http://schemas.microsoft.com/office/drawing/2014/main" id="{B0556049-5A0F-2550-A06E-848ED1F359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0877" y="765274"/>
            <a:ext cx="7085816" cy="489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721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68CC9-20FC-2FA7-5401-12D3AF5D6D1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D3A03CD-2DE8-8ACC-82B0-2B7A82E4D5AB}"/>
              </a:ext>
            </a:extLst>
          </p:cNvPr>
          <p:cNvSpPr>
            <a:spLocks noGrp="1"/>
          </p:cNvSpPr>
          <p:nvPr>
            <p:ph type="title"/>
          </p:nvPr>
        </p:nvSpPr>
        <p:spPr>
          <a:xfrm>
            <a:off x="307220" y="-94785"/>
            <a:ext cx="10972800" cy="602796"/>
          </a:xfrm>
        </p:spPr>
        <p:txBody>
          <a:bodyPr wrap="square" anchor="ctr">
            <a:normAutofit/>
          </a:bodyPr>
          <a:lstStyle/>
          <a:p>
            <a:r>
              <a:rPr lang="en-US" dirty="0"/>
              <a:t>MARC Method fields</a:t>
            </a:r>
          </a:p>
        </p:txBody>
      </p:sp>
      <p:sp>
        <p:nvSpPr>
          <p:cNvPr id="2" name="Content Placeholder 1">
            <a:extLst>
              <a:ext uri="{FF2B5EF4-FFF2-40B4-BE49-F238E27FC236}">
                <a16:creationId xmlns:a16="http://schemas.microsoft.com/office/drawing/2014/main" id="{AA2D9DE7-BB0B-BD3F-4668-E239B1893007}"/>
              </a:ext>
            </a:extLst>
          </p:cNvPr>
          <p:cNvSpPr>
            <a:spLocks noGrp="1"/>
          </p:cNvSpPr>
          <p:nvPr>
            <p:ph sz="quarter" idx="10"/>
          </p:nvPr>
        </p:nvSpPr>
        <p:spPr>
          <a:xfrm>
            <a:off x="306918" y="634998"/>
            <a:ext cx="4003825" cy="5461018"/>
          </a:xfrm>
        </p:spPr>
        <p:txBody>
          <a:bodyPr wrap="square" anchor="t">
            <a:normAutofit/>
          </a:bodyPr>
          <a:lstStyle/>
          <a:p>
            <a:pPr marL="342900" indent="-342900">
              <a:buFont typeface="Arial" panose="020B0604020202020204" pitchFamily="34" charset="0"/>
              <a:buChar char="•"/>
            </a:pPr>
            <a:r>
              <a:rPr lang="en-US" dirty="0"/>
              <a:t>Limited to 09X, 5XX, 69X, and 9XX ($a only)</a:t>
            </a:r>
          </a:p>
          <a:p>
            <a:pPr marL="342900" indent="-342900">
              <a:buFont typeface="Arial" panose="020B0604020202020204" pitchFamily="34" charset="0"/>
              <a:buChar char="•"/>
            </a:pPr>
            <a:r>
              <a:rPr lang="en-US" dirty="0"/>
              <a:t>Already indexed by Ex Libris</a:t>
            </a:r>
          </a:p>
          <a:p>
            <a:pPr marL="342900" indent="-342900">
              <a:buFont typeface="Arial" panose="020B0604020202020204" pitchFamily="34" charset="0"/>
              <a:buChar char="•"/>
            </a:pPr>
            <a:r>
              <a:rPr lang="en-US" dirty="0"/>
              <a:t>Each can accommodate up to 20 MARC fields</a:t>
            </a:r>
          </a:p>
          <a:p>
            <a:pPr marL="342900" indent="-342900">
              <a:buFont typeface="Arial" panose="020B0604020202020204" pitchFamily="34" charset="0"/>
              <a:buChar char="•"/>
            </a:pPr>
            <a:r>
              <a:rPr lang="en-US" dirty="0"/>
              <a:t>Note which fields have been configured in your IZ to avoid duplication when configuring for search/display</a:t>
            </a:r>
          </a:p>
          <a:p>
            <a:pPr marL="342900" indent="-342900">
              <a:buFont typeface="Arial" panose="020B0604020202020204" pitchFamily="34" charset="0"/>
              <a:buChar char="•"/>
            </a:pPr>
            <a:r>
              <a:rPr lang="en-US" dirty="0"/>
              <a:t>If desired, edit the display label here</a:t>
            </a:r>
          </a:p>
          <a:p>
            <a:pPr marL="342900" indent="-342900">
              <a:buFont typeface="Arial" panose="020B0604020202020204" pitchFamily="34" charset="0"/>
              <a:buChar char="•"/>
            </a:pPr>
            <a:endParaRPr lang="en-US" dirty="0"/>
          </a:p>
        </p:txBody>
      </p:sp>
      <p:pic>
        <p:nvPicPr>
          <p:cNvPr id="6" name="Picture 5" descr="The Define a Local Field screen in Alma Configuration showing the local_field_06 field with Display label of More Notes and defined MARC21 fields">
            <a:extLst>
              <a:ext uri="{FF2B5EF4-FFF2-40B4-BE49-F238E27FC236}">
                <a16:creationId xmlns:a16="http://schemas.microsoft.com/office/drawing/2014/main" id="{23FBF0E8-3DBF-B01F-9C19-FC959A50D3E4}"/>
              </a:ext>
            </a:extLst>
          </p:cNvPr>
          <p:cNvPicPr>
            <a:picLocks noChangeAspect="1"/>
          </p:cNvPicPr>
          <p:nvPr/>
        </p:nvPicPr>
        <p:blipFill>
          <a:blip r:embed="rId3"/>
          <a:stretch>
            <a:fillRect/>
          </a:stretch>
        </p:blipFill>
        <p:spPr>
          <a:xfrm>
            <a:off x="4468322" y="634998"/>
            <a:ext cx="7503508" cy="5105402"/>
          </a:xfrm>
          <a:prstGeom prst="rect">
            <a:avLst/>
          </a:prstGeom>
        </p:spPr>
      </p:pic>
    </p:spTree>
    <p:extLst>
      <p:ext uri="{BB962C8B-B14F-4D97-AF65-F5344CB8AC3E}">
        <p14:creationId xmlns:p14="http://schemas.microsoft.com/office/powerpoint/2010/main" val="1164717501"/>
      </p:ext>
    </p:extLst>
  </p:cSld>
  <p:clrMapOvr>
    <a:masterClrMapping/>
  </p:clrMapOvr>
</p:sld>
</file>

<file path=ppt/theme/theme1.xml><?xml version="1.0" encoding="utf-8"?>
<a:theme xmlns:a="http://schemas.openxmlformats.org/drawingml/2006/main" name="Presentation11">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713</TotalTime>
  <Words>3747</Words>
  <Application>Microsoft Macintosh PowerPoint</Application>
  <PresentationFormat>Widescreen</PresentationFormat>
  <Paragraphs>179</Paragraphs>
  <Slides>18</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ＭＳ Ｐゴシック</vt:lpstr>
      <vt:lpstr>Arial</vt:lpstr>
      <vt:lpstr>Times New Roman</vt:lpstr>
      <vt:lpstr>Presentation11</vt:lpstr>
      <vt:lpstr>Configuring Local fields in Primo VE for I-Share July 21, 2025</vt:lpstr>
      <vt:lpstr>PowerPoint Presentation</vt:lpstr>
      <vt:lpstr>Default Primo VE Configurations for DiSplay, Facet, and Search</vt:lpstr>
      <vt:lpstr>What are Local Fields?</vt:lpstr>
      <vt:lpstr>Local Fields are not Local Extensions</vt:lpstr>
      <vt:lpstr>More Information about Local Extensions</vt:lpstr>
      <vt:lpstr>Local Fields for I-share</vt:lpstr>
      <vt:lpstr>Review local fields</vt:lpstr>
      <vt:lpstr>MARC Method fields</vt:lpstr>
      <vt:lpstr>Normalization Rule Method fields</vt:lpstr>
      <vt:lpstr>Duplicate default view</vt:lpstr>
      <vt:lpstr>Add a local field to  full display</vt:lpstr>
      <vt:lpstr>Add a local field to advanced search</vt:lpstr>
      <vt:lpstr>Add a local field to local facet</vt:lpstr>
      <vt:lpstr>Testing local fields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 B</dc:creator>
  <cp:lastModifiedBy>Gibson, Jessica</cp:lastModifiedBy>
  <cp:revision>48</cp:revision>
  <dcterms:created xsi:type="dcterms:W3CDTF">2023-08-28T16:30:29Z</dcterms:created>
  <dcterms:modified xsi:type="dcterms:W3CDTF">2026-04-10T14:33:02Z</dcterms:modified>
</cp:coreProperties>
</file>