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6"/>
  </p:notesMasterIdLst>
  <p:sldIdLst>
    <p:sldId id="416" r:id="rId3"/>
    <p:sldId id="3232" r:id="rId4"/>
    <p:sldId id="3338" r:id="rId5"/>
    <p:sldId id="3337" r:id="rId6"/>
    <p:sldId id="256" r:id="rId7"/>
    <p:sldId id="257" r:id="rId8"/>
    <p:sldId id="258" r:id="rId9"/>
    <p:sldId id="259" r:id="rId10"/>
    <p:sldId id="260" r:id="rId11"/>
    <p:sldId id="261" r:id="rId12"/>
    <p:sldId id="262" r:id="rId13"/>
    <p:sldId id="3339" r:id="rId14"/>
    <p:sldId id="3340"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3341"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odRW5zpINUe5rhoTIz7OjxBZ/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3605"/>
  </p:normalViewPr>
  <p:slideViewPr>
    <p:cSldViewPr snapToGrid="0">
      <p:cViewPr varScale="1">
        <p:scale>
          <a:sx n="123" d="100"/>
          <a:sy n="123" d="100"/>
        </p:scale>
        <p:origin x="22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knowledge.exlibrisgroup.com/Primo/Release_Notes/002Primo_VE/2025/010Primo_VE_2025_Release_Notes?mon=Al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37D11FC-447A-4EDA-B98C-CF9B20224A98}"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80675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038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Reordering links allows libraries to keep in in the sidelines or prominently share. Features in blue have screenshots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Release Notes: </a:t>
            </a:r>
            <a:r>
              <a:rPr lang="en-US" u="sng" dirty="0">
                <a:solidFill>
                  <a:schemeClr val="hlink"/>
                </a:solidFill>
                <a:hlinkClick r:id="rId3"/>
              </a:rPr>
              <a:t>https://knowledge.exlibrisgroup.com/Primo/Release_Notes/002Primo_VE/2025/010Primo_VE_2025_Release_Notes?mon=All</a:t>
            </a: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3397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oro.open.ac.uk</a:t>
            </a:r>
            <a:r>
              <a:rPr lang="en-US" dirty="0"/>
              <a:t>/103099/1/Primo%20Research%20Assistant%20Report.pdf </a:t>
            </a:r>
            <a:endParaRPr dirty="0"/>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92063-551D-E9E4-C8DB-6F3A7F020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2327E-0A10-DC83-A698-95644374B422}"/>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FBD0E199-307A-06C5-A7AA-BA77B6B356EC}"/>
              </a:ext>
            </a:extLst>
          </p:cNvPr>
          <p:cNvSpPr>
            <a:spLocks noGrp="1"/>
          </p:cNvSpPr>
          <p:nvPr>
            <p:ph type="body" idx="1"/>
          </p:nvPr>
        </p:nvSpPr>
        <p:spPr/>
        <p:txBody>
          <a:bodyPr/>
          <a:lstStyle/>
          <a:p>
            <a:pPr marL="158750" indent="0" rtl="0">
              <a:buNone/>
            </a:pPr>
            <a:r>
              <a:rPr lang="en-US" sz="1100" b="0" i="0" u="none" strike="noStrike" cap="none" dirty="0">
                <a:solidFill>
                  <a:srgbClr val="000000"/>
                </a:solidFill>
                <a:effectLst/>
                <a:latin typeface="Arial"/>
                <a:ea typeface="Arial"/>
                <a:cs typeface="Arial"/>
                <a:sym typeface="Arial"/>
              </a:rPr>
              <a:t>Title: Your library and the Primo VE Research Assistant</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Question: Is your library planning to use the Primo VE Research Assistant?</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Yes, we’ve already activated the Research Assistant, and it is live in our Primo VE instance. (2/53) 4%</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We are planning on activating the Research Assistant in our Primo VE in the near future. (1/53) 2%</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We are unsure if we will be activating the Research Assistant. (36/53) 68%</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We will not be activating the Research Assistant in the foreseeable future. (3/53) 6%</a:t>
            </a:r>
            <a:endParaRPr lang="en-US" dirty="0">
              <a:effectLst/>
            </a:endParaRPr>
          </a:p>
          <a:p>
            <a:pPr marL="158750" indent="0" rtl="0">
              <a:buNone/>
            </a:pPr>
            <a:br>
              <a:rPr lang="en-US" dirty="0"/>
            </a:br>
            <a:r>
              <a:rPr lang="en-US" sz="1100" b="0" i="0" u="none" strike="noStrike" cap="none" dirty="0">
                <a:solidFill>
                  <a:srgbClr val="000000"/>
                </a:solidFill>
                <a:effectLst/>
                <a:latin typeface="Arial"/>
                <a:ea typeface="Arial"/>
                <a:cs typeface="Arial"/>
                <a:sym typeface="Arial"/>
              </a:rPr>
              <a:t>I don’t know. (11/53) 21%</a:t>
            </a:r>
            <a:endParaRPr lang="en-US" dirty="0">
              <a:effectLst/>
            </a:endParaRPr>
          </a:p>
          <a:p>
            <a:endParaRPr lang="en-US" dirty="0"/>
          </a:p>
        </p:txBody>
      </p:sp>
      <p:sp>
        <p:nvSpPr>
          <p:cNvPr id="4" name="Slide Number Placeholder 3">
            <a:extLst>
              <a:ext uri="{FF2B5EF4-FFF2-40B4-BE49-F238E27FC236}">
                <a16:creationId xmlns:a16="http://schemas.microsoft.com/office/drawing/2014/main" id="{F3E9659F-AC79-1359-85C7-20C83DBF8750}"/>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886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have you heard from your patrons about it? [Any experiences in instruction?] If you’ve enabled it, have you changed labels or done any customization? Enabled the “How to cite” </a:t>
            </a:r>
            <a:r>
              <a:rPr lang="en-US"/>
              <a:t>link?</a:t>
            </a:r>
            <a:endParaRPr lang="en-US" dirty="0"/>
          </a:p>
        </p:txBody>
      </p:sp>
      <p:sp>
        <p:nvSpPr>
          <p:cNvPr id="250" name="Google Shape;25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951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0421C-6BE8-AD4C-C0EF-848C04C64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6AAF0-A696-2491-E991-E3ABA6F2FA5D}"/>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A2188620-435B-05C9-C17E-FDA5B64F55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B4D92C-CC88-BF56-1FC3-D41F9427B6A8}"/>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4216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3"/>
            <a:ext cx="121920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17BD9088-D6E3-6F99-42A2-1EDD6AB99F08}"/>
              </a:ext>
            </a:extLst>
          </p:cNvPr>
          <p:cNvPicPr>
            <a:picLocks noChangeAspect="1"/>
          </p:cNvPicPr>
          <p:nvPr userDrawn="1"/>
        </p:nvPicPr>
        <p:blipFill>
          <a:blip r:embed="rId3"/>
          <a:stretch>
            <a:fillRect/>
          </a:stretch>
        </p:blipFill>
        <p:spPr>
          <a:xfrm>
            <a:off x="4086726" y="2530307"/>
            <a:ext cx="3657600" cy="1117600"/>
          </a:xfrm>
          <a:prstGeom prst="rect">
            <a:avLst/>
          </a:prstGeom>
        </p:spPr>
      </p:pic>
    </p:spTree>
    <p:extLst>
      <p:ext uri="{BB962C8B-B14F-4D97-AF65-F5344CB8AC3E}">
        <p14:creationId xmlns:p14="http://schemas.microsoft.com/office/powerpoint/2010/main" val="220602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18" descr="eResources-stacked-white.png">
            <a:extLst>
              <a:ext uri="{FF2B5EF4-FFF2-40B4-BE49-F238E27FC236}">
                <a16:creationId xmlns:a16="http://schemas.microsoft.com/office/drawing/2014/main" id="{657671F4-A798-2408-D151-55CC789E00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925" y="2747372"/>
            <a:ext cx="50561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8984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19" descr="iShare-stacked-white.png">
            <a:extLst>
              <a:ext uri="{FF2B5EF4-FFF2-40B4-BE49-F238E27FC236}">
                <a16:creationId xmlns:a16="http://schemas.microsoft.com/office/drawing/2014/main" id="{E8F08315-102A-1E62-B6D8-FDB1F08ADF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5071" y="2725738"/>
            <a:ext cx="3425825"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733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19" descr="CollectionsManagement-stacked-white.png">
            <a:extLst>
              <a:ext uri="{FF2B5EF4-FFF2-40B4-BE49-F238E27FC236}">
                <a16:creationId xmlns:a16="http://schemas.microsoft.com/office/drawing/2014/main" id="{28C348DD-4413-CE98-CE46-ADAB1D995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0700" y="2895220"/>
            <a:ext cx="85090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14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19" descr="DigitalCollections-stacked-white.png">
            <a:extLst>
              <a:ext uri="{FF2B5EF4-FFF2-40B4-BE49-F238E27FC236}">
                <a16:creationId xmlns:a16="http://schemas.microsoft.com/office/drawing/2014/main" id="{6379FCDF-CA65-7D14-1755-7E142CF193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4600" y="2792413"/>
            <a:ext cx="71628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39997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4919198"/>
            <a:ext cx="10363200" cy="1079293"/>
          </a:xfrm>
        </p:spPr>
        <p:txBody>
          <a:bodyPr>
            <a:normAutofit/>
          </a:bodyPr>
          <a:lstStyle>
            <a:lvl1pPr>
              <a:defRPr sz="24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6"/>
            <a:ext cx="8534400" cy="987225"/>
          </a:xfrm>
        </p:spPr>
        <p:txBody>
          <a:bodyPr>
            <a:normAutofit/>
          </a:bodyPr>
          <a:lstStyle>
            <a:lvl1pPr marL="0" indent="0" algn="ctr">
              <a:buNone/>
              <a:defRPr sz="18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3408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p>
        </p:txBody>
      </p:sp>
      <p:sp>
        <p:nvSpPr>
          <p:cNvPr id="4" name="Content Placeholder 5"/>
          <p:cNvSpPr>
            <a:spLocks noGrp="1"/>
          </p:cNvSpPr>
          <p:nvPr>
            <p:ph sz="quarter" idx="10"/>
          </p:nvPr>
        </p:nvSpPr>
        <p:spPr>
          <a:xfrm>
            <a:off x="306918" y="634998"/>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9"/>
          <p:cNvSpPr>
            <a:spLocks noGrp="1"/>
          </p:cNvSpPr>
          <p:nvPr>
            <p:ph sz="quarter" idx="11"/>
          </p:nvPr>
        </p:nvSpPr>
        <p:spPr>
          <a:xfrm>
            <a:off x="6096002" y="634998"/>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20" y="5599113"/>
            <a:ext cx="11499849" cy="635000"/>
          </a:xfrm>
        </p:spPr>
        <p:txBody>
          <a:bodyPr/>
          <a:lstStyle>
            <a:lvl1pPr>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118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1" y="0"/>
            <a:ext cx="5155659"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6" name="Title 1"/>
          <p:cNvSpPr>
            <a:spLocks noGrp="1"/>
          </p:cNvSpPr>
          <p:nvPr>
            <p:ph type="title"/>
          </p:nvPr>
        </p:nvSpPr>
        <p:spPr>
          <a:xfrm>
            <a:off x="7798571" y="273053"/>
            <a:ext cx="4011084" cy="673677"/>
          </a:xfrm>
        </p:spPr>
        <p:txBody>
          <a:bodyPr anchor="b"/>
          <a:lstStyle>
            <a:lvl1pPr algn="l">
              <a:defRPr sz="1500" b="1"/>
            </a:lvl1pPr>
          </a:lstStyle>
          <a:p>
            <a:r>
              <a:rPr lang="en-US"/>
              <a:t>Click to edit Master title style</a:t>
            </a:r>
          </a:p>
        </p:txBody>
      </p:sp>
      <p:sp>
        <p:nvSpPr>
          <p:cNvPr id="7" name="Content Placeholder 2"/>
          <p:cNvSpPr>
            <a:spLocks noGrp="1"/>
          </p:cNvSpPr>
          <p:nvPr>
            <p:ph idx="1"/>
          </p:nvPr>
        </p:nvSpPr>
        <p:spPr>
          <a:xfrm>
            <a:off x="366957" y="273053"/>
            <a:ext cx="6517793" cy="5853113"/>
          </a:xfrm>
        </p:spPr>
        <p:txBody>
          <a:bodyPr/>
          <a:lstStyle>
            <a:lvl1pPr>
              <a:defRPr sz="1950" b="0" i="0" cap="all">
                <a:solidFill>
                  <a:schemeClr val="bg2"/>
                </a:solidFill>
                <a:latin typeface="+mj-lt"/>
              </a:defRPr>
            </a:lvl1pPr>
            <a:lvl2pPr marL="0" indent="0">
              <a:buFontTx/>
              <a:buNone/>
              <a:defRPr sz="1200" b="0" i="0">
                <a:solidFill>
                  <a:schemeClr val="bg2"/>
                </a:solidFill>
                <a:latin typeface="+mj-lt"/>
              </a:defRPr>
            </a:lvl2pPr>
            <a:lvl3pPr marL="171450" indent="0">
              <a:spcBef>
                <a:spcPts val="375"/>
              </a:spcBef>
              <a:buFontTx/>
              <a:buNone/>
              <a:defRPr sz="900" b="0" i="0">
                <a:solidFill>
                  <a:schemeClr val="bg2"/>
                </a:solidFill>
                <a:latin typeface="+mj-lt"/>
              </a:defRPr>
            </a:lvl3pPr>
            <a:lvl4pPr>
              <a:defRPr sz="1500" b="0" i="0">
                <a:latin typeface="+mj-lt"/>
              </a:defRPr>
            </a:lvl4pPr>
            <a:lvl5pPr>
              <a:defRPr sz="1500" b="0" i="0">
                <a:latin typeface="+mj-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2"/>
          </p:nvPr>
        </p:nvSpPr>
        <p:spPr>
          <a:xfrm>
            <a:off x="7798571" y="1054107"/>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264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2" y="0"/>
            <a:ext cx="5184841"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4" name="Title 1"/>
          <p:cNvSpPr>
            <a:spLocks noGrp="1"/>
          </p:cNvSpPr>
          <p:nvPr>
            <p:ph type="title"/>
          </p:nvPr>
        </p:nvSpPr>
        <p:spPr>
          <a:xfrm>
            <a:off x="609600" y="274641"/>
            <a:ext cx="8657552" cy="683635"/>
          </a:xfrm>
        </p:spPr>
        <p:txBody>
          <a:bodyPr>
            <a:normAutofit/>
          </a:bodyPr>
          <a:lstStyle>
            <a:lvl1pPr algn="l">
              <a:defRPr sz="1800" b="0" i="0" cap="all">
                <a:solidFill>
                  <a:schemeClr val="bg2"/>
                </a:solidFill>
              </a:defRPr>
            </a:lvl1pPr>
          </a:lstStyle>
          <a:p>
            <a:r>
              <a:rPr lang="en-US"/>
              <a:t>Click to edit Master title style</a:t>
            </a:r>
          </a:p>
        </p:txBody>
      </p:sp>
      <p:sp>
        <p:nvSpPr>
          <p:cNvPr id="5" name="Text Placeholder 10"/>
          <p:cNvSpPr>
            <a:spLocks noGrp="1"/>
          </p:cNvSpPr>
          <p:nvPr>
            <p:ph type="body" sz="quarter" idx="10"/>
          </p:nvPr>
        </p:nvSpPr>
        <p:spPr>
          <a:xfrm>
            <a:off x="609602" y="1154546"/>
            <a:ext cx="8657167"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2"/>
          <p:cNvSpPr>
            <a:spLocks noGrp="1"/>
          </p:cNvSpPr>
          <p:nvPr>
            <p:ph type="pic" sz="quarter" idx="11"/>
          </p:nvPr>
        </p:nvSpPr>
        <p:spPr>
          <a:xfrm>
            <a:off x="9774769" y="0"/>
            <a:ext cx="2417233" cy="1639888"/>
          </a:xfrm>
        </p:spPr>
        <p:txBody>
          <a:bodyPr rtlCol="0">
            <a:normAutofit/>
          </a:bodyPr>
          <a:lstStyle/>
          <a:p>
            <a:pPr lvl="0"/>
            <a:r>
              <a:rPr lang="en-US" noProof="0"/>
              <a:t>Drag picture to placeholder or click icon to add</a:t>
            </a:r>
          </a:p>
        </p:txBody>
      </p:sp>
      <p:sp>
        <p:nvSpPr>
          <p:cNvPr id="7" name="Picture Placeholder 14"/>
          <p:cNvSpPr>
            <a:spLocks noGrp="1"/>
          </p:cNvSpPr>
          <p:nvPr>
            <p:ph type="pic" sz="quarter" idx="12"/>
          </p:nvPr>
        </p:nvSpPr>
        <p:spPr>
          <a:xfrm>
            <a:off x="9774769" y="1708440"/>
            <a:ext cx="2417233" cy="2332038"/>
          </a:xfrm>
        </p:spPr>
        <p:txBody>
          <a:bodyPr rtlCol="0">
            <a:normAutofit/>
          </a:bodyPr>
          <a:lstStyle/>
          <a:p>
            <a:pPr lvl="0"/>
            <a:r>
              <a:rPr lang="en-US" noProof="0"/>
              <a:t>Drag picture to placeholder or click icon to add</a:t>
            </a:r>
          </a:p>
        </p:txBody>
      </p:sp>
      <p:sp>
        <p:nvSpPr>
          <p:cNvPr id="8" name="Picture Placeholder 16"/>
          <p:cNvSpPr>
            <a:spLocks noGrp="1"/>
          </p:cNvSpPr>
          <p:nvPr>
            <p:ph type="pic" sz="quarter" idx="13"/>
          </p:nvPr>
        </p:nvSpPr>
        <p:spPr>
          <a:xfrm>
            <a:off x="9774769" y="4122305"/>
            <a:ext cx="2417233" cy="228123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728128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Drag picture to placeholder or click icon to add</a:t>
            </a:r>
          </a:p>
        </p:txBody>
      </p:sp>
      <p:sp>
        <p:nvSpPr>
          <p:cNvPr id="5" name="Title 1"/>
          <p:cNvSpPr>
            <a:spLocks noGrp="1"/>
          </p:cNvSpPr>
          <p:nvPr>
            <p:ph type="title"/>
          </p:nvPr>
        </p:nvSpPr>
        <p:spPr>
          <a:xfrm>
            <a:off x="1339275" y="5323457"/>
            <a:ext cx="9698181" cy="1362075"/>
          </a:xfrm>
        </p:spPr>
        <p:txBody>
          <a:bodyPr anchor="t">
            <a:normAutofit/>
          </a:bodyPr>
          <a:lstStyle>
            <a:lvl1pPr algn="l">
              <a:defRPr sz="2100" b="1" cap="all">
                <a:solidFill>
                  <a:schemeClr val="bg2"/>
                </a:solidFill>
              </a:defRPr>
            </a:lvl1pPr>
          </a:lstStyle>
          <a:p>
            <a:r>
              <a:rPr lang="en-US"/>
              <a:t>Click to edit Master title style</a:t>
            </a:r>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200">
                <a:solidFill>
                  <a:schemeClr val="bg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088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495398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94903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784046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60917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6307668" y="0"/>
            <a:ext cx="588433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3" name="Title 1"/>
          <p:cNvSpPr>
            <a:spLocks noGrp="1"/>
          </p:cNvSpPr>
          <p:nvPr>
            <p:ph type="ctrTitle"/>
          </p:nvPr>
        </p:nvSpPr>
        <p:spPr>
          <a:xfrm>
            <a:off x="6581542" y="349638"/>
            <a:ext cx="5289673" cy="800046"/>
          </a:xfrm>
        </p:spPr>
        <p:txBody>
          <a:bodyPr>
            <a:normAutofit/>
          </a:bodyPr>
          <a:lstStyle>
            <a:lvl1pPr algn="l">
              <a:defRPr sz="18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9"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1" y="0"/>
            <a:ext cx="6231467"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1" y="3313124"/>
            <a:ext cx="6231467"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386220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759030"/>
            <a:ext cx="6311076"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p>
        </p:txBody>
      </p:sp>
      <p:sp>
        <p:nvSpPr>
          <p:cNvPr id="5" name="Chart Placeholder 9"/>
          <p:cNvSpPr>
            <a:spLocks noGrp="1"/>
          </p:cNvSpPr>
          <p:nvPr>
            <p:ph type="chart" sz="quarter" idx="10"/>
          </p:nvPr>
        </p:nvSpPr>
        <p:spPr>
          <a:xfrm>
            <a:off x="6881284" y="758828"/>
            <a:ext cx="5018616" cy="2473325"/>
          </a:xfrm>
        </p:spPr>
        <p:txBody>
          <a:bodyPr rtlCol="0">
            <a:normAutofit/>
          </a:bodyPr>
          <a:lstStyle/>
          <a:p>
            <a:pPr lvl="0"/>
            <a:r>
              <a:rPr lang="en-US" noProof="0"/>
              <a:t>Click icon to add chart</a:t>
            </a:r>
          </a:p>
        </p:txBody>
      </p:sp>
      <p:sp>
        <p:nvSpPr>
          <p:cNvPr id="6" name="Picture Placeholder 11"/>
          <p:cNvSpPr>
            <a:spLocks noGrp="1"/>
          </p:cNvSpPr>
          <p:nvPr>
            <p:ph type="pic" sz="quarter" idx="11"/>
          </p:nvPr>
        </p:nvSpPr>
        <p:spPr>
          <a:xfrm>
            <a:off x="6881284" y="3394078"/>
            <a:ext cx="5018616" cy="2805113"/>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098518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p>
        </p:txBody>
      </p:sp>
    </p:spTree>
    <p:extLst>
      <p:ext uri="{BB962C8B-B14F-4D97-AF65-F5344CB8AC3E}">
        <p14:creationId xmlns:p14="http://schemas.microsoft.com/office/powerpoint/2010/main" val="1985400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t> </a:t>
            </a:r>
          </a:p>
        </p:txBody>
      </p:sp>
      <p:sp>
        <p:nvSpPr>
          <p:cNvPr id="2" name="Content Placeholder 2"/>
          <p:cNvSpPr>
            <a:spLocks noGrp="1"/>
          </p:cNvSpPr>
          <p:nvPr>
            <p:ph idx="1"/>
          </p:nvPr>
        </p:nvSpPr>
        <p:spPr>
          <a:xfrm>
            <a:off x="416078" y="5369703"/>
            <a:ext cx="11329500" cy="864845"/>
          </a:xfrm>
        </p:spPr>
        <p:txBody>
          <a:bodyPr/>
          <a:lstStyle>
            <a:lvl1pPr>
              <a:defRPr sz="10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200" cap="all">
                <a:solidFill>
                  <a:schemeClr val="bg2"/>
                </a:solidFill>
              </a:defRPr>
            </a:lvl1pPr>
          </a:lstStyle>
          <a:p>
            <a:r>
              <a:rPr lang="en-US"/>
              <a:t>Click to edit Master title style</a:t>
            </a:r>
          </a:p>
        </p:txBody>
      </p:sp>
      <p:sp>
        <p:nvSpPr>
          <p:cNvPr id="6" name="Chart Placeholder 4"/>
          <p:cNvSpPr>
            <a:spLocks noGrp="1"/>
          </p:cNvSpPr>
          <p:nvPr>
            <p:ph type="chart" sz="quarter" idx="10"/>
          </p:nvPr>
        </p:nvSpPr>
        <p:spPr>
          <a:xfrm>
            <a:off x="416078" y="1004888"/>
            <a:ext cx="11329308" cy="4144962"/>
          </a:xfrm>
        </p:spPr>
        <p:txBody>
          <a:bodyPr rtlCol="0">
            <a:normAutofit/>
          </a:bodyPr>
          <a:lstStyle/>
          <a:p>
            <a:pPr lvl="0"/>
            <a:r>
              <a:rPr lang="en-US" noProof="0"/>
              <a:t>Click icon to add chart</a:t>
            </a:r>
          </a:p>
        </p:txBody>
      </p:sp>
    </p:spTree>
    <p:extLst>
      <p:ext uri="{BB962C8B-B14F-4D97-AF65-F5344CB8AC3E}">
        <p14:creationId xmlns:p14="http://schemas.microsoft.com/office/powerpoint/2010/main" val="253647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3"/>
            <a:ext cx="5988051" cy="6384925"/>
          </a:xfrm>
        </p:spPr>
        <p:txBody>
          <a:bodyPr rtlCol="0">
            <a:normAutofit/>
          </a:bodyPr>
          <a:lstStyle/>
          <a:p>
            <a:pPr lvl="0"/>
            <a:r>
              <a:rPr lang="en-US" noProof="0"/>
              <a:t>Drag picture to placeholder or click icon to add</a:t>
            </a:r>
          </a:p>
        </p:txBody>
      </p:sp>
      <p:sp>
        <p:nvSpPr>
          <p:cNvPr id="3" name="Picture Placeholder 9"/>
          <p:cNvSpPr>
            <a:spLocks noGrp="1"/>
          </p:cNvSpPr>
          <p:nvPr>
            <p:ph type="pic" sz="quarter" idx="11"/>
          </p:nvPr>
        </p:nvSpPr>
        <p:spPr>
          <a:xfrm>
            <a:off x="6096001" y="0"/>
            <a:ext cx="6096000" cy="3290888"/>
          </a:xfrm>
        </p:spPr>
        <p:txBody>
          <a:bodyPr rtlCol="0">
            <a:normAutofit/>
          </a:bodyPr>
          <a:lstStyle/>
          <a:p>
            <a:pPr lvl="0"/>
            <a:r>
              <a:rPr lang="en-US" noProof="0"/>
              <a:t>Drag picture to placeholder or click icon to add</a:t>
            </a:r>
          </a:p>
        </p:txBody>
      </p:sp>
      <p:sp>
        <p:nvSpPr>
          <p:cNvPr id="4" name="Picture Placeholder 11"/>
          <p:cNvSpPr>
            <a:spLocks noGrp="1"/>
          </p:cNvSpPr>
          <p:nvPr>
            <p:ph type="pic" sz="quarter" idx="12"/>
          </p:nvPr>
        </p:nvSpPr>
        <p:spPr>
          <a:xfrm>
            <a:off x="6096000" y="3372000"/>
            <a:ext cx="6096000" cy="3012927"/>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59973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0642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7"/>
        <p:cNvGrpSpPr/>
        <p:nvPr/>
      </p:nvGrpSpPr>
      <p:grpSpPr>
        <a:xfrm>
          <a:off x="0" y="0"/>
          <a:ext cx="0" cy="0"/>
          <a:chOff x="0" y="0"/>
          <a:chExt cx="0" cy="0"/>
        </a:xfrm>
      </p:grpSpPr>
      <p:sp>
        <p:nvSpPr>
          <p:cNvPr id="28" name="Google Shape;2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241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7"/>
          <p:cNvGrpSpPr>
            <a:grpSpLocks/>
          </p:cNvGrpSpPr>
          <p:nvPr/>
        </p:nvGrpSpPr>
        <p:grpSpPr bwMode="auto">
          <a:xfrm>
            <a:off x="1" y="6450778"/>
            <a:ext cx="12203936"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spTree>
    <p:extLst>
      <p:ext uri="{BB962C8B-B14F-4D97-AF65-F5344CB8AC3E}">
        <p14:creationId xmlns:p14="http://schemas.microsoft.com/office/powerpoint/2010/main" val="303544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li.illinois.edu/second-look-primo-ve-research-assistan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knowledge.exlibrisgroup.com/Primo/Release_Notes/002Primo_VE/2025/010Primo_VE_2025_Release_Notes?mon=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rli.illinois.edu/primo-ve-research-assistant-first-impression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15_Getting_Started_with_Primo_Research_Assistan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hyperlink" Target="https://oro.open.ac.uk/103099/1/Primo%20Research%20Assistant%20Report.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22492"/>
            <a:ext cx="10363200" cy="1678899"/>
          </a:xfrm>
        </p:spPr>
        <p:txBody>
          <a:bodyPr>
            <a:normAutofit/>
          </a:bodyPr>
          <a:lstStyle/>
          <a:p>
            <a:pPr algn="ctr"/>
            <a:r>
              <a:rPr lang="en-US" dirty="0"/>
              <a:t>A Second Look at Primo VE Research Assistant</a:t>
            </a:r>
            <a:br>
              <a:rPr lang="en-US" dirty="0"/>
            </a:br>
            <a:r>
              <a:rPr lang="en-US" dirty="0"/>
              <a:t>CARLI Discovery Primo VE Committee</a:t>
            </a:r>
            <a:br>
              <a:rPr lang="en-US" dirty="0"/>
            </a:br>
            <a:r>
              <a:rPr lang="en-US" dirty="0"/>
              <a:t>June 10, 2025</a:t>
            </a:r>
          </a:p>
        </p:txBody>
      </p:sp>
      <p:sp>
        <p:nvSpPr>
          <p:cNvPr id="3" name="TextBox 2">
            <a:extLst>
              <a:ext uri="{FF2B5EF4-FFF2-40B4-BE49-F238E27FC236}">
                <a16:creationId xmlns:a16="http://schemas.microsoft.com/office/drawing/2014/main" id="{22619A78-D364-3AA9-CA14-B2CB3FC3A831}"/>
              </a:ext>
            </a:extLst>
          </p:cNvPr>
          <p:cNvSpPr txBox="1"/>
          <p:nvPr/>
        </p:nvSpPr>
        <p:spPr>
          <a:xfrm>
            <a:off x="2116111" y="5816183"/>
            <a:ext cx="7959777"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Slides: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hlinkClick r:id="rId3"/>
              </a:rPr>
              <a:t>https://www.carli.illinois.edu/second-look-primo-ve-research-assistant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6521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ctrTitle"/>
          </p:nvPr>
        </p:nvSpPr>
        <p:spPr>
          <a:xfrm>
            <a:off x="171449" y="-100307"/>
            <a:ext cx="11658600" cy="9096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a:solidFill>
                  <a:schemeClr val="accent6"/>
                </a:solidFill>
                <a:latin typeface="Calibri"/>
                <a:ea typeface="Calibri"/>
                <a:cs typeface="Calibri"/>
                <a:sym typeface="Calibri"/>
              </a:rPr>
            </a:br>
            <a:r>
              <a:rPr lang="en-US">
                <a:solidFill>
                  <a:schemeClr val="accent6"/>
                </a:solidFill>
                <a:latin typeface="Calibri"/>
                <a:ea typeface="Calibri"/>
                <a:cs typeface="Calibri"/>
                <a:sym typeface="Calibri"/>
              </a:rPr>
              <a:t>Activating the Research Assistant</a:t>
            </a:r>
            <a:endParaRPr/>
          </a:p>
        </p:txBody>
      </p:sp>
      <p:sp>
        <p:nvSpPr>
          <p:cNvPr id="123" name="Google Shape;123;p6"/>
          <p:cNvSpPr txBox="1"/>
          <p:nvPr/>
        </p:nvSpPr>
        <p:spPr>
          <a:xfrm>
            <a:off x="171449" y="635796"/>
            <a:ext cx="1147762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Configuration -&gt; Discovery -&gt; Display Configuration -&gt; Configure Views -&gt; [Edit view] -&gt; General Attributes -&gt; Enable Research Assistant Using Icon/Widget</a:t>
            </a:r>
            <a:endParaRPr/>
          </a:p>
          <a:p>
            <a:pPr marL="0" marR="0" lvl="0" indent="0" algn="l" rtl="0">
              <a:spcBef>
                <a:spcPts val="0"/>
              </a:spcBef>
              <a:spcAft>
                <a:spcPts val="0"/>
              </a:spcAft>
              <a:buNone/>
            </a:pPr>
            <a:endParaRPr sz="3200" b="1" i="1">
              <a:solidFill>
                <a:schemeClr val="dk1"/>
              </a:solidFill>
              <a:latin typeface="Calibri"/>
              <a:ea typeface="Calibri"/>
              <a:cs typeface="Calibri"/>
              <a:sym typeface="Calibri"/>
            </a:endParaRPr>
          </a:p>
        </p:txBody>
      </p:sp>
      <p:sp>
        <p:nvSpPr>
          <p:cNvPr id="124" name="Google Shape;124;p6"/>
          <p:cNvSpPr txBox="1"/>
          <p:nvPr/>
        </p:nvSpPr>
        <p:spPr>
          <a:xfrm>
            <a:off x="2093994" y="1864003"/>
            <a:ext cx="688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Icon</a:t>
            </a:r>
            <a:endParaRPr/>
          </a:p>
        </p:txBody>
      </p:sp>
      <p:sp>
        <p:nvSpPr>
          <p:cNvPr id="125" name="Google Shape;125;p6"/>
          <p:cNvSpPr txBox="1"/>
          <p:nvPr/>
        </p:nvSpPr>
        <p:spPr>
          <a:xfrm>
            <a:off x="11028371" y="3827706"/>
            <a:ext cx="93945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Widget</a:t>
            </a:r>
            <a:endParaRPr/>
          </a:p>
        </p:txBody>
      </p:sp>
      <p:sp>
        <p:nvSpPr>
          <p:cNvPr id="126" name="Google Shape;126;p6"/>
          <p:cNvSpPr/>
          <p:nvPr/>
        </p:nvSpPr>
        <p:spPr>
          <a:xfrm>
            <a:off x="11035037" y="3314446"/>
            <a:ext cx="819665" cy="469556"/>
          </a:xfrm>
          <a:prstGeom prst="leftArrow">
            <a:avLst>
              <a:gd name="adj1" fmla="val 50000"/>
              <a:gd name="adj2" fmla="val 52291"/>
            </a:avLst>
          </a:prstGeom>
          <a:solidFill>
            <a:srgbClr val="A8D08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 name="Google Shape;127;p6" descr="A screenshot showing Primo VE search interface highlighting the Research Assistant Icon and Widget."/>
          <p:cNvPicPr preferRelativeResize="0"/>
          <p:nvPr/>
        </p:nvPicPr>
        <p:blipFill rotWithShape="1">
          <a:blip r:embed="rId3">
            <a:alphaModFix/>
          </a:blip>
          <a:srcRect/>
          <a:stretch/>
        </p:blipFill>
        <p:spPr>
          <a:xfrm>
            <a:off x="2850775" y="1570735"/>
            <a:ext cx="8116413" cy="5252606"/>
          </a:xfrm>
          <a:prstGeom prst="rect">
            <a:avLst/>
          </a:prstGeom>
          <a:noFill/>
          <a:ln>
            <a:noFill/>
          </a:ln>
        </p:spPr>
      </p:pic>
      <p:sp>
        <p:nvSpPr>
          <p:cNvPr id="128" name="Google Shape;128;p6"/>
          <p:cNvSpPr/>
          <p:nvPr/>
        </p:nvSpPr>
        <p:spPr>
          <a:xfrm rot="10800000">
            <a:off x="2168889" y="1545434"/>
            <a:ext cx="2805518" cy="469556"/>
          </a:xfrm>
          <a:prstGeom prst="leftArrow">
            <a:avLst>
              <a:gd name="adj1" fmla="val 50000"/>
              <a:gd name="adj2" fmla="val 50000"/>
            </a:avLst>
          </a:prstGeom>
          <a:solidFill>
            <a:srgbClr val="A8D08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ctrTitle"/>
          </p:nvPr>
        </p:nvSpPr>
        <p:spPr>
          <a:xfrm>
            <a:off x="171449" y="-27194"/>
            <a:ext cx="11658600" cy="9096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dirty="0">
                <a:solidFill>
                  <a:schemeClr val="accent6"/>
                </a:solidFill>
                <a:latin typeface="Calibri"/>
                <a:ea typeface="Calibri"/>
                <a:cs typeface="Calibri"/>
                <a:sym typeface="Calibri"/>
              </a:rPr>
            </a:br>
            <a:r>
              <a:rPr lang="en-US" dirty="0">
                <a:solidFill>
                  <a:schemeClr val="accent6"/>
                </a:solidFill>
                <a:latin typeface="Calibri"/>
                <a:ea typeface="Calibri"/>
                <a:cs typeface="Calibri"/>
                <a:sym typeface="Calibri"/>
              </a:rPr>
              <a:t>Changing the display labels</a:t>
            </a:r>
            <a:endParaRPr dirty="0"/>
          </a:p>
        </p:txBody>
      </p:sp>
      <p:sp>
        <p:nvSpPr>
          <p:cNvPr id="134" name="Google Shape;134;p7"/>
          <p:cNvSpPr txBox="1"/>
          <p:nvPr/>
        </p:nvSpPr>
        <p:spPr>
          <a:xfrm>
            <a:off x="171446" y="876174"/>
            <a:ext cx="1147762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Configuration -&gt; Discovery -&gt; Display Configuration -&gt; Labels -&gt; Research Assistant Labels</a:t>
            </a:r>
            <a:endParaRPr sz="2800" b="1" i="1">
              <a:solidFill>
                <a:schemeClr val="dk1"/>
              </a:solidFill>
              <a:latin typeface="Calibri"/>
              <a:ea typeface="Calibri"/>
              <a:cs typeface="Calibri"/>
              <a:sym typeface="Calibri"/>
            </a:endParaRPr>
          </a:p>
        </p:txBody>
      </p:sp>
      <p:sp>
        <p:nvSpPr>
          <p:cNvPr id="135" name="Google Shape;135;p7"/>
          <p:cNvSpPr txBox="1"/>
          <p:nvPr/>
        </p:nvSpPr>
        <p:spPr>
          <a:xfrm>
            <a:off x="171446" y="1988724"/>
            <a:ext cx="1147762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Configuration -&gt; Discovery -&gt; Display Configuration -&gt; Labels -&gt; Research Assistant Search Screen Labels</a:t>
            </a:r>
            <a:endParaRPr sz="2800" b="1" i="1">
              <a:solidFill>
                <a:schemeClr val="dk1"/>
              </a:solidFill>
              <a:latin typeface="Calibri"/>
              <a:ea typeface="Calibri"/>
              <a:cs typeface="Calibri"/>
              <a:sym typeface="Calibri"/>
            </a:endParaRPr>
          </a:p>
        </p:txBody>
      </p:sp>
      <p:pic>
        <p:nvPicPr>
          <p:cNvPr id="136" name="Google Shape;136;p7" descr="A screenshot of Alma configuration screen showing Research Assistant Search Screen Labels table."/>
          <p:cNvPicPr preferRelativeResize="0"/>
          <p:nvPr/>
        </p:nvPicPr>
        <p:blipFill rotWithShape="1">
          <a:blip r:embed="rId3">
            <a:alphaModFix/>
          </a:blip>
          <a:srcRect/>
          <a:stretch/>
        </p:blipFill>
        <p:spPr>
          <a:xfrm>
            <a:off x="4444036" y="2927819"/>
            <a:ext cx="7605694" cy="38279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1D9073-FCCE-EA00-AB0F-58183B774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D219F-32FC-3D5E-FEB7-71324F8EE7A2}"/>
              </a:ext>
            </a:extLst>
          </p:cNvPr>
          <p:cNvSpPr>
            <a:spLocks noGrp="1"/>
          </p:cNvSpPr>
          <p:nvPr>
            <p:ph type="ctrTitle"/>
          </p:nvPr>
        </p:nvSpPr>
        <p:spPr>
          <a:xfrm>
            <a:off x="171449" y="-27194"/>
            <a:ext cx="11658600"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pPr algn="l"/>
            <a:br>
              <a:rPr lang="en-US" dirty="0"/>
            </a:br>
            <a:r>
              <a:rPr lang="en-US" dirty="0">
                <a:solidFill>
                  <a:schemeClr val="accent6"/>
                </a:solidFill>
              </a:rPr>
              <a:t>Changing the custom link</a:t>
            </a:r>
          </a:p>
        </p:txBody>
      </p:sp>
      <p:pic>
        <p:nvPicPr>
          <p:cNvPr id="10" name="Picture 9" descr="Screenshot showing Primo Research Assistant results highlighting the How to cite AI-generated content link.">
            <a:extLst>
              <a:ext uri="{FF2B5EF4-FFF2-40B4-BE49-F238E27FC236}">
                <a16:creationId xmlns:a16="http://schemas.microsoft.com/office/drawing/2014/main" id="{C18F3A78-8A86-6D05-19D4-20C162ED6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725" y="882444"/>
            <a:ext cx="9043737" cy="5844592"/>
          </a:xfrm>
          <a:prstGeom prst="rect">
            <a:avLst/>
          </a:prstGeom>
        </p:spPr>
      </p:pic>
      <p:sp>
        <p:nvSpPr>
          <p:cNvPr id="11" name="Arrow: Right 10">
            <a:extLst>
              <a:ext uri="{FF2B5EF4-FFF2-40B4-BE49-F238E27FC236}">
                <a16:creationId xmlns:a16="http://schemas.microsoft.com/office/drawing/2014/main" id="{5E64E07C-4107-4CE2-4711-5A5C304B4FC8}"/>
              </a:ext>
            </a:extLst>
          </p:cNvPr>
          <p:cNvSpPr/>
          <p:nvPr/>
        </p:nvSpPr>
        <p:spPr>
          <a:xfrm>
            <a:off x="1552075" y="5510466"/>
            <a:ext cx="6039854" cy="312819"/>
          </a:xfrm>
          <a:prstGeom prst="rightArrow">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24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D69AD8-2744-FECE-2DA0-1493C5237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A0042-EE83-C76A-7EAD-7F0004077146}"/>
              </a:ext>
            </a:extLst>
          </p:cNvPr>
          <p:cNvSpPr>
            <a:spLocks noGrp="1"/>
          </p:cNvSpPr>
          <p:nvPr>
            <p:ph type="ctrTitle"/>
          </p:nvPr>
        </p:nvSpPr>
        <p:spPr>
          <a:xfrm>
            <a:off x="171449" y="-27194"/>
            <a:ext cx="11658600" cy="909638"/>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pPr algn="l"/>
            <a:br>
              <a:rPr lang="en-US" dirty="0"/>
            </a:br>
            <a:r>
              <a:rPr lang="en-US" dirty="0">
                <a:solidFill>
                  <a:schemeClr val="accent6"/>
                </a:solidFill>
              </a:rPr>
              <a:t>Changing the custom link</a:t>
            </a:r>
          </a:p>
        </p:txBody>
      </p:sp>
      <p:sp>
        <p:nvSpPr>
          <p:cNvPr id="4" name="TextBox 3">
            <a:extLst>
              <a:ext uri="{FF2B5EF4-FFF2-40B4-BE49-F238E27FC236}">
                <a16:creationId xmlns:a16="http://schemas.microsoft.com/office/drawing/2014/main" id="{6E429C80-65FE-9465-A7BB-16BC1F87188C}"/>
              </a:ext>
            </a:extLst>
          </p:cNvPr>
          <p:cNvSpPr txBox="1"/>
          <p:nvPr/>
        </p:nvSpPr>
        <p:spPr>
          <a:xfrm>
            <a:off x="171449" y="1411200"/>
            <a:ext cx="11477625" cy="707886"/>
          </a:xfrm>
          <a:prstGeom prst="rect">
            <a:avLst/>
          </a:prstGeom>
          <a:noFill/>
        </p:spPr>
        <p:txBody>
          <a:bodyPr wrap="square" rtlCol="0">
            <a:spAutoFit/>
          </a:bodyPr>
          <a:lstStyle/>
          <a:p>
            <a:r>
              <a:rPr lang="en-US" sz="2000" i="1" dirty="0"/>
              <a:t>Configuration -&gt; Discovery -&gt; Display Configuration -&gt; Labels -&gt; Research Assistant Search Screen Labels -&gt; action.customlink</a:t>
            </a:r>
            <a:endParaRPr lang="en-US" sz="2000" b="1" i="1" dirty="0"/>
          </a:p>
        </p:txBody>
      </p:sp>
      <p:sp>
        <p:nvSpPr>
          <p:cNvPr id="5" name="Title 1">
            <a:extLst>
              <a:ext uri="{FF2B5EF4-FFF2-40B4-BE49-F238E27FC236}">
                <a16:creationId xmlns:a16="http://schemas.microsoft.com/office/drawing/2014/main" id="{F58FC9ED-F8F9-DC8E-9DA7-CFF0D8B8E470}"/>
              </a:ext>
            </a:extLst>
          </p:cNvPr>
          <p:cNvSpPr txBox="1">
            <a:spLocks/>
          </p:cNvSpPr>
          <p:nvPr/>
        </p:nvSpPr>
        <p:spPr>
          <a:xfrm>
            <a:off x="171449" y="561730"/>
            <a:ext cx="2896604" cy="909638"/>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br>
              <a:rPr lang="en-US" dirty="0"/>
            </a:br>
            <a:r>
              <a:rPr lang="en-US" sz="4000" dirty="0"/>
              <a:t>Customize the text:</a:t>
            </a:r>
          </a:p>
        </p:txBody>
      </p:sp>
      <p:sp>
        <p:nvSpPr>
          <p:cNvPr id="6" name="Title 1">
            <a:extLst>
              <a:ext uri="{FF2B5EF4-FFF2-40B4-BE49-F238E27FC236}">
                <a16:creationId xmlns:a16="http://schemas.microsoft.com/office/drawing/2014/main" id="{9BFC17EF-A601-DDD6-49A3-76ECEDCA7E9A}"/>
              </a:ext>
            </a:extLst>
          </p:cNvPr>
          <p:cNvSpPr txBox="1">
            <a:spLocks/>
          </p:cNvSpPr>
          <p:nvPr/>
        </p:nvSpPr>
        <p:spPr>
          <a:xfrm>
            <a:off x="171448" y="1791919"/>
            <a:ext cx="3774909" cy="909638"/>
          </a:xfrm>
          <a:prstGeom prst="rect">
            <a:avLst/>
          </a:prstGeom>
        </p:spPr>
        <p:style>
          <a:lnRef idx="0">
            <a:scrgbClr r="0" g="0" b="0"/>
          </a:lnRef>
          <a:fillRef idx="0">
            <a:scrgbClr r="0" g="0" b="0"/>
          </a:fillRef>
          <a:effectRef idx="0">
            <a:scrgbClr r="0" g="0" b="0"/>
          </a:effectRef>
          <a:fontRef idx="minor">
            <a:schemeClr val="accent6"/>
          </a:fontRef>
        </p:style>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accent6"/>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gn="l"/>
            <a:br>
              <a:rPr lang="en-US" dirty="0"/>
            </a:br>
            <a:r>
              <a:rPr lang="en-US" sz="4000" dirty="0"/>
              <a:t>Customize the link URL:</a:t>
            </a:r>
          </a:p>
        </p:txBody>
      </p:sp>
      <p:sp>
        <p:nvSpPr>
          <p:cNvPr id="7" name="TextBox 6">
            <a:extLst>
              <a:ext uri="{FF2B5EF4-FFF2-40B4-BE49-F238E27FC236}">
                <a16:creationId xmlns:a16="http://schemas.microsoft.com/office/drawing/2014/main" id="{B4CDD389-A6EC-7A8E-58ED-D029A8862F02}"/>
              </a:ext>
            </a:extLst>
          </p:cNvPr>
          <p:cNvSpPr txBox="1"/>
          <p:nvPr/>
        </p:nvSpPr>
        <p:spPr>
          <a:xfrm>
            <a:off x="171448" y="2653434"/>
            <a:ext cx="11477625" cy="707886"/>
          </a:xfrm>
          <a:prstGeom prst="rect">
            <a:avLst/>
          </a:prstGeom>
          <a:noFill/>
        </p:spPr>
        <p:txBody>
          <a:bodyPr wrap="square" rtlCol="0">
            <a:spAutoFit/>
          </a:bodyPr>
          <a:lstStyle/>
          <a:p>
            <a:r>
              <a:rPr lang="en-US" sz="2000" i="1" dirty="0"/>
              <a:t>Configuration -&gt; Discovery -&gt; Display Configuration -&gt; Labels -&gt; Research Assistant Search Screen Labels -&gt; action.customlinkuri</a:t>
            </a:r>
            <a:endParaRPr lang="en-US" sz="2000" b="1" i="1" dirty="0"/>
          </a:p>
        </p:txBody>
      </p:sp>
      <p:pic>
        <p:nvPicPr>
          <p:cNvPr id="8" name="Picture 7" descr="Screenshot showing Alma configuration Research Assistant Search Screen Labels table.">
            <a:extLst>
              <a:ext uri="{FF2B5EF4-FFF2-40B4-BE49-F238E27FC236}">
                <a16:creationId xmlns:a16="http://schemas.microsoft.com/office/drawing/2014/main" id="{F4CA1ACA-2CFD-56D4-FD64-EBFB4EEDA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382" y="3091601"/>
            <a:ext cx="8204667" cy="3688412"/>
          </a:xfrm>
          <a:prstGeom prst="rect">
            <a:avLst/>
          </a:prstGeom>
        </p:spPr>
      </p:pic>
    </p:spTree>
    <p:extLst>
      <p:ext uri="{BB962C8B-B14F-4D97-AF65-F5344CB8AC3E}">
        <p14:creationId xmlns:p14="http://schemas.microsoft.com/office/powerpoint/2010/main" val="4257172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mt="85000"/>
          </a:blip>
          <a:srcRect t="22965" r="9091" b="25899"/>
          <a:stretch/>
        </p:blipFill>
        <p:spPr>
          <a:xfrm>
            <a:off x="20" y="152"/>
            <a:ext cx="12191980" cy="6857848"/>
          </a:xfrm>
          <a:prstGeom prst="rect">
            <a:avLst/>
          </a:prstGeom>
          <a:noFill/>
          <a:ln>
            <a:noFill/>
          </a:ln>
        </p:spPr>
      </p:pic>
      <p:sp>
        <p:nvSpPr>
          <p:cNvPr id="90" name="Google Shape;90;p1"/>
          <p:cNvSpPr/>
          <p:nvPr/>
        </p:nvSpPr>
        <p:spPr>
          <a:xfrm>
            <a:off x="1" y="-1"/>
            <a:ext cx="12191980" cy="6858001"/>
          </a:xfrm>
          <a:prstGeom prst="rect">
            <a:avLst/>
          </a:prstGeom>
          <a:solidFill>
            <a:srgbClr val="1F5C99">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 name="Google Shape;91;p1"/>
          <p:cNvSpPr txBox="1">
            <a:spLocks noGrp="1"/>
          </p:cNvSpPr>
          <p:nvPr>
            <p:ph type="ctrTitle"/>
          </p:nvPr>
        </p:nvSpPr>
        <p:spPr>
          <a:xfrm>
            <a:off x="640078" y="904882"/>
            <a:ext cx="10313671" cy="152399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Play"/>
              <a:buNone/>
            </a:pPr>
            <a:r>
              <a:rPr lang="en-US">
                <a:solidFill>
                  <a:schemeClr val="lt1"/>
                </a:solidFill>
                <a:latin typeface="Arial"/>
                <a:ea typeface="Arial"/>
                <a:cs typeface="Arial"/>
                <a:sym typeface="Arial"/>
              </a:rPr>
              <a:t>Primo VE Research Assistant: </a:t>
            </a:r>
            <a:br>
              <a:rPr lang="en-US">
                <a:solidFill>
                  <a:schemeClr val="lt1"/>
                </a:solidFill>
                <a:latin typeface="Arial"/>
                <a:ea typeface="Arial"/>
                <a:cs typeface="Arial"/>
                <a:sym typeface="Arial"/>
              </a:rPr>
            </a:br>
            <a:r>
              <a:rPr lang="en-US" sz="4400">
                <a:solidFill>
                  <a:schemeClr val="lt1"/>
                </a:solidFill>
                <a:latin typeface="Arial"/>
                <a:ea typeface="Arial"/>
                <a:cs typeface="Arial"/>
                <a:sym typeface="Arial"/>
              </a:rPr>
              <a:t>New Developments &amp; Takeaways Revisited</a:t>
            </a:r>
            <a:endParaRPr sz="6000">
              <a:solidFill>
                <a:schemeClr val="lt1"/>
              </a:solidFill>
              <a:latin typeface="Arial"/>
              <a:ea typeface="Arial"/>
              <a:cs typeface="Arial"/>
              <a:sym typeface="Arial"/>
            </a:endParaRPr>
          </a:p>
        </p:txBody>
      </p:sp>
      <p:sp>
        <p:nvSpPr>
          <p:cNvPr id="92" name="Google Shape;92;p1"/>
          <p:cNvSpPr txBox="1"/>
          <p:nvPr/>
        </p:nvSpPr>
        <p:spPr>
          <a:xfrm>
            <a:off x="803719" y="5037960"/>
            <a:ext cx="42445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Lindsey Skaggs, </a:t>
            </a:r>
            <a:r>
              <a:rPr lang="en-US" sz="1800" b="0" i="1" u="none" strike="noStrike" cap="none">
                <a:solidFill>
                  <a:schemeClr val="lt1"/>
                </a:solidFill>
                <a:latin typeface="Arial"/>
                <a:ea typeface="Arial"/>
                <a:cs typeface="Arial"/>
                <a:sym typeface="Arial"/>
              </a:rPr>
              <a:t>Illinois State University</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CARLI Discovery Primo VE Committee</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June 10, 2025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7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What’s New Since its Initial Release?</a:t>
            </a:r>
            <a:endParaRPr>
              <a:latin typeface="Arial"/>
              <a:ea typeface="Arial"/>
              <a:cs typeface="Arial"/>
              <a:sym typeface="Arial"/>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Accessibility improvements for screen readers</a:t>
            </a:r>
            <a:endParaRPr dirty="0"/>
          </a:p>
          <a:p>
            <a:pPr marL="685800" lvl="1" indent="-228600" algn="l" rtl="0">
              <a:lnSpc>
                <a:spcPct val="90000"/>
              </a:lnSpc>
              <a:spcBef>
                <a:spcPts val="500"/>
              </a:spcBef>
              <a:spcAft>
                <a:spcPts val="0"/>
              </a:spcAft>
              <a:buClr>
                <a:schemeClr val="dk1"/>
              </a:buClr>
              <a:buSzPts val="2400"/>
              <a:buChar char="•"/>
            </a:pPr>
            <a:r>
              <a:rPr lang="en-US" dirty="0"/>
              <a:t>See all at </a:t>
            </a:r>
            <a:r>
              <a:rPr lang="en-US" u="sng" dirty="0">
                <a:solidFill>
                  <a:schemeClr val="hlink"/>
                </a:solidFill>
                <a:hlinkClick r:id="rId3"/>
              </a:rPr>
              <a:t>https://knowledge.exlibrisgroup.com/Primo/Release_Notes/002Primo_VE/2025/010Primo_VE_2025_Release_Notes?mon=All</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Reorder link placement in Menu bar</a:t>
            </a:r>
            <a:endParaRPr dirty="0"/>
          </a:p>
          <a:p>
            <a:pPr marL="228600" lvl="0" indent="-228600" algn="l" rtl="0">
              <a:lnSpc>
                <a:spcPct val="90000"/>
              </a:lnSpc>
              <a:spcBef>
                <a:spcPts val="1000"/>
              </a:spcBef>
              <a:spcAft>
                <a:spcPts val="0"/>
              </a:spcAft>
              <a:buClr>
                <a:srgbClr val="0F4861"/>
              </a:buClr>
              <a:buSzPts val="2800"/>
              <a:buChar char="•"/>
            </a:pPr>
            <a:r>
              <a:rPr lang="en-US" dirty="0">
                <a:solidFill>
                  <a:srgbClr val="0F4861"/>
                </a:solidFill>
              </a:rPr>
              <a:t>“How to Cite” link</a:t>
            </a:r>
            <a:endParaRPr dirty="0"/>
          </a:p>
          <a:p>
            <a:pPr marL="228600" lvl="0" indent="-228600" algn="l" rtl="0">
              <a:lnSpc>
                <a:spcPct val="90000"/>
              </a:lnSpc>
              <a:spcBef>
                <a:spcPts val="1000"/>
              </a:spcBef>
              <a:spcAft>
                <a:spcPts val="0"/>
              </a:spcAft>
              <a:buClr>
                <a:srgbClr val="0F4861"/>
              </a:buClr>
              <a:buSzPts val="2800"/>
              <a:buChar char="•"/>
            </a:pPr>
            <a:r>
              <a:rPr lang="en-US" dirty="0">
                <a:solidFill>
                  <a:srgbClr val="0F4861"/>
                </a:solidFill>
              </a:rPr>
              <a:t>Option to enable users to save history</a:t>
            </a:r>
            <a:endParaRPr dirty="0"/>
          </a:p>
          <a:p>
            <a:pPr marL="228600" lvl="0" indent="-228600" algn="l" rtl="0">
              <a:lnSpc>
                <a:spcPct val="90000"/>
              </a:lnSpc>
              <a:spcBef>
                <a:spcPts val="1000"/>
              </a:spcBef>
              <a:spcAft>
                <a:spcPts val="0"/>
              </a:spcAft>
              <a:buClr>
                <a:srgbClr val="0F4861"/>
              </a:buClr>
              <a:buSzPts val="2800"/>
              <a:buChar char="•"/>
            </a:pPr>
            <a:r>
              <a:rPr lang="en-US" dirty="0">
                <a:solidFill>
                  <a:srgbClr val="0F4861"/>
                </a:solidFill>
              </a:rPr>
              <a:t>Pre-search filters</a:t>
            </a:r>
            <a:endParaRPr dirty="0"/>
          </a:p>
          <a:p>
            <a:pPr marL="228600" lvl="0" indent="-228600" algn="l" rtl="0">
              <a:lnSpc>
                <a:spcPct val="90000"/>
              </a:lnSpc>
              <a:spcBef>
                <a:spcPts val="1000"/>
              </a:spcBef>
              <a:spcAft>
                <a:spcPts val="0"/>
              </a:spcAft>
              <a:buClr>
                <a:srgbClr val="0F4861"/>
              </a:buClr>
              <a:buSzPts val="2800"/>
              <a:buChar char="•"/>
            </a:pPr>
            <a:r>
              <a:rPr lang="en-US" dirty="0">
                <a:solidFill>
                  <a:srgbClr val="0F4861"/>
                </a:solidFill>
              </a:rPr>
              <a:t>Sources moved above overview on results page</a:t>
            </a:r>
            <a:endParaRPr dirty="0"/>
          </a:p>
        </p:txBody>
      </p:sp>
      <p:sp>
        <p:nvSpPr>
          <p:cNvPr id="100" name="Google Shape;10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“How to Cite” Link</a:t>
            </a:r>
            <a:endParaRPr>
              <a:latin typeface="Arial"/>
              <a:ea typeface="Arial"/>
              <a:cs typeface="Arial"/>
              <a:sym typeface="Arial"/>
            </a:endParaRPr>
          </a:p>
        </p:txBody>
      </p:sp>
      <p:sp>
        <p:nvSpPr>
          <p:cNvPr id="106" name="Google Shape;106;p3"/>
          <p:cNvSpPr txBox="1">
            <a:spLocks noGrp="1"/>
          </p:cNvSpPr>
          <p:nvPr>
            <p:ph type="body" idx="1"/>
          </p:nvPr>
        </p:nvSpPr>
        <p:spPr>
          <a:xfrm>
            <a:off x="838200" y="1441938"/>
            <a:ext cx="10515600" cy="47350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Enable by entering a website in </a:t>
            </a:r>
            <a:r>
              <a:rPr lang="en-US" sz="2400" i="1"/>
              <a:t>Labels</a:t>
            </a:r>
            <a:r>
              <a:rPr lang="en-US" sz="2400"/>
              <a:t> configuration (code: action.customlinkuri)</a:t>
            </a:r>
            <a:endParaRPr/>
          </a:p>
          <a:p>
            <a:pPr marL="228600" lvl="0" indent="-228600" algn="l" rtl="0">
              <a:lnSpc>
                <a:spcPct val="90000"/>
              </a:lnSpc>
              <a:spcBef>
                <a:spcPts val="1000"/>
              </a:spcBef>
              <a:spcAft>
                <a:spcPts val="0"/>
              </a:spcAft>
              <a:buClr>
                <a:schemeClr val="dk1"/>
              </a:buClr>
              <a:buSzPts val="2400"/>
              <a:buChar char="•"/>
            </a:pPr>
            <a:r>
              <a:rPr lang="en-US" sz="2400"/>
              <a:t>Link text may also be changed in </a:t>
            </a:r>
            <a:r>
              <a:rPr lang="en-US" sz="2400" i="1"/>
              <a:t>Labels </a:t>
            </a:r>
            <a:r>
              <a:rPr lang="en-US" sz="2400"/>
              <a:t>(code: action.customlink)</a:t>
            </a:r>
            <a:endParaRPr/>
          </a:p>
        </p:txBody>
      </p:sp>
      <p:sp>
        <p:nvSpPr>
          <p:cNvPr id="107" name="Google Shape;10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108" name="Google Shape;108;p3" descr="Screenshot of Primo Research Assistant results Overview of Sources section highlighting the “How to cite AI-generated content” link."/>
          <p:cNvPicPr preferRelativeResize="0"/>
          <p:nvPr/>
        </p:nvPicPr>
        <p:blipFill rotWithShape="1">
          <a:blip r:embed="rId3">
            <a:alphaModFix/>
          </a:blip>
          <a:srcRect/>
          <a:stretch/>
        </p:blipFill>
        <p:spPr>
          <a:xfrm>
            <a:off x="838200" y="2845431"/>
            <a:ext cx="9958812" cy="380778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Save History</a:t>
            </a:r>
            <a:endParaRPr>
              <a:latin typeface="Arial"/>
              <a:ea typeface="Arial"/>
              <a:cs typeface="Arial"/>
              <a:sym typeface="Arial"/>
            </a:endParaRPr>
          </a:p>
        </p:txBody>
      </p:sp>
      <p:sp>
        <p:nvSpPr>
          <p:cNvPr id="114" name="Google Shape;11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Libraries can determine whether users can save their history</a:t>
            </a:r>
            <a:endParaRPr/>
          </a:p>
          <a:p>
            <a:pPr marL="228600" lvl="0" indent="-228600" algn="l" rtl="0">
              <a:lnSpc>
                <a:spcPct val="90000"/>
              </a:lnSpc>
              <a:spcBef>
                <a:spcPts val="1000"/>
              </a:spcBef>
              <a:spcAft>
                <a:spcPts val="0"/>
              </a:spcAft>
              <a:buClr>
                <a:schemeClr val="dk1"/>
              </a:buClr>
              <a:buSzPts val="2800"/>
              <a:buChar char="•"/>
            </a:pPr>
            <a:r>
              <a:rPr lang="en-US"/>
              <a:t>Function enabled by default</a:t>
            </a:r>
            <a:endParaRPr/>
          </a:p>
          <a:p>
            <a:pPr marL="228600" lvl="0" indent="-228600" algn="l" rtl="0">
              <a:lnSpc>
                <a:spcPct val="90000"/>
              </a:lnSpc>
              <a:spcBef>
                <a:spcPts val="1000"/>
              </a:spcBef>
              <a:spcAft>
                <a:spcPts val="0"/>
              </a:spcAft>
              <a:buClr>
                <a:schemeClr val="dk1"/>
              </a:buClr>
              <a:buSzPts val="2800"/>
              <a:buChar char="•"/>
            </a:pPr>
            <a:r>
              <a:rPr lang="en-US"/>
              <a:t>Can be disabled in </a:t>
            </a:r>
            <a:r>
              <a:rPr lang="en-US" i="1"/>
              <a:t>Configuration &gt; Discovery &gt; Other &gt; Customer Settings </a:t>
            </a:r>
            <a:r>
              <a:rPr lang="en-US"/>
              <a:t>by setting </a:t>
            </a:r>
            <a:r>
              <a:rPr lang="en-US" i="1"/>
              <a:t>save_users_RA_search_history </a:t>
            </a:r>
            <a:r>
              <a:rPr lang="en-US"/>
              <a:t>to </a:t>
            </a:r>
            <a:r>
              <a:rPr lang="en-US" i="1"/>
              <a:t>false</a:t>
            </a:r>
            <a:endParaRPr/>
          </a:p>
          <a:p>
            <a:pPr marL="228600" lvl="0" indent="-228600" algn="l" rtl="0">
              <a:lnSpc>
                <a:spcPct val="90000"/>
              </a:lnSpc>
              <a:spcBef>
                <a:spcPts val="1000"/>
              </a:spcBef>
              <a:spcAft>
                <a:spcPts val="0"/>
              </a:spcAft>
              <a:buClr>
                <a:schemeClr val="dk1"/>
              </a:buClr>
              <a:buSzPts val="2800"/>
              <a:buChar char="•"/>
            </a:pPr>
            <a:r>
              <a:rPr lang="en-US"/>
              <a:t>If enabled by library, users can toggle feature on/off in My Account</a:t>
            </a:r>
            <a:endParaRPr/>
          </a:p>
        </p:txBody>
      </p:sp>
      <p:sp>
        <p:nvSpPr>
          <p:cNvPr id="115" name="Google Shape;11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Pre-Search Filters</a:t>
            </a:r>
            <a:endParaRPr>
              <a:latin typeface="Arial"/>
              <a:ea typeface="Arial"/>
              <a:cs typeface="Arial"/>
              <a:sym typeface="Arial"/>
            </a:endParaRPr>
          </a:p>
        </p:txBody>
      </p:sp>
      <p:sp>
        <p:nvSpPr>
          <p:cNvPr id="121" name="Google Shape;12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Filtering by Resource Type, Dates, and “Available Online” available but users must select the toggle</a:t>
            </a:r>
            <a:endParaRPr/>
          </a:p>
          <a:p>
            <a:pPr marL="228600" lvl="0" indent="-228600" algn="l" rtl="0">
              <a:lnSpc>
                <a:spcPct val="90000"/>
              </a:lnSpc>
              <a:spcBef>
                <a:spcPts val="1000"/>
              </a:spcBef>
              <a:spcAft>
                <a:spcPts val="0"/>
              </a:spcAft>
              <a:buClr>
                <a:schemeClr val="dk1"/>
              </a:buClr>
              <a:buSzPts val="2800"/>
              <a:buChar char="•"/>
            </a:pPr>
            <a:r>
              <a:rPr lang="en-US"/>
              <a:t>Users can also add parameters into search (e.g., “Return sources from 2020-2022”)</a:t>
            </a:r>
            <a:endParaRPr/>
          </a:p>
        </p:txBody>
      </p:sp>
      <p:sp>
        <p:nvSpPr>
          <p:cNvPr id="122" name="Google Shape;1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123" name="Google Shape;123;p5" descr="Screenshot of Primo Research Assistant search bar with the pre-search filter button highlighted."/>
          <p:cNvPicPr preferRelativeResize="0"/>
          <p:nvPr/>
        </p:nvPicPr>
        <p:blipFill rotWithShape="1">
          <a:blip r:embed="rId3">
            <a:alphaModFix/>
          </a:blip>
          <a:srcRect/>
          <a:stretch/>
        </p:blipFill>
        <p:spPr>
          <a:xfrm>
            <a:off x="1382637" y="3898001"/>
            <a:ext cx="8875055" cy="227896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Sources/Overview Reordered</a:t>
            </a:r>
            <a:endParaRPr>
              <a:latin typeface="Arial"/>
              <a:ea typeface="Arial"/>
              <a:cs typeface="Arial"/>
              <a:sym typeface="Arial"/>
            </a:endParaRPr>
          </a:p>
        </p:txBody>
      </p:sp>
      <p:sp>
        <p:nvSpPr>
          <p:cNvPr id="129" name="Google Shape;12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Overview originally displayed first; now sources are prioritized</a:t>
            </a:r>
            <a:endParaRPr/>
          </a:p>
        </p:txBody>
      </p:sp>
      <p:sp>
        <p:nvSpPr>
          <p:cNvPr id="130" name="Google Shape;13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131" name="Google Shape;131;p6" descr="Screenshot of Primo Research Assistant results showing top five sources at the top followed by the Overview of sources summary."/>
          <p:cNvPicPr preferRelativeResize="0"/>
          <p:nvPr/>
        </p:nvPicPr>
        <p:blipFill rotWithShape="1">
          <a:blip r:embed="rId3">
            <a:alphaModFix/>
          </a:blip>
          <a:srcRect/>
          <a:stretch/>
        </p:blipFill>
        <p:spPr>
          <a:xfrm>
            <a:off x="2453062" y="2423319"/>
            <a:ext cx="7124542" cy="393303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5BE4A7-B91B-4956-B920-D80B987C9E23}"/>
              </a:ext>
            </a:extLst>
          </p:cNvPr>
          <p:cNvSpPr>
            <a:spLocks noGrp="1"/>
          </p:cNvSpPr>
          <p:nvPr>
            <p:ph idx="1"/>
          </p:nvPr>
        </p:nvSpPr>
        <p:spPr>
          <a:xfrm>
            <a:off x="1629015" y="1552903"/>
            <a:ext cx="8705282" cy="3678664"/>
          </a:xfrm>
        </p:spPr>
        <p:txBody>
          <a:bodyPr/>
          <a:lstStyle/>
          <a:p>
            <a:r>
              <a:rPr lang="en-US" sz="3600" dirty="0">
                <a:ea typeface="ＭＳ Ｐゴシック"/>
              </a:rPr>
              <a:t>Please complete the optional, anonymous Zoom poll about your library’s plans for the Primo VE Research Assistant!</a:t>
            </a:r>
          </a:p>
          <a:p>
            <a:endParaRPr lang="en-US" sz="3600" dirty="0">
              <a:ea typeface="ＭＳ Ｐゴシック"/>
            </a:endParaRPr>
          </a:p>
          <a:p>
            <a:r>
              <a:rPr lang="en-US" sz="3600" dirty="0">
                <a:ea typeface="ＭＳ Ｐゴシック"/>
              </a:rPr>
              <a:t>Anonymous results will be shared during this webinar.</a:t>
            </a:r>
            <a:endParaRPr lang="en-US" sz="3200" dirty="0">
              <a:ea typeface="ＭＳ Ｐゴシック"/>
            </a:endParaRPr>
          </a:p>
          <a:p>
            <a:endParaRPr lang="en-US" sz="2800" dirty="0"/>
          </a:p>
          <a:p>
            <a:endParaRPr lang="en-US" sz="2000" dirty="0">
              <a:cs typeface="Times New Roman"/>
            </a:endParaRPr>
          </a:p>
          <a:p>
            <a:endParaRPr lang="en-US" sz="2000" dirty="0"/>
          </a:p>
        </p:txBody>
      </p:sp>
      <p:sp>
        <p:nvSpPr>
          <p:cNvPr id="3" name="Title 2">
            <a:extLst>
              <a:ext uri="{FF2B5EF4-FFF2-40B4-BE49-F238E27FC236}">
                <a16:creationId xmlns:a16="http://schemas.microsoft.com/office/drawing/2014/main" id="{ACB37FA0-EAB5-4597-B93D-3FBC316D2D2D}"/>
              </a:ext>
            </a:extLst>
          </p:cNvPr>
          <p:cNvSpPr>
            <a:spLocks noGrp="1"/>
          </p:cNvSpPr>
          <p:nvPr>
            <p:ph type="title"/>
          </p:nvPr>
        </p:nvSpPr>
        <p:spPr/>
        <p:txBody>
          <a:bodyPr>
            <a:normAutofit/>
          </a:bodyPr>
          <a:lstStyle/>
          <a:p>
            <a:r>
              <a:rPr lang="en-US" sz="1500" dirty="0"/>
              <a:t>Optional, Anonymous Poll</a:t>
            </a:r>
          </a:p>
        </p:txBody>
      </p:sp>
    </p:spTree>
    <p:extLst>
      <p:ext uri="{BB962C8B-B14F-4D97-AF65-F5344CB8AC3E}">
        <p14:creationId xmlns:p14="http://schemas.microsoft.com/office/powerpoint/2010/main" val="228430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October 2024 Takeaways</a:t>
            </a:r>
            <a:endParaRPr>
              <a:latin typeface="Arial"/>
              <a:ea typeface="Arial"/>
              <a:cs typeface="Arial"/>
              <a:sym typeface="Arial"/>
            </a:endParaRPr>
          </a:p>
        </p:txBody>
      </p:sp>
      <p:sp>
        <p:nvSpPr>
          <p:cNvPr id="137" name="Google Shape;137;p7"/>
          <p:cNvSpPr txBox="1">
            <a:spLocks noGrp="1"/>
          </p:cNvSpPr>
          <p:nvPr>
            <p:ph type="body" idx="1"/>
          </p:nvPr>
        </p:nvSpPr>
        <p:spPr>
          <a:xfrm>
            <a:off x="838200" y="1825625"/>
            <a:ext cx="103917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CARLI DPVE Committee hosted </a:t>
            </a:r>
            <a:r>
              <a:rPr lang="en-US" i="1" dirty="0"/>
              <a:t>Primo VE Research Assistant: First Impressions</a:t>
            </a:r>
            <a:r>
              <a:rPr lang="en-US" dirty="0"/>
              <a:t> webinar on October 31, 2024</a:t>
            </a:r>
            <a:endParaRPr dirty="0"/>
          </a:p>
          <a:p>
            <a:pPr marL="228600" lvl="0" indent="-228600" algn="l" rtl="0">
              <a:lnSpc>
                <a:spcPct val="90000"/>
              </a:lnSpc>
              <a:spcBef>
                <a:spcPts val="1000"/>
              </a:spcBef>
              <a:spcAft>
                <a:spcPts val="0"/>
              </a:spcAft>
              <a:buClr>
                <a:schemeClr val="dk1"/>
              </a:buClr>
              <a:buSzPts val="2800"/>
              <a:buChar char="•"/>
            </a:pPr>
            <a:r>
              <a:rPr lang="en-US" dirty="0"/>
              <a:t>Takeaways from the discussion shared at </a:t>
            </a:r>
            <a:r>
              <a:rPr lang="en-US" u="sng" dirty="0">
                <a:solidFill>
                  <a:schemeClr val="hlink"/>
                </a:solidFill>
                <a:hlinkClick r:id="rId3"/>
              </a:rPr>
              <a:t>https://www.carli.illinois.edu/primo-ve-research-assistant-first-impressions</a:t>
            </a:r>
            <a:endParaRPr dirty="0"/>
          </a:p>
          <a:p>
            <a:pPr marL="228600" lvl="0" indent="0" algn="l" rtl="0">
              <a:lnSpc>
                <a:spcPct val="90000"/>
              </a:lnSpc>
              <a:spcBef>
                <a:spcPts val="1000"/>
              </a:spcBef>
              <a:spcAft>
                <a:spcPts val="0"/>
              </a:spcAft>
              <a:buNone/>
            </a:pPr>
            <a:endParaRPr dirty="0"/>
          </a:p>
          <a:p>
            <a:pPr marL="0" lvl="0" indent="0" algn="l" rtl="0">
              <a:lnSpc>
                <a:spcPct val="200000"/>
              </a:lnSpc>
              <a:spcBef>
                <a:spcPts val="1000"/>
              </a:spcBef>
              <a:spcAft>
                <a:spcPts val="0"/>
              </a:spcAft>
              <a:buClr>
                <a:srgbClr val="C00000"/>
              </a:buClr>
              <a:buSzPts val="2800"/>
              <a:buNone/>
            </a:pPr>
            <a:r>
              <a:rPr lang="en-US" dirty="0">
                <a:solidFill>
                  <a:srgbClr val="C00000"/>
                </a:solidFill>
              </a:rPr>
              <a:t>Have any of these impressions/takeaways changed?</a:t>
            </a:r>
            <a:endParaRPr dirty="0"/>
          </a:p>
        </p:txBody>
      </p:sp>
      <p:sp>
        <p:nvSpPr>
          <p:cNvPr id="138" name="Google Shape;13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5" name="Google Shape;145;p8"/>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chemeClr val="dk1"/>
              </a:buClr>
              <a:buSzPts val="2400"/>
              <a:buNone/>
            </a:pPr>
            <a:r>
              <a:rPr lang="en-US" sz="2400" i="1"/>
              <a:t>Research Assistant uses CDI metadata and abstracts, not full text, to suggest resources. It does not return local collections. Libraries should keep an eye on </a:t>
            </a:r>
            <a:r>
              <a:rPr lang="en-US" sz="2400" i="1" u="sng">
                <a:solidFill>
                  <a:schemeClr val="hlink"/>
                </a:solidFill>
                <a:hlinkClick r:id="rId3"/>
              </a:rPr>
              <a:t>Ex Libris's documentation</a:t>
            </a:r>
            <a:r>
              <a:rPr lang="en-US" sz="2400" i="1"/>
              <a:t>, since the content scope is liable to change. Currently, there are several exclusions, including news content and collections from certain providers (JSTOR, Elsevier, etc.). Content from providers who do not participate in the CDI (e.g., EBSCO) is also excluded unless there are overlapping records from participating providers.</a:t>
            </a:r>
            <a:endParaRPr/>
          </a:p>
        </p:txBody>
      </p:sp>
      <p:pic>
        <p:nvPicPr>
          <p:cNvPr id="146" name="Google Shape;146;p8">
            <a:extLst>
              <a:ext uri="{C183D7F6-B498-43B3-948B-1728B52AA6E4}">
                <adec:decorative xmlns:adec="http://schemas.microsoft.com/office/drawing/2017/decorative" val="1"/>
              </a:ext>
            </a:extLst>
          </p:cNvPr>
          <p:cNvPicPr preferRelativeResize="0"/>
          <p:nvPr/>
        </p:nvPicPr>
        <p:blipFill rotWithShape="1">
          <a:blip r:embed="rId4">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147" name="Google Shape;147;p8"/>
          <p:cNvSpPr/>
          <p:nvPr/>
        </p:nvSpPr>
        <p:spPr>
          <a:xfrm>
            <a:off x="7201750" y="2826795"/>
            <a:ext cx="4646297" cy="1193521"/>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8"/>
          <p:cNvSpPr txBox="1"/>
          <p:nvPr/>
        </p:nvSpPr>
        <p:spPr>
          <a:xfrm>
            <a:off x="7201750" y="3008056"/>
            <a:ext cx="464629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No change – scope is limited to certain CDI collections </a:t>
            </a:r>
            <a:endParaRPr dirty="0"/>
          </a:p>
        </p:txBody>
      </p:sp>
      <p:sp>
        <p:nvSpPr>
          <p:cNvPr id="149" name="Google Shape;1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6" name="Google Shape;156;p9"/>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Content scope limitations are not clear to users.</a:t>
            </a:r>
            <a:endParaRPr/>
          </a:p>
        </p:txBody>
      </p:sp>
      <p:pic>
        <p:nvPicPr>
          <p:cNvPr id="157" name="Google Shape;157;p9">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158" name="Google Shape;158;p9"/>
          <p:cNvSpPr/>
          <p:nvPr/>
        </p:nvSpPr>
        <p:spPr>
          <a:xfrm>
            <a:off x="7288528" y="1181101"/>
            <a:ext cx="4646297" cy="4905374"/>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9" name="Google Shape;159;p9"/>
          <p:cNvSpPr txBox="1"/>
          <p:nvPr/>
        </p:nvSpPr>
        <p:spPr>
          <a:xfrm>
            <a:off x="7246617" y="1706581"/>
            <a:ext cx="4646297"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No change – out of the box, scope limitations are not clear to users.</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400">
                <a:solidFill>
                  <a:schemeClr val="lt1"/>
                </a:solidFill>
                <a:latin typeface="Arial"/>
                <a:ea typeface="Arial"/>
                <a:cs typeface="Arial"/>
                <a:sym typeface="Arial"/>
              </a:rPr>
              <a:t>Libraries could mitigate this by updating the help text in “About Research Assistant” or by co-opting the “How to Cite” link</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000" i="1">
                <a:solidFill>
                  <a:schemeClr val="lt1"/>
                </a:solidFill>
                <a:latin typeface="Arial"/>
                <a:ea typeface="Arial"/>
                <a:cs typeface="Arial"/>
                <a:sym typeface="Arial"/>
              </a:rPr>
              <a:t>Configuration &gt; Discovery &gt; Display Configuration &gt; Labels &gt; Research Assistant Search Screen Labels</a:t>
            </a:r>
            <a:endParaRPr/>
          </a:p>
        </p:txBody>
      </p:sp>
      <p:sp>
        <p:nvSpPr>
          <p:cNvPr id="160" name="Google Shape;1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22</a:t>
            </a:fld>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166" name="Google Shape;166;p10" descr="Screenshot of default text of the “How to use Primo Research Assistant” with a sentence highlighted that libraries may want to adjust."/>
          <p:cNvPicPr preferRelativeResize="0">
            <a:picLocks noGrp="1"/>
          </p:cNvPicPr>
          <p:nvPr>
            <p:ph type="body" idx="1"/>
          </p:nvPr>
        </p:nvPicPr>
        <p:blipFill rotWithShape="1">
          <a:blip r:embed="rId3">
            <a:alphaModFix/>
          </a:blip>
          <a:srcRect/>
          <a:stretch/>
        </p:blipFill>
        <p:spPr>
          <a:xfrm>
            <a:off x="158261" y="2865522"/>
            <a:ext cx="11875477" cy="3855953"/>
          </a:xfrm>
          <a:prstGeom prst="rect">
            <a:avLst/>
          </a:prstGeom>
          <a:noFill/>
          <a:ln w="9525" cap="flat" cmpd="sng">
            <a:solidFill>
              <a:schemeClr val="dk1"/>
            </a:solidFill>
            <a:prstDash val="solid"/>
            <a:round/>
            <a:headEnd type="none" w="sm" len="sm"/>
            <a:tailEnd type="none" w="sm" len="sm"/>
          </a:ln>
        </p:spPr>
      </p:pic>
      <p:pic>
        <p:nvPicPr>
          <p:cNvPr id="167" name="Google Shape;167;p10" descr="Screenshot showing Primo Research Assistant search box highlighting the optional “About Research Assistant” link."/>
          <p:cNvPicPr preferRelativeResize="0"/>
          <p:nvPr/>
        </p:nvPicPr>
        <p:blipFill rotWithShape="1">
          <a:blip r:embed="rId4">
            <a:alphaModFix/>
          </a:blip>
          <a:srcRect/>
          <a:stretch/>
        </p:blipFill>
        <p:spPr>
          <a:xfrm>
            <a:off x="2371705" y="203200"/>
            <a:ext cx="7448587" cy="252145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11"/>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Searches conducted using Research Assistant are automatically set to “expand beyond my library” and this cannot currently be customized. As a result, sources may be returned for which a user does not have access. Conversely, due to the scope limitations, results often don’t include resources users do have access to.</a:t>
            </a:r>
            <a:endParaRPr/>
          </a:p>
        </p:txBody>
      </p:sp>
      <p:pic>
        <p:nvPicPr>
          <p:cNvPr id="175" name="Google Shape;175;p11">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176" name="Google Shape;176;p11"/>
          <p:cNvSpPr/>
          <p:nvPr/>
        </p:nvSpPr>
        <p:spPr>
          <a:xfrm>
            <a:off x="7288528" y="1181101"/>
            <a:ext cx="4646297" cy="4905374"/>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11"/>
          <p:cNvSpPr txBox="1"/>
          <p:nvPr/>
        </p:nvSpPr>
        <p:spPr>
          <a:xfrm>
            <a:off x="7201750" y="1833295"/>
            <a:ext cx="4646297"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No change – libraries cannot set the scope to search only materials owned or licensed by their library.</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400">
                <a:solidFill>
                  <a:schemeClr val="lt1"/>
                </a:solidFill>
                <a:latin typeface="Arial"/>
                <a:ea typeface="Arial"/>
                <a:cs typeface="Arial"/>
                <a:sym typeface="Arial"/>
              </a:rPr>
              <a:t>New feature lets users pre-filter their query to “Available online.”</a:t>
            </a:r>
            <a:endParaRPr/>
          </a:p>
        </p:txBody>
      </p:sp>
      <p:sp>
        <p:nvSpPr>
          <p:cNvPr id="178" name="Google Shape;17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24</a:t>
            </a:fld>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12"/>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Default labels may be misleading for users (e.g., "the 5 most relevant sources"). Labels can be configured in Configuration &gt; Discovery &gt; Display Configuration &gt; Labels &gt; Research Assistant Labels.</a:t>
            </a:r>
            <a:endParaRPr/>
          </a:p>
        </p:txBody>
      </p:sp>
      <p:pic>
        <p:nvPicPr>
          <p:cNvPr id="186" name="Google Shape;186;p12">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187" name="Google Shape;18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25</a:t>
            </a:fld>
            <a:endParaRPr>
              <a:solidFill>
                <a:schemeClr val="lt1"/>
              </a:solidFill>
            </a:endParaRPr>
          </a:p>
        </p:txBody>
      </p:sp>
      <p:sp>
        <p:nvSpPr>
          <p:cNvPr id="188" name="Google Shape;188;p12"/>
          <p:cNvSpPr/>
          <p:nvPr/>
        </p:nvSpPr>
        <p:spPr>
          <a:xfrm>
            <a:off x="7201750" y="2826795"/>
            <a:ext cx="4646297" cy="1193521"/>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9" name="Google Shape;189;p12"/>
          <p:cNvSpPr txBox="1"/>
          <p:nvPr/>
        </p:nvSpPr>
        <p:spPr>
          <a:xfrm>
            <a:off x="6996435" y="3192722"/>
            <a:ext cx="50569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No change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13"/>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None/>
            </a:pPr>
            <a:r>
              <a:rPr lang="en-US" sz="2400" i="1"/>
              <a:t>Research Assistant may be useful for novice searchers and to illustrate how searches are created. Selecting “View More Results” will display the search terms being used, which can help explain keyword selection and Boolean searching. This set of results will include the providers whose abstracts were not included in the first set of AI results such as JSTOR. The constructed searches, however, are limited to extended OR keyword phrase searches.</a:t>
            </a:r>
            <a:endParaRPr/>
          </a:p>
        </p:txBody>
      </p:sp>
      <p:pic>
        <p:nvPicPr>
          <p:cNvPr id="197" name="Google Shape;197;p13">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198" name="Google Shape;19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26</a:t>
            </a:fld>
            <a:endParaRPr>
              <a:solidFill>
                <a:schemeClr val="lt1"/>
              </a:solidFill>
            </a:endParaRPr>
          </a:p>
        </p:txBody>
      </p:sp>
      <p:sp>
        <p:nvSpPr>
          <p:cNvPr id="199" name="Google Shape;199;p13"/>
          <p:cNvSpPr/>
          <p:nvPr/>
        </p:nvSpPr>
        <p:spPr>
          <a:xfrm>
            <a:off x="7201750" y="1800225"/>
            <a:ext cx="4646297" cy="3333750"/>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 name="Google Shape;200;p13"/>
          <p:cNvSpPr txBox="1"/>
          <p:nvPr/>
        </p:nvSpPr>
        <p:spPr>
          <a:xfrm>
            <a:off x="7305675" y="2312938"/>
            <a:ext cx="436245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Still accurate</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400">
                <a:solidFill>
                  <a:schemeClr val="lt1"/>
                </a:solidFill>
                <a:latin typeface="Arial"/>
                <a:ea typeface="Arial"/>
                <a:cs typeface="Arial"/>
                <a:sym typeface="Arial"/>
              </a:rPr>
              <a:t>New pre-filtering options can also be used to help students learn how to engineer their prompts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7" name="Google Shape;207;p14"/>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Research Assistant is a search aid and does not attempt to do all the work for users, which may make it more suitable for students than other generative AI tools.</a:t>
            </a:r>
            <a:endParaRPr sz="4000" i="1"/>
          </a:p>
        </p:txBody>
      </p:sp>
      <p:pic>
        <p:nvPicPr>
          <p:cNvPr id="208" name="Google Shape;208;p14">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209" name="Google Shape;20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27</a:t>
            </a:fld>
            <a:endParaRPr>
              <a:solidFill>
                <a:schemeClr val="lt1"/>
              </a:solidFill>
            </a:endParaRPr>
          </a:p>
        </p:txBody>
      </p:sp>
      <p:sp>
        <p:nvSpPr>
          <p:cNvPr id="210" name="Google Shape;210;p14"/>
          <p:cNvSpPr/>
          <p:nvPr/>
        </p:nvSpPr>
        <p:spPr>
          <a:xfrm>
            <a:off x="7201750" y="1800225"/>
            <a:ext cx="4646297" cy="3333750"/>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 name="Google Shape;211;p14"/>
          <p:cNvSpPr txBox="1"/>
          <p:nvPr/>
        </p:nvSpPr>
        <p:spPr>
          <a:xfrm>
            <a:off x="7407064" y="2682270"/>
            <a:ext cx="4242012"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Still accurate</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400">
                <a:solidFill>
                  <a:schemeClr val="lt1"/>
                </a:solidFill>
                <a:latin typeface="Arial"/>
                <a:ea typeface="Arial"/>
                <a:cs typeface="Arial"/>
                <a:sym typeface="Arial"/>
              </a:rPr>
              <a:t>Update to move search results above generated text highlights the tool’s purpose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15"/>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The tool may or may not fit within an institution’s AI policies. Libraries should investigate before enabling Research Assistant.</a:t>
            </a:r>
            <a:endParaRPr sz="4000" i="1"/>
          </a:p>
        </p:txBody>
      </p:sp>
      <p:pic>
        <p:nvPicPr>
          <p:cNvPr id="219" name="Google Shape;219;p15">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220" name="Google Shape;2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28</a:t>
            </a:fld>
            <a:endParaRPr>
              <a:solidFill>
                <a:schemeClr val="lt1"/>
              </a:solidFill>
            </a:endParaRPr>
          </a:p>
        </p:txBody>
      </p:sp>
      <p:sp>
        <p:nvSpPr>
          <p:cNvPr id="221" name="Google Shape;221;p15"/>
          <p:cNvSpPr/>
          <p:nvPr/>
        </p:nvSpPr>
        <p:spPr>
          <a:xfrm>
            <a:off x="7201750" y="2826795"/>
            <a:ext cx="4646297" cy="1193521"/>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txBox="1"/>
          <p:nvPr/>
        </p:nvSpPr>
        <p:spPr>
          <a:xfrm>
            <a:off x="7403892" y="3172118"/>
            <a:ext cx="424201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Still accurate</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229;p16"/>
          <p:cNvSpPr txBox="1">
            <a:spLocks noGrp="1"/>
          </p:cNvSpPr>
          <p:nvPr>
            <p:ph type="body" idx="1"/>
          </p:nvPr>
        </p:nvSpPr>
        <p:spPr>
          <a:xfrm>
            <a:off x="761800" y="119062"/>
            <a:ext cx="5334197" cy="660898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None/>
            </a:pPr>
            <a:r>
              <a:rPr lang="en-US" i="1"/>
              <a:t>Ex Libris’s release of this feature gives them a competitive advantage by promoting that they have an AI-powered assistant. Libraries do not have to accept a tool that does not suit their needs and can continue asking for updates until they are ready to implement it.</a:t>
            </a:r>
            <a:endParaRPr sz="4000" i="1"/>
          </a:p>
        </p:txBody>
      </p:sp>
      <p:pic>
        <p:nvPicPr>
          <p:cNvPr id="230" name="Google Shape;230;p16">
            <a:extLst>
              <a:ext uri="{C183D7F6-B498-43B3-948B-1728B52AA6E4}">
                <adec:decorative xmlns:adec="http://schemas.microsoft.com/office/drawing/2017/decorative" val="1"/>
              </a:ext>
            </a:extLst>
          </p:cNvPr>
          <p:cNvPicPr preferRelativeResize="0"/>
          <p:nvPr/>
        </p:nvPicPr>
        <p:blipFill rotWithShape="1">
          <a:blip r:embed="rId3">
            <a:alphaModFix/>
          </a:blip>
          <a:srcRect l="5896" r="16445" b="-1"/>
          <a:stretch/>
        </p:blipFill>
        <p:spPr>
          <a:xfrm>
            <a:off x="6857797" y="0"/>
            <a:ext cx="5334204" cy="6858000"/>
          </a:xfrm>
          <a:prstGeom prst="rect">
            <a:avLst/>
          </a:prstGeom>
          <a:noFill/>
          <a:ln>
            <a:noFill/>
          </a:ln>
          <a:effectLst>
            <a:outerShdw blurRad="127000" dist="50800" dir="10800000" sx="99000" sy="99000" algn="r" rotWithShape="0">
              <a:srgbClr val="000000">
                <a:alpha val="40000"/>
              </a:srgbClr>
            </a:outerShdw>
          </a:effectLst>
        </p:spPr>
      </p:pic>
      <p:sp>
        <p:nvSpPr>
          <p:cNvPr id="231" name="Google Shape;23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lt1"/>
                </a:solidFill>
              </a:rPr>
              <a:t>29</a:t>
            </a:fld>
            <a:endParaRPr>
              <a:solidFill>
                <a:schemeClr val="lt1"/>
              </a:solidFill>
            </a:endParaRPr>
          </a:p>
        </p:txBody>
      </p:sp>
      <p:sp>
        <p:nvSpPr>
          <p:cNvPr id="232" name="Google Shape;232;p16"/>
          <p:cNvSpPr/>
          <p:nvPr/>
        </p:nvSpPr>
        <p:spPr>
          <a:xfrm>
            <a:off x="7201750" y="1714497"/>
            <a:ext cx="4646400" cy="3062400"/>
          </a:xfrm>
          <a:prstGeom prst="rect">
            <a:avLst/>
          </a:prstGeom>
          <a:solidFill>
            <a:srgbClr val="1F5C9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16"/>
          <p:cNvSpPr txBox="1"/>
          <p:nvPr/>
        </p:nvSpPr>
        <p:spPr>
          <a:xfrm>
            <a:off x="7403892" y="2061468"/>
            <a:ext cx="4242000" cy="30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Still accurate</a:t>
            </a:r>
            <a:endParaRPr sz="2400">
              <a:solidFill>
                <a:schemeClr val="lt1"/>
              </a:solidFill>
              <a:latin typeface="Arial"/>
              <a:ea typeface="Arial"/>
              <a:cs typeface="Arial"/>
              <a:sym typeface="Arial"/>
            </a:endParaRPr>
          </a:p>
          <a:p>
            <a:pPr marL="0" marR="0" lvl="0" indent="0" algn="ctr" rtl="0">
              <a:spcBef>
                <a:spcPts val="0"/>
              </a:spcBef>
              <a:spcAft>
                <a:spcPts val="0"/>
              </a:spcAft>
              <a:buNone/>
            </a:pPr>
            <a:endParaRPr sz="2400">
              <a:solidFill>
                <a:schemeClr val="lt1"/>
              </a:solidFill>
            </a:endParaRPr>
          </a:p>
          <a:p>
            <a:pPr marL="0" marR="0" lvl="0" indent="0" algn="ctr" rtl="0">
              <a:spcBef>
                <a:spcPts val="0"/>
              </a:spcBef>
              <a:spcAft>
                <a:spcPts val="0"/>
              </a:spcAft>
              <a:buNone/>
            </a:pPr>
            <a:r>
              <a:rPr lang="en-US" sz="2400">
                <a:solidFill>
                  <a:schemeClr val="lt1"/>
                </a:solidFill>
              </a:rPr>
              <a:t>Libraries can enable Research Assistant when they want and do not have to pay extra</a:t>
            </a:r>
            <a:endParaRPr sz="2400">
              <a:solidFill>
                <a:schemeClr val="lt1"/>
              </a:solidFill>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47E6-48CF-0E24-104D-CEE0C2340C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497D23-EA73-B1F6-12B8-E19E42AB53C3}"/>
              </a:ext>
            </a:extLst>
          </p:cNvPr>
          <p:cNvSpPr>
            <a:spLocks noGrp="1"/>
          </p:cNvSpPr>
          <p:nvPr>
            <p:ph type="title"/>
          </p:nvPr>
        </p:nvSpPr>
        <p:spPr/>
        <p:txBody>
          <a:bodyPr>
            <a:normAutofit/>
          </a:bodyPr>
          <a:lstStyle/>
          <a:p>
            <a:r>
              <a:rPr lang="en-US" sz="1500" dirty="0"/>
              <a:t>Optional, Anonymous Poll Results</a:t>
            </a:r>
          </a:p>
        </p:txBody>
      </p:sp>
      <p:pic>
        <p:nvPicPr>
          <p:cNvPr id="7" name="Content Placeholder 6" descr="A screenshot of the results of a Zoom poll.">
            <a:extLst>
              <a:ext uri="{FF2B5EF4-FFF2-40B4-BE49-F238E27FC236}">
                <a16:creationId xmlns:a16="http://schemas.microsoft.com/office/drawing/2014/main" id="{E161B6E8-1F35-6708-4EC5-FB7A49C9FEC8}"/>
              </a:ext>
            </a:extLst>
          </p:cNvPr>
          <p:cNvPicPr>
            <a:picLocks noGrp="1" noChangeAspect="1"/>
          </p:cNvPicPr>
          <p:nvPr>
            <p:ph idx="1"/>
          </p:nvPr>
        </p:nvPicPr>
        <p:blipFill>
          <a:blip r:embed="rId3"/>
          <a:stretch>
            <a:fillRect/>
          </a:stretch>
        </p:blipFill>
        <p:spPr>
          <a:xfrm>
            <a:off x="3962026" y="360037"/>
            <a:ext cx="4267947" cy="6137926"/>
          </a:xfrm>
        </p:spPr>
      </p:pic>
    </p:spTree>
    <p:extLst>
      <p:ext uri="{BB962C8B-B14F-4D97-AF65-F5344CB8AC3E}">
        <p14:creationId xmlns:p14="http://schemas.microsoft.com/office/powerpoint/2010/main" val="905795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Other Thoughts from the CARLI DPVEC</a:t>
            </a:r>
            <a:endParaRPr>
              <a:latin typeface="Arial"/>
              <a:ea typeface="Arial"/>
              <a:cs typeface="Arial"/>
              <a:sym typeface="Arial"/>
            </a:endParaRPr>
          </a:p>
        </p:txBody>
      </p:sp>
      <p:sp>
        <p:nvSpPr>
          <p:cNvPr id="239" name="Google Shape;23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Unlike other generative AI products, Research Assistant returns real sources, not “hallucinations”</a:t>
            </a:r>
            <a:endParaRPr dirty="0"/>
          </a:p>
          <a:p>
            <a:pPr marL="228600" lvl="0" indent="-228600" algn="l" rtl="0">
              <a:lnSpc>
                <a:spcPct val="90000"/>
              </a:lnSpc>
              <a:spcBef>
                <a:spcPts val="1000"/>
              </a:spcBef>
              <a:spcAft>
                <a:spcPts val="0"/>
              </a:spcAft>
              <a:buClr>
                <a:schemeClr val="dk1"/>
              </a:buClr>
              <a:buSzPts val="2800"/>
              <a:buChar char="•"/>
            </a:pPr>
            <a:r>
              <a:rPr lang="en-US" dirty="0"/>
              <a:t>Provides opportunity for instruction about prompt engineering vs traditional search construction</a:t>
            </a:r>
            <a:endParaRPr dirty="0"/>
          </a:p>
          <a:p>
            <a:pPr marL="685800" lvl="1" indent="-228600" algn="l" rtl="0">
              <a:lnSpc>
                <a:spcPct val="90000"/>
              </a:lnSpc>
              <a:spcBef>
                <a:spcPts val="500"/>
              </a:spcBef>
              <a:spcAft>
                <a:spcPts val="0"/>
              </a:spcAft>
              <a:buClr>
                <a:schemeClr val="dk1"/>
              </a:buClr>
              <a:buSzPts val="2400"/>
              <a:buChar char="•"/>
            </a:pPr>
            <a:r>
              <a:rPr lang="en-US" dirty="0"/>
              <a:t>Can query RA in other languages</a:t>
            </a:r>
            <a:endParaRPr dirty="0"/>
          </a:p>
          <a:p>
            <a:pPr marL="685800" lvl="1" indent="-228600" algn="l" rtl="0">
              <a:lnSpc>
                <a:spcPct val="90000"/>
              </a:lnSpc>
              <a:spcBef>
                <a:spcPts val="500"/>
              </a:spcBef>
              <a:spcAft>
                <a:spcPts val="0"/>
              </a:spcAft>
              <a:buClr>
                <a:schemeClr val="dk1"/>
              </a:buClr>
              <a:buSzPts val="2400"/>
              <a:buChar char="•"/>
            </a:pPr>
            <a:r>
              <a:rPr lang="en-US" dirty="0"/>
              <a:t>Can include some parameters in RA prompt</a:t>
            </a:r>
            <a:endParaRPr dirty="0"/>
          </a:p>
          <a:p>
            <a:pPr marL="228600" lvl="0" indent="-228600" algn="l" rtl="0">
              <a:lnSpc>
                <a:spcPct val="90000"/>
              </a:lnSpc>
              <a:spcBef>
                <a:spcPts val="1000"/>
              </a:spcBef>
              <a:spcAft>
                <a:spcPts val="0"/>
              </a:spcAft>
              <a:buClr>
                <a:schemeClr val="dk1"/>
              </a:buClr>
              <a:buSzPts val="2800"/>
              <a:buChar char="•"/>
            </a:pPr>
            <a:r>
              <a:rPr lang="en-US" dirty="0"/>
              <a:t>Open University’s Research Assistant </a:t>
            </a:r>
            <a:r>
              <a:rPr lang="en-US" u="sng" dirty="0">
                <a:solidFill>
                  <a:schemeClr val="hlink"/>
                </a:solidFill>
                <a:hlinkClick r:id="rId3"/>
              </a:rPr>
              <a:t>usability study</a:t>
            </a:r>
            <a:r>
              <a:rPr lang="en-US" dirty="0"/>
              <a:t> provides useful insights</a:t>
            </a:r>
            <a:endParaRPr dirty="0"/>
          </a:p>
          <a:p>
            <a:pPr marL="685800" lvl="1" indent="-76200" algn="l" rtl="0">
              <a:lnSpc>
                <a:spcPct val="90000"/>
              </a:lnSpc>
              <a:spcBef>
                <a:spcPts val="500"/>
              </a:spcBef>
              <a:spcAft>
                <a:spcPts val="0"/>
              </a:spcAft>
              <a:buClr>
                <a:schemeClr val="dk1"/>
              </a:buClr>
              <a:buSzPts val="2400"/>
              <a:buNone/>
            </a:pPr>
            <a:endParaRPr dirty="0"/>
          </a:p>
        </p:txBody>
      </p:sp>
      <p:sp>
        <p:nvSpPr>
          <p:cNvPr id="240" name="Google Shape;24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246" name="Google Shape;246;p18"/>
          <p:cNvPicPr preferRelativeResize="0"/>
          <p:nvPr/>
        </p:nvPicPr>
        <p:blipFill rotWithShape="1">
          <a:blip r:embed="rId3">
            <a:alphaModFix amt="85000"/>
          </a:blip>
          <a:srcRect t="20407" b="23342"/>
          <a:stretch/>
        </p:blipFill>
        <p:spPr>
          <a:xfrm>
            <a:off x="0" y="0"/>
            <a:ext cx="12191981" cy="6858000"/>
          </a:xfrm>
          <a:prstGeom prst="rect">
            <a:avLst/>
          </a:prstGeom>
          <a:noFill/>
          <a:ln>
            <a:noFill/>
          </a:ln>
        </p:spPr>
      </p:pic>
      <p:sp>
        <p:nvSpPr>
          <p:cNvPr id="247" name="Google Shape;247;p18"/>
          <p:cNvSpPr/>
          <p:nvPr/>
        </p:nvSpPr>
        <p:spPr>
          <a:xfrm>
            <a:off x="0" y="-1"/>
            <a:ext cx="12192000" cy="6858000"/>
          </a:xfrm>
          <a:prstGeom prst="rect">
            <a:avLst/>
          </a:prstGeom>
          <a:solidFill>
            <a:srgbClr val="1F5C99">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Arial"/>
                <a:ea typeface="Arial"/>
                <a:cs typeface="Arial"/>
                <a:sym typeface="Arial"/>
              </a:rPr>
              <a:t>Discussion</a:t>
            </a:r>
            <a:endParaRPr sz="6600" dirty="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Discussion Prompts</a:t>
            </a:r>
            <a:endParaRPr>
              <a:latin typeface="Arial"/>
              <a:ea typeface="Arial"/>
              <a:cs typeface="Arial"/>
              <a:sym typeface="Arial"/>
            </a:endParaRPr>
          </a:p>
        </p:txBody>
      </p:sp>
      <p:sp>
        <p:nvSpPr>
          <p:cNvPr id="253" name="Google Shape;25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For libraries who have enabled Research Assistant, what has been your experience with it?</a:t>
            </a:r>
            <a:endParaRPr/>
          </a:p>
          <a:p>
            <a:pPr marL="228600" lvl="0" indent="-228600" algn="l" rtl="0">
              <a:lnSpc>
                <a:spcPct val="90000"/>
              </a:lnSpc>
              <a:spcBef>
                <a:spcPts val="1000"/>
              </a:spcBef>
              <a:spcAft>
                <a:spcPts val="0"/>
              </a:spcAft>
              <a:buClr>
                <a:schemeClr val="dk1"/>
              </a:buClr>
              <a:buSzPts val="2800"/>
              <a:buChar char="•"/>
            </a:pPr>
            <a:r>
              <a:rPr lang="en-US"/>
              <a:t>For libraries who have not enabled Research Assistant, why not?</a:t>
            </a:r>
            <a:endParaRPr/>
          </a:p>
          <a:p>
            <a:pPr marL="228600" lvl="0" indent="-228600" algn="l" rtl="0">
              <a:lnSpc>
                <a:spcPct val="90000"/>
              </a:lnSpc>
              <a:spcBef>
                <a:spcPts val="1000"/>
              </a:spcBef>
              <a:spcAft>
                <a:spcPts val="0"/>
              </a:spcAft>
              <a:buClr>
                <a:schemeClr val="dk1"/>
              </a:buClr>
              <a:buSzPts val="2800"/>
              <a:buChar char="•"/>
            </a:pPr>
            <a:r>
              <a:rPr lang="en-US"/>
              <a:t>How have perceptions of AI changed since September 2024 (Research Assistant’s initial release) that influence how we approach these tools?</a:t>
            </a:r>
            <a:endParaRPr/>
          </a:p>
          <a:p>
            <a:pPr marL="228600" lvl="0" indent="-228600" algn="l" rtl="0">
              <a:lnSpc>
                <a:spcPct val="90000"/>
              </a:lnSpc>
              <a:spcBef>
                <a:spcPts val="1000"/>
              </a:spcBef>
              <a:spcAft>
                <a:spcPts val="0"/>
              </a:spcAft>
              <a:buClr>
                <a:schemeClr val="dk1"/>
              </a:buClr>
              <a:buSzPts val="2800"/>
              <a:buChar char="•"/>
            </a:pPr>
            <a:r>
              <a:rPr lang="en-US"/>
              <a:t>Has your library or institution enabled other AI-based tools? </a:t>
            </a:r>
            <a:endParaRPr/>
          </a:p>
          <a:p>
            <a:pPr marL="228600" lvl="0" indent="-228600" algn="l" rtl="0">
              <a:lnSpc>
                <a:spcPct val="90000"/>
              </a:lnSpc>
              <a:spcBef>
                <a:spcPts val="1000"/>
              </a:spcBef>
              <a:spcAft>
                <a:spcPts val="0"/>
              </a:spcAft>
              <a:buClr>
                <a:schemeClr val="dk1"/>
              </a:buClr>
              <a:buSzPts val="2800"/>
              <a:buChar char="•"/>
            </a:pPr>
            <a:r>
              <a:rPr lang="en-US"/>
              <a:t>What role is your library taking in campus AI initiatives?</a:t>
            </a:r>
            <a:endParaRPr/>
          </a:p>
        </p:txBody>
      </p:sp>
      <p:sp>
        <p:nvSpPr>
          <p:cNvPr id="254" name="Google Shape;25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0B7F-3607-048B-4799-3ADB42C2EE1E}"/>
              </a:ext>
            </a:extLst>
          </p:cNvPr>
          <p:cNvSpPr>
            <a:spLocks noGrp="1"/>
          </p:cNvSpPr>
          <p:nvPr>
            <p:ph type="title"/>
          </p:nvPr>
        </p:nvSpPr>
        <p:spPr>
          <a:xfrm>
            <a:off x="502228" y="365125"/>
            <a:ext cx="10515600" cy="777875"/>
          </a:xfrm>
        </p:spPr>
        <p:txBody>
          <a:bodyPr>
            <a:normAutofit/>
          </a:bodyPr>
          <a:lstStyle/>
          <a:p>
            <a:r>
              <a:rPr lang="en-US" dirty="0"/>
              <a:t>Padlet Summary</a:t>
            </a:r>
          </a:p>
        </p:txBody>
      </p:sp>
      <p:sp>
        <p:nvSpPr>
          <p:cNvPr id="3" name="Text Placeholder 2">
            <a:extLst>
              <a:ext uri="{FF2B5EF4-FFF2-40B4-BE49-F238E27FC236}">
                <a16:creationId xmlns:a16="http://schemas.microsoft.com/office/drawing/2014/main" id="{F72FEF19-355C-D2BA-5C78-B9999E509D75}"/>
              </a:ext>
            </a:extLst>
          </p:cNvPr>
          <p:cNvSpPr>
            <a:spLocks noGrp="1"/>
          </p:cNvSpPr>
          <p:nvPr>
            <p:ph type="body" idx="1"/>
          </p:nvPr>
        </p:nvSpPr>
        <p:spPr>
          <a:xfrm>
            <a:off x="457199" y="1143000"/>
            <a:ext cx="11232573" cy="5631873"/>
          </a:xfrm>
        </p:spPr>
        <p:txBody>
          <a:bodyPr>
            <a:normAutofit fontScale="25000" lnSpcReduction="20000"/>
          </a:bodyPr>
          <a:lstStyle/>
          <a:p>
            <a:pPr marL="114300" indent="0">
              <a:lnSpc>
                <a:spcPct val="120000"/>
              </a:lnSpc>
              <a:buNone/>
            </a:pPr>
            <a:r>
              <a:rPr lang="en-US" sz="9600" dirty="0"/>
              <a:t>At the end of the June 10, 2025 session, presenters shared an online Padlet with the following question: </a:t>
            </a:r>
            <a:r>
              <a:rPr lang="en-US" sz="9600" b="1" dirty="0"/>
              <a:t>Reflecting on today’s discussion, are you more or less likely to activate Primo VE Research Assistant? Why?</a:t>
            </a:r>
            <a:endParaRPr lang="en-US" sz="9600" dirty="0"/>
          </a:p>
          <a:p>
            <a:pPr marL="114300" indent="0">
              <a:buNone/>
            </a:pPr>
            <a:r>
              <a:rPr lang="en-US" sz="4800" dirty="0"/>
              <a:t> </a:t>
            </a:r>
          </a:p>
          <a:p>
            <a:pPr marL="114300" indent="0">
              <a:buNone/>
            </a:pPr>
            <a:r>
              <a:rPr lang="en-US" sz="9600" dirty="0"/>
              <a:t>11 of 55 participants responded:</a:t>
            </a:r>
          </a:p>
          <a:p>
            <a:pPr lvl="0"/>
            <a:r>
              <a:rPr lang="en-US" sz="9600" dirty="0"/>
              <a:t>All respondents indicated that they are less likely to activate the Research Assistant.</a:t>
            </a:r>
          </a:p>
          <a:p>
            <a:pPr lvl="0"/>
            <a:r>
              <a:rPr lang="en-US" sz="9600" dirty="0"/>
              <a:t>2 participants stated that they intend to activate it in a test view to observe students’ use of the tool in a controlled environment.</a:t>
            </a:r>
          </a:p>
          <a:p>
            <a:pPr lvl="0"/>
            <a:r>
              <a:rPr lang="en-US" sz="9600" dirty="0"/>
              <a:t>Several participants mentioned the limited scope as the primary reason for why they would not implement the feature.</a:t>
            </a:r>
          </a:p>
          <a:p>
            <a:pPr lvl="0"/>
            <a:r>
              <a:rPr lang="en-US" sz="9600" dirty="0"/>
              <a:t>One participant noted the Boolean searches are poorly constructed and not ideal for teaching or searching.</a:t>
            </a:r>
          </a:p>
          <a:p>
            <a:pPr lvl="0"/>
            <a:r>
              <a:rPr lang="en-US" sz="9600" dirty="0"/>
              <a:t>2 participants noted the environmental impact of AI as a deterrent, though not the sole deterrent.</a:t>
            </a:r>
          </a:p>
          <a:p>
            <a:pPr lvl="0"/>
            <a:r>
              <a:rPr lang="en-US" sz="9600" dirty="0"/>
              <a:t>Several participants expressed disappointment that only limited changes were made between its initial release in September 2024 and May 2025.</a:t>
            </a:r>
          </a:p>
          <a:p>
            <a:endParaRPr lang="en-US" dirty="0"/>
          </a:p>
        </p:txBody>
      </p:sp>
    </p:spTree>
    <p:extLst>
      <p:ext uri="{BB962C8B-B14F-4D97-AF65-F5344CB8AC3E}">
        <p14:creationId xmlns:p14="http://schemas.microsoft.com/office/powerpoint/2010/main" val="181233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59B4-D816-D532-D10A-C9A25F1FFE5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3A9E54-84A4-2D55-E4C9-E6786E72BADD}"/>
              </a:ext>
            </a:extLst>
          </p:cNvPr>
          <p:cNvSpPr>
            <a:spLocks noGrp="1"/>
          </p:cNvSpPr>
          <p:nvPr>
            <p:ph idx="1"/>
          </p:nvPr>
        </p:nvSpPr>
        <p:spPr>
          <a:xfrm>
            <a:off x="587829" y="779490"/>
            <a:ext cx="10825842" cy="5278410"/>
          </a:xfrm>
        </p:spPr>
        <p:txBody>
          <a:bodyPr/>
          <a:lstStyle/>
          <a:p>
            <a:r>
              <a:rPr lang="en-US" sz="3600" dirty="0">
                <a:ea typeface="ＭＳ Ｐゴシック"/>
              </a:rPr>
              <a:t>Today’s Agenda</a:t>
            </a:r>
          </a:p>
          <a:p>
            <a:endParaRPr lang="en-US" sz="2000" dirty="0">
              <a:ea typeface="ＭＳ Ｐゴシック"/>
            </a:endParaRPr>
          </a:p>
          <a:p>
            <a:pPr marL="457200" indent="-457200">
              <a:buFont typeface="Arial" panose="020B0604020202020204" pitchFamily="34" charset="0"/>
              <a:buChar char="•"/>
            </a:pPr>
            <a:r>
              <a:rPr lang="en-US" sz="3600" dirty="0">
                <a:ea typeface="ＭＳ Ｐゴシック"/>
              </a:rPr>
              <a:t>Brief Overview/Demo of how to configure Research Assistant</a:t>
            </a:r>
          </a:p>
          <a:p>
            <a:pPr marL="457200" indent="-457200">
              <a:buFont typeface="Arial" panose="020B0604020202020204" pitchFamily="34" charset="0"/>
              <a:buChar char="•"/>
            </a:pPr>
            <a:r>
              <a:rPr lang="en-US" sz="3600" dirty="0">
                <a:ea typeface="ＭＳ Ｐゴシック"/>
              </a:rPr>
              <a:t>Review of What’s New since Initial Release</a:t>
            </a:r>
          </a:p>
          <a:p>
            <a:pPr marL="457200" indent="-457200">
              <a:buFont typeface="Arial" panose="020B0604020202020204" pitchFamily="34" charset="0"/>
              <a:buChar char="•"/>
            </a:pPr>
            <a:r>
              <a:rPr lang="en-US" sz="3600" dirty="0">
                <a:ea typeface="ＭＳ Ｐゴシック"/>
              </a:rPr>
              <a:t>Review of October 2024 “First Impressions” Webinar Takeaways</a:t>
            </a:r>
          </a:p>
          <a:p>
            <a:pPr marL="457200" indent="-457200">
              <a:buFont typeface="Arial" panose="020B0604020202020204" pitchFamily="34" charset="0"/>
              <a:buChar char="•"/>
            </a:pPr>
            <a:r>
              <a:rPr lang="en-US" sz="3600" dirty="0">
                <a:ea typeface="ＭＳ Ｐゴシック"/>
              </a:rPr>
              <a:t>Open Discussion</a:t>
            </a:r>
            <a:endParaRPr lang="en-US" sz="3200" dirty="0">
              <a:ea typeface="ＭＳ Ｐゴシック"/>
            </a:endParaRPr>
          </a:p>
          <a:p>
            <a:endParaRPr lang="en-US" sz="2800" dirty="0"/>
          </a:p>
          <a:p>
            <a:endParaRPr lang="en-US" sz="2000" dirty="0">
              <a:cs typeface="Times New Roman"/>
            </a:endParaRPr>
          </a:p>
          <a:p>
            <a:endParaRPr lang="en-US" sz="2000" dirty="0"/>
          </a:p>
        </p:txBody>
      </p:sp>
      <p:sp>
        <p:nvSpPr>
          <p:cNvPr id="3" name="Title 2">
            <a:extLst>
              <a:ext uri="{FF2B5EF4-FFF2-40B4-BE49-F238E27FC236}">
                <a16:creationId xmlns:a16="http://schemas.microsoft.com/office/drawing/2014/main" id="{B39B7673-BC57-4A98-B2F3-2C413B503E21}"/>
              </a:ext>
            </a:extLst>
          </p:cNvPr>
          <p:cNvSpPr>
            <a:spLocks noGrp="1"/>
          </p:cNvSpPr>
          <p:nvPr>
            <p:ph type="title"/>
          </p:nvPr>
        </p:nvSpPr>
        <p:spPr/>
        <p:txBody>
          <a:bodyPr>
            <a:normAutofit/>
          </a:bodyPr>
          <a:lstStyle/>
          <a:p>
            <a:endParaRPr lang="en-US" sz="1500" dirty="0"/>
          </a:p>
        </p:txBody>
      </p:sp>
    </p:spTree>
    <p:extLst>
      <p:ext uri="{BB962C8B-B14F-4D97-AF65-F5344CB8AC3E}">
        <p14:creationId xmlns:p14="http://schemas.microsoft.com/office/powerpoint/2010/main" val="331346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454128" y="0"/>
            <a:ext cx="11283739" cy="90963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accent6"/>
              </a:buClr>
              <a:buSzPts val="4800"/>
              <a:buFont typeface="Calibri"/>
              <a:buNone/>
            </a:pPr>
            <a:r>
              <a:rPr lang="en-US" sz="4800" b="0" i="0" u="none" strike="noStrike" cap="none">
                <a:solidFill>
                  <a:schemeClr val="accent6"/>
                </a:solidFill>
                <a:latin typeface="Calibri"/>
                <a:ea typeface="Calibri"/>
                <a:cs typeface="Calibri"/>
                <a:sym typeface="Calibri"/>
              </a:rPr>
              <a:t>Introduction to Primo Research Assistant</a:t>
            </a:r>
            <a:endParaRPr/>
          </a:p>
        </p:txBody>
      </p:sp>
      <p:pic>
        <p:nvPicPr>
          <p:cNvPr id="85" name="Google Shape;85;p1" descr="A screenshot of the Primo Research Assistant query box."/>
          <p:cNvPicPr preferRelativeResize="0"/>
          <p:nvPr/>
        </p:nvPicPr>
        <p:blipFill rotWithShape="1">
          <a:blip r:embed="rId3">
            <a:alphaModFix/>
          </a:blip>
          <a:srcRect/>
          <a:stretch/>
        </p:blipFill>
        <p:spPr>
          <a:xfrm>
            <a:off x="1512479" y="963428"/>
            <a:ext cx="9167042" cy="4737507"/>
          </a:xfrm>
          <a:prstGeom prst="rect">
            <a:avLst/>
          </a:prstGeom>
          <a:noFill/>
          <a:ln>
            <a:noFill/>
          </a:ln>
        </p:spPr>
      </p:pic>
      <p:sp>
        <p:nvSpPr>
          <p:cNvPr id="86" name="Google Shape;86;p1"/>
          <p:cNvSpPr txBox="1"/>
          <p:nvPr/>
        </p:nvSpPr>
        <p:spPr>
          <a:xfrm>
            <a:off x="8627633" y="5647145"/>
            <a:ext cx="3518647" cy="1521623"/>
          </a:xfrm>
          <a:prstGeom prst="rect">
            <a:avLst/>
          </a:prstGeom>
          <a:noFill/>
          <a:ln>
            <a:noFill/>
          </a:ln>
        </p:spPr>
        <p:txBody>
          <a:bodyPr spcFirstLastPara="1" wrap="square" lIns="91425" tIns="45700" rIns="91425" bIns="45700" anchor="b" anchorCtr="0">
            <a:normAutofit fontScale="97500"/>
          </a:bodyPr>
          <a:lstStyle/>
          <a:p>
            <a:pPr marL="0" marR="0" lvl="0" indent="0" algn="r" rtl="0">
              <a:lnSpc>
                <a:spcPct val="90000"/>
              </a:lnSpc>
              <a:spcBef>
                <a:spcPts val="0"/>
              </a:spcBef>
              <a:spcAft>
                <a:spcPts val="0"/>
              </a:spcAft>
              <a:buClr>
                <a:schemeClr val="accent6"/>
              </a:buClr>
              <a:buSzPct val="100000"/>
              <a:buFont typeface="Calibri"/>
              <a:buNone/>
            </a:pPr>
            <a:r>
              <a:rPr lang="en-US" sz="1800" b="1" i="0" u="none" strike="noStrike" cap="none">
                <a:solidFill>
                  <a:schemeClr val="accent6"/>
                </a:solidFill>
                <a:latin typeface="Calibri"/>
                <a:ea typeface="Calibri"/>
                <a:cs typeface="Calibri"/>
                <a:sym typeface="Calibri"/>
              </a:rPr>
              <a:t>Andrew Belongea</a:t>
            </a:r>
            <a:br>
              <a:rPr lang="en-US" sz="1800" b="1" i="0" u="none" strike="noStrike" cap="none">
                <a:solidFill>
                  <a:schemeClr val="accent6"/>
                </a:solidFill>
                <a:latin typeface="Calibri"/>
                <a:ea typeface="Calibri"/>
                <a:cs typeface="Calibri"/>
                <a:sym typeface="Calibri"/>
              </a:rPr>
            </a:br>
            <a:r>
              <a:rPr lang="en-US" sz="1800" b="1" i="0" u="none" strike="noStrike" cap="none">
                <a:solidFill>
                  <a:schemeClr val="accent6"/>
                </a:solidFill>
                <a:latin typeface="Calibri"/>
                <a:ea typeface="Calibri"/>
                <a:cs typeface="Calibri"/>
                <a:sym typeface="Calibri"/>
              </a:rPr>
              <a:t>Metadata and Systems Librarian</a:t>
            </a:r>
            <a:br>
              <a:rPr lang="en-US" sz="1800" b="1" i="0" u="none" strike="noStrike" cap="none">
                <a:solidFill>
                  <a:schemeClr val="accent6"/>
                </a:solidFill>
                <a:latin typeface="Calibri"/>
                <a:ea typeface="Calibri"/>
                <a:cs typeface="Calibri"/>
                <a:sym typeface="Calibri"/>
              </a:rPr>
            </a:br>
            <a:r>
              <a:rPr lang="en-US" sz="1800" b="1" i="0" u="none" strike="noStrike" cap="none">
                <a:solidFill>
                  <a:schemeClr val="accent6"/>
                </a:solidFill>
                <a:latin typeface="Calibri"/>
                <a:ea typeface="Calibri"/>
                <a:cs typeface="Calibri"/>
                <a:sym typeface="Calibri"/>
              </a:rPr>
              <a:t>Columbia College Chicago</a:t>
            </a:r>
            <a:br>
              <a:rPr lang="en-US" sz="1800" b="1" i="0" u="none" strike="noStrike" cap="none">
                <a:solidFill>
                  <a:schemeClr val="accent6"/>
                </a:solidFill>
                <a:latin typeface="Calibri"/>
                <a:ea typeface="Calibri"/>
                <a:cs typeface="Calibri"/>
                <a:sym typeface="Calibri"/>
              </a:rPr>
            </a:br>
            <a:r>
              <a:rPr lang="en-US" sz="1800" b="1" i="0" u="none" strike="noStrike" cap="none">
                <a:solidFill>
                  <a:schemeClr val="accent6"/>
                </a:solidFill>
                <a:latin typeface="Calibri"/>
                <a:ea typeface="Calibri"/>
                <a:cs typeface="Calibri"/>
                <a:sym typeface="Calibri"/>
              </a:rPr>
              <a:t>abelongea@colum.edu</a:t>
            </a:r>
            <a:br>
              <a:rPr lang="en-US" sz="2400" b="1" i="0" u="none" strike="noStrike" cap="none">
                <a:solidFill>
                  <a:schemeClr val="dk1"/>
                </a:solidFill>
                <a:latin typeface="Calibri"/>
                <a:ea typeface="Calibri"/>
                <a:cs typeface="Calibri"/>
                <a:sym typeface="Calibri"/>
              </a:rPr>
            </a:b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ctrTitle"/>
          </p:nvPr>
        </p:nvSpPr>
        <p:spPr>
          <a:xfrm>
            <a:off x="171449" y="-21520"/>
            <a:ext cx="2862207" cy="7914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a:solidFill>
                  <a:schemeClr val="accent6"/>
                </a:solidFill>
                <a:latin typeface="Calibri"/>
                <a:ea typeface="Calibri"/>
                <a:cs typeface="Calibri"/>
                <a:sym typeface="Calibri"/>
              </a:rPr>
            </a:br>
            <a:r>
              <a:rPr lang="en-US" sz="4900">
                <a:solidFill>
                  <a:schemeClr val="accent6"/>
                </a:solidFill>
                <a:latin typeface="Calibri"/>
                <a:ea typeface="Calibri"/>
                <a:cs typeface="Calibri"/>
                <a:sym typeface="Calibri"/>
              </a:rPr>
              <a:t>What is it?</a:t>
            </a:r>
            <a:endParaRPr/>
          </a:p>
        </p:txBody>
      </p:sp>
      <p:sp>
        <p:nvSpPr>
          <p:cNvPr id="92" name="Google Shape;92;p2"/>
          <p:cNvSpPr txBox="1"/>
          <p:nvPr/>
        </p:nvSpPr>
        <p:spPr>
          <a:xfrm>
            <a:off x="289783" y="673345"/>
            <a:ext cx="10801500" cy="40020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800"/>
              <a:buFont typeface="Arial"/>
              <a:buChar char="•"/>
            </a:pPr>
            <a:r>
              <a:rPr lang="en-US" sz="1800" i="0" u="none" strike="noStrike" cap="none">
                <a:solidFill>
                  <a:schemeClr val="dk1"/>
                </a:solidFill>
              </a:rPr>
              <a:t>ExLibris’s generative AI and retrieval-augmented generation (RAG) search</a:t>
            </a:r>
            <a:r>
              <a:rPr lang="en-US" sz="1800" b="0" i="0" u="none" strike="noStrike" cap="none">
                <a:solidFill>
                  <a:schemeClr val="dk1"/>
                </a:solidFill>
                <a:latin typeface="Calibri"/>
                <a:ea typeface="Calibri"/>
                <a:cs typeface="Calibri"/>
                <a:sym typeface="Calibri"/>
              </a:rPr>
              <a:t> </a:t>
            </a:r>
            <a:endParaRPr/>
          </a:p>
          <a:p>
            <a:pPr marL="457200" marR="0" lvl="0" indent="-342900" algn="l" rtl="0">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It prompts patrons to ask a research question using natural language. The tool then converts this language into a Boolean query and searches the CDI for results.</a:t>
            </a:r>
            <a:endParaRPr/>
          </a:p>
          <a:p>
            <a:pPr marL="457200" marR="0" lvl="0" indent="-342900" algn="l" rtl="0">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457200" algn="l" rtl="0">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It returns five relevant sources, a summary overview with text generated from the sources’ abstracts, and suggested research questions.</a:t>
            </a:r>
            <a:endParaRPr sz="1800" b="0" i="0" u="none" strike="noStrike" cap="none">
              <a:solidFill>
                <a:srgbClr val="000000"/>
              </a:solidFill>
              <a:latin typeface="Arial"/>
              <a:ea typeface="Arial"/>
              <a:cs typeface="Arial"/>
              <a:sym typeface="Arial"/>
            </a:endParaRPr>
          </a:p>
          <a:p>
            <a:pPr marL="457200" marR="0" lvl="0" indent="-254000" algn="l" rtl="0">
              <a:spcBef>
                <a:spcPts val="0"/>
              </a:spcBef>
              <a:spcAft>
                <a:spcPts val="0"/>
              </a:spcAft>
              <a:buClr>
                <a:schemeClr val="dk1"/>
              </a:buClr>
              <a:buSzPts val="3200"/>
              <a:buFont typeface="Arial"/>
              <a:buNone/>
            </a:pPr>
            <a:endParaRPr sz="320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93" name="Google Shape;93;p2" descr="A screenshot of the results page of the Primo Research Assistant after a query showing the sources, overview, and research history sections."/>
          <p:cNvPicPr preferRelativeResize="0"/>
          <p:nvPr/>
        </p:nvPicPr>
        <p:blipFill rotWithShape="1">
          <a:blip r:embed="rId3">
            <a:alphaModFix/>
          </a:blip>
          <a:srcRect/>
          <a:stretch/>
        </p:blipFill>
        <p:spPr>
          <a:xfrm>
            <a:off x="4682272" y="2518862"/>
            <a:ext cx="7347468" cy="4296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rotWithShape="1">
          <a:blip r:embed="rId3">
            <a:alphaModFix/>
          </a:blip>
          <a:srcRect/>
          <a:stretch/>
        </p:blipFill>
        <p:spPr>
          <a:xfrm>
            <a:off x="204395" y="1562409"/>
            <a:ext cx="11783209" cy="3316891"/>
          </a:xfrm>
          <a:prstGeom prst="rect">
            <a:avLst/>
          </a:prstGeom>
          <a:noFill/>
          <a:ln>
            <a:noFill/>
          </a:ln>
        </p:spPr>
      </p:pic>
      <p:sp>
        <p:nvSpPr>
          <p:cNvPr id="99" name="Google Shape;99;p3"/>
          <p:cNvSpPr txBox="1">
            <a:spLocks noGrp="1"/>
          </p:cNvSpPr>
          <p:nvPr>
            <p:ph type="ctrTitle"/>
          </p:nvPr>
        </p:nvSpPr>
        <p:spPr>
          <a:xfrm>
            <a:off x="204395" y="288145"/>
            <a:ext cx="11887201" cy="7914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a:solidFill>
                  <a:schemeClr val="accent6"/>
                </a:solidFill>
                <a:latin typeface="Calibri"/>
                <a:ea typeface="Calibri"/>
                <a:cs typeface="Calibri"/>
                <a:sym typeface="Calibri"/>
              </a:rPr>
            </a:br>
            <a:r>
              <a:rPr lang="en-US" sz="4900">
                <a:solidFill>
                  <a:schemeClr val="accent6"/>
                </a:solidFill>
                <a:latin typeface="Calibri"/>
                <a:ea typeface="Calibri"/>
                <a:cs typeface="Calibri"/>
                <a:sym typeface="Calibri"/>
              </a:rPr>
              <a:t>How does it work? </a:t>
            </a:r>
            <a:r>
              <a:rPr lang="en-US" sz="3100">
                <a:solidFill>
                  <a:schemeClr val="accent6"/>
                </a:solidFill>
                <a:latin typeface="Calibri"/>
                <a:ea typeface="Calibri"/>
                <a:cs typeface="Calibri"/>
                <a:sym typeface="Calibri"/>
              </a:rPr>
              <a:t>(via ExLibris Knowledge Center)</a:t>
            </a:r>
            <a:endParaRPr/>
          </a:p>
        </p:txBody>
      </p:sp>
      <p:sp>
        <p:nvSpPr>
          <p:cNvPr id="100" name="Google Shape;100;p3"/>
          <p:cNvSpPr txBox="1"/>
          <p:nvPr/>
        </p:nvSpPr>
        <p:spPr>
          <a:xfrm>
            <a:off x="2698600" y="5923524"/>
            <a:ext cx="76594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https://</a:t>
            </a:r>
            <a:r>
              <a:rPr lang="en-US" sz="1800" dirty="0" err="1">
                <a:solidFill>
                  <a:schemeClr val="dk1"/>
                </a:solidFill>
                <a:latin typeface="Calibri"/>
                <a:ea typeface="Calibri"/>
                <a:cs typeface="Calibri"/>
                <a:sym typeface="Calibri"/>
              </a:rPr>
              <a:t>knowledge.exlibrisgroup.com</a:t>
            </a:r>
            <a:r>
              <a:rPr lang="en-US" sz="1800" dirty="0">
                <a:solidFill>
                  <a:schemeClr val="dk1"/>
                </a:solidFill>
                <a:latin typeface="Calibri"/>
                <a:ea typeface="Calibri"/>
                <a:cs typeface="Calibri"/>
                <a:sym typeface="Calibri"/>
              </a:rPr>
              <a:t>/Primo/</a:t>
            </a:r>
            <a:r>
              <a:rPr lang="en-US" sz="1800" dirty="0" err="1">
                <a:solidFill>
                  <a:schemeClr val="dk1"/>
                </a:solidFill>
                <a:latin typeface="Calibri"/>
                <a:ea typeface="Calibri"/>
                <a:cs typeface="Calibri"/>
                <a:sym typeface="Calibri"/>
              </a:rPr>
              <a:t>Product_Documentation</a:t>
            </a:r>
            <a:r>
              <a:rPr lang="en-US" sz="1800" dirty="0">
                <a:solidFill>
                  <a:schemeClr val="dk1"/>
                </a:solidFill>
                <a:latin typeface="Calibri"/>
                <a:ea typeface="Calibri"/>
                <a:cs typeface="Calibri"/>
                <a:sym typeface="Calibri"/>
              </a:rPr>
              <a:t>/020Primo_VE/</a:t>
            </a:r>
            <a:r>
              <a:rPr lang="en-US" sz="1800" dirty="0" err="1">
                <a:solidFill>
                  <a:schemeClr val="dk1"/>
                </a:solidFill>
                <a:latin typeface="Calibri"/>
                <a:ea typeface="Calibri"/>
                <a:cs typeface="Calibri"/>
                <a:sym typeface="Calibri"/>
              </a:rPr>
              <a:t>Primo_VE</a:t>
            </a:r>
            <a:r>
              <a:rPr lang="en-US" sz="1800" dirty="0">
                <a:solidFill>
                  <a:schemeClr val="dk1"/>
                </a:solidFill>
                <a:latin typeface="Calibri"/>
                <a:ea typeface="Calibri"/>
                <a:cs typeface="Calibri"/>
                <a:sym typeface="Calibri"/>
              </a:rPr>
              <a:t>_(English)/015_Getting_Started_with_Primo_Research_Assistant</a:t>
            </a:r>
            <a:endParaRPr dirty="0"/>
          </a:p>
        </p:txBody>
      </p:sp>
      <p:pic>
        <p:nvPicPr>
          <p:cNvPr id="101" name="Google Shape;101;p3" descr="A QR code to Primo Research Assistant documentation."/>
          <p:cNvPicPr preferRelativeResize="0"/>
          <p:nvPr/>
        </p:nvPicPr>
        <p:blipFill rotWithShape="1">
          <a:blip r:embed="rId4">
            <a:alphaModFix/>
          </a:blip>
          <a:srcRect/>
          <a:stretch/>
        </p:blipFill>
        <p:spPr>
          <a:xfrm>
            <a:off x="10530166" y="5360028"/>
            <a:ext cx="1457438" cy="14574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ctrTitle"/>
          </p:nvPr>
        </p:nvSpPr>
        <p:spPr>
          <a:xfrm>
            <a:off x="171449" y="10906"/>
            <a:ext cx="11658600" cy="9096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a:solidFill>
                  <a:schemeClr val="accent6"/>
                </a:solidFill>
                <a:latin typeface="Calibri"/>
                <a:ea typeface="Calibri"/>
                <a:cs typeface="Calibri"/>
                <a:sym typeface="Calibri"/>
              </a:rPr>
            </a:br>
            <a:r>
              <a:rPr lang="en-US">
                <a:solidFill>
                  <a:schemeClr val="accent6"/>
                </a:solidFill>
                <a:latin typeface="Calibri"/>
                <a:ea typeface="Calibri"/>
                <a:cs typeface="Calibri"/>
                <a:sym typeface="Calibri"/>
              </a:rPr>
              <a:t>Where does it get content?</a:t>
            </a:r>
            <a:endParaRPr/>
          </a:p>
        </p:txBody>
      </p:sp>
      <p:sp>
        <p:nvSpPr>
          <p:cNvPr id="107" name="Google Shape;107;p4"/>
          <p:cNvSpPr txBox="1"/>
          <p:nvPr/>
        </p:nvSpPr>
        <p:spPr>
          <a:xfrm>
            <a:off x="171449" y="1168964"/>
            <a:ext cx="11430733" cy="741741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6"/>
              </a:buClr>
              <a:buSzPts val="2000"/>
              <a:buFont typeface="Arial"/>
              <a:buChar char="•"/>
            </a:pPr>
            <a:r>
              <a:rPr lang="en-US" sz="2000">
                <a:solidFill>
                  <a:schemeClr val="accent6"/>
                </a:solidFill>
                <a:latin typeface="Calibri"/>
                <a:ea typeface="Calibri"/>
                <a:cs typeface="Calibri"/>
                <a:sym typeface="Calibri"/>
              </a:rPr>
              <a:t>Content scope:</a:t>
            </a:r>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CDI records only, using CDI metadata and abstracts</a:t>
            </a:r>
            <a:endParaRPr/>
          </a:p>
          <a:p>
            <a:pPr marL="457200" marR="0" lvl="1"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rgbClr val="FF0000"/>
              </a:buClr>
              <a:buSzPts val="2000"/>
              <a:buFont typeface="Arial"/>
              <a:buChar char="•"/>
            </a:pPr>
            <a:r>
              <a:rPr lang="en-US" sz="2000">
                <a:solidFill>
                  <a:srgbClr val="FF0000"/>
                </a:solidFill>
                <a:latin typeface="Calibri"/>
                <a:ea typeface="Calibri"/>
                <a:cs typeface="Calibri"/>
                <a:sym typeface="Calibri"/>
              </a:rPr>
              <a:t>Exceptions:</a:t>
            </a:r>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News content (Newspaper articles, Newsletters, Text resources)</a:t>
            </a:r>
            <a:endParaRPr/>
          </a:p>
          <a:p>
            <a:pPr marL="457200" marR="0" lvl="1"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Collections (except for IHP, Rambi and Moshe Dayan center) that are not marked as “free for search” in the CDI collection list (subscription A&amp;I databases)</a:t>
            </a:r>
            <a:endParaRPr/>
          </a:p>
          <a:p>
            <a:pPr marL="914400" marR="0" lvl="1" indent="-33020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Sources with insufficient metadata and abstracts that are needed to run the tool effectively</a:t>
            </a:r>
            <a:endParaRPr/>
          </a:p>
          <a:p>
            <a:pPr marL="914400" marR="0" lvl="1" indent="-33020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Documents marked as withdrawn or retracted; retraction notes</a:t>
            </a:r>
            <a:endParaRPr/>
          </a:p>
          <a:p>
            <a:pPr marL="914400" marR="0" lvl="1" indent="-33020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Any collections from the following content providers: APA, DataCite, Elsevier, JSTOR, and Condé Nast</a:t>
            </a:r>
            <a:endParaRPr/>
          </a:p>
          <a:p>
            <a:pPr marL="914400" marR="0" lvl="1" indent="-330200" algn="l" rtl="0">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Any content published by the providers above coming via aggregator collections</a:t>
            </a:r>
            <a:endParaRPr/>
          </a:p>
          <a:p>
            <a:pPr marL="457200" marR="0" lvl="0" indent="-279400" algn="l" rtl="0">
              <a:spcBef>
                <a:spcPts val="0"/>
              </a:spcBef>
              <a:spcAft>
                <a:spcPts val="0"/>
              </a:spcAft>
              <a:buClr>
                <a:schemeClr val="dk1"/>
              </a:buClr>
              <a:buSzPts val="2800"/>
              <a:buFont typeface="Arial"/>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3200" b="1">
              <a:solidFill>
                <a:srgbClr val="000000"/>
              </a:solidFill>
              <a:latin typeface="Calibri"/>
              <a:ea typeface="Calibri"/>
              <a:cs typeface="Calibri"/>
              <a:sym typeface="Calibri"/>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ctrTitle"/>
          </p:nvPr>
        </p:nvSpPr>
        <p:spPr>
          <a:xfrm>
            <a:off x="171449" y="-87950"/>
            <a:ext cx="11658600" cy="9096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6"/>
              </a:buClr>
              <a:buSzPct val="100000"/>
              <a:buFont typeface="Calibri"/>
              <a:buNone/>
            </a:pPr>
            <a:br>
              <a:rPr lang="en-US">
                <a:solidFill>
                  <a:schemeClr val="accent6"/>
                </a:solidFill>
                <a:latin typeface="Calibri"/>
                <a:ea typeface="Calibri"/>
                <a:cs typeface="Calibri"/>
                <a:sym typeface="Calibri"/>
              </a:rPr>
            </a:br>
            <a:r>
              <a:rPr lang="en-US">
                <a:solidFill>
                  <a:schemeClr val="accent6"/>
                </a:solidFill>
                <a:latin typeface="Calibri"/>
                <a:ea typeface="Calibri"/>
                <a:cs typeface="Calibri"/>
                <a:sym typeface="Calibri"/>
              </a:rPr>
              <a:t>Activating the Research Assistant</a:t>
            </a:r>
            <a:endParaRPr/>
          </a:p>
        </p:txBody>
      </p:sp>
      <p:sp>
        <p:nvSpPr>
          <p:cNvPr id="113" name="Google Shape;113;p5"/>
          <p:cNvSpPr txBox="1"/>
          <p:nvPr/>
        </p:nvSpPr>
        <p:spPr>
          <a:xfrm>
            <a:off x="171449" y="648153"/>
            <a:ext cx="1147762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dk1"/>
                </a:solidFill>
                <a:latin typeface="Calibri"/>
                <a:ea typeface="Calibri"/>
                <a:cs typeface="Calibri"/>
                <a:sym typeface="Calibri"/>
              </a:rPr>
              <a:t>Configuration -&gt; Discovery -&gt; Display Configuration -&gt; Configure Views -&gt; [Edit view] -&gt; General Attributes -&gt; </a:t>
            </a:r>
            <a:r>
              <a:rPr lang="en-US" sz="2800" b="1" i="1" dirty="0">
                <a:solidFill>
                  <a:schemeClr val="dk1"/>
                </a:solidFill>
                <a:latin typeface="Calibri"/>
                <a:ea typeface="Calibri"/>
                <a:cs typeface="Calibri"/>
                <a:sym typeface="Calibri"/>
              </a:rPr>
              <a:t>Enable Research Assistant Using Widget/Icon</a:t>
            </a:r>
            <a:endParaRPr dirty="0"/>
          </a:p>
        </p:txBody>
      </p:sp>
      <p:sp>
        <p:nvSpPr>
          <p:cNvPr id="114" name="Google Shape;114;p5"/>
          <p:cNvSpPr/>
          <p:nvPr/>
        </p:nvSpPr>
        <p:spPr>
          <a:xfrm>
            <a:off x="5838567" y="6326660"/>
            <a:ext cx="1062681" cy="469556"/>
          </a:xfrm>
          <a:prstGeom prst="leftArrow">
            <a:avLst>
              <a:gd name="adj1" fmla="val 50000"/>
              <a:gd name="adj2" fmla="val 50000"/>
            </a:avLst>
          </a:prstGeom>
          <a:solidFill>
            <a:srgbClr val="A8D08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 name="Google Shape;115;p5" descr="A screenshot of the Primo VE View Configuration showing Research Assistant configuration options."/>
          <p:cNvPicPr preferRelativeResize="0"/>
          <p:nvPr/>
        </p:nvPicPr>
        <p:blipFill rotWithShape="1">
          <a:blip r:embed="rId3">
            <a:alphaModFix/>
          </a:blip>
          <a:srcRect/>
          <a:stretch/>
        </p:blipFill>
        <p:spPr>
          <a:xfrm>
            <a:off x="2101929" y="1634398"/>
            <a:ext cx="7473276" cy="5223602"/>
          </a:xfrm>
          <a:prstGeom prst="rect">
            <a:avLst/>
          </a:prstGeom>
          <a:noFill/>
          <a:ln>
            <a:noFill/>
          </a:ln>
        </p:spPr>
      </p:pic>
      <p:sp>
        <p:nvSpPr>
          <p:cNvPr id="116" name="Google Shape;116;p5"/>
          <p:cNvSpPr/>
          <p:nvPr/>
        </p:nvSpPr>
        <p:spPr>
          <a:xfrm>
            <a:off x="7380665" y="5889378"/>
            <a:ext cx="1062681" cy="469556"/>
          </a:xfrm>
          <a:prstGeom prst="leftArrow">
            <a:avLst>
              <a:gd name="adj1" fmla="val 50000"/>
              <a:gd name="adj2" fmla="val 50000"/>
            </a:avLst>
          </a:prstGeom>
          <a:solidFill>
            <a:srgbClr val="A8D08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5"/>
          <p:cNvSpPr/>
          <p:nvPr/>
        </p:nvSpPr>
        <p:spPr>
          <a:xfrm>
            <a:off x="4090246" y="6145672"/>
            <a:ext cx="1062681" cy="469556"/>
          </a:xfrm>
          <a:prstGeom prst="leftArrow">
            <a:avLst>
              <a:gd name="adj1" fmla="val 50000"/>
              <a:gd name="adj2" fmla="val 50000"/>
            </a:avLst>
          </a:prstGeom>
          <a:solidFill>
            <a:srgbClr val="A8D08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1883</Words>
  <Application>Microsoft Macintosh PowerPoint</Application>
  <PresentationFormat>Widescreen</PresentationFormat>
  <Paragraphs>186</Paragraphs>
  <Slides>33</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ＭＳ Ｐゴシック</vt:lpstr>
      <vt:lpstr>Arial</vt:lpstr>
      <vt:lpstr>Calibri</vt:lpstr>
      <vt:lpstr>Play</vt:lpstr>
      <vt:lpstr>Times New Roman</vt:lpstr>
      <vt:lpstr>Office Theme</vt:lpstr>
      <vt:lpstr>Presentation11</vt:lpstr>
      <vt:lpstr>A Second Look at Primo VE Research Assistant CARLI Discovery Primo VE Committee June 10, 2025</vt:lpstr>
      <vt:lpstr>Optional, Anonymous Poll</vt:lpstr>
      <vt:lpstr>Optional, Anonymous Poll Results</vt:lpstr>
      <vt:lpstr>PowerPoint Presentation</vt:lpstr>
      <vt:lpstr>PowerPoint Presentation</vt:lpstr>
      <vt:lpstr> What is it?</vt:lpstr>
      <vt:lpstr> How does it work? (via ExLibris Knowledge Center)</vt:lpstr>
      <vt:lpstr> Where does it get content?</vt:lpstr>
      <vt:lpstr> Activating the Research Assistant</vt:lpstr>
      <vt:lpstr> Activating the Research Assistant</vt:lpstr>
      <vt:lpstr> Changing the display labels</vt:lpstr>
      <vt:lpstr> Changing the custom link</vt:lpstr>
      <vt:lpstr> Changing the custom link</vt:lpstr>
      <vt:lpstr>Primo VE Research Assistant:  New Developments &amp; Takeaways Revisited</vt:lpstr>
      <vt:lpstr>What’s New Since its Initial Release?</vt:lpstr>
      <vt:lpstr>“How to Cite” Link</vt:lpstr>
      <vt:lpstr>Save History</vt:lpstr>
      <vt:lpstr>Pre-Search Filters</vt:lpstr>
      <vt:lpstr>Sources/Overview Reordered</vt:lpstr>
      <vt:lpstr>October 2024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Thoughts from the CARLI DPVEC</vt:lpstr>
      <vt:lpstr>PowerPoint Presentation</vt:lpstr>
      <vt:lpstr>Discussion Prompts</vt:lpstr>
      <vt:lpstr>Padlet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 B</dc:creator>
  <cp:lastModifiedBy>Gibson, Jessica</cp:lastModifiedBy>
  <cp:revision>8</cp:revision>
  <dcterms:created xsi:type="dcterms:W3CDTF">2023-08-28T16:30:29Z</dcterms:created>
  <dcterms:modified xsi:type="dcterms:W3CDTF">2025-06-16T16:32:21Z</dcterms:modified>
</cp:coreProperties>
</file>