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184" r:id="rId2"/>
    <p:sldId id="416" r:id="rId3"/>
    <p:sldId id="3341" r:id="rId4"/>
    <p:sldId id="3337" r:id="rId5"/>
    <p:sldId id="3338" r:id="rId6"/>
    <p:sldId id="3339" r:id="rId7"/>
    <p:sldId id="3340" r:id="rId8"/>
    <p:sldId id="3343" r:id="rId9"/>
    <p:sldId id="256" r:id="rId10"/>
    <p:sldId id="274" r:id="rId11"/>
    <p:sldId id="273" r:id="rId12"/>
    <p:sldId id="279" r:id="rId13"/>
    <p:sldId id="277" r:id="rId14"/>
    <p:sldId id="278" r:id="rId15"/>
    <p:sldId id="276" r:id="rId16"/>
    <p:sldId id="272" r:id="rId17"/>
    <p:sldId id="280" r:id="rId18"/>
    <p:sldId id="281" r:id="rId19"/>
    <p:sldId id="293" r:id="rId20"/>
    <p:sldId id="283" r:id="rId21"/>
    <p:sldId id="296" r:id="rId22"/>
    <p:sldId id="294" r:id="rId23"/>
    <p:sldId id="284" r:id="rId24"/>
    <p:sldId id="295" r:id="rId25"/>
    <p:sldId id="286" r:id="rId26"/>
    <p:sldId id="297" r:id="rId27"/>
    <p:sldId id="287" r:id="rId28"/>
    <p:sldId id="300" r:id="rId29"/>
    <p:sldId id="288" r:id="rId30"/>
    <p:sldId id="301" r:id="rId31"/>
    <p:sldId id="291" r:id="rId32"/>
    <p:sldId id="302" r:id="rId33"/>
    <p:sldId id="289" r:id="rId34"/>
    <p:sldId id="304" r:id="rId35"/>
    <p:sldId id="290" r:id="rId36"/>
    <p:sldId id="305" r:id="rId37"/>
    <p:sldId id="324" r:id="rId38"/>
    <p:sldId id="299" r:id="rId39"/>
    <p:sldId id="303" r:id="rId40"/>
    <p:sldId id="307" r:id="rId41"/>
    <p:sldId id="330" r:id="rId42"/>
    <p:sldId id="309" r:id="rId43"/>
    <p:sldId id="325" r:id="rId44"/>
    <p:sldId id="326" r:id="rId45"/>
    <p:sldId id="311" r:id="rId46"/>
    <p:sldId id="310" r:id="rId47"/>
    <p:sldId id="327" r:id="rId48"/>
    <p:sldId id="328" r:id="rId49"/>
    <p:sldId id="329" r:id="rId50"/>
    <p:sldId id="313" r:id="rId51"/>
    <p:sldId id="308" r:id="rId52"/>
    <p:sldId id="315" r:id="rId53"/>
    <p:sldId id="314" r:id="rId54"/>
    <p:sldId id="316" r:id="rId55"/>
    <p:sldId id="318" r:id="rId56"/>
    <p:sldId id="320" r:id="rId57"/>
    <p:sldId id="321" r:id="rId58"/>
    <p:sldId id="322" r:id="rId59"/>
    <p:sldId id="323" r:id="rId60"/>
    <p:sldId id="28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55" autoAdjust="0"/>
    <p:restoredTop sz="94660"/>
  </p:normalViewPr>
  <p:slideViewPr>
    <p:cSldViewPr snapToGrid="0">
      <p:cViewPr varScale="1">
        <p:scale>
          <a:sx n="104" d="100"/>
          <a:sy n="104" d="100"/>
        </p:scale>
        <p:origin x="22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97135-93DC-4ECC-B340-7E650C0324C7}" type="datetimeFigureOut">
              <a:rPr lang="en-US" smtClean="0"/>
              <a:t>4/2/26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260AC-B0BE-4DB0-AFDC-76064A1FADC2}" type="slidenum">
              <a:rPr lang="en-US" smtClean="0"/>
              <a:t>‹#›</a:t>
            </a:fld>
            <a:endParaRPr lang="en-US"/>
          </a:p>
        </p:txBody>
      </p:sp>
    </p:spTree>
    <p:extLst>
      <p:ext uri="{BB962C8B-B14F-4D97-AF65-F5344CB8AC3E}">
        <p14:creationId xmlns:p14="http://schemas.microsoft.com/office/powerpoint/2010/main" val="51216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447675"/>
            <a:ext cx="3027363" cy="1703388"/>
          </a:xfrm>
        </p:spPr>
      </p:sp>
      <p:sp>
        <p:nvSpPr>
          <p:cNvPr id="3" name="Notes Placeholder 2"/>
          <p:cNvSpPr>
            <a:spLocks noGrp="1"/>
          </p:cNvSpPr>
          <p:nvPr>
            <p:ph type="body" idx="1"/>
          </p:nvPr>
        </p:nvSpPr>
        <p:spPr/>
        <p:txBody>
          <a:bodyPr/>
          <a:lstStyle/>
          <a:p>
            <a:pPr marL="0" indent="0">
              <a:buFontTx/>
              <a:buNone/>
            </a:pP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A2322D7-5974-A64C-97E5-5150CB045093}"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6774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gn="l"/>
            <a:r>
              <a:rPr lang="en-US" dirty="0"/>
              <a:t>Hello, everyone, welcome to another CARLI webinar. Today’s webinar, entitled “Making Primo VE More Resourceful: New Audio and Visual Resource Types for I-Share Libraries” is hosted by the CARLI Discovery Primo VE Committee. My name is Jessica Gibson from the CARLI Office, and I will get things started today.</a:t>
            </a:r>
          </a:p>
        </p:txBody>
      </p:sp>
      <p:sp>
        <p:nvSpPr>
          <p:cNvPr id="4" name="Slide Number Placeholder 3"/>
          <p:cNvSpPr>
            <a:spLocks noGrp="1"/>
          </p:cNvSpPr>
          <p:nvPr>
            <p:ph type="sldNum" sz="quarter" idx="10"/>
          </p:nvPr>
        </p:nvSpPr>
        <p:spPr/>
        <p:txBody>
          <a:bodyPr/>
          <a:lstStyle/>
          <a:p>
            <a:fld id="{137D11FC-447A-4EDA-B98C-CF9B20224A98}" type="slidenum">
              <a:rPr lang="en-US" smtClean="0"/>
              <a:t>2</a:t>
            </a:fld>
            <a:endParaRPr lang="en-US"/>
          </a:p>
        </p:txBody>
      </p:sp>
    </p:spTree>
    <p:extLst>
      <p:ext uri="{BB962C8B-B14F-4D97-AF65-F5344CB8AC3E}">
        <p14:creationId xmlns:p14="http://schemas.microsoft.com/office/powerpoint/2010/main" val="258067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webinar, we’ll first discuss briefly “What are Resource Types?” followed by CARLI’s Recommendations for Local Resource Types in our network environment. Next, we will present the details of the new Local Resource Types established by the CARLI Discovery Primo VE Committee. And finally, we will talk about how to find and correct miscoded bib records for audio and video items that might cause the wrong Resource Type to be displayed. </a:t>
            </a:r>
          </a:p>
        </p:txBody>
      </p:sp>
      <p:sp>
        <p:nvSpPr>
          <p:cNvPr id="4" name="Slide Number Placeholder 3"/>
          <p:cNvSpPr>
            <a:spLocks noGrp="1"/>
          </p:cNvSpPr>
          <p:nvPr>
            <p:ph type="sldNum" sz="quarter" idx="5"/>
          </p:nvPr>
        </p:nvSpPr>
        <p:spPr/>
        <p:txBody>
          <a:bodyPr/>
          <a:lstStyle/>
          <a:p>
            <a:fld id="{D37B947D-A014-4A42-876B-86248CFCBFC0}" type="slidenum">
              <a:rPr lang="en-US" smtClean="0"/>
              <a:t>3</a:t>
            </a:fld>
            <a:endParaRPr lang="en-US"/>
          </a:p>
        </p:txBody>
      </p:sp>
    </p:spTree>
    <p:extLst>
      <p:ext uri="{BB962C8B-B14F-4D97-AF65-F5344CB8AC3E}">
        <p14:creationId xmlns:p14="http://schemas.microsoft.com/office/powerpoint/2010/main" val="393119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0421C-6BE8-AD4C-C0EF-848C04C64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6AAF0-A696-2491-E991-E3ABA6F2FA5D}"/>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A2188620-435B-05C9-C17E-FDA5B64F55AC}"/>
              </a:ext>
            </a:extLst>
          </p:cNvPr>
          <p:cNvSpPr>
            <a:spLocks noGrp="1"/>
          </p:cNvSpPr>
          <p:nvPr>
            <p:ph type="body" idx="1"/>
          </p:nvPr>
        </p:nvSpPr>
        <p:spPr/>
        <p:txBody>
          <a:bodyPr/>
          <a:lstStyle/>
          <a:p>
            <a:r>
              <a:rPr lang="en-US" dirty="0"/>
              <a:t>So, to make sure we are all on the same page as we dive in, What is the Resource Type in Primo VE?</a:t>
            </a:r>
          </a:p>
          <a:p>
            <a:endParaRPr lang="en-US" dirty="0"/>
          </a:p>
          <a:p>
            <a:r>
              <a:rPr lang="en-US" dirty="0"/>
              <a:t>A Resource Type in Primo VE is the small, gray text at the top of a record in the Brief Record display, highlighted in the image here in a red box.  These Resource Types are derived from data found in the bibliographic record.</a:t>
            </a:r>
          </a:p>
        </p:txBody>
      </p:sp>
      <p:sp>
        <p:nvSpPr>
          <p:cNvPr id="4" name="Slide Number Placeholder 3">
            <a:extLst>
              <a:ext uri="{FF2B5EF4-FFF2-40B4-BE49-F238E27FC236}">
                <a16:creationId xmlns:a16="http://schemas.microsoft.com/office/drawing/2014/main" id="{34B4D92C-CC88-BF56-1FC3-D41F9427B6A8}"/>
              </a:ext>
            </a:extLst>
          </p:cNvPr>
          <p:cNvSpPr>
            <a:spLocks noGrp="1"/>
          </p:cNvSpPr>
          <p:nvPr>
            <p:ph type="sldNum" sz="quarter" idx="5"/>
          </p:nvPr>
        </p:nvSpPr>
        <p:spPr/>
        <p:txBody>
          <a:bodyPr/>
          <a:lstStyle/>
          <a:p>
            <a:fld id="{D37B947D-A014-4A42-876B-86248CFCBFC0}" type="slidenum">
              <a:rPr lang="en-US" smtClean="0"/>
              <a:t>4</a:t>
            </a:fld>
            <a:endParaRPr lang="en-US"/>
          </a:p>
        </p:txBody>
      </p:sp>
    </p:spTree>
    <p:extLst>
      <p:ext uri="{BB962C8B-B14F-4D97-AF65-F5344CB8AC3E}">
        <p14:creationId xmlns:p14="http://schemas.microsoft.com/office/powerpoint/2010/main" val="354216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you are probably aware, “Resource Type” is also one of the standard, out-of-the-box default facets available to users in Primo VE.</a:t>
            </a:r>
          </a:p>
        </p:txBody>
      </p:sp>
      <p:sp>
        <p:nvSpPr>
          <p:cNvPr id="4" name="Slide Number Placeholder 3"/>
          <p:cNvSpPr>
            <a:spLocks noGrp="1"/>
          </p:cNvSpPr>
          <p:nvPr>
            <p:ph type="sldNum" sz="quarter" idx="5"/>
          </p:nvPr>
        </p:nvSpPr>
        <p:spPr/>
        <p:txBody>
          <a:bodyPr/>
          <a:lstStyle/>
          <a:p>
            <a:fld id="{D37B947D-A014-4A42-876B-86248CFCBFC0}" type="slidenum">
              <a:rPr lang="en-US" smtClean="0"/>
              <a:t>5</a:t>
            </a:fld>
            <a:endParaRPr lang="en-US"/>
          </a:p>
        </p:txBody>
      </p:sp>
    </p:spTree>
    <p:extLst>
      <p:ext uri="{BB962C8B-B14F-4D97-AF65-F5344CB8AC3E}">
        <p14:creationId xmlns:p14="http://schemas.microsoft.com/office/powerpoint/2010/main" val="36433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important facts to understand about Resource Types:</a:t>
            </a:r>
          </a:p>
          <a:p>
            <a:endParaRPr lang="en-US" dirty="0"/>
          </a:p>
          <a:p>
            <a:r>
              <a:rPr lang="en-US" dirty="0"/>
              <a:t>They are assigned by the system based on fields in the bibliographic record such as the Leader, 007, and 008 in MARC records, or the </a:t>
            </a:r>
            <a:r>
              <a:rPr lang="en-US" sz="1200" dirty="0" err="1"/>
              <a:t>discovery:resourceType</a:t>
            </a:r>
            <a:r>
              <a:rPr lang="en-US" sz="1200" dirty="0"/>
              <a:t>, </a:t>
            </a:r>
            <a:r>
              <a:rPr lang="en-US" sz="1200" dirty="0" err="1"/>
              <a:t>dcterms:type</a:t>
            </a:r>
            <a:r>
              <a:rPr lang="en-US" sz="1200" dirty="0"/>
              <a:t>, and </a:t>
            </a:r>
            <a:r>
              <a:rPr lang="en-US" sz="1200" dirty="0" err="1"/>
              <a:t>dc:type</a:t>
            </a:r>
            <a:r>
              <a:rPr lang="en-US" sz="1200" dirty="0"/>
              <a:t> fields in Dublin Core records.</a:t>
            </a:r>
          </a:p>
          <a:p>
            <a:endParaRPr lang="en-US" sz="1200" dirty="0"/>
          </a:p>
          <a:p>
            <a:r>
              <a:rPr lang="en-US" sz="1200" dirty="0"/>
              <a:t>Another important fact, there are different Resource Types!</a:t>
            </a:r>
          </a:p>
          <a:p>
            <a:endParaRPr lang="en-US" sz="1200" dirty="0"/>
          </a:p>
          <a:p>
            <a:r>
              <a:rPr lang="en-US" sz="1200" dirty="0"/>
              <a:t>Primo VE Resource Types that display in the Primo VE discovery interface are different from Resource Types that you see assigned in Alma as a staff user. </a:t>
            </a:r>
          </a:p>
          <a:p>
            <a:endParaRPr lang="en-US" sz="1200" dirty="0"/>
          </a:p>
          <a:p>
            <a:r>
              <a:rPr lang="en-US" sz="1200" dirty="0"/>
              <a:t>And to complicate things a bit more, there is also an independent list of Resource Types for that display in Primo VE on bib records that come from the Ex Libris Central Discovery Index, or CDI.</a:t>
            </a:r>
          </a:p>
          <a:p>
            <a:endParaRPr lang="en-US" sz="1200" dirty="0"/>
          </a:p>
          <a:p>
            <a:r>
              <a:rPr lang="en-US" sz="1200" dirty="0"/>
              <a:t>Rounding out the varieties of Resource Types are the Local Resource Types that we are going to discuss further today. These can be configured to display in Primo VE, but in a network environment like I-Share, the Local Resource Types should be defined the same way in both the Network Zone and the Institution Zones.</a:t>
            </a:r>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6</a:t>
            </a:fld>
            <a:endParaRPr lang="en-US"/>
          </a:p>
        </p:txBody>
      </p:sp>
    </p:spTree>
    <p:extLst>
      <p:ext uri="{BB962C8B-B14F-4D97-AF65-F5344CB8AC3E}">
        <p14:creationId xmlns:p14="http://schemas.microsoft.com/office/powerpoint/2010/main" val="293460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Local Resource Types need to be defined identically in the NZ and the IZs for best results when records are linked to the NZ, CARLI recommends that libraries consult with CARLI Support before creating any Local Resource Types. </a:t>
            </a:r>
          </a:p>
          <a:p>
            <a:endParaRPr lang="en-US" dirty="0"/>
          </a:p>
          <a:p>
            <a:r>
              <a:rPr lang="en-US" dirty="0"/>
              <a:t>Sometimes it will make sense to create a local type only in your IZ for records that are local to your IZ, but in many cases, it will be better to define it at the network level.</a:t>
            </a:r>
          </a:p>
          <a:p>
            <a:endParaRPr lang="en-US" dirty="0"/>
          </a:p>
          <a:p>
            <a:r>
              <a:rPr lang="en-US" dirty="0"/>
              <a:t>The CARLI webpage on Local Resource types describes this background and rationale and lists the </a:t>
            </a:r>
            <a:r>
              <a:rPr lang="en-US" dirty="0" err="1"/>
              <a:t>consortial</a:t>
            </a:r>
            <a:r>
              <a:rPr lang="en-US" dirty="0"/>
              <a:t> Local Resource Types we are working on.</a:t>
            </a:r>
          </a:p>
        </p:txBody>
      </p:sp>
      <p:sp>
        <p:nvSpPr>
          <p:cNvPr id="4" name="Slide Number Placeholder 3"/>
          <p:cNvSpPr>
            <a:spLocks noGrp="1"/>
          </p:cNvSpPr>
          <p:nvPr>
            <p:ph type="sldNum" sz="quarter" idx="5"/>
          </p:nvPr>
        </p:nvSpPr>
        <p:spPr/>
        <p:txBody>
          <a:bodyPr/>
          <a:lstStyle/>
          <a:p>
            <a:fld id="{D37B947D-A014-4A42-876B-86248CFCBFC0}" type="slidenum">
              <a:rPr lang="en-US" smtClean="0"/>
              <a:t>7</a:t>
            </a:fld>
            <a:endParaRPr lang="en-US"/>
          </a:p>
        </p:txBody>
      </p:sp>
    </p:spTree>
    <p:extLst>
      <p:ext uri="{BB962C8B-B14F-4D97-AF65-F5344CB8AC3E}">
        <p14:creationId xmlns:p14="http://schemas.microsoft.com/office/powerpoint/2010/main" val="151422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5589C-D252-6D98-5A9A-2B6030880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FF061-98F8-5027-FF18-A59FC3C0F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515FE-1EE1-AD63-D84F-3F79A69A2EAA}"/>
              </a:ext>
            </a:extLst>
          </p:cNvPr>
          <p:cNvSpPr>
            <a:spLocks noGrp="1"/>
          </p:cNvSpPr>
          <p:nvPr>
            <p:ph type="body" idx="1"/>
          </p:nvPr>
        </p:nvSpPr>
        <p:spPr/>
        <p:txBody>
          <a:bodyPr/>
          <a:lstStyle/>
          <a:p>
            <a:r>
              <a:rPr lang="en-US" dirty="0"/>
              <a:t>And we are working on several new Local Resource Types for I-Share that the CARLI Discovery Primo VE Committee has recently established!</a:t>
            </a:r>
          </a:p>
          <a:p>
            <a:endParaRPr lang="en-US" dirty="0"/>
          </a:p>
          <a:p>
            <a:r>
              <a:rPr lang="en-US" dirty="0"/>
              <a:t>The first new Resource Type was for Models. There were around 1000 bib records for models in the network, so this was kind of like our test case that we completed back in August and September.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implementing new Local Resource Types for more granular descriptions of audio and visual materials, including: </a:t>
            </a:r>
            <a:r>
              <a:rPr lang="en-US" sz="1200" dirty="0"/>
              <a:t>Audio CD, Audio LP, Audio cassette, Audiotape reel, DVD, Blu-ray, Videocassette, Film reel, and </a:t>
            </a:r>
            <a:r>
              <a:rPr lang="en-US" sz="1200" dirty="0" err="1"/>
              <a:t>LaserDisc</a:t>
            </a:r>
            <a:r>
              <a:rPr lang="en-US" sz="1200" dirty="0"/>
              <a:t>. These have been implemented in the NZ, and CARLI will be rolling this out to each IZ in the coming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good news, I-Share libraries do not need to do anything to take advantage of these new Local Resource Types; they appear in Primo VE automatically! However, you and your colleagues may find bib records that are miscoded and displaying the wrong Resource Type.   Such bibliographic records will need to be corrected because, as the saying goes: Bad Data In, Bad Data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more details </a:t>
            </a:r>
            <a:r>
              <a:rPr lang="en-US" sz="1200"/>
              <a:t>on this, </a:t>
            </a:r>
            <a:r>
              <a:rPr lang="en-US" sz="1200" dirty="0"/>
              <a:t>I will turn this presentation over to Andrew </a:t>
            </a:r>
            <a:r>
              <a:rPr lang="en-US" sz="1200" dirty="0" err="1"/>
              <a:t>Belongea</a:t>
            </a:r>
            <a:r>
              <a:rPr lang="en-US" sz="1200" dirty="0"/>
              <a:t>, a member of the CARLI Discovery Primo VE Committee, and an INTEGRAL part of getting these new Resource Types in place for I-Share! </a:t>
            </a:r>
            <a:r>
              <a:rPr lang="en-US" b="0" i="0" u="none" strike="noStrike" dirty="0">
                <a:solidFill>
                  <a:srgbClr val="070706"/>
                </a:solidFill>
                <a:effectLst/>
                <a:latin typeface="Aptos" panose="020B0004020202020204" pitchFamily="34" charset="0"/>
              </a:rPr>
              <a:t>Andrew</a:t>
            </a:r>
            <a:r>
              <a:rPr lang="en-US" b="0" i="0" u="none" strike="noStrike" dirty="0">
                <a:solidFill>
                  <a:srgbClr val="000000"/>
                </a:solidFill>
                <a:effectLst/>
                <a:latin typeface="Aptos" panose="020B0004020202020204" pitchFamily="34" charset="0"/>
              </a:rPr>
              <a:t> is the Metadata and Systems Librarian at Columbia College Chicago Library. He has worked in Chicago libraries over the past 17 years, including at The University of Chicago, UIC, and The Newberry Library.</a:t>
            </a:r>
            <a:endParaRPr lang="en-US" sz="1200" dirty="0"/>
          </a:p>
        </p:txBody>
      </p:sp>
      <p:sp>
        <p:nvSpPr>
          <p:cNvPr id="4" name="Slide Number Placeholder 3">
            <a:extLst>
              <a:ext uri="{FF2B5EF4-FFF2-40B4-BE49-F238E27FC236}">
                <a16:creationId xmlns:a16="http://schemas.microsoft.com/office/drawing/2014/main" id="{60EFD188-0EC5-9738-FAC6-C1BDB00223E2}"/>
              </a:ext>
            </a:extLst>
          </p:cNvPr>
          <p:cNvSpPr>
            <a:spLocks noGrp="1"/>
          </p:cNvSpPr>
          <p:nvPr>
            <p:ph type="sldNum" sz="quarter" idx="5"/>
          </p:nvPr>
        </p:nvSpPr>
        <p:spPr/>
        <p:txBody>
          <a:bodyPr/>
          <a:lstStyle/>
          <a:p>
            <a:fld id="{D37B947D-A014-4A42-876B-86248CFCBFC0}" type="slidenum">
              <a:rPr lang="en-US" smtClean="0"/>
              <a:t>8</a:t>
            </a:fld>
            <a:endParaRPr lang="en-US"/>
          </a:p>
        </p:txBody>
      </p:sp>
    </p:spTree>
    <p:extLst>
      <p:ext uri="{BB962C8B-B14F-4D97-AF65-F5344CB8AC3E}">
        <p14:creationId xmlns:p14="http://schemas.microsoft.com/office/powerpoint/2010/main" val="363855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BC8-8424-F9D4-E71C-B5AF0EA9F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A033F-D363-7B18-144D-C55D5E47C1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712E74-2FE3-1D9C-7A2F-7B659CF5A292}"/>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185F4DB0-B5A0-EBB7-4DEA-F0FA7AC1F9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979595-D373-873C-0C4A-03B2EC5E091E}"/>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2140599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163E-8F62-0F5C-7855-D3E4CCE74C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25BB02-280E-5FC7-BF23-74EB0BDA3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CA5B6-D11D-FDF4-35CC-4959E0D831FE}"/>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A2DB7FA4-93D1-5215-BDF8-DA8CA0897D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E5C23B-0D99-B17C-9E02-CC8C4C44240F}"/>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409487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AA83A-AB6C-6F55-E4D9-A385D33495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234D0-036B-1AC3-50EE-FD8EDDD8C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8D8C-55AE-0CC1-6E00-44F99AE1EA38}"/>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8DA664A0-9E4B-833E-E526-767E300E5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A91165-418E-40D1-866B-287D17F74107}"/>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357589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p>
        </p:txBody>
      </p:sp>
      <p:sp>
        <p:nvSpPr>
          <p:cNvPr id="4" name="Content Placeholder 5"/>
          <p:cNvSpPr>
            <a:spLocks noGrp="1"/>
          </p:cNvSpPr>
          <p:nvPr>
            <p:ph sz="quarter" idx="10"/>
          </p:nvPr>
        </p:nvSpPr>
        <p:spPr>
          <a:xfrm>
            <a:off x="306918" y="634998"/>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9"/>
          <p:cNvSpPr>
            <a:spLocks noGrp="1"/>
          </p:cNvSpPr>
          <p:nvPr>
            <p:ph sz="quarter" idx="11"/>
          </p:nvPr>
        </p:nvSpPr>
        <p:spPr>
          <a:xfrm>
            <a:off x="6096002" y="634998"/>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20" y="5599113"/>
            <a:ext cx="11499849" cy="635000"/>
          </a:xfrm>
        </p:spPr>
        <p:txBody>
          <a:bodyPr/>
          <a:lstStyle>
            <a:lvl1pPr>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22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FC7E-924D-ACE5-BE21-BACF0A7E0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326A0-EADC-12A0-4DE8-1E6DD273D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B269C-44BD-7993-498D-3F7DA010ED47}"/>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796AC4A9-7D17-0F9F-BD94-AB4BD3C330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F2CE43-7CB0-00A4-AD5E-03AFFB546585}"/>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107005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ADC7-95D2-8ABE-37C0-F295273CB4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5D93BE-BCF2-98EB-D34A-B251F9CC9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A7A258-6FE8-6BDC-1D92-0BB96D2E5E74}"/>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DCF40698-2219-84E9-2FED-29052423C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D3EE30-A383-B685-4F7C-276C1AEA89FC}"/>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374789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1236-141F-51AF-2290-B42F89240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925B2E-CB54-5577-8D8E-0FB3886F3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9468B-9FF6-EFBB-AD9C-27D3D5EAF0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7F2F9-9A60-069E-A283-3D9E0DE9B83E}"/>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6" name="Footer Placeholder 5">
            <a:extLst>
              <a:ext uri="{FF2B5EF4-FFF2-40B4-BE49-F238E27FC236}">
                <a16:creationId xmlns:a16="http://schemas.microsoft.com/office/drawing/2014/main" id="{4BB560DD-2A64-DB08-8E9F-18F5B4168B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320ECD-D6D9-2FC5-D12C-A48EC8100679}"/>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152925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71B1-CCA0-EA41-2330-8A7E6B31D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F8E9D-3649-545D-8A9E-07676633A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CE1D5-232D-C0F6-9D1E-A3BB6E3365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55C50-6EB6-33E0-7C02-2A441C35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5DD97-364B-6298-BCD6-BDABA2813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6DD13B-F453-2076-9EB0-D84FFCF07779}"/>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8" name="Footer Placeholder 7">
            <a:extLst>
              <a:ext uri="{FF2B5EF4-FFF2-40B4-BE49-F238E27FC236}">
                <a16:creationId xmlns:a16="http://schemas.microsoft.com/office/drawing/2014/main" id="{E2850674-979A-8D64-D8C5-A577713AED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30B5360-9432-B649-4A9D-0BECDEEFE10D}"/>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197843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BDF5-FDFE-424C-B218-64448916E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42A7B-14FD-0BE9-99FF-BD7ACDE779B9}"/>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4" name="Footer Placeholder 3">
            <a:extLst>
              <a:ext uri="{FF2B5EF4-FFF2-40B4-BE49-F238E27FC236}">
                <a16:creationId xmlns:a16="http://schemas.microsoft.com/office/drawing/2014/main" id="{425E63FE-7DF8-653C-3DA3-682F16D130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DADA2C9-E15B-F8EF-8C39-DCF03927782F}"/>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320363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DFE202-2B9D-AF06-0341-7A57D3B2637D}"/>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3" name="Footer Placeholder 2">
            <a:extLst>
              <a:ext uri="{FF2B5EF4-FFF2-40B4-BE49-F238E27FC236}">
                <a16:creationId xmlns:a16="http://schemas.microsoft.com/office/drawing/2014/main" id="{C4790DCB-1916-C2E4-0109-A406CA1229F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9D467E-6461-F22F-F950-458B4BD77A77}"/>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417720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06CA-9DBD-6063-90A6-16C8F52E3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B7E8FE-3C21-3403-EB31-B71EA9F3CC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8F8DF-4521-CAA8-9EC0-8F0670E77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EDF92-5E16-D090-BC6E-96334247C1D1}"/>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6" name="Footer Placeholder 5">
            <a:extLst>
              <a:ext uri="{FF2B5EF4-FFF2-40B4-BE49-F238E27FC236}">
                <a16:creationId xmlns:a16="http://schemas.microsoft.com/office/drawing/2014/main" id="{975F2976-34D6-058D-A85B-CC6FA11B65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EE3D5E-1F8A-D6C0-BB46-231C996C2646}"/>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229268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FA65-1663-6D03-8637-C425D6186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654B8-0B4F-10BD-619F-9D90049E8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F39DD35-32AA-CD09-D4CF-5B113DCB0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83F9F-1F62-61EF-7B58-04E50E0285E4}"/>
              </a:ext>
            </a:extLst>
          </p:cNvPr>
          <p:cNvSpPr>
            <a:spLocks noGrp="1"/>
          </p:cNvSpPr>
          <p:nvPr>
            <p:ph type="dt" sz="half" idx="10"/>
          </p:nvPr>
        </p:nvSpPr>
        <p:spPr/>
        <p:txBody>
          <a:bodyPr/>
          <a:lstStyle/>
          <a:p>
            <a:fld id="{1F886423-3A03-4BF8-B2CC-3E3712E93801}" type="datetimeFigureOut">
              <a:rPr lang="en-US" smtClean="0"/>
              <a:t>4/2/26</a:t>
            </a:fld>
            <a:endParaRPr lang="en-US" dirty="0"/>
          </a:p>
        </p:txBody>
      </p:sp>
      <p:sp>
        <p:nvSpPr>
          <p:cNvPr id="6" name="Footer Placeholder 5">
            <a:extLst>
              <a:ext uri="{FF2B5EF4-FFF2-40B4-BE49-F238E27FC236}">
                <a16:creationId xmlns:a16="http://schemas.microsoft.com/office/drawing/2014/main" id="{7FA46328-424D-2398-767C-32CF0B3A85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909F0D-44F2-1D01-3047-DF08C275F3B0}"/>
              </a:ext>
            </a:extLst>
          </p:cNvPr>
          <p:cNvSpPr>
            <a:spLocks noGrp="1"/>
          </p:cNvSpPr>
          <p:nvPr>
            <p:ph type="sldNum" sz="quarter" idx="12"/>
          </p:nvPr>
        </p:nvSpPr>
        <p:spPr/>
        <p:txBody>
          <a:bodyPr/>
          <a:lstStyle/>
          <a:p>
            <a:fld id="{E41C05F4-7CD0-452F-AF6E-5C3FFCA75017}" type="slidenum">
              <a:rPr lang="en-US" smtClean="0"/>
              <a:t>‹#›</a:t>
            </a:fld>
            <a:endParaRPr lang="en-US" dirty="0"/>
          </a:p>
        </p:txBody>
      </p:sp>
    </p:spTree>
    <p:extLst>
      <p:ext uri="{BB962C8B-B14F-4D97-AF65-F5344CB8AC3E}">
        <p14:creationId xmlns:p14="http://schemas.microsoft.com/office/powerpoint/2010/main" val="22373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770E2-8DF3-FAD9-5E20-B6E3F750F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B73524-800A-E83B-0366-8EC6B93FA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734DB-A4E3-A837-ED11-0C2834D9D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86423-3A03-4BF8-B2CC-3E3712E93801}" type="datetimeFigureOut">
              <a:rPr lang="en-US" smtClean="0"/>
              <a:t>4/2/26</a:t>
            </a:fld>
            <a:endParaRPr lang="en-US" dirty="0"/>
          </a:p>
        </p:txBody>
      </p:sp>
      <p:sp>
        <p:nvSpPr>
          <p:cNvPr id="5" name="Footer Placeholder 4">
            <a:extLst>
              <a:ext uri="{FF2B5EF4-FFF2-40B4-BE49-F238E27FC236}">
                <a16:creationId xmlns:a16="http://schemas.microsoft.com/office/drawing/2014/main" id="{A805904F-9297-9538-C545-5011797EA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CE7480B-64ED-AB9D-9383-896077512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C05F4-7CD0-452F-AF6E-5C3FFCA75017}" type="slidenum">
              <a:rPr lang="en-US" smtClean="0"/>
              <a:t>‹#›</a:t>
            </a:fld>
            <a:endParaRPr lang="en-US" dirty="0"/>
          </a:p>
        </p:txBody>
      </p:sp>
    </p:spTree>
    <p:extLst>
      <p:ext uri="{BB962C8B-B14F-4D97-AF65-F5344CB8AC3E}">
        <p14:creationId xmlns:p14="http://schemas.microsoft.com/office/powerpoint/2010/main" val="1767539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knowledge.exlibrisgroup.com/Primo/Product_Documentation/020Primo_VE/Primo_VE_(English)/120Other_Configurations/Mapping_to_the_Display%2C_Facets%2C_and_Search_Sections_in_the_Primo_VE_Record"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oclc.org/bibformats/en/0xx/007sound.html" TargetMode="External"/><Relationship Id="rId7" Type="http://schemas.openxmlformats.org/officeDocument/2006/relationships/image" Target="../media/image15.jpeg"/><Relationship Id="rId2" Type="http://schemas.openxmlformats.org/officeDocument/2006/relationships/hyperlink" Target="https://www.oclc.org/bibformats/en/0xx/007.html" TargetMode="Externa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www.oclc.org/bibformats/en/0xx/007video.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oclc.org/bibformats/en/0xx/007motio.html"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v0ktZ1P-suObjytdT5MqrM97Txb4JJSrxRjll20ZbYM/edit?usp=sharing" TargetMode="External"/><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20Other_Configurations/Mapping_to_the_Display%2C_Facets%2C_and_Search_Sections_in_the_Primo_VE_Record#Resource_Type_Mappin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knowledge.exlibrisgroup.com/Primo/Content_Corner/Central_Discovery_Index/Documentation_and_Training/Documentation_and_Training_(English)/CDI_-_The_Central_Discovery_Index/070Resource_Types_in_CDI" TargetMode="External"/><Relationship Id="rId4" Type="http://schemas.openxmlformats.org/officeDocument/2006/relationships/hyperlink" Target="https://knowledge.exlibrisgroup.com/Alma/Product_Documentation/010Alma_Online_Help_(English)/010Getting_Started/050Alma_User_Interface_%E2%80%93_General_Information/Searching_in_Alma#Rules_Used_to_Create_the_Resource_Type_Field_MARC_21_KORMARC_and_UNIMARC" TargetMode="External"/></Relationships>
</file>

<file path=ppt/slides/_rels/slide60.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hyperlink" Target="https://www.carli.illinois.edu/products-services/i-share/discovery-interface/local_resource_type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B8F6A4-FCF0-A447-9F59-512B1DA3CA3B}"/>
              </a:ext>
            </a:extLst>
          </p:cNvPr>
          <p:cNvSpPr>
            <a:spLocks noGrp="1"/>
          </p:cNvSpPr>
          <p:nvPr>
            <p:ph type="title"/>
          </p:nvPr>
        </p:nvSpPr>
        <p:spPr>
          <a:xfrm>
            <a:off x="307220" y="-94785"/>
            <a:ext cx="10972800" cy="602796"/>
          </a:xfrm>
        </p:spPr>
        <p:txBody>
          <a:bodyPr wrap="square" anchor="ctr">
            <a:normAutofit/>
          </a:bodyPr>
          <a:lstStyle/>
          <a:p>
            <a:r>
              <a:rPr lang="en-US" sz="1500" dirty="0"/>
              <a:t>The Webinar will start shortly</a:t>
            </a:r>
          </a:p>
        </p:txBody>
      </p:sp>
      <p:pic>
        <p:nvPicPr>
          <p:cNvPr id="3" name="Picture 2" descr="A purple letter on a black background&#10;&#10;Description automatically generated">
            <a:extLst>
              <a:ext uri="{FF2B5EF4-FFF2-40B4-BE49-F238E27FC236}">
                <a16:creationId xmlns:a16="http://schemas.microsoft.com/office/drawing/2014/main" id="{E3758215-F39E-B486-7A82-B50C80DF1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17" y="2192012"/>
            <a:ext cx="5635143" cy="1746893"/>
          </a:xfrm>
          <a:prstGeom prst="rect">
            <a:avLst/>
          </a:prstGeom>
          <a:noFill/>
        </p:spPr>
      </p:pic>
      <p:sp>
        <p:nvSpPr>
          <p:cNvPr id="9" name="Content Placeholder 8">
            <a:extLst>
              <a:ext uri="{FF2B5EF4-FFF2-40B4-BE49-F238E27FC236}">
                <a16:creationId xmlns:a16="http://schemas.microsoft.com/office/drawing/2014/main" id="{8D77F3D4-63D5-E741-8320-25D81CE9C8AB}"/>
              </a:ext>
            </a:extLst>
          </p:cNvPr>
          <p:cNvSpPr>
            <a:spLocks noGrp="1"/>
          </p:cNvSpPr>
          <p:nvPr>
            <p:ph sz="quarter" idx="11"/>
          </p:nvPr>
        </p:nvSpPr>
        <p:spPr>
          <a:xfrm>
            <a:off x="6564086" y="634996"/>
            <a:ext cx="5242682" cy="5324933"/>
          </a:xfrm>
        </p:spPr>
        <p:txBody>
          <a:bodyPr wrap="square" anchor="t">
            <a:normAutofit/>
          </a:bodyPr>
          <a:lstStyle/>
          <a:p>
            <a:r>
              <a:rPr lang="en-US" sz="2800" i="1" dirty="0"/>
              <a:t>Welcome!</a:t>
            </a:r>
          </a:p>
          <a:p>
            <a:endParaRPr lang="en-US" sz="2800" i="1" dirty="0"/>
          </a:p>
          <a:p>
            <a:r>
              <a:rPr lang="en-US" sz="2800" dirty="0"/>
              <a:t>This webinar will start at 10am and run until 11am.</a:t>
            </a:r>
            <a:br>
              <a:rPr lang="en-US" sz="2800" dirty="0"/>
            </a:br>
            <a:br>
              <a:rPr lang="en-US" sz="2800" dirty="0"/>
            </a:br>
            <a:r>
              <a:rPr lang="en-US" sz="2800" dirty="0"/>
              <a:t>Please mute your microphone to start to avoid excess background noise.</a:t>
            </a:r>
            <a:br>
              <a:rPr lang="en-US" sz="2800" dirty="0"/>
            </a:br>
            <a:endParaRPr lang="en-US" sz="2800" dirty="0"/>
          </a:p>
          <a:p>
            <a:r>
              <a:rPr lang="en-US" sz="2800" dirty="0"/>
              <a:t>This session will be recorded and posted to the CARLI website for later viewing. </a:t>
            </a:r>
          </a:p>
        </p:txBody>
      </p:sp>
    </p:spTree>
    <p:extLst>
      <p:ext uri="{BB962C8B-B14F-4D97-AF65-F5344CB8AC3E}">
        <p14:creationId xmlns:p14="http://schemas.microsoft.com/office/powerpoint/2010/main" val="359331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3A27-F4BD-7ABF-D763-953741C582E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3B35CD6-07FC-952E-E70D-CAD02428E109}"/>
              </a:ext>
            </a:extLst>
          </p:cNvPr>
          <p:cNvSpPr txBox="1">
            <a:spLocks/>
          </p:cNvSpPr>
          <p:nvPr/>
        </p:nvSpPr>
        <p:spPr>
          <a:xfrm>
            <a:off x="586273" y="28008"/>
            <a:ext cx="11019453" cy="72231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600" dirty="0"/>
              <a:t>Only two, broad resource types for “Audio” and “Videos” </a:t>
            </a:r>
          </a:p>
        </p:txBody>
      </p:sp>
      <p:pic>
        <p:nvPicPr>
          <p:cNvPr id="12" name="Picture 11">
            <a:extLst>
              <a:ext uri="{FF2B5EF4-FFF2-40B4-BE49-F238E27FC236}">
                <a16:creationId xmlns:a16="http://schemas.microsoft.com/office/drawing/2014/main" id="{DAA7A8DE-8E25-0DE4-8008-4D7D08B50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71" y="891268"/>
            <a:ext cx="9199458" cy="5938724"/>
          </a:xfrm>
          <a:prstGeom prst="rect">
            <a:avLst/>
          </a:prstGeom>
        </p:spPr>
      </p:pic>
      <p:sp>
        <p:nvSpPr>
          <p:cNvPr id="8" name="Arrow: Right 7">
            <a:extLst>
              <a:ext uri="{FF2B5EF4-FFF2-40B4-BE49-F238E27FC236}">
                <a16:creationId xmlns:a16="http://schemas.microsoft.com/office/drawing/2014/main" id="{166BF674-5B43-35D3-C16F-0AB16527BE3B}"/>
              </a:ext>
            </a:extLst>
          </p:cNvPr>
          <p:cNvSpPr/>
          <p:nvPr/>
        </p:nvSpPr>
        <p:spPr>
          <a:xfrm>
            <a:off x="677645" y="3368354"/>
            <a:ext cx="998375" cy="289249"/>
          </a:xfrm>
          <a:prstGeom prst="rightArrow">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Right 9">
            <a:extLst>
              <a:ext uri="{FF2B5EF4-FFF2-40B4-BE49-F238E27FC236}">
                <a16:creationId xmlns:a16="http://schemas.microsoft.com/office/drawing/2014/main" id="{A936B158-8312-1730-7B95-ECB7B579F148}"/>
              </a:ext>
            </a:extLst>
          </p:cNvPr>
          <p:cNvSpPr/>
          <p:nvPr/>
        </p:nvSpPr>
        <p:spPr>
          <a:xfrm>
            <a:off x="677645" y="2933984"/>
            <a:ext cx="998375" cy="289249"/>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1561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E698-33F2-3D4F-FFC7-F18E9E075CA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A27D359-E7A6-45A5-AC97-0FE16F04A0BC}"/>
              </a:ext>
            </a:extLst>
          </p:cNvPr>
          <p:cNvSpPr txBox="1">
            <a:spLocks/>
          </p:cNvSpPr>
          <p:nvPr/>
        </p:nvSpPr>
        <p:spPr>
          <a:xfrm>
            <a:off x="-11152" y="122664"/>
            <a:ext cx="12191999" cy="1062553"/>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600" dirty="0"/>
              <a:t>Resource types in Primo VE are determined by the fields in a bibliographic record</a:t>
            </a:r>
          </a:p>
        </p:txBody>
      </p:sp>
      <p:pic>
        <p:nvPicPr>
          <p:cNvPr id="19" name="Picture 18">
            <a:extLst>
              <a:ext uri="{FF2B5EF4-FFF2-40B4-BE49-F238E27FC236}">
                <a16:creationId xmlns:a16="http://schemas.microsoft.com/office/drawing/2014/main" id="{7064D783-3C5B-7852-1DE5-A4A921D94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81" y="4531341"/>
            <a:ext cx="10973335" cy="1516562"/>
          </a:xfrm>
          <a:prstGeom prst="rect">
            <a:avLst/>
          </a:prstGeom>
        </p:spPr>
      </p:pic>
      <p:pic>
        <p:nvPicPr>
          <p:cNvPr id="23" name="Picture 22">
            <a:extLst>
              <a:ext uri="{FF2B5EF4-FFF2-40B4-BE49-F238E27FC236}">
                <a16:creationId xmlns:a16="http://schemas.microsoft.com/office/drawing/2014/main" id="{434E6BC7-D85E-8C11-C099-E3F17227F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32" y="1274127"/>
            <a:ext cx="10973335" cy="3269991"/>
          </a:xfrm>
          <a:prstGeom prst="rect">
            <a:avLst/>
          </a:prstGeom>
        </p:spPr>
      </p:pic>
    </p:spTree>
    <p:extLst>
      <p:ext uri="{BB962C8B-B14F-4D97-AF65-F5344CB8AC3E}">
        <p14:creationId xmlns:p14="http://schemas.microsoft.com/office/powerpoint/2010/main" val="101367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0F776-56DB-A137-CCEF-F4CAF230F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BC660-906F-328E-7B2F-D13172EB5086}"/>
              </a:ext>
            </a:extLst>
          </p:cNvPr>
          <p:cNvSpPr txBox="1">
            <a:spLocks/>
          </p:cNvSpPr>
          <p:nvPr/>
        </p:nvSpPr>
        <p:spPr>
          <a:xfrm>
            <a:off x="245326" y="1055383"/>
            <a:ext cx="12191999" cy="120751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err="1">
                <a:solidFill>
                  <a:schemeClr val="tx1"/>
                </a:solidFill>
              </a:rPr>
              <a:t>ExLibris</a:t>
            </a:r>
            <a:r>
              <a:rPr lang="en-US" sz="3200" dirty="0">
                <a:solidFill>
                  <a:schemeClr val="tx1"/>
                </a:solidFill>
              </a:rPr>
              <a:t> – “Mapping to the Display, Facets, and Search Sections in the Primo VE Record”</a:t>
            </a:r>
          </a:p>
        </p:txBody>
      </p:sp>
      <p:sp>
        <p:nvSpPr>
          <p:cNvPr id="5" name="Title 1">
            <a:extLst>
              <a:ext uri="{FF2B5EF4-FFF2-40B4-BE49-F238E27FC236}">
                <a16:creationId xmlns:a16="http://schemas.microsoft.com/office/drawing/2014/main" id="{43176C43-3105-6139-B6F9-7A2DCBAB6681}"/>
              </a:ext>
            </a:extLst>
          </p:cNvPr>
          <p:cNvSpPr txBox="1">
            <a:spLocks/>
          </p:cNvSpPr>
          <p:nvPr/>
        </p:nvSpPr>
        <p:spPr>
          <a:xfrm>
            <a:off x="613317" y="2421940"/>
            <a:ext cx="10630828" cy="120751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hlinkClick r:id="rId2"/>
              </a:rPr>
              <a:t>https://knowledge.exlibrisgroup.com/Primo/Product_Documentation/020Primo_VE/Primo_VE_(English)/120Other_Configurations/Mapping_to_the_Display%2C_Facets%2C_and_Search_Sections_in_the_Primo_VE_Record</a:t>
            </a:r>
            <a:endParaRPr lang="en-US" sz="2400" dirty="0">
              <a:solidFill>
                <a:schemeClr val="tx1"/>
              </a:solidFill>
            </a:endParaRPr>
          </a:p>
        </p:txBody>
      </p:sp>
      <p:pic>
        <p:nvPicPr>
          <p:cNvPr id="7" name="Picture 6">
            <a:extLst>
              <a:ext uri="{FF2B5EF4-FFF2-40B4-BE49-F238E27FC236}">
                <a16:creationId xmlns:a16="http://schemas.microsoft.com/office/drawing/2014/main" id="{BFC4F802-6301-9E65-9619-1BA4FF533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815" y="4156221"/>
            <a:ext cx="2503215" cy="2486490"/>
          </a:xfrm>
          <a:prstGeom prst="rect">
            <a:avLst/>
          </a:prstGeom>
        </p:spPr>
      </p:pic>
    </p:spTree>
    <p:extLst>
      <p:ext uri="{BB962C8B-B14F-4D97-AF65-F5344CB8AC3E}">
        <p14:creationId xmlns:p14="http://schemas.microsoft.com/office/powerpoint/2010/main" val="253120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B6F5-C12F-1963-7E1E-D69A6B3AC7D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744538F-8BF9-600C-C1B1-C50920F46B31}"/>
              </a:ext>
            </a:extLst>
          </p:cNvPr>
          <p:cNvSpPr txBox="1">
            <a:spLocks/>
          </p:cNvSpPr>
          <p:nvPr/>
        </p:nvSpPr>
        <p:spPr>
          <a:xfrm>
            <a:off x="-11152" y="122664"/>
            <a:ext cx="12191999" cy="1062553"/>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600" dirty="0"/>
              <a:t>Resource types in Primo VE are determined by the fields in a bibliographic record</a:t>
            </a:r>
          </a:p>
        </p:txBody>
      </p:sp>
      <p:pic>
        <p:nvPicPr>
          <p:cNvPr id="4" name="Picture 3">
            <a:extLst>
              <a:ext uri="{FF2B5EF4-FFF2-40B4-BE49-F238E27FC236}">
                <a16:creationId xmlns:a16="http://schemas.microsoft.com/office/drawing/2014/main" id="{322D4FA0-57B2-456D-9BEC-B13D9DF6C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741" y="1964504"/>
            <a:ext cx="9281791" cy="3923720"/>
          </a:xfrm>
          <a:prstGeom prst="rect">
            <a:avLst/>
          </a:prstGeom>
        </p:spPr>
      </p:pic>
      <p:sp>
        <p:nvSpPr>
          <p:cNvPr id="5" name="TextBox 4">
            <a:extLst>
              <a:ext uri="{FF2B5EF4-FFF2-40B4-BE49-F238E27FC236}">
                <a16:creationId xmlns:a16="http://schemas.microsoft.com/office/drawing/2014/main" id="{D0E920D0-F8CC-4685-F675-435CDA400325}"/>
              </a:ext>
            </a:extLst>
          </p:cNvPr>
          <p:cNvSpPr txBox="1"/>
          <p:nvPr/>
        </p:nvSpPr>
        <p:spPr>
          <a:xfrm>
            <a:off x="195015" y="1286922"/>
            <a:ext cx="3306467" cy="523220"/>
          </a:xfrm>
          <a:prstGeom prst="rect">
            <a:avLst/>
          </a:prstGeom>
          <a:noFill/>
        </p:spPr>
        <p:txBody>
          <a:bodyPr wrap="square" rtlCol="0">
            <a:spAutoFit/>
          </a:bodyPr>
          <a:lstStyle/>
          <a:p>
            <a:r>
              <a:rPr lang="en-US" sz="2800" b="1" dirty="0"/>
              <a:t>Audio example: </a:t>
            </a:r>
          </a:p>
        </p:txBody>
      </p:sp>
      <p:sp>
        <p:nvSpPr>
          <p:cNvPr id="6" name="TextBox 5">
            <a:extLst>
              <a:ext uri="{FF2B5EF4-FFF2-40B4-BE49-F238E27FC236}">
                <a16:creationId xmlns:a16="http://schemas.microsoft.com/office/drawing/2014/main" id="{C6D956C6-5DA1-AD9B-814F-23DAE60285C0}"/>
              </a:ext>
            </a:extLst>
          </p:cNvPr>
          <p:cNvSpPr txBox="1"/>
          <p:nvPr/>
        </p:nvSpPr>
        <p:spPr>
          <a:xfrm>
            <a:off x="195014" y="6100606"/>
            <a:ext cx="10744332" cy="523220"/>
          </a:xfrm>
          <a:prstGeom prst="rect">
            <a:avLst/>
          </a:prstGeom>
          <a:noFill/>
        </p:spPr>
        <p:txBody>
          <a:bodyPr wrap="square" rtlCol="0">
            <a:spAutoFit/>
          </a:bodyPr>
          <a:lstStyle/>
          <a:p>
            <a:r>
              <a:rPr lang="en-US" sz="2800" b="1" dirty="0"/>
              <a:t> LDR(06) = j, therefore resource type “Audio” is assigned</a:t>
            </a:r>
          </a:p>
        </p:txBody>
      </p:sp>
      <p:sp>
        <p:nvSpPr>
          <p:cNvPr id="7" name="Arrow: Down 6">
            <a:extLst>
              <a:ext uri="{FF2B5EF4-FFF2-40B4-BE49-F238E27FC236}">
                <a16:creationId xmlns:a16="http://schemas.microsoft.com/office/drawing/2014/main" id="{1FF0BD10-2ED3-59AD-9EDD-D1803066AC16}"/>
              </a:ext>
            </a:extLst>
          </p:cNvPr>
          <p:cNvSpPr/>
          <p:nvPr/>
        </p:nvSpPr>
        <p:spPr>
          <a:xfrm>
            <a:off x="4283194" y="2440570"/>
            <a:ext cx="245326" cy="992459"/>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901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2880-DD23-F157-043E-A7C58E1FBBE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E810F8-B13C-1EB9-0213-FC9F31DAB8F8}"/>
              </a:ext>
            </a:extLst>
          </p:cNvPr>
          <p:cNvSpPr txBox="1">
            <a:spLocks/>
          </p:cNvSpPr>
          <p:nvPr/>
        </p:nvSpPr>
        <p:spPr>
          <a:xfrm>
            <a:off x="-11152" y="122664"/>
            <a:ext cx="12191999" cy="1062553"/>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600" dirty="0"/>
              <a:t>Resource types in Primo VE are determined by the fields in a bibliographic record</a:t>
            </a:r>
          </a:p>
        </p:txBody>
      </p:sp>
      <p:pic>
        <p:nvPicPr>
          <p:cNvPr id="4" name="Picture 3">
            <a:extLst>
              <a:ext uri="{FF2B5EF4-FFF2-40B4-BE49-F238E27FC236}">
                <a16:creationId xmlns:a16="http://schemas.microsoft.com/office/drawing/2014/main" id="{67C3DE2E-E322-9084-D139-7C271C9B7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741" y="1989904"/>
            <a:ext cx="9281791" cy="3923720"/>
          </a:xfrm>
          <a:prstGeom prst="rect">
            <a:avLst/>
          </a:prstGeom>
        </p:spPr>
      </p:pic>
      <p:sp>
        <p:nvSpPr>
          <p:cNvPr id="5" name="TextBox 4">
            <a:extLst>
              <a:ext uri="{FF2B5EF4-FFF2-40B4-BE49-F238E27FC236}">
                <a16:creationId xmlns:a16="http://schemas.microsoft.com/office/drawing/2014/main" id="{D3CBEF63-70CF-6F86-18CA-60D35A16F4C1}"/>
              </a:ext>
            </a:extLst>
          </p:cNvPr>
          <p:cNvSpPr txBox="1"/>
          <p:nvPr/>
        </p:nvSpPr>
        <p:spPr>
          <a:xfrm>
            <a:off x="195015" y="1286922"/>
            <a:ext cx="3306467" cy="523220"/>
          </a:xfrm>
          <a:prstGeom prst="rect">
            <a:avLst/>
          </a:prstGeom>
          <a:noFill/>
        </p:spPr>
        <p:txBody>
          <a:bodyPr wrap="square" rtlCol="0">
            <a:spAutoFit/>
          </a:bodyPr>
          <a:lstStyle/>
          <a:p>
            <a:r>
              <a:rPr lang="en-US" sz="2800" b="1" dirty="0"/>
              <a:t>Audio example: </a:t>
            </a:r>
          </a:p>
        </p:txBody>
      </p:sp>
      <p:sp>
        <p:nvSpPr>
          <p:cNvPr id="6" name="TextBox 5">
            <a:extLst>
              <a:ext uri="{FF2B5EF4-FFF2-40B4-BE49-F238E27FC236}">
                <a16:creationId xmlns:a16="http://schemas.microsoft.com/office/drawing/2014/main" id="{C4050CAD-B209-E1B1-1B84-EDE7B224A549}"/>
              </a:ext>
            </a:extLst>
          </p:cNvPr>
          <p:cNvSpPr txBox="1"/>
          <p:nvPr/>
        </p:nvSpPr>
        <p:spPr>
          <a:xfrm>
            <a:off x="195014" y="6100606"/>
            <a:ext cx="10744332" cy="523220"/>
          </a:xfrm>
          <a:prstGeom prst="rect">
            <a:avLst/>
          </a:prstGeom>
          <a:noFill/>
        </p:spPr>
        <p:txBody>
          <a:bodyPr wrap="square" rtlCol="0">
            <a:spAutoFit/>
          </a:bodyPr>
          <a:lstStyle/>
          <a:p>
            <a:r>
              <a:rPr lang="en-US" sz="2800" b="1" dirty="0"/>
              <a:t> We have other fields available to define physical resource types!</a:t>
            </a:r>
          </a:p>
        </p:txBody>
      </p:sp>
      <p:sp>
        <p:nvSpPr>
          <p:cNvPr id="7" name="Arrow: Down 6">
            <a:extLst>
              <a:ext uri="{FF2B5EF4-FFF2-40B4-BE49-F238E27FC236}">
                <a16:creationId xmlns:a16="http://schemas.microsoft.com/office/drawing/2014/main" id="{2B5B2E24-FC33-0B00-1F20-AB30FB127CE0}"/>
              </a:ext>
            </a:extLst>
          </p:cNvPr>
          <p:cNvSpPr/>
          <p:nvPr/>
        </p:nvSpPr>
        <p:spPr>
          <a:xfrm rot="16200000">
            <a:off x="1416074" y="4618537"/>
            <a:ext cx="245326" cy="992459"/>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5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AF480-6659-29CD-B502-C00E8EE7876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2FE1C2F-C558-B753-5EF9-9B6347024886}"/>
              </a:ext>
            </a:extLst>
          </p:cNvPr>
          <p:cNvSpPr txBox="1">
            <a:spLocks/>
          </p:cNvSpPr>
          <p:nvPr/>
        </p:nvSpPr>
        <p:spPr>
          <a:xfrm>
            <a:off x="0" y="173908"/>
            <a:ext cx="12192000" cy="1062553"/>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4400" dirty="0"/>
              <a:t>Counting positions in fixed and control fields</a:t>
            </a:r>
          </a:p>
        </p:txBody>
      </p:sp>
      <p:pic>
        <p:nvPicPr>
          <p:cNvPr id="4" name="Picture 3">
            <a:extLst>
              <a:ext uri="{FF2B5EF4-FFF2-40B4-BE49-F238E27FC236}">
                <a16:creationId xmlns:a16="http://schemas.microsoft.com/office/drawing/2014/main" id="{992D33E8-7F11-774E-1899-89E0C1B40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733" y="1962615"/>
            <a:ext cx="9632264" cy="3100039"/>
          </a:xfrm>
          <a:prstGeom prst="rect">
            <a:avLst/>
          </a:prstGeom>
        </p:spPr>
      </p:pic>
      <p:sp>
        <p:nvSpPr>
          <p:cNvPr id="5" name="TextBox 4">
            <a:extLst>
              <a:ext uri="{FF2B5EF4-FFF2-40B4-BE49-F238E27FC236}">
                <a16:creationId xmlns:a16="http://schemas.microsoft.com/office/drawing/2014/main" id="{4C566543-964E-61EE-3208-E750B78187BE}"/>
              </a:ext>
            </a:extLst>
          </p:cNvPr>
          <p:cNvSpPr txBox="1"/>
          <p:nvPr/>
        </p:nvSpPr>
        <p:spPr>
          <a:xfrm>
            <a:off x="2022707" y="3724507"/>
            <a:ext cx="401444" cy="412595"/>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5A558C7B-FCC8-FA9D-7DB7-28845A676281}"/>
              </a:ext>
            </a:extLst>
          </p:cNvPr>
          <p:cNvSpPr txBox="1"/>
          <p:nvPr/>
        </p:nvSpPr>
        <p:spPr>
          <a:xfrm>
            <a:off x="2022707" y="2988527"/>
            <a:ext cx="401444" cy="584775"/>
          </a:xfrm>
          <a:prstGeom prst="rect">
            <a:avLst/>
          </a:prstGeom>
          <a:noFill/>
        </p:spPr>
        <p:txBody>
          <a:bodyPr wrap="square" rtlCol="0">
            <a:spAutoFit/>
          </a:bodyPr>
          <a:lstStyle/>
          <a:p>
            <a:pPr algn="ctr"/>
            <a:r>
              <a:rPr lang="en-US" sz="3200" dirty="0"/>
              <a:t>s</a:t>
            </a:r>
          </a:p>
        </p:txBody>
      </p:sp>
      <p:sp>
        <p:nvSpPr>
          <p:cNvPr id="6" name="TextBox 5">
            <a:extLst>
              <a:ext uri="{FF2B5EF4-FFF2-40B4-BE49-F238E27FC236}">
                <a16:creationId xmlns:a16="http://schemas.microsoft.com/office/drawing/2014/main" id="{E69175C5-7C66-D8D6-E428-220EEEB51CA3}"/>
              </a:ext>
            </a:extLst>
          </p:cNvPr>
          <p:cNvSpPr txBox="1"/>
          <p:nvPr/>
        </p:nvSpPr>
        <p:spPr>
          <a:xfrm>
            <a:off x="2665760" y="2988527"/>
            <a:ext cx="401444" cy="584775"/>
          </a:xfrm>
          <a:prstGeom prst="rect">
            <a:avLst/>
          </a:prstGeom>
          <a:noFill/>
        </p:spPr>
        <p:txBody>
          <a:bodyPr wrap="square" rtlCol="0">
            <a:spAutoFit/>
          </a:bodyPr>
          <a:lstStyle/>
          <a:p>
            <a:pPr algn="ctr"/>
            <a:r>
              <a:rPr lang="en-US" sz="3200" dirty="0"/>
              <a:t>d</a:t>
            </a:r>
          </a:p>
        </p:txBody>
      </p:sp>
      <p:sp>
        <p:nvSpPr>
          <p:cNvPr id="7" name="TextBox 6">
            <a:extLst>
              <a:ext uri="{FF2B5EF4-FFF2-40B4-BE49-F238E27FC236}">
                <a16:creationId xmlns:a16="http://schemas.microsoft.com/office/drawing/2014/main" id="{16742FB1-C665-E934-9F76-FCBF932C6A7E}"/>
              </a:ext>
            </a:extLst>
          </p:cNvPr>
          <p:cNvSpPr txBox="1"/>
          <p:nvPr/>
        </p:nvSpPr>
        <p:spPr>
          <a:xfrm>
            <a:off x="3271641" y="2988527"/>
            <a:ext cx="401444" cy="584775"/>
          </a:xfrm>
          <a:prstGeom prst="rect">
            <a:avLst/>
          </a:prstGeom>
          <a:noFill/>
        </p:spPr>
        <p:txBody>
          <a:bodyPr wrap="square" rtlCol="0">
            <a:spAutoFit/>
          </a:bodyPr>
          <a:lstStyle/>
          <a:p>
            <a:pPr algn="ctr"/>
            <a:r>
              <a:rPr lang="en-US" sz="3200" dirty="0"/>
              <a:t>#</a:t>
            </a:r>
          </a:p>
        </p:txBody>
      </p:sp>
      <p:sp>
        <p:nvSpPr>
          <p:cNvPr id="8" name="TextBox 7">
            <a:extLst>
              <a:ext uri="{FF2B5EF4-FFF2-40B4-BE49-F238E27FC236}">
                <a16:creationId xmlns:a16="http://schemas.microsoft.com/office/drawing/2014/main" id="{1DCEDFD3-1A48-CE32-948A-53024E594683}"/>
              </a:ext>
            </a:extLst>
          </p:cNvPr>
          <p:cNvSpPr txBox="1"/>
          <p:nvPr/>
        </p:nvSpPr>
        <p:spPr>
          <a:xfrm>
            <a:off x="3877522" y="2988526"/>
            <a:ext cx="401444" cy="584775"/>
          </a:xfrm>
          <a:prstGeom prst="rect">
            <a:avLst/>
          </a:prstGeom>
          <a:noFill/>
        </p:spPr>
        <p:txBody>
          <a:bodyPr wrap="square" rtlCol="0">
            <a:spAutoFit/>
          </a:bodyPr>
          <a:lstStyle/>
          <a:p>
            <a:pPr algn="ctr"/>
            <a:r>
              <a:rPr lang="en-US" sz="3200" dirty="0"/>
              <a:t>f</a:t>
            </a:r>
          </a:p>
        </p:txBody>
      </p:sp>
      <p:sp>
        <p:nvSpPr>
          <p:cNvPr id="9" name="TextBox 8">
            <a:extLst>
              <a:ext uri="{FF2B5EF4-FFF2-40B4-BE49-F238E27FC236}">
                <a16:creationId xmlns:a16="http://schemas.microsoft.com/office/drawing/2014/main" id="{7953B2BE-E3D9-776C-6866-3E2CF72F1292}"/>
              </a:ext>
            </a:extLst>
          </p:cNvPr>
          <p:cNvSpPr txBox="1"/>
          <p:nvPr/>
        </p:nvSpPr>
        <p:spPr>
          <a:xfrm>
            <a:off x="4442510" y="2988526"/>
            <a:ext cx="401444" cy="584775"/>
          </a:xfrm>
          <a:prstGeom prst="rect">
            <a:avLst/>
          </a:prstGeom>
          <a:noFill/>
        </p:spPr>
        <p:txBody>
          <a:bodyPr wrap="square" rtlCol="0">
            <a:spAutoFit/>
          </a:bodyPr>
          <a:lstStyle/>
          <a:p>
            <a:pPr algn="ctr"/>
            <a:r>
              <a:rPr lang="en-US" sz="3200" dirty="0"/>
              <a:t>s</a:t>
            </a:r>
          </a:p>
        </p:txBody>
      </p:sp>
      <p:sp>
        <p:nvSpPr>
          <p:cNvPr id="10" name="TextBox 9">
            <a:extLst>
              <a:ext uri="{FF2B5EF4-FFF2-40B4-BE49-F238E27FC236}">
                <a16:creationId xmlns:a16="http://schemas.microsoft.com/office/drawing/2014/main" id="{FBA8F56E-7B57-421C-616C-A027BC95742D}"/>
              </a:ext>
            </a:extLst>
          </p:cNvPr>
          <p:cNvSpPr txBox="1"/>
          <p:nvPr/>
        </p:nvSpPr>
        <p:spPr>
          <a:xfrm>
            <a:off x="5044667" y="2988526"/>
            <a:ext cx="401444" cy="584775"/>
          </a:xfrm>
          <a:prstGeom prst="rect">
            <a:avLst/>
          </a:prstGeom>
          <a:noFill/>
        </p:spPr>
        <p:txBody>
          <a:bodyPr wrap="square" rtlCol="0">
            <a:spAutoFit/>
          </a:bodyPr>
          <a:lstStyle/>
          <a:p>
            <a:pPr algn="ctr"/>
            <a:r>
              <a:rPr lang="en-US" sz="3200" dirty="0"/>
              <a:t>n</a:t>
            </a:r>
          </a:p>
        </p:txBody>
      </p:sp>
      <p:sp>
        <p:nvSpPr>
          <p:cNvPr id="11" name="TextBox 10">
            <a:extLst>
              <a:ext uri="{FF2B5EF4-FFF2-40B4-BE49-F238E27FC236}">
                <a16:creationId xmlns:a16="http://schemas.microsoft.com/office/drawing/2014/main" id="{FCAE0ED4-89B2-69C4-F261-2BFC68BA9101}"/>
              </a:ext>
            </a:extLst>
          </p:cNvPr>
          <p:cNvSpPr txBox="1"/>
          <p:nvPr/>
        </p:nvSpPr>
        <p:spPr>
          <a:xfrm>
            <a:off x="5683152" y="2988525"/>
            <a:ext cx="401444" cy="584775"/>
          </a:xfrm>
          <a:prstGeom prst="rect">
            <a:avLst/>
          </a:prstGeom>
          <a:noFill/>
        </p:spPr>
        <p:txBody>
          <a:bodyPr wrap="square" rtlCol="0">
            <a:spAutoFit/>
          </a:bodyPr>
          <a:lstStyle/>
          <a:p>
            <a:pPr algn="ctr"/>
            <a:r>
              <a:rPr lang="en-US" sz="3200" dirty="0"/>
              <a:t>g</a:t>
            </a:r>
          </a:p>
        </p:txBody>
      </p:sp>
      <p:sp>
        <p:nvSpPr>
          <p:cNvPr id="12" name="TextBox 11">
            <a:extLst>
              <a:ext uri="{FF2B5EF4-FFF2-40B4-BE49-F238E27FC236}">
                <a16:creationId xmlns:a16="http://schemas.microsoft.com/office/drawing/2014/main" id="{4A9DB79E-0378-7AC2-BDB0-2698BE402E59}"/>
              </a:ext>
            </a:extLst>
          </p:cNvPr>
          <p:cNvSpPr txBox="1"/>
          <p:nvPr/>
        </p:nvSpPr>
        <p:spPr>
          <a:xfrm>
            <a:off x="6374315" y="2988525"/>
            <a:ext cx="401444" cy="584775"/>
          </a:xfrm>
          <a:prstGeom prst="rect">
            <a:avLst/>
          </a:prstGeom>
          <a:noFill/>
        </p:spPr>
        <p:txBody>
          <a:bodyPr wrap="square" rtlCol="0">
            <a:spAutoFit/>
          </a:bodyPr>
          <a:lstStyle/>
          <a:p>
            <a:pPr algn="ctr"/>
            <a:r>
              <a:rPr lang="en-US" sz="3200" dirty="0"/>
              <a:t>n</a:t>
            </a:r>
          </a:p>
        </p:txBody>
      </p:sp>
      <p:sp>
        <p:nvSpPr>
          <p:cNvPr id="13" name="TextBox 12">
            <a:extLst>
              <a:ext uri="{FF2B5EF4-FFF2-40B4-BE49-F238E27FC236}">
                <a16:creationId xmlns:a16="http://schemas.microsoft.com/office/drawing/2014/main" id="{A76B28EE-2A66-2448-3D4B-9C3D6029A306}"/>
              </a:ext>
            </a:extLst>
          </p:cNvPr>
          <p:cNvSpPr txBox="1"/>
          <p:nvPr/>
        </p:nvSpPr>
        <p:spPr>
          <a:xfrm>
            <a:off x="7004687" y="2988525"/>
            <a:ext cx="401444" cy="584775"/>
          </a:xfrm>
          <a:prstGeom prst="rect">
            <a:avLst/>
          </a:prstGeom>
          <a:noFill/>
        </p:spPr>
        <p:txBody>
          <a:bodyPr wrap="square" rtlCol="0">
            <a:spAutoFit/>
          </a:bodyPr>
          <a:lstStyle/>
          <a:p>
            <a:pPr algn="ctr"/>
            <a:r>
              <a:rPr lang="en-US" sz="3200" dirty="0"/>
              <a:t>n</a:t>
            </a:r>
          </a:p>
        </p:txBody>
      </p:sp>
      <p:sp>
        <p:nvSpPr>
          <p:cNvPr id="14" name="TextBox 13">
            <a:extLst>
              <a:ext uri="{FF2B5EF4-FFF2-40B4-BE49-F238E27FC236}">
                <a16:creationId xmlns:a16="http://schemas.microsoft.com/office/drawing/2014/main" id="{69EEEE81-FBE8-4056-7F71-5F410D8D22AE}"/>
              </a:ext>
            </a:extLst>
          </p:cNvPr>
          <p:cNvSpPr txBox="1"/>
          <p:nvPr/>
        </p:nvSpPr>
        <p:spPr>
          <a:xfrm>
            <a:off x="7660615" y="2988524"/>
            <a:ext cx="401444" cy="584775"/>
          </a:xfrm>
          <a:prstGeom prst="rect">
            <a:avLst/>
          </a:prstGeom>
          <a:noFill/>
        </p:spPr>
        <p:txBody>
          <a:bodyPr wrap="square" rtlCol="0">
            <a:spAutoFit/>
          </a:bodyPr>
          <a:lstStyle/>
          <a:p>
            <a:pPr algn="ctr"/>
            <a:r>
              <a:rPr lang="en-US" sz="3200" dirty="0"/>
              <a:t>m</a:t>
            </a:r>
          </a:p>
        </p:txBody>
      </p:sp>
      <p:sp>
        <p:nvSpPr>
          <p:cNvPr id="15" name="TextBox 14">
            <a:extLst>
              <a:ext uri="{FF2B5EF4-FFF2-40B4-BE49-F238E27FC236}">
                <a16:creationId xmlns:a16="http://schemas.microsoft.com/office/drawing/2014/main" id="{8FCCFCAC-FF0B-E35B-2445-C4E963300B74}"/>
              </a:ext>
            </a:extLst>
          </p:cNvPr>
          <p:cNvSpPr txBox="1"/>
          <p:nvPr/>
        </p:nvSpPr>
        <p:spPr>
          <a:xfrm>
            <a:off x="8320748" y="2988523"/>
            <a:ext cx="401444" cy="584775"/>
          </a:xfrm>
          <a:prstGeom prst="rect">
            <a:avLst/>
          </a:prstGeom>
          <a:noFill/>
        </p:spPr>
        <p:txBody>
          <a:bodyPr wrap="square" rtlCol="0">
            <a:spAutoFit/>
          </a:bodyPr>
          <a:lstStyle/>
          <a:p>
            <a:pPr algn="ctr"/>
            <a:r>
              <a:rPr lang="en-US" sz="3200" dirty="0"/>
              <a:t>m</a:t>
            </a:r>
          </a:p>
        </p:txBody>
      </p:sp>
      <p:sp>
        <p:nvSpPr>
          <p:cNvPr id="16" name="TextBox 15">
            <a:extLst>
              <a:ext uri="{FF2B5EF4-FFF2-40B4-BE49-F238E27FC236}">
                <a16:creationId xmlns:a16="http://schemas.microsoft.com/office/drawing/2014/main" id="{976F8208-C762-323A-A7FF-1BBA39CF52FB}"/>
              </a:ext>
            </a:extLst>
          </p:cNvPr>
          <p:cNvSpPr txBox="1"/>
          <p:nvPr/>
        </p:nvSpPr>
        <p:spPr>
          <a:xfrm>
            <a:off x="8942153" y="2988522"/>
            <a:ext cx="401444" cy="584775"/>
          </a:xfrm>
          <a:prstGeom prst="rect">
            <a:avLst/>
          </a:prstGeom>
          <a:noFill/>
        </p:spPr>
        <p:txBody>
          <a:bodyPr wrap="square" rtlCol="0">
            <a:spAutoFit/>
          </a:bodyPr>
          <a:lstStyle/>
          <a:p>
            <a:pPr algn="ctr"/>
            <a:r>
              <a:rPr lang="en-US" sz="3200" dirty="0"/>
              <a:t>n</a:t>
            </a:r>
          </a:p>
        </p:txBody>
      </p:sp>
      <p:sp>
        <p:nvSpPr>
          <p:cNvPr id="17" name="TextBox 16">
            <a:extLst>
              <a:ext uri="{FF2B5EF4-FFF2-40B4-BE49-F238E27FC236}">
                <a16:creationId xmlns:a16="http://schemas.microsoft.com/office/drawing/2014/main" id="{C552C3FD-4156-0F35-73AE-B99346F25131}"/>
              </a:ext>
            </a:extLst>
          </p:cNvPr>
          <p:cNvSpPr txBox="1"/>
          <p:nvPr/>
        </p:nvSpPr>
        <p:spPr>
          <a:xfrm>
            <a:off x="9561390" y="2988522"/>
            <a:ext cx="401444" cy="584775"/>
          </a:xfrm>
          <a:prstGeom prst="rect">
            <a:avLst/>
          </a:prstGeom>
          <a:noFill/>
        </p:spPr>
        <p:txBody>
          <a:bodyPr wrap="square" rtlCol="0">
            <a:spAutoFit/>
          </a:bodyPr>
          <a:lstStyle/>
          <a:p>
            <a:pPr algn="ctr"/>
            <a:r>
              <a:rPr lang="en-US" sz="3200" dirty="0"/>
              <a:t>e</a:t>
            </a:r>
          </a:p>
        </p:txBody>
      </p:sp>
      <p:sp>
        <p:nvSpPr>
          <p:cNvPr id="18" name="TextBox 17">
            <a:extLst>
              <a:ext uri="{FF2B5EF4-FFF2-40B4-BE49-F238E27FC236}">
                <a16:creationId xmlns:a16="http://schemas.microsoft.com/office/drawing/2014/main" id="{0C6D6EFE-8DAA-1DD1-9A79-AD045F1CFF30}"/>
              </a:ext>
            </a:extLst>
          </p:cNvPr>
          <p:cNvSpPr txBox="1"/>
          <p:nvPr/>
        </p:nvSpPr>
        <p:spPr>
          <a:xfrm>
            <a:off x="10244182" y="2988522"/>
            <a:ext cx="401444" cy="584775"/>
          </a:xfrm>
          <a:prstGeom prst="rect">
            <a:avLst/>
          </a:prstGeom>
          <a:noFill/>
        </p:spPr>
        <p:txBody>
          <a:bodyPr wrap="square" rtlCol="0">
            <a:spAutoFit/>
          </a:bodyPr>
          <a:lstStyle/>
          <a:p>
            <a:pPr algn="ctr"/>
            <a:r>
              <a:rPr lang="en-US" sz="3200" dirty="0"/>
              <a:t>d</a:t>
            </a:r>
          </a:p>
        </p:txBody>
      </p:sp>
      <p:sp>
        <p:nvSpPr>
          <p:cNvPr id="19" name="TextBox 18">
            <a:extLst>
              <a:ext uri="{FF2B5EF4-FFF2-40B4-BE49-F238E27FC236}">
                <a16:creationId xmlns:a16="http://schemas.microsoft.com/office/drawing/2014/main" id="{36AA3104-0A2B-18F8-292D-926A86D41532}"/>
              </a:ext>
            </a:extLst>
          </p:cNvPr>
          <p:cNvSpPr txBox="1"/>
          <p:nvPr/>
        </p:nvSpPr>
        <p:spPr>
          <a:xfrm>
            <a:off x="2026425" y="3754842"/>
            <a:ext cx="401444" cy="584775"/>
          </a:xfrm>
          <a:prstGeom prst="rect">
            <a:avLst/>
          </a:prstGeom>
          <a:noFill/>
        </p:spPr>
        <p:txBody>
          <a:bodyPr wrap="square" rtlCol="0">
            <a:spAutoFit/>
          </a:bodyPr>
          <a:lstStyle/>
          <a:p>
            <a:pPr algn="ctr"/>
            <a:r>
              <a:rPr lang="en-US" sz="3200" dirty="0"/>
              <a:t>0</a:t>
            </a:r>
          </a:p>
        </p:txBody>
      </p:sp>
      <p:sp>
        <p:nvSpPr>
          <p:cNvPr id="20" name="TextBox 19">
            <a:extLst>
              <a:ext uri="{FF2B5EF4-FFF2-40B4-BE49-F238E27FC236}">
                <a16:creationId xmlns:a16="http://schemas.microsoft.com/office/drawing/2014/main" id="{5BA02220-7012-019E-99C4-B1D675F100E0}"/>
              </a:ext>
            </a:extLst>
          </p:cNvPr>
          <p:cNvSpPr txBox="1"/>
          <p:nvPr/>
        </p:nvSpPr>
        <p:spPr>
          <a:xfrm>
            <a:off x="2628591" y="3754841"/>
            <a:ext cx="401444"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F2EAF0A8-3741-68DC-98C5-C1238620D92F}"/>
              </a:ext>
            </a:extLst>
          </p:cNvPr>
          <p:cNvSpPr txBox="1"/>
          <p:nvPr/>
        </p:nvSpPr>
        <p:spPr>
          <a:xfrm>
            <a:off x="3227039" y="3754841"/>
            <a:ext cx="401444" cy="584775"/>
          </a:xfrm>
          <a:prstGeom prst="rect">
            <a:avLst/>
          </a:prstGeom>
          <a:noFill/>
        </p:spPr>
        <p:txBody>
          <a:bodyPr wrap="square" rtlCol="0">
            <a:spAutoFit/>
          </a:bodyPr>
          <a:lstStyle/>
          <a:p>
            <a:pPr algn="ctr"/>
            <a:r>
              <a:rPr lang="en-US" sz="3200" dirty="0"/>
              <a:t>2</a:t>
            </a:r>
          </a:p>
        </p:txBody>
      </p:sp>
      <p:sp>
        <p:nvSpPr>
          <p:cNvPr id="22" name="TextBox 21">
            <a:extLst>
              <a:ext uri="{FF2B5EF4-FFF2-40B4-BE49-F238E27FC236}">
                <a16:creationId xmlns:a16="http://schemas.microsoft.com/office/drawing/2014/main" id="{324FD290-AD7A-4E65-A828-BDB45E49374E}"/>
              </a:ext>
            </a:extLst>
          </p:cNvPr>
          <p:cNvSpPr txBox="1"/>
          <p:nvPr/>
        </p:nvSpPr>
        <p:spPr>
          <a:xfrm>
            <a:off x="3836638" y="3754840"/>
            <a:ext cx="401444" cy="584775"/>
          </a:xfrm>
          <a:prstGeom prst="rect">
            <a:avLst/>
          </a:prstGeom>
          <a:noFill/>
        </p:spPr>
        <p:txBody>
          <a:bodyPr wrap="square" rtlCol="0">
            <a:spAutoFit/>
          </a:bodyPr>
          <a:lstStyle/>
          <a:p>
            <a:pPr algn="ctr"/>
            <a:r>
              <a:rPr lang="en-US" sz="3200" dirty="0"/>
              <a:t>3</a:t>
            </a:r>
          </a:p>
        </p:txBody>
      </p:sp>
      <p:sp>
        <p:nvSpPr>
          <p:cNvPr id="23" name="TextBox 22">
            <a:extLst>
              <a:ext uri="{FF2B5EF4-FFF2-40B4-BE49-F238E27FC236}">
                <a16:creationId xmlns:a16="http://schemas.microsoft.com/office/drawing/2014/main" id="{DEBA65B3-0495-B5B2-301B-CA309A643368}"/>
              </a:ext>
            </a:extLst>
          </p:cNvPr>
          <p:cNvSpPr txBox="1"/>
          <p:nvPr/>
        </p:nvSpPr>
        <p:spPr>
          <a:xfrm>
            <a:off x="4416496" y="3743622"/>
            <a:ext cx="401444" cy="584775"/>
          </a:xfrm>
          <a:prstGeom prst="rect">
            <a:avLst/>
          </a:prstGeom>
          <a:noFill/>
        </p:spPr>
        <p:txBody>
          <a:bodyPr wrap="square" rtlCol="0">
            <a:spAutoFit/>
          </a:bodyPr>
          <a:lstStyle/>
          <a:p>
            <a:pPr algn="ctr"/>
            <a:r>
              <a:rPr lang="en-US" sz="3200" dirty="0"/>
              <a:t>4</a:t>
            </a:r>
          </a:p>
        </p:txBody>
      </p:sp>
      <p:sp>
        <p:nvSpPr>
          <p:cNvPr id="24" name="TextBox 23">
            <a:extLst>
              <a:ext uri="{FF2B5EF4-FFF2-40B4-BE49-F238E27FC236}">
                <a16:creationId xmlns:a16="http://schemas.microsoft.com/office/drawing/2014/main" id="{C9CDF53E-2EBC-499B-2CB0-BE790EC1D3E4}"/>
              </a:ext>
            </a:extLst>
          </p:cNvPr>
          <p:cNvSpPr txBox="1"/>
          <p:nvPr/>
        </p:nvSpPr>
        <p:spPr>
          <a:xfrm>
            <a:off x="5007505" y="3732538"/>
            <a:ext cx="401444" cy="584775"/>
          </a:xfrm>
          <a:prstGeom prst="rect">
            <a:avLst/>
          </a:prstGeom>
          <a:noFill/>
        </p:spPr>
        <p:txBody>
          <a:bodyPr wrap="square" rtlCol="0">
            <a:spAutoFit/>
          </a:bodyPr>
          <a:lstStyle/>
          <a:p>
            <a:pPr algn="ctr"/>
            <a:r>
              <a:rPr lang="en-US" sz="3200" dirty="0"/>
              <a:t>5</a:t>
            </a:r>
          </a:p>
        </p:txBody>
      </p:sp>
      <p:sp>
        <p:nvSpPr>
          <p:cNvPr id="25" name="TextBox 24">
            <a:extLst>
              <a:ext uri="{FF2B5EF4-FFF2-40B4-BE49-F238E27FC236}">
                <a16:creationId xmlns:a16="http://schemas.microsoft.com/office/drawing/2014/main" id="{355EDACB-8895-B320-53C2-BCE9F314679E}"/>
              </a:ext>
            </a:extLst>
          </p:cNvPr>
          <p:cNvSpPr txBox="1"/>
          <p:nvPr/>
        </p:nvSpPr>
        <p:spPr>
          <a:xfrm>
            <a:off x="5657242" y="3724507"/>
            <a:ext cx="401444" cy="584775"/>
          </a:xfrm>
          <a:prstGeom prst="rect">
            <a:avLst/>
          </a:prstGeom>
          <a:noFill/>
        </p:spPr>
        <p:txBody>
          <a:bodyPr wrap="square" rtlCol="0">
            <a:spAutoFit/>
          </a:bodyPr>
          <a:lstStyle/>
          <a:p>
            <a:pPr algn="ctr"/>
            <a:r>
              <a:rPr lang="en-US" sz="3200" dirty="0"/>
              <a:t>6</a:t>
            </a:r>
          </a:p>
        </p:txBody>
      </p:sp>
      <p:sp>
        <p:nvSpPr>
          <p:cNvPr id="26" name="TextBox 25">
            <a:extLst>
              <a:ext uri="{FF2B5EF4-FFF2-40B4-BE49-F238E27FC236}">
                <a16:creationId xmlns:a16="http://schemas.microsoft.com/office/drawing/2014/main" id="{119AA39F-930C-6B74-7E55-F8165EAE4850}"/>
              </a:ext>
            </a:extLst>
          </p:cNvPr>
          <p:cNvSpPr txBox="1"/>
          <p:nvPr/>
        </p:nvSpPr>
        <p:spPr>
          <a:xfrm>
            <a:off x="6354195" y="3724506"/>
            <a:ext cx="401444" cy="584775"/>
          </a:xfrm>
          <a:prstGeom prst="rect">
            <a:avLst/>
          </a:prstGeom>
          <a:noFill/>
        </p:spPr>
        <p:txBody>
          <a:bodyPr wrap="square" rtlCol="0">
            <a:spAutoFit/>
          </a:bodyPr>
          <a:lstStyle/>
          <a:p>
            <a:pPr algn="ctr"/>
            <a:r>
              <a:rPr lang="en-US" sz="3200" dirty="0"/>
              <a:t>7</a:t>
            </a:r>
          </a:p>
        </p:txBody>
      </p:sp>
      <p:sp>
        <p:nvSpPr>
          <p:cNvPr id="27" name="TextBox 26">
            <a:extLst>
              <a:ext uri="{FF2B5EF4-FFF2-40B4-BE49-F238E27FC236}">
                <a16:creationId xmlns:a16="http://schemas.microsoft.com/office/drawing/2014/main" id="{ABEDD563-148C-48DF-A235-A73E7943EC37}"/>
              </a:ext>
            </a:extLst>
          </p:cNvPr>
          <p:cNvSpPr txBox="1"/>
          <p:nvPr/>
        </p:nvSpPr>
        <p:spPr>
          <a:xfrm>
            <a:off x="7004687" y="3732537"/>
            <a:ext cx="401444" cy="584775"/>
          </a:xfrm>
          <a:prstGeom prst="rect">
            <a:avLst/>
          </a:prstGeom>
          <a:noFill/>
        </p:spPr>
        <p:txBody>
          <a:bodyPr wrap="square" rtlCol="0">
            <a:spAutoFit/>
          </a:bodyPr>
          <a:lstStyle/>
          <a:p>
            <a:pPr algn="ctr"/>
            <a:r>
              <a:rPr lang="en-US" sz="3200" dirty="0"/>
              <a:t>8</a:t>
            </a:r>
          </a:p>
        </p:txBody>
      </p:sp>
      <p:sp>
        <p:nvSpPr>
          <p:cNvPr id="28" name="TextBox 27">
            <a:extLst>
              <a:ext uri="{FF2B5EF4-FFF2-40B4-BE49-F238E27FC236}">
                <a16:creationId xmlns:a16="http://schemas.microsoft.com/office/drawing/2014/main" id="{FBF84A19-F570-93D3-64B4-6E74AA0BBBD1}"/>
              </a:ext>
            </a:extLst>
          </p:cNvPr>
          <p:cNvSpPr txBox="1"/>
          <p:nvPr/>
        </p:nvSpPr>
        <p:spPr>
          <a:xfrm>
            <a:off x="7643259" y="3724505"/>
            <a:ext cx="401444" cy="584775"/>
          </a:xfrm>
          <a:prstGeom prst="rect">
            <a:avLst/>
          </a:prstGeom>
          <a:noFill/>
        </p:spPr>
        <p:txBody>
          <a:bodyPr wrap="square" rtlCol="0">
            <a:spAutoFit/>
          </a:bodyPr>
          <a:lstStyle/>
          <a:p>
            <a:pPr algn="ctr"/>
            <a:r>
              <a:rPr lang="en-US" sz="3200" dirty="0"/>
              <a:t>9</a:t>
            </a:r>
          </a:p>
        </p:txBody>
      </p:sp>
      <p:sp>
        <p:nvSpPr>
          <p:cNvPr id="29" name="TextBox 28">
            <a:extLst>
              <a:ext uri="{FF2B5EF4-FFF2-40B4-BE49-F238E27FC236}">
                <a16:creationId xmlns:a16="http://schemas.microsoft.com/office/drawing/2014/main" id="{4D4697D2-F02A-3B93-2CC5-01568FDB0F28}"/>
              </a:ext>
            </a:extLst>
          </p:cNvPr>
          <p:cNvSpPr txBox="1"/>
          <p:nvPr/>
        </p:nvSpPr>
        <p:spPr>
          <a:xfrm>
            <a:off x="8153329" y="3724502"/>
            <a:ext cx="694262" cy="584775"/>
          </a:xfrm>
          <a:prstGeom prst="rect">
            <a:avLst/>
          </a:prstGeom>
          <a:noFill/>
        </p:spPr>
        <p:txBody>
          <a:bodyPr wrap="square" rtlCol="0">
            <a:spAutoFit/>
          </a:bodyPr>
          <a:lstStyle/>
          <a:p>
            <a:pPr algn="ctr"/>
            <a:r>
              <a:rPr lang="en-US" sz="3200" dirty="0"/>
              <a:t>10</a:t>
            </a:r>
          </a:p>
        </p:txBody>
      </p:sp>
      <p:sp>
        <p:nvSpPr>
          <p:cNvPr id="33" name="TextBox 32">
            <a:extLst>
              <a:ext uri="{FF2B5EF4-FFF2-40B4-BE49-F238E27FC236}">
                <a16:creationId xmlns:a16="http://schemas.microsoft.com/office/drawing/2014/main" id="{7C9117F8-2AAD-BC94-D275-67C253D77A7B}"/>
              </a:ext>
            </a:extLst>
          </p:cNvPr>
          <p:cNvSpPr txBox="1"/>
          <p:nvPr/>
        </p:nvSpPr>
        <p:spPr>
          <a:xfrm>
            <a:off x="8795744" y="3724494"/>
            <a:ext cx="694262" cy="584775"/>
          </a:xfrm>
          <a:prstGeom prst="rect">
            <a:avLst/>
          </a:prstGeom>
          <a:noFill/>
        </p:spPr>
        <p:txBody>
          <a:bodyPr wrap="square" rtlCol="0">
            <a:spAutoFit/>
          </a:bodyPr>
          <a:lstStyle/>
          <a:p>
            <a:pPr algn="ctr"/>
            <a:r>
              <a:rPr lang="en-US" sz="3200" dirty="0"/>
              <a:t>11</a:t>
            </a:r>
          </a:p>
        </p:txBody>
      </p:sp>
      <p:sp>
        <p:nvSpPr>
          <p:cNvPr id="34" name="TextBox 33">
            <a:extLst>
              <a:ext uri="{FF2B5EF4-FFF2-40B4-BE49-F238E27FC236}">
                <a16:creationId xmlns:a16="http://schemas.microsoft.com/office/drawing/2014/main" id="{98E0D072-3001-A6C6-C9AA-75E2D082DD38}"/>
              </a:ext>
            </a:extLst>
          </p:cNvPr>
          <p:cNvSpPr txBox="1"/>
          <p:nvPr/>
        </p:nvSpPr>
        <p:spPr>
          <a:xfrm>
            <a:off x="9414981" y="3732536"/>
            <a:ext cx="694262" cy="584775"/>
          </a:xfrm>
          <a:prstGeom prst="rect">
            <a:avLst/>
          </a:prstGeom>
          <a:noFill/>
        </p:spPr>
        <p:txBody>
          <a:bodyPr wrap="square" rtlCol="0">
            <a:spAutoFit/>
          </a:bodyPr>
          <a:lstStyle/>
          <a:p>
            <a:pPr algn="ctr"/>
            <a:r>
              <a:rPr lang="en-US" sz="3200" dirty="0"/>
              <a:t>12</a:t>
            </a:r>
          </a:p>
        </p:txBody>
      </p:sp>
      <p:sp>
        <p:nvSpPr>
          <p:cNvPr id="35" name="TextBox 34">
            <a:extLst>
              <a:ext uri="{FF2B5EF4-FFF2-40B4-BE49-F238E27FC236}">
                <a16:creationId xmlns:a16="http://schemas.microsoft.com/office/drawing/2014/main" id="{266C4BE9-8ED4-5FFD-50EA-9945AC8EF662}"/>
              </a:ext>
            </a:extLst>
          </p:cNvPr>
          <p:cNvSpPr txBox="1"/>
          <p:nvPr/>
        </p:nvSpPr>
        <p:spPr>
          <a:xfrm>
            <a:off x="10100204" y="3724493"/>
            <a:ext cx="694262" cy="584775"/>
          </a:xfrm>
          <a:prstGeom prst="rect">
            <a:avLst/>
          </a:prstGeom>
          <a:noFill/>
        </p:spPr>
        <p:txBody>
          <a:bodyPr wrap="square" rtlCol="0">
            <a:spAutoFit/>
          </a:bodyPr>
          <a:lstStyle/>
          <a:p>
            <a:pPr algn="ctr"/>
            <a:r>
              <a:rPr lang="en-US" sz="3200" dirty="0"/>
              <a:t>13</a:t>
            </a:r>
          </a:p>
        </p:txBody>
      </p:sp>
      <p:sp>
        <p:nvSpPr>
          <p:cNvPr id="37" name="TextBox 36">
            <a:extLst>
              <a:ext uri="{FF2B5EF4-FFF2-40B4-BE49-F238E27FC236}">
                <a16:creationId xmlns:a16="http://schemas.microsoft.com/office/drawing/2014/main" id="{388BF468-11CF-65F2-9AEC-20DAFFC98687}"/>
              </a:ext>
            </a:extLst>
          </p:cNvPr>
          <p:cNvSpPr txBox="1"/>
          <p:nvPr/>
        </p:nvSpPr>
        <p:spPr>
          <a:xfrm>
            <a:off x="1876713" y="4317311"/>
            <a:ext cx="694262" cy="523220"/>
          </a:xfrm>
          <a:prstGeom prst="rect">
            <a:avLst/>
          </a:prstGeom>
          <a:noFill/>
        </p:spPr>
        <p:txBody>
          <a:bodyPr wrap="square" rtlCol="0">
            <a:spAutoFit/>
          </a:bodyPr>
          <a:lstStyle/>
          <a:p>
            <a:pPr algn="ctr"/>
            <a:r>
              <a:rPr lang="en-US" sz="2800" dirty="0"/>
              <a:t>ǂa</a:t>
            </a:r>
          </a:p>
        </p:txBody>
      </p:sp>
      <p:sp>
        <p:nvSpPr>
          <p:cNvPr id="39" name="TextBox 38">
            <a:extLst>
              <a:ext uri="{FF2B5EF4-FFF2-40B4-BE49-F238E27FC236}">
                <a16:creationId xmlns:a16="http://schemas.microsoft.com/office/drawing/2014/main" id="{36403ED9-D241-2DCA-739F-F796AB72BBE1}"/>
              </a:ext>
            </a:extLst>
          </p:cNvPr>
          <p:cNvSpPr txBox="1"/>
          <p:nvPr/>
        </p:nvSpPr>
        <p:spPr>
          <a:xfrm>
            <a:off x="2478498" y="4317311"/>
            <a:ext cx="694262" cy="523220"/>
          </a:xfrm>
          <a:prstGeom prst="rect">
            <a:avLst/>
          </a:prstGeom>
          <a:noFill/>
        </p:spPr>
        <p:txBody>
          <a:bodyPr wrap="square" rtlCol="0">
            <a:spAutoFit/>
          </a:bodyPr>
          <a:lstStyle/>
          <a:p>
            <a:pPr algn="ctr"/>
            <a:r>
              <a:rPr lang="en-US" sz="2800" dirty="0"/>
              <a:t>ǂb</a:t>
            </a:r>
          </a:p>
        </p:txBody>
      </p:sp>
      <p:sp>
        <p:nvSpPr>
          <p:cNvPr id="41" name="TextBox 40">
            <a:extLst>
              <a:ext uri="{FF2B5EF4-FFF2-40B4-BE49-F238E27FC236}">
                <a16:creationId xmlns:a16="http://schemas.microsoft.com/office/drawing/2014/main" id="{CB547B81-01F1-3608-A60D-67F2645F5DEC}"/>
              </a:ext>
            </a:extLst>
          </p:cNvPr>
          <p:cNvSpPr txBox="1"/>
          <p:nvPr/>
        </p:nvSpPr>
        <p:spPr>
          <a:xfrm>
            <a:off x="3649998" y="4299455"/>
            <a:ext cx="694262" cy="523220"/>
          </a:xfrm>
          <a:prstGeom prst="rect">
            <a:avLst/>
          </a:prstGeom>
          <a:noFill/>
        </p:spPr>
        <p:txBody>
          <a:bodyPr wrap="square" rtlCol="0">
            <a:spAutoFit/>
          </a:bodyPr>
          <a:lstStyle/>
          <a:p>
            <a:pPr algn="ctr"/>
            <a:r>
              <a:rPr lang="en-US" sz="2800" dirty="0"/>
              <a:t>ǂd</a:t>
            </a:r>
          </a:p>
        </p:txBody>
      </p:sp>
      <p:sp>
        <p:nvSpPr>
          <p:cNvPr id="42" name="TextBox 41">
            <a:extLst>
              <a:ext uri="{FF2B5EF4-FFF2-40B4-BE49-F238E27FC236}">
                <a16:creationId xmlns:a16="http://schemas.microsoft.com/office/drawing/2014/main" id="{62A84A57-B0BF-446D-A7C9-8D27499080F4}"/>
              </a:ext>
            </a:extLst>
          </p:cNvPr>
          <p:cNvSpPr txBox="1"/>
          <p:nvPr/>
        </p:nvSpPr>
        <p:spPr>
          <a:xfrm>
            <a:off x="4260255" y="4288303"/>
            <a:ext cx="694262" cy="523220"/>
          </a:xfrm>
          <a:prstGeom prst="rect">
            <a:avLst/>
          </a:prstGeom>
          <a:noFill/>
        </p:spPr>
        <p:txBody>
          <a:bodyPr wrap="square" rtlCol="0">
            <a:spAutoFit/>
          </a:bodyPr>
          <a:lstStyle/>
          <a:p>
            <a:pPr algn="ctr"/>
            <a:r>
              <a:rPr lang="en-US" sz="2800" dirty="0"/>
              <a:t>ǂe</a:t>
            </a:r>
          </a:p>
        </p:txBody>
      </p:sp>
      <p:sp>
        <p:nvSpPr>
          <p:cNvPr id="43" name="TextBox 42">
            <a:extLst>
              <a:ext uri="{FF2B5EF4-FFF2-40B4-BE49-F238E27FC236}">
                <a16:creationId xmlns:a16="http://schemas.microsoft.com/office/drawing/2014/main" id="{4DB0F0D1-3DE0-BE94-3A5E-E1FE6E834107}"/>
              </a:ext>
            </a:extLst>
          </p:cNvPr>
          <p:cNvSpPr txBox="1"/>
          <p:nvPr/>
        </p:nvSpPr>
        <p:spPr>
          <a:xfrm>
            <a:off x="4848103" y="4298117"/>
            <a:ext cx="694262" cy="523220"/>
          </a:xfrm>
          <a:prstGeom prst="rect">
            <a:avLst/>
          </a:prstGeom>
          <a:noFill/>
        </p:spPr>
        <p:txBody>
          <a:bodyPr wrap="square" rtlCol="0">
            <a:spAutoFit/>
          </a:bodyPr>
          <a:lstStyle/>
          <a:p>
            <a:pPr algn="ctr"/>
            <a:r>
              <a:rPr lang="en-US" sz="2800" dirty="0"/>
              <a:t>ǂf</a:t>
            </a:r>
          </a:p>
        </p:txBody>
      </p:sp>
      <p:sp>
        <p:nvSpPr>
          <p:cNvPr id="44" name="TextBox 43">
            <a:extLst>
              <a:ext uri="{FF2B5EF4-FFF2-40B4-BE49-F238E27FC236}">
                <a16:creationId xmlns:a16="http://schemas.microsoft.com/office/drawing/2014/main" id="{A10AA85E-500E-6F02-BF92-DEB08EBFB0D9}"/>
              </a:ext>
            </a:extLst>
          </p:cNvPr>
          <p:cNvSpPr txBox="1"/>
          <p:nvPr/>
        </p:nvSpPr>
        <p:spPr>
          <a:xfrm>
            <a:off x="5501231" y="4282953"/>
            <a:ext cx="694262" cy="523220"/>
          </a:xfrm>
          <a:prstGeom prst="rect">
            <a:avLst/>
          </a:prstGeom>
          <a:noFill/>
        </p:spPr>
        <p:txBody>
          <a:bodyPr wrap="square" rtlCol="0">
            <a:spAutoFit/>
          </a:bodyPr>
          <a:lstStyle/>
          <a:p>
            <a:pPr algn="ctr"/>
            <a:r>
              <a:rPr lang="en-US" sz="2800" dirty="0"/>
              <a:t>ǂg</a:t>
            </a:r>
          </a:p>
        </p:txBody>
      </p:sp>
      <p:sp>
        <p:nvSpPr>
          <p:cNvPr id="45" name="TextBox 44">
            <a:extLst>
              <a:ext uri="{FF2B5EF4-FFF2-40B4-BE49-F238E27FC236}">
                <a16:creationId xmlns:a16="http://schemas.microsoft.com/office/drawing/2014/main" id="{7ADB5F66-0DF1-3128-0DCE-5AF3B930521E}"/>
              </a:ext>
            </a:extLst>
          </p:cNvPr>
          <p:cNvSpPr txBox="1"/>
          <p:nvPr/>
        </p:nvSpPr>
        <p:spPr>
          <a:xfrm>
            <a:off x="6199434" y="4278940"/>
            <a:ext cx="694262" cy="523220"/>
          </a:xfrm>
          <a:prstGeom prst="rect">
            <a:avLst/>
          </a:prstGeom>
          <a:noFill/>
        </p:spPr>
        <p:txBody>
          <a:bodyPr wrap="square" rtlCol="0">
            <a:spAutoFit/>
          </a:bodyPr>
          <a:lstStyle/>
          <a:p>
            <a:pPr algn="ctr"/>
            <a:r>
              <a:rPr lang="en-US" sz="2800" dirty="0"/>
              <a:t>ǂh</a:t>
            </a:r>
          </a:p>
        </p:txBody>
      </p:sp>
      <p:sp>
        <p:nvSpPr>
          <p:cNvPr id="46" name="TextBox 45">
            <a:extLst>
              <a:ext uri="{FF2B5EF4-FFF2-40B4-BE49-F238E27FC236}">
                <a16:creationId xmlns:a16="http://schemas.microsoft.com/office/drawing/2014/main" id="{CA4D4F97-BF4E-2E48-2CAB-8CD05B9F0BBE}"/>
              </a:ext>
            </a:extLst>
          </p:cNvPr>
          <p:cNvSpPr txBox="1"/>
          <p:nvPr/>
        </p:nvSpPr>
        <p:spPr>
          <a:xfrm>
            <a:off x="6855039" y="4298117"/>
            <a:ext cx="694262" cy="523220"/>
          </a:xfrm>
          <a:prstGeom prst="rect">
            <a:avLst/>
          </a:prstGeom>
          <a:noFill/>
        </p:spPr>
        <p:txBody>
          <a:bodyPr wrap="square" rtlCol="0">
            <a:spAutoFit/>
          </a:bodyPr>
          <a:lstStyle/>
          <a:p>
            <a:pPr algn="ctr"/>
            <a:r>
              <a:rPr lang="en-US" sz="2800" dirty="0"/>
              <a:t>ǂi</a:t>
            </a:r>
          </a:p>
        </p:txBody>
      </p:sp>
      <p:sp>
        <p:nvSpPr>
          <p:cNvPr id="47" name="TextBox 46">
            <a:extLst>
              <a:ext uri="{FF2B5EF4-FFF2-40B4-BE49-F238E27FC236}">
                <a16:creationId xmlns:a16="http://schemas.microsoft.com/office/drawing/2014/main" id="{FCC8A833-AD9C-8BF7-5117-2636F62CE6D5}"/>
              </a:ext>
            </a:extLst>
          </p:cNvPr>
          <p:cNvSpPr txBox="1"/>
          <p:nvPr/>
        </p:nvSpPr>
        <p:spPr>
          <a:xfrm>
            <a:off x="7497903" y="4292332"/>
            <a:ext cx="694262" cy="523220"/>
          </a:xfrm>
          <a:prstGeom prst="rect">
            <a:avLst/>
          </a:prstGeom>
          <a:noFill/>
        </p:spPr>
        <p:txBody>
          <a:bodyPr wrap="square" rtlCol="0">
            <a:spAutoFit/>
          </a:bodyPr>
          <a:lstStyle/>
          <a:p>
            <a:pPr algn="ctr"/>
            <a:r>
              <a:rPr lang="en-US" sz="2800" dirty="0"/>
              <a:t>ǂj</a:t>
            </a:r>
          </a:p>
        </p:txBody>
      </p:sp>
      <p:sp>
        <p:nvSpPr>
          <p:cNvPr id="48" name="TextBox 47">
            <a:extLst>
              <a:ext uri="{FF2B5EF4-FFF2-40B4-BE49-F238E27FC236}">
                <a16:creationId xmlns:a16="http://schemas.microsoft.com/office/drawing/2014/main" id="{308A8EA0-756A-F2B7-A92B-D9630E0D80DB}"/>
              </a:ext>
            </a:extLst>
          </p:cNvPr>
          <p:cNvSpPr txBox="1"/>
          <p:nvPr/>
        </p:nvSpPr>
        <p:spPr>
          <a:xfrm>
            <a:off x="8163148" y="4277828"/>
            <a:ext cx="694262" cy="523220"/>
          </a:xfrm>
          <a:prstGeom prst="rect">
            <a:avLst/>
          </a:prstGeom>
          <a:noFill/>
        </p:spPr>
        <p:txBody>
          <a:bodyPr wrap="square" rtlCol="0">
            <a:spAutoFit/>
          </a:bodyPr>
          <a:lstStyle/>
          <a:p>
            <a:pPr algn="ctr"/>
            <a:r>
              <a:rPr lang="en-US" sz="2800" dirty="0"/>
              <a:t>ǂk</a:t>
            </a:r>
          </a:p>
        </p:txBody>
      </p:sp>
      <p:sp>
        <p:nvSpPr>
          <p:cNvPr id="49" name="TextBox 48">
            <a:extLst>
              <a:ext uri="{FF2B5EF4-FFF2-40B4-BE49-F238E27FC236}">
                <a16:creationId xmlns:a16="http://schemas.microsoft.com/office/drawing/2014/main" id="{CF7A1A4C-07C5-CC6E-20EC-ED716D38488B}"/>
              </a:ext>
            </a:extLst>
          </p:cNvPr>
          <p:cNvSpPr txBox="1"/>
          <p:nvPr/>
        </p:nvSpPr>
        <p:spPr>
          <a:xfrm>
            <a:off x="8804038" y="4282725"/>
            <a:ext cx="694262" cy="523220"/>
          </a:xfrm>
          <a:prstGeom prst="rect">
            <a:avLst/>
          </a:prstGeom>
          <a:noFill/>
        </p:spPr>
        <p:txBody>
          <a:bodyPr wrap="square" rtlCol="0">
            <a:spAutoFit/>
          </a:bodyPr>
          <a:lstStyle/>
          <a:p>
            <a:pPr algn="ctr"/>
            <a:r>
              <a:rPr lang="en-US" sz="2800" dirty="0"/>
              <a:t>ǂl</a:t>
            </a:r>
          </a:p>
        </p:txBody>
      </p:sp>
      <p:sp>
        <p:nvSpPr>
          <p:cNvPr id="50" name="TextBox 49">
            <a:extLst>
              <a:ext uri="{FF2B5EF4-FFF2-40B4-BE49-F238E27FC236}">
                <a16:creationId xmlns:a16="http://schemas.microsoft.com/office/drawing/2014/main" id="{8A4F2BD4-DE2C-087F-E41B-2AD5DE6862F5}"/>
              </a:ext>
            </a:extLst>
          </p:cNvPr>
          <p:cNvSpPr txBox="1"/>
          <p:nvPr/>
        </p:nvSpPr>
        <p:spPr>
          <a:xfrm>
            <a:off x="9412629" y="4280825"/>
            <a:ext cx="694262" cy="523220"/>
          </a:xfrm>
          <a:prstGeom prst="rect">
            <a:avLst/>
          </a:prstGeom>
          <a:noFill/>
        </p:spPr>
        <p:txBody>
          <a:bodyPr wrap="square" rtlCol="0">
            <a:spAutoFit/>
          </a:bodyPr>
          <a:lstStyle/>
          <a:p>
            <a:pPr algn="ctr"/>
            <a:r>
              <a:rPr lang="en-US" sz="2800" dirty="0"/>
              <a:t>ǂm</a:t>
            </a:r>
          </a:p>
        </p:txBody>
      </p:sp>
      <p:sp>
        <p:nvSpPr>
          <p:cNvPr id="51" name="TextBox 50">
            <a:extLst>
              <a:ext uri="{FF2B5EF4-FFF2-40B4-BE49-F238E27FC236}">
                <a16:creationId xmlns:a16="http://schemas.microsoft.com/office/drawing/2014/main" id="{8A7C5F19-3C31-18DC-5F5D-BE991C5EBEB5}"/>
              </a:ext>
            </a:extLst>
          </p:cNvPr>
          <p:cNvSpPr txBox="1"/>
          <p:nvPr/>
        </p:nvSpPr>
        <p:spPr>
          <a:xfrm>
            <a:off x="10126414" y="4277828"/>
            <a:ext cx="694262" cy="523220"/>
          </a:xfrm>
          <a:prstGeom prst="rect">
            <a:avLst/>
          </a:prstGeom>
          <a:noFill/>
        </p:spPr>
        <p:txBody>
          <a:bodyPr wrap="square" rtlCol="0">
            <a:spAutoFit/>
          </a:bodyPr>
          <a:lstStyle/>
          <a:p>
            <a:pPr algn="ctr"/>
            <a:r>
              <a:rPr lang="en-US" sz="2800" dirty="0"/>
              <a:t>ǂn</a:t>
            </a:r>
          </a:p>
        </p:txBody>
      </p:sp>
      <p:sp>
        <p:nvSpPr>
          <p:cNvPr id="52" name="TextBox 51">
            <a:extLst>
              <a:ext uri="{FF2B5EF4-FFF2-40B4-BE49-F238E27FC236}">
                <a16:creationId xmlns:a16="http://schemas.microsoft.com/office/drawing/2014/main" id="{C211348B-DE01-B365-BD20-EA9395E957F2}"/>
              </a:ext>
            </a:extLst>
          </p:cNvPr>
          <p:cNvSpPr txBox="1"/>
          <p:nvPr/>
        </p:nvSpPr>
        <p:spPr>
          <a:xfrm>
            <a:off x="147824" y="3021975"/>
            <a:ext cx="1515194" cy="584775"/>
          </a:xfrm>
          <a:prstGeom prst="rect">
            <a:avLst/>
          </a:prstGeom>
          <a:solidFill>
            <a:schemeClr val="bg1"/>
          </a:solidFill>
        </p:spPr>
        <p:txBody>
          <a:bodyPr wrap="square" rtlCol="0">
            <a:spAutoFit/>
          </a:bodyPr>
          <a:lstStyle/>
          <a:p>
            <a:pPr algn="ctr"/>
            <a:r>
              <a:rPr lang="en-US" sz="3200" dirty="0"/>
              <a:t>007</a:t>
            </a:r>
          </a:p>
        </p:txBody>
      </p:sp>
    </p:spTree>
    <p:extLst>
      <p:ext uri="{BB962C8B-B14F-4D97-AF65-F5344CB8AC3E}">
        <p14:creationId xmlns:p14="http://schemas.microsoft.com/office/powerpoint/2010/main" val="199559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043DBB-3A7C-96D8-517A-2C6CA0B7E070}"/>
              </a:ext>
            </a:extLst>
          </p:cNvPr>
          <p:cNvSpPr>
            <a:spLocks noGrp="1"/>
          </p:cNvSpPr>
          <p:nvPr>
            <p:ph type="ctrTitle"/>
          </p:nvPr>
        </p:nvSpPr>
        <p:spPr>
          <a:xfrm>
            <a:off x="0" y="78056"/>
            <a:ext cx="12192000" cy="735387"/>
          </a:xfrm>
          <a:noFill/>
          <a:ln>
            <a:noFill/>
          </a:ln>
        </p:spPr>
        <p:style>
          <a:lnRef idx="0">
            <a:scrgbClr r="0" g="0" b="0"/>
          </a:lnRef>
          <a:fillRef idx="0">
            <a:scrgbClr r="0" g="0" b="0"/>
          </a:fillRef>
          <a:effectRef idx="0">
            <a:scrgbClr r="0" g="0" b="0"/>
          </a:effectRef>
          <a:fontRef idx="minor">
            <a:schemeClr val="accent6"/>
          </a:fontRef>
        </p:style>
        <p:txBody>
          <a:bodyPr>
            <a:noAutofit/>
          </a:bodyPr>
          <a:lstStyle/>
          <a:p>
            <a:r>
              <a:rPr lang="en-US" sz="3600" dirty="0"/>
              <a:t>007 Physical Description Fixed Fields</a:t>
            </a:r>
          </a:p>
        </p:txBody>
      </p:sp>
      <p:pic>
        <p:nvPicPr>
          <p:cNvPr id="10" name="Picture 9">
            <a:extLst>
              <a:ext uri="{FF2B5EF4-FFF2-40B4-BE49-F238E27FC236}">
                <a16:creationId xmlns:a16="http://schemas.microsoft.com/office/drawing/2014/main" id="{C35EDC26-F26D-64F4-5271-51A824F56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49" y="1700576"/>
            <a:ext cx="5801535" cy="4772691"/>
          </a:xfrm>
          <a:prstGeom prst="rect">
            <a:avLst/>
          </a:prstGeom>
        </p:spPr>
      </p:pic>
      <p:pic>
        <p:nvPicPr>
          <p:cNvPr id="12" name="Picture 11">
            <a:extLst>
              <a:ext uri="{FF2B5EF4-FFF2-40B4-BE49-F238E27FC236}">
                <a16:creationId xmlns:a16="http://schemas.microsoft.com/office/drawing/2014/main" id="{B85702D3-07F4-9F0B-EACF-899AC3E23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218" y="1700576"/>
            <a:ext cx="5801535" cy="3077004"/>
          </a:xfrm>
          <a:prstGeom prst="rect">
            <a:avLst/>
          </a:prstGeom>
        </p:spPr>
      </p:pic>
      <p:sp>
        <p:nvSpPr>
          <p:cNvPr id="13" name="Title 1">
            <a:extLst>
              <a:ext uri="{FF2B5EF4-FFF2-40B4-BE49-F238E27FC236}">
                <a16:creationId xmlns:a16="http://schemas.microsoft.com/office/drawing/2014/main" id="{8BDB43E6-66BD-6745-2F65-DD5115A28EC9}"/>
              </a:ext>
            </a:extLst>
          </p:cNvPr>
          <p:cNvSpPr txBox="1">
            <a:spLocks/>
          </p:cNvSpPr>
          <p:nvPr/>
        </p:nvSpPr>
        <p:spPr>
          <a:xfrm>
            <a:off x="173247" y="907314"/>
            <a:ext cx="5801536" cy="73538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t>Sound recording</a:t>
            </a:r>
          </a:p>
        </p:txBody>
      </p:sp>
      <p:sp>
        <p:nvSpPr>
          <p:cNvPr id="14" name="Title 1">
            <a:extLst>
              <a:ext uri="{FF2B5EF4-FFF2-40B4-BE49-F238E27FC236}">
                <a16:creationId xmlns:a16="http://schemas.microsoft.com/office/drawing/2014/main" id="{3E8AE0AC-5696-BC50-9542-295C0AE5BAED}"/>
              </a:ext>
            </a:extLst>
          </p:cNvPr>
          <p:cNvSpPr txBox="1">
            <a:spLocks/>
          </p:cNvSpPr>
          <p:nvPr/>
        </p:nvSpPr>
        <p:spPr>
          <a:xfrm>
            <a:off x="6217218" y="918888"/>
            <a:ext cx="5801535" cy="73538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t>Videorecording</a:t>
            </a:r>
          </a:p>
        </p:txBody>
      </p:sp>
    </p:spTree>
    <p:extLst>
      <p:ext uri="{BB962C8B-B14F-4D97-AF65-F5344CB8AC3E}">
        <p14:creationId xmlns:p14="http://schemas.microsoft.com/office/powerpoint/2010/main" val="312881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1C549-5176-FC1A-5548-162074F4A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6716F-5E4A-F04F-2D63-3E982C271E83}"/>
              </a:ext>
            </a:extLst>
          </p:cNvPr>
          <p:cNvSpPr txBox="1">
            <a:spLocks/>
          </p:cNvSpPr>
          <p:nvPr/>
        </p:nvSpPr>
        <p:spPr>
          <a:xfrm>
            <a:off x="200722" y="203518"/>
            <a:ext cx="6824551"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OCLC – “007 General information”</a:t>
            </a:r>
          </a:p>
        </p:txBody>
      </p:sp>
      <p:sp>
        <p:nvSpPr>
          <p:cNvPr id="5" name="Title 1">
            <a:extLst>
              <a:ext uri="{FF2B5EF4-FFF2-40B4-BE49-F238E27FC236}">
                <a16:creationId xmlns:a16="http://schemas.microsoft.com/office/drawing/2014/main" id="{1EA7593E-5DD5-9684-A772-70F0DAA060EF}"/>
              </a:ext>
            </a:extLst>
          </p:cNvPr>
          <p:cNvSpPr txBox="1">
            <a:spLocks/>
          </p:cNvSpPr>
          <p:nvPr/>
        </p:nvSpPr>
        <p:spPr>
          <a:xfrm>
            <a:off x="959002" y="822954"/>
            <a:ext cx="6824551"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hlinkClick r:id="rId2"/>
              </a:rPr>
              <a:t>https://www.oclc.org/bibformats/en/0xx/007.html</a:t>
            </a:r>
            <a:endParaRPr lang="en-US" sz="2400" dirty="0">
              <a:solidFill>
                <a:schemeClr val="tx1"/>
              </a:solidFill>
            </a:endParaRPr>
          </a:p>
        </p:txBody>
      </p:sp>
      <p:sp>
        <p:nvSpPr>
          <p:cNvPr id="3" name="Title 1">
            <a:extLst>
              <a:ext uri="{FF2B5EF4-FFF2-40B4-BE49-F238E27FC236}">
                <a16:creationId xmlns:a16="http://schemas.microsoft.com/office/drawing/2014/main" id="{9775792A-5AC7-9D89-83EC-134026CE8735}"/>
              </a:ext>
            </a:extLst>
          </p:cNvPr>
          <p:cNvSpPr txBox="1">
            <a:spLocks/>
          </p:cNvSpPr>
          <p:nvPr/>
        </p:nvSpPr>
        <p:spPr>
          <a:xfrm>
            <a:off x="200722" y="2099000"/>
            <a:ext cx="10721278"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OCLC – “Physical Description Fixed Field (Sound Recording) (R)”</a:t>
            </a:r>
          </a:p>
        </p:txBody>
      </p:sp>
      <p:sp>
        <p:nvSpPr>
          <p:cNvPr id="4" name="Title 1">
            <a:extLst>
              <a:ext uri="{FF2B5EF4-FFF2-40B4-BE49-F238E27FC236}">
                <a16:creationId xmlns:a16="http://schemas.microsoft.com/office/drawing/2014/main" id="{8CFE11A9-9AF1-F113-0762-A2B42EC1842E}"/>
              </a:ext>
            </a:extLst>
          </p:cNvPr>
          <p:cNvSpPr txBox="1">
            <a:spLocks/>
          </p:cNvSpPr>
          <p:nvPr/>
        </p:nvSpPr>
        <p:spPr>
          <a:xfrm>
            <a:off x="959002" y="2754038"/>
            <a:ext cx="7359809"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hlinkClick r:id="rId3"/>
              </a:rPr>
              <a:t>https://www.oclc.org/bibformats/en/0xx/007sound.html</a:t>
            </a:r>
            <a:endParaRPr lang="en-US" sz="2400" dirty="0">
              <a:solidFill>
                <a:schemeClr val="tx1"/>
              </a:solidFill>
            </a:endParaRPr>
          </a:p>
        </p:txBody>
      </p:sp>
      <p:sp>
        <p:nvSpPr>
          <p:cNvPr id="6" name="Title 1">
            <a:extLst>
              <a:ext uri="{FF2B5EF4-FFF2-40B4-BE49-F238E27FC236}">
                <a16:creationId xmlns:a16="http://schemas.microsoft.com/office/drawing/2014/main" id="{42E8D60E-E476-283E-AEE3-E8489D50DC02}"/>
              </a:ext>
            </a:extLst>
          </p:cNvPr>
          <p:cNvSpPr txBox="1">
            <a:spLocks/>
          </p:cNvSpPr>
          <p:nvPr/>
        </p:nvSpPr>
        <p:spPr>
          <a:xfrm>
            <a:off x="200722" y="4355895"/>
            <a:ext cx="10479978"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OCLC – “Physical Description Fixed Field (Videorecording) (R)”</a:t>
            </a:r>
          </a:p>
        </p:txBody>
      </p:sp>
      <p:sp>
        <p:nvSpPr>
          <p:cNvPr id="8" name="Title 1">
            <a:extLst>
              <a:ext uri="{FF2B5EF4-FFF2-40B4-BE49-F238E27FC236}">
                <a16:creationId xmlns:a16="http://schemas.microsoft.com/office/drawing/2014/main" id="{AAA37CAF-CF8A-D2EE-AE9C-CEFE7D2750C3}"/>
              </a:ext>
            </a:extLst>
          </p:cNvPr>
          <p:cNvSpPr txBox="1">
            <a:spLocks/>
          </p:cNvSpPr>
          <p:nvPr/>
        </p:nvSpPr>
        <p:spPr>
          <a:xfrm>
            <a:off x="959002" y="5116709"/>
            <a:ext cx="7359809"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hlinkClick r:id="rId4"/>
              </a:rPr>
              <a:t>https://www.oclc.org/bibformats/en/0xx/007video.html</a:t>
            </a:r>
            <a:endParaRPr lang="en-US" sz="2400" dirty="0">
              <a:solidFill>
                <a:schemeClr val="tx1"/>
              </a:solidFill>
            </a:endParaRPr>
          </a:p>
        </p:txBody>
      </p:sp>
      <p:pic>
        <p:nvPicPr>
          <p:cNvPr id="10" name="Picture 9">
            <a:extLst>
              <a:ext uri="{FF2B5EF4-FFF2-40B4-BE49-F238E27FC236}">
                <a16:creationId xmlns:a16="http://schemas.microsoft.com/office/drawing/2014/main" id="{C68B71C5-B734-AFEF-1AB8-275CF62A4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2793" y="430367"/>
            <a:ext cx="1385771" cy="1385771"/>
          </a:xfrm>
          <a:prstGeom prst="rect">
            <a:avLst/>
          </a:prstGeom>
        </p:spPr>
      </p:pic>
      <p:pic>
        <p:nvPicPr>
          <p:cNvPr id="12" name="Picture 11">
            <a:extLst>
              <a:ext uri="{FF2B5EF4-FFF2-40B4-BE49-F238E27FC236}">
                <a16:creationId xmlns:a16="http://schemas.microsoft.com/office/drawing/2014/main" id="{06DD8820-686D-715E-7127-60D7485B5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8288" y="2796401"/>
            <a:ext cx="1356759" cy="1356759"/>
          </a:xfrm>
          <a:prstGeom prst="rect">
            <a:avLst/>
          </a:prstGeom>
        </p:spPr>
      </p:pic>
      <p:pic>
        <p:nvPicPr>
          <p:cNvPr id="14" name="Picture 13">
            <a:extLst>
              <a:ext uri="{FF2B5EF4-FFF2-40B4-BE49-F238E27FC236}">
                <a16:creationId xmlns:a16="http://schemas.microsoft.com/office/drawing/2014/main" id="{DBDF5FE1-E2B6-F278-2B87-3E473D338A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2793" y="5290463"/>
            <a:ext cx="1356759" cy="1356759"/>
          </a:xfrm>
          <a:prstGeom prst="rect">
            <a:avLst/>
          </a:prstGeom>
        </p:spPr>
      </p:pic>
    </p:spTree>
    <p:extLst>
      <p:ext uri="{BB962C8B-B14F-4D97-AF65-F5344CB8AC3E}">
        <p14:creationId xmlns:p14="http://schemas.microsoft.com/office/powerpoint/2010/main" val="133718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09AB-2C88-8F7E-3E3C-43C5B492356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F9D8E7F-10DE-0629-B30E-628A8ECBFD15}"/>
              </a:ext>
            </a:extLst>
          </p:cNvPr>
          <p:cNvSpPr>
            <a:spLocks noGrp="1"/>
          </p:cNvSpPr>
          <p:nvPr>
            <p:ph type="ctrTitle"/>
          </p:nvPr>
        </p:nvSpPr>
        <p:spPr>
          <a:xfrm>
            <a:off x="357187" y="-18135"/>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CD Resource Type</a:t>
            </a:r>
          </a:p>
        </p:txBody>
      </p:sp>
      <p:pic>
        <p:nvPicPr>
          <p:cNvPr id="8" name="Picture 7">
            <a:extLst>
              <a:ext uri="{FF2B5EF4-FFF2-40B4-BE49-F238E27FC236}">
                <a16:creationId xmlns:a16="http://schemas.microsoft.com/office/drawing/2014/main" id="{8947061A-8497-66C3-FD24-34A13FDF7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64" y="992510"/>
            <a:ext cx="6010335" cy="4977347"/>
          </a:xfrm>
          <a:prstGeom prst="rect">
            <a:avLst/>
          </a:prstGeom>
        </p:spPr>
      </p:pic>
      <p:sp>
        <p:nvSpPr>
          <p:cNvPr id="9" name="Title 1">
            <a:extLst>
              <a:ext uri="{FF2B5EF4-FFF2-40B4-BE49-F238E27FC236}">
                <a16:creationId xmlns:a16="http://schemas.microsoft.com/office/drawing/2014/main" id="{3171EE20-8B98-1AC3-B1E4-5874EB6875BD}"/>
              </a:ext>
            </a:extLst>
          </p:cNvPr>
          <p:cNvSpPr txBox="1">
            <a:spLocks/>
          </p:cNvSpPr>
          <p:nvPr/>
        </p:nvSpPr>
        <p:spPr>
          <a:xfrm>
            <a:off x="7873467" y="1609597"/>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i</a:t>
            </a:r>
            <a:r>
              <a:rPr lang="en-US" sz="3200" dirty="0">
                <a:solidFill>
                  <a:schemeClr val="tx1"/>
                </a:solidFill>
              </a:rPr>
              <a:t>|</a:t>
            </a:r>
            <a:r>
              <a:rPr lang="en-US" sz="3200" dirty="0">
                <a:solidFill>
                  <a:srgbClr val="7030A0"/>
                </a:solidFill>
              </a:rPr>
              <a:t>j</a:t>
            </a:r>
          </a:p>
        </p:txBody>
      </p:sp>
      <p:sp>
        <p:nvSpPr>
          <p:cNvPr id="10" name="Title 1">
            <a:extLst>
              <a:ext uri="{FF2B5EF4-FFF2-40B4-BE49-F238E27FC236}">
                <a16:creationId xmlns:a16="http://schemas.microsoft.com/office/drawing/2014/main" id="{726FFACB-AE43-7C39-D587-6C0CA07D4827}"/>
              </a:ext>
            </a:extLst>
          </p:cNvPr>
          <p:cNvSpPr txBox="1">
            <a:spLocks/>
          </p:cNvSpPr>
          <p:nvPr/>
        </p:nvSpPr>
        <p:spPr>
          <a:xfrm>
            <a:off x="7962678" y="2674609"/>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s</a:t>
            </a:r>
          </a:p>
        </p:txBody>
      </p:sp>
      <p:sp>
        <p:nvSpPr>
          <p:cNvPr id="11" name="Title 1">
            <a:extLst>
              <a:ext uri="{FF2B5EF4-FFF2-40B4-BE49-F238E27FC236}">
                <a16:creationId xmlns:a16="http://schemas.microsoft.com/office/drawing/2014/main" id="{709E9206-CE83-BA35-85A5-75C325031571}"/>
              </a:ext>
            </a:extLst>
          </p:cNvPr>
          <p:cNvSpPr txBox="1">
            <a:spLocks/>
          </p:cNvSpPr>
          <p:nvPr/>
        </p:nvSpPr>
        <p:spPr>
          <a:xfrm>
            <a:off x="7962677" y="324826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d</a:t>
            </a:r>
          </a:p>
        </p:txBody>
      </p:sp>
      <p:sp>
        <p:nvSpPr>
          <p:cNvPr id="12" name="Title 1">
            <a:extLst>
              <a:ext uri="{FF2B5EF4-FFF2-40B4-BE49-F238E27FC236}">
                <a16:creationId xmlns:a16="http://schemas.microsoft.com/office/drawing/2014/main" id="{6407B0FE-E959-2017-1E28-2A14930005EE}"/>
              </a:ext>
            </a:extLst>
          </p:cNvPr>
          <p:cNvSpPr txBox="1">
            <a:spLocks/>
          </p:cNvSpPr>
          <p:nvPr/>
        </p:nvSpPr>
        <p:spPr>
          <a:xfrm>
            <a:off x="6294205" y="4538988"/>
            <a:ext cx="236848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007(ǂd/3)= </a:t>
            </a:r>
            <a:r>
              <a:rPr lang="en-US" sz="3200" dirty="0">
                <a:solidFill>
                  <a:srgbClr val="7030A0"/>
                </a:solidFill>
              </a:rPr>
              <a:t>f</a:t>
            </a:r>
          </a:p>
        </p:txBody>
      </p:sp>
      <p:sp>
        <p:nvSpPr>
          <p:cNvPr id="13" name="Title 1">
            <a:extLst>
              <a:ext uri="{FF2B5EF4-FFF2-40B4-BE49-F238E27FC236}">
                <a16:creationId xmlns:a16="http://schemas.microsoft.com/office/drawing/2014/main" id="{6F92EE5E-8A51-2852-C894-38B26D7824DC}"/>
              </a:ext>
            </a:extLst>
          </p:cNvPr>
          <p:cNvSpPr txBox="1">
            <a:spLocks/>
          </p:cNvSpPr>
          <p:nvPr/>
        </p:nvSpPr>
        <p:spPr>
          <a:xfrm>
            <a:off x="7455296" y="2142103"/>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14" name="Title 1">
            <a:extLst>
              <a:ext uri="{FF2B5EF4-FFF2-40B4-BE49-F238E27FC236}">
                <a16:creationId xmlns:a16="http://schemas.microsoft.com/office/drawing/2014/main" id="{CC8B7C48-A722-7161-F251-B74CED5E9D54}"/>
              </a:ext>
            </a:extLst>
          </p:cNvPr>
          <p:cNvSpPr txBox="1">
            <a:spLocks/>
          </p:cNvSpPr>
          <p:nvPr/>
        </p:nvSpPr>
        <p:spPr>
          <a:xfrm>
            <a:off x="7455296" y="386759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15" name="Title 1">
            <a:extLst>
              <a:ext uri="{FF2B5EF4-FFF2-40B4-BE49-F238E27FC236}">
                <a16:creationId xmlns:a16="http://schemas.microsoft.com/office/drawing/2014/main" id="{BF8B1584-5000-48B2-BCE2-5533D860212E}"/>
              </a:ext>
            </a:extLst>
          </p:cNvPr>
          <p:cNvSpPr txBox="1">
            <a:spLocks/>
          </p:cNvSpPr>
          <p:nvPr/>
        </p:nvSpPr>
        <p:spPr>
          <a:xfrm>
            <a:off x="8639539" y="4596249"/>
            <a:ext cx="72518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endParaRPr lang="en-US" sz="3200" dirty="0">
              <a:solidFill>
                <a:schemeClr val="tx1"/>
              </a:solidFill>
            </a:endParaRPr>
          </a:p>
        </p:txBody>
      </p:sp>
      <p:sp>
        <p:nvSpPr>
          <p:cNvPr id="16" name="Title 1">
            <a:extLst>
              <a:ext uri="{FF2B5EF4-FFF2-40B4-BE49-F238E27FC236}">
                <a16:creationId xmlns:a16="http://schemas.microsoft.com/office/drawing/2014/main" id="{948E9536-AF0E-63D9-AB27-77D9B1AEA1A4}"/>
              </a:ext>
            </a:extLst>
          </p:cNvPr>
          <p:cNvSpPr txBox="1">
            <a:spLocks/>
          </p:cNvSpPr>
          <p:nvPr/>
        </p:nvSpPr>
        <p:spPr>
          <a:xfrm>
            <a:off x="9364722" y="4538988"/>
            <a:ext cx="2827277"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007(ǂg/6)= </a:t>
            </a:r>
            <a:r>
              <a:rPr lang="en-US" sz="3200" dirty="0">
                <a:solidFill>
                  <a:srgbClr val="7030A0"/>
                </a:solidFill>
              </a:rPr>
              <a:t>a</a:t>
            </a:r>
            <a:r>
              <a:rPr lang="en-US" sz="3200" dirty="0">
                <a:solidFill>
                  <a:schemeClr val="tx1"/>
                </a:solidFill>
              </a:rPr>
              <a:t>|</a:t>
            </a:r>
            <a:r>
              <a:rPr lang="en-US" sz="3200" dirty="0">
                <a:solidFill>
                  <a:srgbClr val="7030A0"/>
                </a:solidFill>
              </a:rPr>
              <a:t>g</a:t>
            </a:r>
          </a:p>
        </p:txBody>
      </p:sp>
      <p:sp>
        <p:nvSpPr>
          <p:cNvPr id="17" name="Title 1">
            <a:extLst>
              <a:ext uri="{FF2B5EF4-FFF2-40B4-BE49-F238E27FC236}">
                <a16:creationId xmlns:a16="http://schemas.microsoft.com/office/drawing/2014/main" id="{4C90D4FE-7070-9BF8-5CC9-DB2FC1A6FC2F}"/>
              </a:ext>
            </a:extLst>
          </p:cNvPr>
          <p:cNvSpPr txBox="1">
            <a:spLocks/>
          </p:cNvSpPr>
          <p:nvPr/>
        </p:nvSpPr>
        <p:spPr>
          <a:xfrm>
            <a:off x="8639538" y="4538988"/>
            <a:ext cx="725184"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OR</a:t>
            </a:r>
          </a:p>
        </p:txBody>
      </p:sp>
      <p:sp>
        <p:nvSpPr>
          <p:cNvPr id="18" name="Title 1">
            <a:extLst>
              <a:ext uri="{FF2B5EF4-FFF2-40B4-BE49-F238E27FC236}">
                <a16:creationId xmlns:a16="http://schemas.microsoft.com/office/drawing/2014/main" id="{9CA3D1D5-C6BE-F61A-9DFA-C3BC26B4CFBE}"/>
              </a:ext>
            </a:extLst>
          </p:cNvPr>
          <p:cNvSpPr txBox="1">
            <a:spLocks/>
          </p:cNvSpPr>
          <p:nvPr/>
        </p:nvSpPr>
        <p:spPr>
          <a:xfrm>
            <a:off x="0" y="6057210"/>
            <a:ext cx="12192000"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200" dirty="0">
                <a:solidFill>
                  <a:schemeClr val="tx1"/>
                </a:solidFill>
              </a:rPr>
              <a:t>CDs are sound (</a:t>
            </a:r>
            <a:r>
              <a:rPr lang="en-US" sz="2200" b="1" dirty="0">
                <a:solidFill>
                  <a:srgbClr val="7030A0"/>
                </a:solidFill>
              </a:rPr>
              <a:t>s</a:t>
            </a:r>
            <a:r>
              <a:rPr lang="en-US" sz="2200" dirty="0">
                <a:solidFill>
                  <a:schemeClr val="tx1"/>
                </a:solidFill>
              </a:rPr>
              <a:t>) discs (</a:t>
            </a:r>
            <a:r>
              <a:rPr lang="en-US" sz="2200" b="1" dirty="0">
                <a:solidFill>
                  <a:srgbClr val="7030A0"/>
                </a:solidFill>
              </a:rPr>
              <a:t>d</a:t>
            </a:r>
            <a:r>
              <a:rPr lang="en-US" sz="2200" dirty="0">
                <a:solidFill>
                  <a:schemeClr val="tx1"/>
                </a:solidFill>
              </a:rPr>
              <a:t>) </a:t>
            </a:r>
            <a:r>
              <a:rPr lang="en-US" sz="2200" b="1" dirty="0">
                <a:solidFill>
                  <a:srgbClr val="002060"/>
                </a:solidFill>
              </a:rPr>
              <a:t>and</a:t>
            </a:r>
            <a:r>
              <a:rPr lang="en-US" sz="2200" dirty="0">
                <a:solidFill>
                  <a:schemeClr val="tx1"/>
                </a:solidFill>
              </a:rPr>
              <a:t> spin at 1.4 m per sec (</a:t>
            </a:r>
            <a:r>
              <a:rPr lang="en-US" sz="2200" b="1" dirty="0">
                <a:solidFill>
                  <a:srgbClr val="7030A0"/>
                </a:solidFill>
              </a:rPr>
              <a:t>f</a:t>
            </a:r>
            <a:r>
              <a:rPr lang="en-US" sz="2200" dirty="0">
                <a:solidFill>
                  <a:schemeClr val="tx1"/>
                </a:solidFill>
              </a:rPr>
              <a:t>) </a:t>
            </a:r>
            <a:r>
              <a:rPr lang="en-US" sz="2200" b="1" dirty="0">
                <a:solidFill>
                  <a:srgbClr val="002060"/>
                </a:solidFill>
              </a:rPr>
              <a:t>or</a:t>
            </a:r>
            <a:r>
              <a:rPr lang="en-US" sz="2200" dirty="0">
                <a:solidFill>
                  <a:schemeClr val="tx1"/>
                </a:solidFill>
              </a:rPr>
              <a:t> are either 3 in. (</a:t>
            </a:r>
            <a:r>
              <a:rPr lang="en-US" sz="2200" b="1" dirty="0">
                <a:solidFill>
                  <a:srgbClr val="7030A0"/>
                </a:solidFill>
              </a:rPr>
              <a:t>a</a:t>
            </a:r>
            <a:r>
              <a:rPr lang="en-US" sz="2200" dirty="0">
                <a:solidFill>
                  <a:schemeClr val="tx1"/>
                </a:solidFill>
              </a:rPr>
              <a:t>) or 4 3/4 in. (</a:t>
            </a:r>
            <a:r>
              <a:rPr lang="en-US" sz="2200" b="1" dirty="0">
                <a:solidFill>
                  <a:srgbClr val="7030A0"/>
                </a:solidFill>
              </a:rPr>
              <a:t>g</a:t>
            </a:r>
            <a:r>
              <a:rPr lang="en-US" sz="2200" dirty="0">
                <a:solidFill>
                  <a:schemeClr val="tx1"/>
                </a:solidFill>
              </a:rPr>
              <a:t>) in diameter.</a:t>
            </a:r>
            <a:r>
              <a:rPr lang="en-US" sz="2100" dirty="0">
                <a:solidFill>
                  <a:schemeClr val="tx1"/>
                </a:solidFill>
              </a:rPr>
              <a:t>  </a:t>
            </a:r>
          </a:p>
        </p:txBody>
      </p:sp>
    </p:spTree>
    <p:extLst>
      <p:ext uri="{BB962C8B-B14F-4D97-AF65-F5344CB8AC3E}">
        <p14:creationId xmlns:p14="http://schemas.microsoft.com/office/powerpoint/2010/main" val="120122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9D653-0F1F-A4A3-B8E7-4833A2743A8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C52C9B2-860B-8D33-E309-CC1D614BA4ED}"/>
              </a:ext>
            </a:extLst>
          </p:cNvPr>
          <p:cNvSpPr>
            <a:spLocks noGrp="1"/>
          </p:cNvSpPr>
          <p:nvPr>
            <p:ph type="ctrTitle"/>
          </p:nvPr>
        </p:nvSpPr>
        <p:spPr>
          <a:xfrm>
            <a:off x="357187" y="8369"/>
            <a:ext cx="11477625" cy="829369"/>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CD Resource Type</a:t>
            </a:r>
          </a:p>
        </p:txBody>
      </p:sp>
      <p:pic>
        <p:nvPicPr>
          <p:cNvPr id="8" name="Picture 7">
            <a:extLst>
              <a:ext uri="{FF2B5EF4-FFF2-40B4-BE49-F238E27FC236}">
                <a16:creationId xmlns:a16="http://schemas.microsoft.com/office/drawing/2014/main" id="{8CD26D55-3D00-9250-7558-0CF97E9C5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64" y="992510"/>
            <a:ext cx="6010335" cy="4977347"/>
          </a:xfrm>
          <a:prstGeom prst="rect">
            <a:avLst/>
          </a:prstGeom>
        </p:spPr>
      </p:pic>
      <p:sp>
        <p:nvSpPr>
          <p:cNvPr id="16" name="Title 1">
            <a:extLst>
              <a:ext uri="{FF2B5EF4-FFF2-40B4-BE49-F238E27FC236}">
                <a16:creationId xmlns:a16="http://schemas.microsoft.com/office/drawing/2014/main" id="{33320C6F-A453-C58E-7F5C-367B90E469B6}"/>
              </a:ext>
            </a:extLst>
          </p:cNvPr>
          <p:cNvSpPr txBox="1">
            <a:spLocks/>
          </p:cNvSpPr>
          <p:nvPr/>
        </p:nvSpPr>
        <p:spPr>
          <a:xfrm>
            <a:off x="6144712" y="1049486"/>
            <a:ext cx="596162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600" u="sng" dirty="0">
                <a:solidFill>
                  <a:schemeClr val="tx1"/>
                </a:solidFill>
              </a:rPr>
              <a:t>Three examples of a CD 007</a:t>
            </a:r>
            <a:r>
              <a:rPr lang="en-US" sz="3600" dirty="0">
                <a:solidFill>
                  <a:schemeClr val="tx1"/>
                </a:solidFill>
              </a:rPr>
              <a:t>:</a:t>
            </a:r>
            <a:endParaRPr lang="en-US" sz="3600" dirty="0">
              <a:solidFill>
                <a:srgbClr val="7030A0"/>
              </a:solidFill>
            </a:endParaRPr>
          </a:p>
        </p:txBody>
      </p:sp>
      <p:sp>
        <p:nvSpPr>
          <p:cNvPr id="18" name="Title 1">
            <a:extLst>
              <a:ext uri="{FF2B5EF4-FFF2-40B4-BE49-F238E27FC236}">
                <a16:creationId xmlns:a16="http://schemas.microsoft.com/office/drawing/2014/main" id="{B3ECB98A-7A0B-71EB-E7B0-65B6C93C2916}"/>
              </a:ext>
            </a:extLst>
          </p:cNvPr>
          <p:cNvSpPr txBox="1">
            <a:spLocks/>
          </p:cNvSpPr>
          <p:nvPr/>
        </p:nvSpPr>
        <p:spPr>
          <a:xfrm>
            <a:off x="0" y="6057210"/>
            <a:ext cx="12192000"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200" dirty="0">
                <a:solidFill>
                  <a:schemeClr val="tx1"/>
                </a:solidFill>
              </a:rPr>
              <a:t>CDs are sound (</a:t>
            </a:r>
            <a:r>
              <a:rPr lang="en-US" sz="2200" b="1" dirty="0">
                <a:solidFill>
                  <a:srgbClr val="7030A0"/>
                </a:solidFill>
              </a:rPr>
              <a:t>s</a:t>
            </a:r>
            <a:r>
              <a:rPr lang="en-US" sz="2200" dirty="0">
                <a:solidFill>
                  <a:schemeClr val="tx1"/>
                </a:solidFill>
              </a:rPr>
              <a:t>) discs (</a:t>
            </a:r>
            <a:r>
              <a:rPr lang="en-US" sz="2200" b="1" dirty="0">
                <a:solidFill>
                  <a:srgbClr val="7030A0"/>
                </a:solidFill>
              </a:rPr>
              <a:t>d</a:t>
            </a:r>
            <a:r>
              <a:rPr lang="en-US" sz="2200" dirty="0">
                <a:solidFill>
                  <a:schemeClr val="tx1"/>
                </a:solidFill>
              </a:rPr>
              <a:t>) </a:t>
            </a:r>
            <a:r>
              <a:rPr lang="en-US" sz="2200" b="1" dirty="0">
                <a:solidFill>
                  <a:srgbClr val="002060"/>
                </a:solidFill>
              </a:rPr>
              <a:t>and</a:t>
            </a:r>
            <a:r>
              <a:rPr lang="en-US" sz="2200" dirty="0">
                <a:solidFill>
                  <a:schemeClr val="tx1"/>
                </a:solidFill>
              </a:rPr>
              <a:t> spin at 1.4 m per sec (</a:t>
            </a:r>
            <a:r>
              <a:rPr lang="en-US" sz="2200" b="1" dirty="0">
                <a:solidFill>
                  <a:srgbClr val="7030A0"/>
                </a:solidFill>
              </a:rPr>
              <a:t>f</a:t>
            </a:r>
            <a:r>
              <a:rPr lang="en-US" sz="2200" dirty="0">
                <a:solidFill>
                  <a:schemeClr val="tx1"/>
                </a:solidFill>
              </a:rPr>
              <a:t>) </a:t>
            </a:r>
            <a:r>
              <a:rPr lang="en-US" sz="2200" b="1" dirty="0">
                <a:solidFill>
                  <a:srgbClr val="002060"/>
                </a:solidFill>
              </a:rPr>
              <a:t>or</a:t>
            </a:r>
            <a:r>
              <a:rPr lang="en-US" sz="2200" dirty="0">
                <a:solidFill>
                  <a:schemeClr val="tx1"/>
                </a:solidFill>
              </a:rPr>
              <a:t> are either 3 in. (</a:t>
            </a:r>
            <a:r>
              <a:rPr lang="en-US" sz="2200" b="1" dirty="0">
                <a:solidFill>
                  <a:srgbClr val="7030A0"/>
                </a:solidFill>
              </a:rPr>
              <a:t>a</a:t>
            </a:r>
            <a:r>
              <a:rPr lang="en-US" sz="2200" dirty="0">
                <a:solidFill>
                  <a:schemeClr val="tx1"/>
                </a:solidFill>
              </a:rPr>
              <a:t>) or 4 3/4 in. (</a:t>
            </a:r>
            <a:r>
              <a:rPr lang="en-US" sz="2200" b="1" dirty="0">
                <a:solidFill>
                  <a:srgbClr val="7030A0"/>
                </a:solidFill>
              </a:rPr>
              <a:t>g</a:t>
            </a:r>
            <a:r>
              <a:rPr lang="en-US" sz="2200" dirty="0">
                <a:solidFill>
                  <a:schemeClr val="tx1"/>
                </a:solidFill>
              </a:rPr>
              <a:t>) in diameter.</a:t>
            </a:r>
            <a:r>
              <a:rPr lang="en-US" sz="2100" dirty="0">
                <a:solidFill>
                  <a:schemeClr val="tx1"/>
                </a:solidFill>
              </a:rPr>
              <a:t>  </a:t>
            </a:r>
          </a:p>
        </p:txBody>
      </p:sp>
      <p:sp>
        <p:nvSpPr>
          <p:cNvPr id="2" name="Title 1">
            <a:extLst>
              <a:ext uri="{FF2B5EF4-FFF2-40B4-BE49-F238E27FC236}">
                <a16:creationId xmlns:a16="http://schemas.microsoft.com/office/drawing/2014/main" id="{17F7DB6E-EE14-A14A-7AB5-4380B89FC080}"/>
              </a:ext>
            </a:extLst>
          </p:cNvPr>
          <p:cNvSpPr txBox="1">
            <a:spLocks/>
          </p:cNvSpPr>
          <p:nvPr/>
        </p:nvSpPr>
        <p:spPr>
          <a:xfrm>
            <a:off x="6144714" y="1711853"/>
            <a:ext cx="59616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f ǂe s ǂf n ǂg a ǂh n ǂi n ǂk m ǂm e ǂn e</a:t>
            </a:r>
            <a:endParaRPr lang="en-US" sz="2200" dirty="0">
              <a:solidFill>
                <a:schemeClr val="tx1"/>
              </a:solidFill>
            </a:endParaRPr>
          </a:p>
        </p:txBody>
      </p:sp>
      <p:sp>
        <p:nvSpPr>
          <p:cNvPr id="3" name="Title 1">
            <a:extLst>
              <a:ext uri="{FF2B5EF4-FFF2-40B4-BE49-F238E27FC236}">
                <a16:creationId xmlns:a16="http://schemas.microsoft.com/office/drawing/2014/main" id="{D85645B0-B7CA-C28E-A5FC-2E402CFD03B1}"/>
              </a:ext>
            </a:extLst>
          </p:cNvPr>
          <p:cNvSpPr txBox="1">
            <a:spLocks/>
          </p:cNvSpPr>
          <p:nvPr/>
        </p:nvSpPr>
        <p:spPr>
          <a:xfrm>
            <a:off x="6144713" y="2136762"/>
            <a:ext cx="5844087"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sd#fsnannmee</a:t>
            </a:r>
            <a:endParaRPr lang="en-US" sz="2200" dirty="0">
              <a:solidFill>
                <a:schemeClr val="tx1"/>
              </a:solidFill>
            </a:endParaRPr>
          </a:p>
        </p:txBody>
      </p:sp>
      <p:sp>
        <p:nvSpPr>
          <p:cNvPr id="4" name="Title 1">
            <a:extLst>
              <a:ext uri="{FF2B5EF4-FFF2-40B4-BE49-F238E27FC236}">
                <a16:creationId xmlns:a16="http://schemas.microsoft.com/office/drawing/2014/main" id="{C4140AFD-953D-8A5A-42C0-4DD34A788BE0}"/>
              </a:ext>
            </a:extLst>
          </p:cNvPr>
          <p:cNvSpPr txBox="1">
            <a:spLocks/>
          </p:cNvSpPr>
          <p:nvPr/>
        </p:nvSpPr>
        <p:spPr>
          <a:xfrm>
            <a:off x="6144713" y="3191814"/>
            <a:ext cx="6010335"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f ǂe s ǂf n ǂg g ǂh n ǂi n ǂk m ǂm e ǂn e</a:t>
            </a:r>
            <a:endParaRPr lang="en-US" sz="2200" dirty="0">
              <a:solidFill>
                <a:schemeClr val="tx1"/>
              </a:solidFill>
            </a:endParaRPr>
          </a:p>
        </p:txBody>
      </p:sp>
      <p:sp>
        <p:nvSpPr>
          <p:cNvPr id="5" name="Title 1">
            <a:extLst>
              <a:ext uri="{FF2B5EF4-FFF2-40B4-BE49-F238E27FC236}">
                <a16:creationId xmlns:a16="http://schemas.microsoft.com/office/drawing/2014/main" id="{7E6D8061-0DC7-8836-A6BE-25D344AB8680}"/>
              </a:ext>
            </a:extLst>
          </p:cNvPr>
          <p:cNvSpPr txBox="1">
            <a:spLocks/>
          </p:cNvSpPr>
          <p:nvPr/>
        </p:nvSpPr>
        <p:spPr>
          <a:xfrm>
            <a:off x="6144713" y="3637759"/>
            <a:ext cx="5844087"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sd#fsngnnmee</a:t>
            </a:r>
            <a:endParaRPr lang="en-US" sz="2200" dirty="0">
              <a:solidFill>
                <a:schemeClr val="tx1"/>
              </a:solidFill>
            </a:endParaRPr>
          </a:p>
        </p:txBody>
      </p:sp>
      <p:sp>
        <p:nvSpPr>
          <p:cNvPr id="7" name="Title 1">
            <a:extLst>
              <a:ext uri="{FF2B5EF4-FFF2-40B4-BE49-F238E27FC236}">
                <a16:creationId xmlns:a16="http://schemas.microsoft.com/office/drawing/2014/main" id="{DA4E2163-302F-4EBE-2EF0-356B53491A1E}"/>
              </a:ext>
            </a:extLst>
          </p:cNvPr>
          <p:cNvSpPr txBox="1">
            <a:spLocks/>
          </p:cNvSpPr>
          <p:nvPr/>
        </p:nvSpPr>
        <p:spPr>
          <a:xfrm>
            <a:off x="6144711" y="4669988"/>
            <a:ext cx="604728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u ǂe s ǂf n ǂg g ǂh n ǂi n ǂk m ǂm e ǂn d</a:t>
            </a:r>
            <a:endParaRPr lang="en-US" sz="2200" dirty="0">
              <a:solidFill>
                <a:schemeClr val="tx1"/>
              </a:solidFill>
            </a:endParaRPr>
          </a:p>
        </p:txBody>
      </p:sp>
      <p:sp>
        <p:nvSpPr>
          <p:cNvPr id="20" name="Title 1">
            <a:extLst>
              <a:ext uri="{FF2B5EF4-FFF2-40B4-BE49-F238E27FC236}">
                <a16:creationId xmlns:a16="http://schemas.microsoft.com/office/drawing/2014/main" id="{C019C0F6-5CF3-DD34-8587-601CB198D7C6}"/>
              </a:ext>
            </a:extLst>
          </p:cNvPr>
          <p:cNvSpPr txBox="1">
            <a:spLocks/>
          </p:cNvSpPr>
          <p:nvPr/>
        </p:nvSpPr>
        <p:spPr>
          <a:xfrm>
            <a:off x="6095999" y="5124662"/>
            <a:ext cx="589280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sd#usngnnmed</a:t>
            </a:r>
            <a:endParaRPr lang="en-US" sz="2200" dirty="0">
              <a:solidFill>
                <a:schemeClr val="tx1"/>
              </a:solidFill>
            </a:endParaRPr>
          </a:p>
        </p:txBody>
      </p:sp>
    </p:spTree>
    <p:extLst>
      <p:ext uri="{BB962C8B-B14F-4D97-AF65-F5344CB8AC3E}">
        <p14:creationId xmlns:p14="http://schemas.microsoft.com/office/powerpoint/2010/main" val="94635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3" y="1581666"/>
            <a:ext cx="11005457" cy="3620530"/>
          </a:xfrm>
        </p:spPr>
        <p:txBody>
          <a:bodyPr>
            <a:normAutofit/>
          </a:bodyPr>
          <a:lstStyle/>
          <a:p>
            <a:pPr algn="ctr"/>
            <a:r>
              <a:rPr lang="en-US" sz="3600" dirty="0">
                <a:effectLst/>
                <a:latin typeface="Aptos" panose="020B0004020202020204" pitchFamily="34" charset="0"/>
                <a:ea typeface="Aptos" panose="020B0004020202020204" pitchFamily="34" charset="0"/>
                <a:cs typeface="Times New Roman" panose="02020603050405020304" pitchFamily="18" charset="0"/>
              </a:rPr>
              <a:t>Making Primo VE More Resourceful: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dirty="0">
                <a:effectLst/>
                <a:latin typeface="Aptos" panose="020B0004020202020204" pitchFamily="34" charset="0"/>
                <a:ea typeface="Aptos" panose="020B0004020202020204" pitchFamily="34" charset="0"/>
                <a:cs typeface="Times New Roman" panose="02020603050405020304" pitchFamily="18" charset="0"/>
              </a:rPr>
              <a:t>New Audio and Visual Resource Types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dirty="0">
                <a:effectLst/>
                <a:latin typeface="Aptos" panose="020B0004020202020204" pitchFamily="34" charset="0"/>
                <a:ea typeface="Aptos" panose="020B0004020202020204" pitchFamily="34" charset="0"/>
                <a:cs typeface="Times New Roman" panose="02020603050405020304" pitchFamily="18" charset="0"/>
              </a:rPr>
              <a:t>for I-Share Libraries</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2700" dirty="0">
                <a:effectLst/>
                <a:latin typeface="Aptos" panose="020B0004020202020204" pitchFamily="34" charset="0"/>
                <a:ea typeface="Aptos" panose="020B0004020202020204" pitchFamily="34" charset="0"/>
                <a:cs typeface="Times New Roman" panose="02020603050405020304" pitchFamily="18" charset="0"/>
              </a:rPr>
              <a:t>Dec. 10, 2024</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dirty="0">
                <a:effectLst/>
              </a:rPr>
              <a:t> </a:t>
            </a:r>
            <a:endParaRPr lang="en-US" dirty="0"/>
          </a:p>
        </p:txBody>
      </p:sp>
    </p:spTree>
    <p:extLst>
      <p:ext uri="{BB962C8B-B14F-4D97-AF65-F5344CB8AC3E}">
        <p14:creationId xmlns:p14="http://schemas.microsoft.com/office/powerpoint/2010/main" val="116521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15128-B34C-8341-DC2F-946D38266D6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7D86680-52C3-87D3-CD4E-87547A2D1E0F}"/>
              </a:ext>
            </a:extLst>
          </p:cNvPr>
          <p:cNvSpPr>
            <a:spLocks noGrp="1"/>
          </p:cNvSpPr>
          <p:nvPr>
            <p:ph type="ctrTitle"/>
          </p:nvPr>
        </p:nvSpPr>
        <p:spPr>
          <a:xfrm>
            <a:off x="357187" y="10671"/>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LP Resource Type</a:t>
            </a:r>
          </a:p>
        </p:txBody>
      </p:sp>
      <p:pic>
        <p:nvPicPr>
          <p:cNvPr id="3" name="Picture 2">
            <a:extLst>
              <a:ext uri="{FF2B5EF4-FFF2-40B4-BE49-F238E27FC236}">
                <a16:creationId xmlns:a16="http://schemas.microsoft.com/office/drawing/2014/main" id="{AA1A0B2F-950F-04E2-E2A7-3D470FDE4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7" y="1087247"/>
            <a:ext cx="5729165" cy="4365699"/>
          </a:xfrm>
          <a:prstGeom prst="rect">
            <a:avLst/>
          </a:prstGeom>
        </p:spPr>
      </p:pic>
      <p:sp>
        <p:nvSpPr>
          <p:cNvPr id="4" name="Title 1">
            <a:extLst>
              <a:ext uri="{FF2B5EF4-FFF2-40B4-BE49-F238E27FC236}">
                <a16:creationId xmlns:a16="http://schemas.microsoft.com/office/drawing/2014/main" id="{F1BCEDF7-3100-8D8D-3DAA-1522F6A9851D}"/>
              </a:ext>
            </a:extLst>
          </p:cNvPr>
          <p:cNvSpPr txBox="1">
            <a:spLocks/>
          </p:cNvSpPr>
          <p:nvPr/>
        </p:nvSpPr>
        <p:spPr>
          <a:xfrm>
            <a:off x="7623319" y="124938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i</a:t>
            </a:r>
            <a:r>
              <a:rPr lang="en-US" sz="3200" dirty="0">
                <a:solidFill>
                  <a:schemeClr val="tx1"/>
                </a:solidFill>
              </a:rPr>
              <a:t>|</a:t>
            </a:r>
            <a:r>
              <a:rPr lang="en-US" sz="3200" dirty="0">
                <a:solidFill>
                  <a:srgbClr val="7030A0"/>
                </a:solidFill>
              </a:rPr>
              <a:t>j</a:t>
            </a:r>
          </a:p>
        </p:txBody>
      </p:sp>
      <p:sp>
        <p:nvSpPr>
          <p:cNvPr id="5" name="Title 1">
            <a:extLst>
              <a:ext uri="{FF2B5EF4-FFF2-40B4-BE49-F238E27FC236}">
                <a16:creationId xmlns:a16="http://schemas.microsoft.com/office/drawing/2014/main" id="{CF20AE67-6E69-2A38-EDD0-A60FA6A7ECCB}"/>
              </a:ext>
            </a:extLst>
          </p:cNvPr>
          <p:cNvSpPr txBox="1">
            <a:spLocks/>
          </p:cNvSpPr>
          <p:nvPr/>
        </p:nvSpPr>
        <p:spPr>
          <a:xfrm>
            <a:off x="7760896" y="2309864"/>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s</a:t>
            </a:r>
          </a:p>
        </p:txBody>
      </p:sp>
      <p:sp>
        <p:nvSpPr>
          <p:cNvPr id="7" name="Title 1">
            <a:extLst>
              <a:ext uri="{FF2B5EF4-FFF2-40B4-BE49-F238E27FC236}">
                <a16:creationId xmlns:a16="http://schemas.microsoft.com/office/drawing/2014/main" id="{2A3E9DBD-FDC0-1A40-B591-6A501BB6F119}"/>
              </a:ext>
            </a:extLst>
          </p:cNvPr>
          <p:cNvSpPr txBox="1">
            <a:spLocks/>
          </p:cNvSpPr>
          <p:nvPr/>
        </p:nvSpPr>
        <p:spPr>
          <a:xfrm>
            <a:off x="7760896" y="289614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d</a:t>
            </a:r>
          </a:p>
        </p:txBody>
      </p:sp>
      <p:sp>
        <p:nvSpPr>
          <p:cNvPr id="9" name="Title 1">
            <a:extLst>
              <a:ext uri="{FF2B5EF4-FFF2-40B4-BE49-F238E27FC236}">
                <a16:creationId xmlns:a16="http://schemas.microsoft.com/office/drawing/2014/main" id="{84E94250-01E0-714F-F17A-A2B3134B7549}"/>
              </a:ext>
            </a:extLst>
          </p:cNvPr>
          <p:cNvSpPr txBox="1">
            <a:spLocks/>
          </p:cNvSpPr>
          <p:nvPr/>
        </p:nvSpPr>
        <p:spPr>
          <a:xfrm>
            <a:off x="7237578" y="1798699"/>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10" name="Title 1">
            <a:extLst>
              <a:ext uri="{FF2B5EF4-FFF2-40B4-BE49-F238E27FC236}">
                <a16:creationId xmlns:a16="http://schemas.microsoft.com/office/drawing/2014/main" id="{7B00D527-119A-48D7-8E8B-9F165237E506}"/>
              </a:ext>
            </a:extLst>
          </p:cNvPr>
          <p:cNvSpPr txBox="1">
            <a:spLocks/>
          </p:cNvSpPr>
          <p:nvPr/>
        </p:nvSpPr>
        <p:spPr>
          <a:xfrm>
            <a:off x="7237579" y="354547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11" name="Title 1">
            <a:extLst>
              <a:ext uri="{FF2B5EF4-FFF2-40B4-BE49-F238E27FC236}">
                <a16:creationId xmlns:a16="http://schemas.microsoft.com/office/drawing/2014/main" id="{54C8548A-FBB2-DCE1-FE96-6391DF3A8D12}"/>
              </a:ext>
            </a:extLst>
          </p:cNvPr>
          <p:cNvSpPr txBox="1">
            <a:spLocks/>
          </p:cNvSpPr>
          <p:nvPr/>
        </p:nvSpPr>
        <p:spPr>
          <a:xfrm>
            <a:off x="8045645" y="4101494"/>
            <a:ext cx="72518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endParaRPr lang="en-US" sz="3200" dirty="0">
              <a:solidFill>
                <a:schemeClr val="tx1"/>
              </a:solidFill>
            </a:endParaRPr>
          </a:p>
        </p:txBody>
      </p:sp>
      <p:sp>
        <p:nvSpPr>
          <p:cNvPr id="12" name="Title 1">
            <a:extLst>
              <a:ext uri="{FF2B5EF4-FFF2-40B4-BE49-F238E27FC236}">
                <a16:creationId xmlns:a16="http://schemas.microsoft.com/office/drawing/2014/main" id="{1CF290DB-D27E-F83C-6812-42A2E7A61BAA}"/>
              </a:ext>
            </a:extLst>
          </p:cNvPr>
          <p:cNvSpPr txBox="1">
            <a:spLocks/>
          </p:cNvSpPr>
          <p:nvPr/>
        </p:nvSpPr>
        <p:spPr>
          <a:xfrm>
            <a:off x="8503354" y="4246957"/>
            <a:ext cx="725184"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OR</a:t>
            </a:r>
          </a:p>
        </p:txBody>
      </p:sp>
      <p:sp>
        <p:nvSpPr>
          <p:cNvPr id="13" name="Title 1">
            <a:extLst>
              <a:ext uri="{FF2B5EF4-FFF2-40B4-BE49-F238E27FC236}">
                <a16:creationId xmlns:a16="http://schemas.microsoft.com/office/drawing/2014/main" id="{C4E13E4F-032E-2F3D-E289-084542012DF7}"/>
              </a:ext>
            </a:extLst>
          </p:cNvPr>
          <p:cNvSpPr txBox="1">
            <a:spLocks/>
          </p:cNvSpPr>
          <p:nvPr/>
        </p:nvSpPr>
        <p:spPr>
          <a:xfrm>
            <a:off x="5885048" y="4246957"/>
            <a:ext cx="272372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007(ǂd/3)= </a:t>
            </a:r>
            <a:r>
              <a:rPr lang="en-US" sz="3200" dirty="0">
                <a:solidFill>
                  <a:srgbClr val="7030A0"/>
                </a:solidFill>
              </a:rPr>
              <a:t>a-e</a:t>
            </a:r>
          </a:p>
        </p:txBody>
      </p:sp>
      <p:sp>
        <p:nvSpPr>
          <p:cNvPr id="14" name="Title 1">
            <a:extLst>
              <a:ext uri="{FF2B5EF4-FFF2-40B4-BE49-F238E27FC236}">
                <a16:creationId xmlns:a16="http://schemas.microsoft.com/office/drawing/2014/main" id="{D8DFDFB2-7844-982A-EEF9-D9DDC27C93AD}"/>
              </a:ext>
            </a:extLst>
          </p:cNvPr>
          <p:cNvSpPr txBox="1">
            <a:spLocks/>
          </p:cNvSpPr>
          <p:nvPr/>
        </p:nvSpPr>
        <p:spPr>
          <a:xfrm>
            <a:off x="9209875" y="4246957"/>
            <a:ext cx="2634268"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007(ǂg/6)= </a:t>
            </a:r>
            <a:r>
              <a:rPr lang="en-US" sz="3200" dirty="0">
                <a:solidFill>
                  <a:srgbClr val="7030A0"/>
                </a:solidFill>
              </a:rPr>
              <a:t>b-f</a:t>
            </a:r>
          </a:p>
        </p:txBody>
      </p:sp>
      <p:sp>
        <p:nvSpPr>
          <p:cNvPr id="15" name="Title 1">
            <a:extLst>
              <a:ext uri="{FF2B5EF4-FFF2-40B4-BE49-F238E27FC236}">
                <a16:creationId xmlns:a16="http://schemas.microsoft.com/office/drawing/2014/main" id="{7E8BB122-88B1-7B8C-EEFC-E13E52042323}"/>
              </a:ext>
            </a:extLst>
          </p:cNvPr>
          <p:cNvSpPr txBox="1">
            <a:spLocks/>
          </p:cNvSpPr>
          <p:nvPr/>
        </p:nvSpPr>
        <p:spPr>
          <a:xfrm>
            <a:off x="34777" y="5743925"/>
            <a:ext cx="12157222" cy="775321"/>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300" dirty="0">
                <a:solidFill>
                  <a:schemeClr val="tx1"/>
                </a:solidFill>
              </a:rPr>
              <a:t>LPs* are sound (</a:t>
            </a:r>
            <a:r>
              <a:rPr lang="en-US" sz="2300" b="1" dirty="0">
                <a:solidFill>
                  <a:srgbClr val="7030A0"/>
                </a:solidFill>
              </a:rPr>
              <a:t>s</a:t>
            </a:r>
            <a:r>
              <a:rPr lang="en-US" sz="2300" dirty="0">
                <a:solidFill>
                  <a:schemeClr val="tx1"/>
                </a:solidFill>
              </a:rPr>
              <a:t>) discs (</a:t>
            </a:r>
            <a:r>
              <a:rPr lang="en-US" sz="2300" b="1" dirty="0">
                <a:solidFill>
                  <a:srgbClr val="7030A0"/>
                </a:solidFill>
              </a:rPr>
              <a:t>d</a:t>
            </a:r>
            <a:r>
              <a:rPr lang="en-US" sz="2300" dirty="0">
                <a:solidFill>
                  <a:schemeClr val="tx1"/>
                </a:solidFill>
              </a:rPr>
              <a:t>) </a:t>
            </a:r>
            <a:r>
              <a:rPr lang="en-US" sz="2300" b="1" dirty="0">
                <a:solidFill>
                  <a:srgbClr val="002060"/>
                </a:solidFill>
              </a:rPr>
              <a:t>and</a:t>
            </a:r>
            <a:r>
              <a:rPr lang="en-US" sz="2300" dirty="0">
                <a:solidFill>
                  <a:schemeClr val="tx1"/>
                </a:solidFill>
              </a:rPr>
              <a:t> spin at 16 rpm (</a:t>
            </a:r>
            <a:r>
              <a:rPr lang="en-US" sz="2300" b="1" dirty="0">
                <a:solidFill>
                  <a:srgbClr val="7030A0"/>
                </a:solidFill>
              </a:rPr>
              <a:t>a</a:t>
            </a:r>
            <a:r>
              <a:rPr lang="en-US" sz="2300" dirty="0">
                <a:solidFill>
                  <a:schemeClr val="tx1"/>
                </a:solidFill>
              </a:rPr>
              <a:t>), 33 1/3 rpm (</a:t>
            </a:r>
            <a:r>
              <a:rPr lang="en-US" sz="2300" b="1" dirty="0">
                <a:solidFill>
                  <a:srgbClr val="7030A0"/>
                </a:solidFill>
              </a:rPr>
              <a:t>b</a:t>
            </a:r>
            <a:r>
              <a:rPr lang="en-US" sz="2300" dirty="0">
                <a:solidFill>
                  <a:schemeClr val="tx1"/>
                </a:solidFill>
              </a:rPr>
              <a:t>), 45 rpm (</a:t>
            </a:r>
            <a:r>
              <a:rPr lang="en-US" sz="2300" b="1" dirty="0">
                <a:solidFill>
                  <a:srgbClr val="7030A0"/>
                </a:solidFill>
              </a:rPr>
              <a:t>c</a:t>
            </a:r>
            <a:r>
              <a:rPr lang="en-US" sz="2300" dirty="0">
                <a:solidFill>
                  <a:schemeClr val="tx1"/>
                </a:solidFill>
              </a:rPr>
              <a:t>), 78 rpm (</a:t>
            </a:r>
            <a:r>
              <a:rPr lang="en-US" sz="2300" b="1" dirty="0">
                <a:solidFill>
                  <a:srgbClr val="7030A0"/>
                </a:solidFill>
              </a:rPr>
              <a:t>d</a:t>
            </a:r>
            <a:r>
              <a:rPr lang="en-US" sz="2300" dirty="0">
                <a:solidFill>
                  <a:schemeClr val="tx1"/>
                </a:solidFill>
              </a:rPr>
              <a:t>), or 8 rpm (</a:t>
            </a:r>
            <a:r>
              <a:rPr lang="en-US" sz="2300" b="1" dirty="0">
                <a:solidFill>
                  <a:srgbClr val="7030A0"/>
                </a:solidFill>
              </a:rPr>
              <a:t>e</a:t>
            </a:r>
            <a:r>
              <a:rPr lang="en-US" sz="2300" dirty="0">
                <a:solidFill>
                  <a:schemeClr val="tx1"/>
                </a:solidFill>
              </a:rPr>
              <a:t>) </a:t>
            </a:r>
            <a:r>
              <a:rPr lang="en-US" sz="2300" b="1" dirty="0">
                <a:solidFill>
                  <a:srgbClr val="002060"/>
                </a:solidFill>
              </a:rPr>
              <a:t>or</a:t>
            </a:r>
            <a:r>
              <a:rPr lang="en-US" sz="2300" dirty="0">
                <a:solidFill>
                  <a:schemeClr val="tx1"/>
                </a:solidFill>
              </a:rPr>
              <a:t> are 5 in. (</a:t>
            </a:r>
            <a:r>
              <a:rPr lang="en-US" sz="2300" b="1" dirty="0">
                <a:solidFill>
                  <a:srgbClr val="7030A0"/>
                </a:solidFill>
              </a:rPr>
              <a:t>b</a:t>
            </a:r>
            <a:r>
              <a:rPr lang="en-US" sz="2300" dirty="0">
                <a:solidFill>
                  <a:schemeClr val="tx1"/>
                </a:solidFill>
              </a:rPr>
              <a:t>), 7 in. (</a:t>
            </a:r>
            <a:r>
              <a:rPr lang="en-US" sz="2300" b="1" dirty="0">
                <a:solidFill>
                  <a:srgbClr val="7030A0"/>
                </a:solidFill>
              </a:rPr>
              <a:t>c</a:t>
            </a:r>
            <a:r>
              <a:rPr lang="en-US" sz="2300" dirty="0">
                <a:solidFill>
                  <a:schemeClr val="tx1"/>
                </a:solidFill>
              </a:rPr>
              <a:t>), 10 in. (</a:t>
            </a:r>
            <a:r>
              <a:rPr lang="en-US" sz="2300" b="1" dirty="0">
                <a:solidFill>
                  <a:srgbClr val="7030A0"/>
                </a:solidFill>
              </a:rPr>
              <a:t>d</a:t>
            </a:r>
            <a:r>
              <a:rPr lang="en-US" sz="2300" dirty="0">
                <a:solidFill>
                  <a:schemeClr val="tx1"/>
                </a:solidFill>
              </a:rPr>
              <a:t>), 12 in. (</a:t>
            </a:r>
            <a:r>
              <a:rPr lang="en-US" sz="2300" b="1" dirty="0">
                <a:solidFill>
                  <a:srgbClr val="7030A0"/>
                </a:solidFill>
              </a:rPr>
              <a:t>e</a:t>
            </a:r>
            <a:r>
              <a:rPr lang="en-US" sz="2300" dirty="0">
                <a:solidFill>
                  <a:schemeClr val="tx1"/>
                </a:solidFill>
              </a:rPr>
              <a:t>), or 16 in. (</a:t>
            </a:r>
            <a:r>
              <a:rPr lang="en-US" sz="2300" b="1" dirty="0">
                <a:solidFill>
                  <a:srgbClr val="7030A0"/>
                </a:solidFill>
              </a:rPr>
              <a:t>f</a:t>
            </a:r>
            <a:r>
              <a:rPr lang="en-US" sz="2300" dirty="0">
                <a:solidFill>
                  <a:schemeClr val="tx1"/>
                </a:solidFill>
              </a:rPr>
              <a:t>) in diameter. </a:t>
            </a:r>
          </a:p>
        </p:txBody>
      </p:sp>
    </p:spTree>
    <p:extLst>
      <p:ext uri="{BB962C8B-B14F-4D97-AF65-F5344CB8AC3E}">
        <p14:creationId xmlns:p14="http://schemas.microsoft.com/office/powerpoint/2010/main" val="183946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3F43-55CE-4394-D3BC-248227F5E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968B4-1A81-86F3-5E83-2B85A54CBF2F}"/>
              </a:ext>
            </a:extLst>
          </p:cNvPr>
          <p:cNvSpPr txBox="1">
            <a:spLocks/>
          </p:cNvSpPr>
          <p:nvPr/>
        </p:nvSpPr>
        <p:spPr>
          <a:xfrm>
            <a:off x="17389" y="342279"/>
            <a:ext cx="12157222" cy="775321"/>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300" dirty="0">
                <a:solidFill>
                  <a:schemeClr val="tx1"/>
                </a:solidFill>
              </a:rPr>
              <a:t>*LP stands for “Long Play,” and technically refers to full-length albums that are played at 33 1/3 rpm. We have selected this term due to the common usage of LP to refer to phonograph discs in general. </a:t>
            </a:r>
          </a:p>
        </p:txBody>
      </p:sp>
      <p:pic>
        <p:nvPicPr>
          <p:cNvPr id="4" name="Picture 3">
            <a:extLst>
              <a:ext uri="{FF2B5EF4-FFF2-40B4-BE49-F238E27FC236}">
                <a16:creationId xmlns:a16="http://schemas.microsoft.com/office/drawing/2014/main" id="{59DF257C-6F5A-A344-7C6F-C98A30128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1" y="1549400"/>
            <a:ext cx="12219270" cy="5690596"/>
          </a:xfrm>
          <a:prstGeom prst="rect">
            <a:avLst/>
          </a:prstGeom>
        </p:spPr>
      </p:pic>
    </p:spTree>
    <p:extLst>
      <p:ext uri="{BB962C8B-B14F-4D97-AF65-F5344CB8AC3E}">
        <p14:creationId xmlns:p14="http://schemas.microsoft.com/office/powerpoint/2010/main" val="560407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DFA5-DACC-D72C-0776-AF31017169C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50EA381-D569-9127-68F6-A9B545A9F571}"/>
              </a:ext>
            </a:extLst>
          </p:cNvPr>
          <p:cNvSpPr>
            <a:spLocks noGrp="1"/>
          </p:cNvSpPr>
          <p:nvPr>
            <p:ph type="ctrTitle"/>
          </p:nvPr>
        </p:nvSpPr>
        <p:spPr>
          <a:xfrm>
            <a:off x="357187" y="10671"/>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LP Resource Type</a:t>
            </a:r>
          </a:p>
        </p:txBody>
      </p:sp>
      <p:pic>
        <p:nvPicPr>
          <p:cNvPr id="3" name="Picture 2">
            <a:extLst>
              <a:ext uri="{FF2B5EF4-FFF2-40B4-BE49-F238E27FC236}">
                <a16:creationId xmlns:a16="http://schemas.microsoft.com/office/drawing/2014/main" id="{B7BC0795-7204-4C3F-93FE-E38C71B03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7" y="1087247"/>
            <a:ext cx="5729165" cy="4365699"/>
          </a:xfrm>
          <a:prstGeom prst="rect">
            <a:avLst/>
          </a:prstGeom>
        </p:spPr>
      </p:pic>
      <p:sp>
        <p:nvSpPr>
          <p:cNvPr id="11" name="Title 1">
            <a:extLst>
              <a:ext uri="{FF2B5EF4-FFF2-40B4-BE49-F238E27FC236}">
                <a16:creationId xmlns:a16="http://schemas.microsoft.com/office/drawing/2014/main" id="{F8E4F629-4382-9571-CE60-A0D649DB055F}"/>
              </a:ext>
            </a:extLst>
          </p:cNvPr>
          <p:cNvSpPr txBox="1">
            <a:spLocks/>
          </p:cNvSpPr>
          <p:nvPr/>
        </p:nvSpPr>
        <p:spPr>
          <a:xfrm>
            <a:off x="8045645" y="4101494"/>
            <a:ext cx="72518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endParaRPr lang="en-US" sz="3200" dirty="0">
              <a:solidFill>
                <a:schemeClr val="tx1"/>
              </a:solidFill>
            </a:endParaRPr>
          </a:p>
        </p:txBody>
      </p:sp>
      <p:sp>
        <p:nvSpPr>
          <p:cNvPr id="15" name="Title 1">
            <a:extLst>
              <a:ext uri="{FF2B5EF4-FFF2-40B4-BE49-F238E27FC236}">
                <a16:creationId xmlns:a16="http://schemas.microsoft.com/office/drawing/2014/main" id="{2CA937FA-BEEB-EB51-6C21-00B47D599890}"/>
              </a:ext>
            </a:extLst>
          </p:cNvPr>
          <p:cNvSpPr txBox="1">
            <a:spLocks/>
          </p:cNvSpPr>
          <p:nvPr/>
        </p:nvSpPr>
        <p:spPr>
          <a:xfrm>
            <a:off x="34777" y="5743925"/>
            <a:ext cx="12157222" cy="775321"/>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300" dirty="0">
                <a:solidFill>
                  <a:schemeClr val="tx1"/>
                </a:solidFill>
              </a:rPr>
              <a:t>LPs are sound (</a:t>
            </a:r>
            <a:r>
              <a:rPr lang="en-US" sz="2300" b="1" dirty="0">
                <a:solidFill>
                  <a:srgbClr val="7030A0"/>
                </a:solidFill>
              </a:rPr>
              <a:t>s</a:t>
            </a:r>
            <a:r>
              <a:rPr lang="en-US" sz="2300" dirty="0">
                <a:solidFill>
                  <a:schemeClr val="tx1"/>
                </a:solidFill>
              </a:rPr>
              <a:t>) discs (</a:t>
            </a:r>
            <a:r>
              <a:rPr lang="en-US" sz="2300" b="1" dirty="0">
                <a:solidFill>
                  <a:srgbClr val="7030A0"/>
                </a:solidFill>
              </a:rPr>
              <a:t>d</a:t>
            </a:r>
            <a:r>
              <a:rPr lang="en-US" sz="2300" dirty="0">
                <a:solidFill>
                  <a:schemeClr val="tx1"/>
                </a:solidFill>
              </a:rPr>
              <a:t>) </a:t>
            </a:r>
            <a:r>
              <a:rPr lang="en-US" sz="2300" b="1" dirty="0">
                <a:solidFill>
                  <a:srgbClr val="002060"/>
                </a:solidFill>
              </a:rPr>
              <a:t>and</a:t>
            </a:r>
            <a:r>
              <a:rPr lang="en-US" sz="2300" dirty="0">
                <a:solidFill>
                  <a:schemeClr val="tx1"/>
                </a:solidFill>
              </a:rPr>
              <a:t> spin at 16 rpm (</a:t>
            </a:r>
            <a:r>
              <a:rPr lang="en-US" sz="2300" b="1" dirty="0">
                <a:solidFill>
                  <a:srgbClr val="7030A0"/>
                </a:solidFill>
              </a:rPr>
              <a:t>a</a:t>
            </a:r>
            <a:r>
              <a:rPr lang="en-US" sz="2300" dirty="0">
                <a:solidFill>
                  <a:schemeClr val="tx1"/>
                </a:solidFill>
              </a:rPr>
              <a:t>), 33 1/3 rpm (</a:t>
            </a:r>
            <a:r>
              <a:rPr lang="en-US" sz="2300" b="1" dirty="0">
                <a:solidFill>
                  <a:srgbClr val="7030A0"/>
                </a:solidFill>
              </a:rPr>
              <a:t>b</a:t>
            </a:r>
            <a:r>
              <a:rPr lang="en-US" sz="2300" dirty="0">
                <a:solidFill>
                  <a:schemeClr val="tx1"/>
                </a:solidFill>
              </a:rPr>
              <a:t>), 45 rpm (</a:t>
            </a:r>
            <a:r>
              <a:rPr lang="en-US" sz="2300" b="1" dirty="0">
                <a:solidFill>
                  <a:srgbClr val="7030A0"/>
                </a:solidFill>
              </a:rPr>
              <a:t>c</a:t>
            </a:r>
            <a:r>
              <a:rPr lang="en-US" sz="2300" dirty="0">
                <a:solidFill>
                  <a:schemeClr val="tx1"/>
                </a:solidFill>
              </a:rPr>
              <a:t>), 78 rpm (</a:t>
            </a:r>
            <a:r>
              <a:rPr lang="en-US" sz="2300" b="1" dirty="0">
                <a:solidFill>
                  <a:srgbClr val="7030A0"/>
                </a:solidFill>
              </a:rPr>
              <a:t>d</a:t>
            </a:r>
            <a:r>
              <a:rPr lang="en-US" sz="2300" dirty="0">
                <a:solidFill>
                  <a:schemeClr val="tx1"/>
                </a:solidFill>
              </a:rPr>
              <a:t>), or 8 rpm (</a:t>
            </a:r>
            <a:r>
              <a:rPr lang="en-US" sz="2300" b="1" dirty="0">
                <a:solidFill>
                  <a:srgbClr val="7030A0"/>
                </a:solidFill>
              </a:rPr>
              <a:t>e</a:t>
            </a:r>
            <a:r>
              <a:rPr lang="en-US" sz="2300" dirty="0">
                <a:solidFill>
                  <a:schemeClr val="tx1"/>
                </a:solidFill>
              </a:rPr>
              <a:t>) </a:t>
            </a:r>
            <a:r>
              <a:rPr lang="en-US" sz="2300" b="1" dirty="0">
                <a:solidFill>
                  <a:srgbClr val="002060"/>
                </a:solidFill>
              </a:rPr>
              <a:t>or</a:t>
            </a:r>
            <a:r>
              <a:rPr lang="en-US" sz="2300" dirty="0">
                <a:solidFill>
                  <a:schemeClr val="tx1"/>
                </a:solidFill>
              </a:rPr>
              <a:t> are 5 in. (</a:t>
            </a:r>
            <a:r>
              <a:rPr lang="en-US" sz="2300" b="1" dirty="0">
                <a:solidFill>
                  <a:srgbClr val="7030A0"/>
                </a:solidFill>
              </a:rPr>
              <a:t>b</a:t>
            </a:r>
            <a:r>
              <a:rPr lang="en-US" sz="2300" dirty="0">
                <a:solidFill>
                  <a:schemeClr val="tx1"/>
                </a:solidFill>
              </a:rPr>
              <a:t>), 7 in. (</a:t>
            </a:r>
            <a:r>
              <a:rPr lang="en-US" sz="2300" b="1" dirty="0">
                <a:solidFill>
                  <a:srgbClr val="7030A0"/>
                </a:solidFill>
              </a:rPr>
              <a:t>c</a:t>
            </a:r>
            <a:r>
              <a:rPr lang="en-US" sz="2300" dirty="0">
                <a:solidFill>
                  <a:schemeClr val="tx1"/>
                </a:solidFill>
              </a:rPr>
              <a:t>), 10 in. (</a:t>
            </a:r>
            <a:r>
              <a:rPr lang="en-US" sz="2300" b="1" dirty="0">
                <a:solidFill>
                  <a:srgbClr val="7030A0"/>
                </a:solidFill>
              </a:rPr>
              <a:t>d</a:t>
            </a:r>
            <a:r>
              <a:rPr lang="en-US" sz="2300" dirty="0">
                <a:solidFill>
                  <a:schemeClr val="tx1"/>
                </a:solidFill>
              </a:rPr>
              <a:t>), 12 in. (</a:t>
            </a:r>
            <a:r>
              <a:rPr lang="en-US" sz="2300" b="1" dirty="0">
                <a:solidFill>
                  <a:srgbClr val="7030A0"/>
                </a:solidFill>
              </a:rPr>
              <a:t>e</a:t>
            </a:r>
            <a:r>
              <a:rPr lang="en-US" sz="2300" dirty="0">
                <a:solidFill>
                  <a:schemeClr val="tx1"/>
                </a:solidFill>
              </a:rPr>
              <a:t>), or 16 in. (</a:t>
            </a:r>
            <a:r>
              <a:rPr lang="en-US" sz="2300" b="1" dirty="0">
                <a:solidFill>
                  <a:srgbClr val="7030A0"/>
                </a:solidFill>
              </a:rPr>
              <a:t>f</a:t>
            </a:r>
            <a:r>
              <a:rPr lang="en-US" sz="2300" dirty="0">
                <a:solidFill>
                  <a:schemeClr val="tx1"/>
                </a:solidFill>
              </a:rPr>
              <a:t>) in diameter. </a:t>
            </a:r>
          </a:p>
        </p:txBody>
      </p:sp>
      <p:sp>
        <p:nvSpPr>
          <p:cNvPr id="2" name="Title 1">
            <a:extLst>
              <a:ext uri="{FF2B5EF4-FFF2-40B4-BE49-F238E27FC236}">
                <a16:creationId xmlns:a16="http://schemas.microsoft.com/office/drawing/2014/main" id="{BF4B4B92-C78B-229D-F57E-6215D930DF98}"/>
              </a:ext>
            </a:extLst>
          </p:cNvPr>
          <p:cNvSpPr txBox="1">
            <a:spLocks/>
          </p:cNvSpPr>
          <p:nvPr/>
        </p:nvSpPr>
        <p:spPr>
          <a:xfrm>
            <a:off x="5763941" y="1076072"/>
            <a:ext cx="596162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600" u="sng" dirty="0">
                <a:solidFill>
                  <a:schemeClr val="tx1"/>
                </a:solidFill>
              </a:rPr>
              <a:t>Three examples of an LP 007</a:t>
            </a:r>
            <a:r>
              <a:rPr lang="en-US" sz="3600" dirty="0">
                <a:solidFill>
                  <a:schemeClr val="tx1"/>
                </a:solidFill>
              </a:rPr>
              <a:t>:</a:t>
            </a:r>
            <a:endParaRPr lang="en-US" sz="3600" dirty="0">
              <a:solidFill>
                <a:srgbClr val="7030A0"/>
              </a:solidFill>
            </a:endParaRPr>
          </a:p>
        </p:txBody>
      </p:sp>
      <p:sp>
        <p:nvSpPr>
          <p:cNvPr id="8" name="Title 1">
            <a:extLst>
              <a:ext uri="{FF2B5EF4-FFF2-40B4-BE49-F238E27FC236}">
                <a16:creationId xmlns:a16="http://schemas.microsoft.com/office/drawing/2014/main" id="{C4CD27D3-F517-EBD9-1077-D7BD5309492B}"/>
              </a:ext>
            </a:extLst>
          </p:cNvPr>
          <p:cNvSpPr txBox="1">
            <a:spLocks/>
          </p:cNvSpPr>
          <p:nvPr/>
        </p:nvSpPr>
        <p:spPr>
          <a:xfrm>
            <a:off x="5763942" y="1749614"/>
            <a:ext cx="6393281"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c ǂe s ǂf m ǂg c ǂh n ǂi n ǂj m ǂk p ǂl l ǂn e</a:t>
            </a:r>
            <a:endParaRPr lang="en-US" sz="2200" dirty="0">
              <a:solidFill>
                <a:schemeClr val="tx1"/>
              </a:solidFill>
            </a:endParaRPr>
          </a:p>
        </p:txBody>
      </p:sp>
      <p:sp>
        <p:nvSpPr>
          <p:cNvPr id="16" name="Title 1">
            <a:extLst>
              <a:ext uri="{FF2B5EF4-FFF2-40B4-BE49-F238E27FC236}">
                <a16:creationId xmlns:a16="http://schemas.microsoft.com/office/drawing/2014/main" id="{810B93F7-3F11-8AEC-F042-0A988EA3D4E6}"/>
              </a:ext>
            </a:extLst>
          </p:cNvPr>
          <p:cNvSpPr txBox="1">
            <a:spLocks/>
          </p:cNvSpPr>
          <p:nvPr/>
        </p:nvSpPr>
        <p:spPr>
          <a:xfrm>
            <a:off x="5763941" y="2316842"/>
            <a:ext cx="5844087"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sd#csmcnnmple</a:t>
            </a:r>
            <a:endParaRPr lang="en-US" sz="2200" dirty="0">
              <a:solidFill>
                <a:schemeClr val="tx1"/>
              </a:solidFill>
            </a:endParaRPr>
          </a:p>
        </p:txBody>
      </p:sp>
      <p:sp>
        <p:nvSpPr>
          <p:cNvPr id="17" name="Title 1">
            <a:extLst>
              <a:ext uri="{FF2B5EF4-FFF2-40B4-BE49-F238E27FC236}">
                <a16:creationId xmlns:a16="http://schemas.microsoft.com/office/drawing/2014/main" id="{F9C8EE94-1E5B-B3EB-3B79-40AEF60C237C}"/>
              </a:ext>
            </a:extLst>
          </p:cNvPr>
          <p:cNvSpPr txBox="1">
            <a:spLocks/>
          </p:cNvSpPr>
          <p:nvPr/>
        </p:nvSpPr>
        <p:spPr>
          <a:xfrm>
            <a:off x="5763942" y="3087262"/>
            <a:ext cx="6542358"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b ǂe m ǂf m ǂg d ǂh n ǂi n ǂj m ǂk p ǂl l ǂn b</a:t>
            </a:r>
            <a:endParaRPr lang="en-US" sz="2200" dirty="0">
              <a:solidFill>
                <a:schemeClr val="tx1"/>
              </a:solidFill>
            </a:endParaRPr>
          </a:p>
        </p:txBody>
      </p:sp>
      <p:sp>
        <p:nvSpPr>
          <p:cNvPr id="18" name="Title 1">
            <a:extLst>
              <a:ext uri="{FF2B5EF4-FFF2-40B4-BE49-F238E27FC236}">
                <a16:creationId xmlns:a16="http://schemas.microsoft.com/office/drawing/2014/main" id="{8ABECA0C-F3F6-EE1B-9DB5-2076031A684D}"/>
              </a:ext>
            </a:extLst>
          </p:cNvPr>
          <p:cNvSpPr txBox="1">
            <a:spLocks/>
          </p:cNvSpPr>
          <p:nvPr/>
        </p:nvSpPr>
        <p:spPr>
          <a:xfrm>
            <a:off x="5763942" y="3672136"/>
            <a:ext cx="5844087" cy="445945"/>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sd#bmmdnnmplb</a:t>
            </a:r>
            <a:endParaRPr lang="en-US" sz="2200" dirty="0">
              <a:solidFill>
                <a:schemeClr val="tx1"/>
              </a:solidFill>
            </a:endParaRPr>
          </a:p>
        </p:txBody>
      </p:sp>
      <p:sp>
        <p:nvSpPr>
          <p:cNvPr id="19" name="Title 1">
            <a:extLst>
              <a:ext uri="{FF2B5EF4-FFF2-40B4-BE49-F238E27FC236}">
                <a16:creationId xmlns:a16="http://schemas.microsoft.com/office/drawing/2014/main" id="{15391C2A-8BA4-E706-C9F8-5040B72AD9A6}"/>
              </a:ext>
            </a:extLst>
          </p:cNvPr>
          <p:cNvSpPr txBox="1">
            <a:spLocks/>
          </p:cNvSpPr>
          <p:nvPr/>
        </p:nvSpPr>
        <p:spPr>
          <a:xfrm>
            <a:off x="5763941" y="4437449"/>
            <a:ext cx="6284034"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 ǂb d ǂd u ǂe s ǂf m ǂg e ǂh n ǂi n ǂk m ǂm e ǂn e</a:t>
            </a:r>
            <a:endParaRPr lang="en-US" sz="2200" dirty="0">
              <a:solidFill>
                <a:schemeClr val="tx1"/>
              </a:solidFill>
            </a:endParaRPr>
          </a:p>
        </p:txBody>
      </p:sp>
      <p:sp>
        <p:nvSpPr>
          <p:cNvPr id="21" name="Title 1">
            <a:extLst>
              <a:ext uri="{FF2B5EF4-FFF2-40B4-BE49-F238E27FC236}">
                <a16:creationId xmlns:a16="http://schemas.microsoft.com/office/drawing/2014/main" id="{6E98A5CC-6F77-F69B-6C11-132F8DA00829}"/>
              </a:ext>
            </a:extLst>
          </p:cNvPr>
          <p:cNvSpPr txBox="1">
            <a:spLocks/>
          </p:cNvSpPr>
          <p:nvPr/>
        </p:nvSpPr>
        <p:spPr>
          <a:xfrm>
            <a:off x="5763941" y="4937883"/>
            <a:ext cx="5844087" cy="445945"/>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200" dirty="0">
                <a:solidFill>
                  <a:schemeClr val="tx1"/>
                </a:solidFill>
              </a:rPr>
              <a:t>sd#usmennmee</a:t>
            </a:r>
            <a:endParaRPr lang="en-US" sz="2200" dirty="0">
              <a:solidFill>
                <a:schemeClr val="tx1"/>
              </a:solidFill>
            </a:endParaRPr>
          </a:p>
        </p:txBody>
      </p:sp>
    </p:spTree>
    <p:extLst>
      <p:ext uri="{BB962C8B-B14F-4D97-AF65-F5344CB8AC3E}">
        <p14:creationId xmlns:p14="http://schemas.microsoft.com/office/powerpoint/2010/main" val="170009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87FE9-7AE5-1AB6-E93A-CE7F14AFEC4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31ECBF7-4E3F-21BD-85FC-43E1E3DA71DD}"/>
              </a:ext>
            </a:extLst>
          </p:cNvPr>
          <p:cNvSpPr>
            <a:spLocks noGrp="1"/>
          </p:cNvSpPr>
          <p:nvPr>
            <p:ph type="ctrTitle"/>
          </p:nvPr>
        </p:nvSpPr>
        <p:spPr>
          <a:xfrm>
            <a:off x="357187" y="1429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Cassette Resource Type</a:t>
            </a:r>
          </a:p>
        </p:txBody>
      </p:sp>
      <p:pic>
        <p:nvPicPr>
          <p:cNvPr id="4" name="Picture 3">
            <a:extLst>
              <a:ext uri="{FF2B5EF4-FFF2-40B4-BE49-F238E27FC236}">
                <a16:creationId xmlns:a16="http://schemas.microsoft.com/office/drawing/2014/main" id="{411D1CE5-FFD1-9A3A-B2E6-662EF2A5E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22" y="1340971"/>
            <a:ext cx="6222453" cy="4297830"/>
          </a:xfrm>
          <a:prstGeom prst="rect">
            <a:avLst/>
          </a:prstGeom>
        </p:spPr>
      </p:pic>
      <p:sp>
        <p:nvSpPr>
          <p:cNvPr id="5" name="Title 1">
            <a:extLst>
              <a:ext uri="{FF2B5EF4-FFF2-40B4-BE49-F238E27FC236}">
                <a16:creationId xmlns:a16="http://schemas.microsoft.com/office/drawing/2014/main" id="{0645D209-6944-589E-84B1-A206D491B972}"/>
              </a:ext>
            </a:extLst>
          </p:cNvPr>
          <p:cNvSpPr txBox="1">
            <a:spLocks/>
          </p:cNvSpPr>
          <p:nvPr/>
        </p:nvSpPr>
        <p:spPr>
          <a:xfrm>
            <a:off x="7460210" y="158227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i</a:t>
            </a:r>
            <a:r>
              <a:rPr lang="en-US" sz="3200" dirty="0">
                <a:solidFill>
                  <a:schemeClr val="tx1"/>
                </a:solidFill>
              </a:rPr>
              <a:t>|</a:t>
            </a:r>
            <a:r>
              <a:rPr lang="en-US" sz="3200" dirty="0">
                <a:solidFill>
                  <a:srgbClr val="7030A0"/>
                </a:solidFill>
              </a:rPr>
              <a:t>j</a:t>
            </a:r>
          </a:p>
        </p:txBody>
      </p:sp>
      <p:sp>
        <p:nvSpPr>
          <p:cNvPr id="7" name="Title 1">
            <a:extLst>
              <a:ext uri="{FF2B5EF4-FFF2-40B4-BE49-F238E27FC236}">
                <a16:creationId xmlns:a16="http://schemas.microsoft.com/office/drawing/2014/main" id="{973FDF05-13DF-492F-1242-52A9AA017DE7}"/>
              </a:ext>
            </a:extLst>
          </p:cNvPr>
          <p:cNvSpPr txBox="1">
            <a:spLocks/>
          </p:cNvSpPr>
          <p:nvPr/>
        </p:nvSpPr>
        <p:spPr>
          <a:xfrm>
            <a:off x="8443923" y="2168554"/>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D4B11D50-5926-AAB7-8B4C-6442C83AECEF}"/>
              </a:ext>
            </a:extLst>
          </p:cNvPr>
          <p:cNvSpPr txBox="1">
            <a:spLocks/>
          </p:cNvSpPr>
          <p:nvPr/>
        </p:nvSpPr>
        <p:spPr>
          <a:xfrm>
            <a:off x="7633895" y="275483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s</a:t>
            </a:r>
          </a:p>
        </p:txBody>
      </p:sp>
      <p:sp>
        <p:nvSpPr>
          <p:cNvPr id="9" name="Title 1">
            <a:extLst>
              <a:ext uri="{FF2B5EF4-FFF2-40B4-BE49-F238E27FC236}">
                <a16:creationId xmlns:a16="http://schemas.microsoft.com/office/drawing/2014/main" id="{87A3742B-4D02-DC58-0CCB-36B974193B08}"/>
              </a:ext>
            </a:extLst>
          </p:cNvPr>
          <p:cNvSpPr txBox="1">
            <a:spLocks/>
          </p:cNvSpPr>
          <p:nvPr/>
        </p:nvSpPr>
        <p:spPr>
          <a:xfrm>
            <a:off x="7633895" y="334112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s</a:t>
            </a:r>
          </a:p>
        </p:txBody>
      </p:sp>
      <p:sp>
        <p:nvSpPr>
          <p:cNvPr id="10" name="Title 1">
            <a:extLst>
              <a:ext uri="{FF2B5EF4-FFF2-40B4-BE49-F238E27FC236}">
                <a16:creationId xmlns:a16="http://schemas.microsoft.com/office/drawing/2014/main" id="{626F15E7-9241-1EF9-B3E3-B7C7741309AB}"/>
              </a:ext>
            </a:extLst>
          </p:cNvPr>
          <p:cNvSpPr txBox="1">
            <a:spLocks/>
          </p:cNvSpPr>
          <p:nvPr/>
        </p:nvSpPr>
        <p:spPr>
          <a:xfrm>
            <a:off x="0" y="5638800"/>
            <a:ext cx="12192000" cy="10254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solidFill>
                  <a:schemeClr val="tx1"/>
                </a:solidFill>
              </a:rPr>
              <a:t>Audio cassettes are a container holding a narrow, usually 1/8 inch, sound tape on two reels (</a:t>
            </a:r>
            <a:r>
              <a:rPr lang="en-US" sz="2800" b="1" dirty="0">
                <a:solidFill>
                  <a:srgbClr val="7030A0"/>
                </a:solidFill>
              </a:rPr>
              <a:t>s</a:t>
            </a:r>
            <a:r>
              <a:rPr lang="en-US" sz="2800" dirty="0">
                <a:solidFill>
                  <a:schemeClr val="tx1"/>
                </a:solidFill>
              </a:rPr>
              <a:t>).</a:t>
            </a:r>
          </a:p>
        </p:txBody>
      </p:sp>
    </p:spTree>
    <p:extLst>
      <p:ext uri="{BB962C8B-B14F-4D97-AF65-F5344CB8AC3E}">
        <p14:creationId xmlns:p14="http://schemas.microsoft.com/office/powerpoint/2010/main" val="314482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4E73-2561-8522-F941-D96F0AEBA21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9DB7145-C758-84CB-1E7D-6FF21D667E90}"/>
              </a:ext>
            </a:extLst>
          </p:cNvPr>
          <p:cNvSpPr>
            <a:spLocks noGrp="1"/>
          </p:cNvSpPr>
          <p:nvPr>
            <p:ph type="ctrTitle"/>
          </p:nvPr>
        </p:nvSpPr>
        <p:spPr>
          <a:xfrm>
            <a:off x="357187" y="1429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 Cassette Resource Type</a:t>
            </a:r>
          </a:p>
        </p:txBody>
      </p:sp>
      <p:pic>
        <p:nvPicPr>
          <p:cNvPr id="4" name="Picture 3">
            <a:extLst>
              <a:ext uri="{FF2B5EF4-FFF2-40B4-BE49-F238E27FC236}">
                <a16:creationId xmlns:a16="http://schemas.microsoft.com/office/drawing/2014/main" id="{87893B2E-25C6-966D-B712-60502BB59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42" y="1323771"/>
            <a:ext cx="5928257" cy="4094630"/>
          </a:xfrm>
          <a:prstGeom prst="rect">
            <a:avLst/>
          </a:prstGeom>
        </p:spPr>
      </p:pic>
      <p:sp>
        <p:nvSpPr>
          <p:cNvPr id="10" name="Title 1">
            <a:extLst>
              <a:ext uri="{FF2B5EF4-FFF2-40B4-BE49-F238E27FC236}">
                <a16:creationId xmlns:a16="http://schemas.microsoft.com/office/drawing/2014/main" id="{AD740739-B600-F0E6-A0DC-417E40CE60BF}"/>
              </a:ext>
            </a:extLst>
          </p:cNvPr>
          <p:cNvSpPr txBox="1">
            <a:spLocks/>
          </p:cNvSpPr>
          <p:nvPr/>
        </p:nvSpPr>
        <p:spPr>
          <a:xfrm>
            <a:off x="0" y="5638800"/>
            <a:ext cx="12192000" cy="10254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solidFill>
                  <a:schemeClr val="tx1"/>
                </a:solidFill>
              </a:rPr>
              <a:t>Audio cassettes are a container holding a narrow, usually 1/8 inch, sound tape on two reels (</a:t>
            </a:r>
            <a:r>
              <a:rPr lang="en-US" sz="2800" b="1" dirty="0">
                <a:solidFill>
                  <a:srgbClr val="7030A0"/>
                </a:solidFill>
              </a:rPr>
              <a:t>s</a:t>
            </a:r>
            <a:r>
              <a:rPr lang="en-US" sz="2800" dirty="0">
                <a:solidFill>
                  <a:schemeClr val="tx1"/>
                </a:solidFill>
              </a:rPr>
              <a:t>).</a:t>
            </a:r>
          </a:p>
        </p:txBody>
      </p:sp>
      <p:sp>
        <p:nvSpPr>
          <p:cNvPr id="2" name="Title 1">
            <a:extLst>
              <a:ext uri="{FF2B5EF4-FFF2-40B4-BE49-F238E27FC236}">
                <a16:creationId xmlns:a16="http://schemas.microsoft.com/office/drawing/2014/main" id="{26EA808F-D051-BC5F-4C0A-BEC573E162B4}"/>
              </a:ext>
            </a:extLst>
          </p:cNvPr>
          <p:cNvSpPr txBox="1">
            <a:spLocks/>
          </p:cNvSpPr>
          <p:nvPr/>
        </p:nvSpPr>
        <p:spPr>
          <a:xfrm>
            <a:off x="6076986" y="1158734"/>
            <a:ext cx="596162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an audio cassette 007</a:t>
            </a:r>
            <a:r>
              <a:rPr lang="en-US" sz="3000" dirty="0">
                <a:solidFill>
                  <a:schemeClr val="tx1"/>
                </a:solidFill>
              </a:rPr>
              <a:t>:</a:t>
            </a:r>
            <a:endParaRPr lang="en-US" sz="3000" dirty="0">
              <a:solidFill>
                <a:srgbClr val="7030A0"/>
              </a:solidFill>
            </a:endParaRPr>
          </a:p>
        </p:txBody>
      </p:sp>
      <p:sp>
        <p:nvSpPr>
          <p:cNvPr id="3" name="Title 1">
            <a:extLst>
              <a:ext uri="{FF2B5EF4-FFF2-40B4-BE49-F238E27FC236}">
                <a16:creationId xmlns:a16="http://schemas.microsoft.com/office/drawing/2014/main" id="{21D685DC-7DC4-94D6-AA10-C5B17F0E0DB4}"/>
              </a:ext>
            </a:extLst>
          </p:cNvPr>
          <p:cNvSpPr txBox="1">
            <a:spLocks/>
          </p:cNvSpPr>
          <p:nvPr/>
        </p:nvSpPr>
        <p:spPr>
          <a:xfrm>
            <a:off x="6084955" y="1800380"/>
            <a:ext cx="6542358"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s ǂb s ǂd l ǂe s ǂf n ǂg j ǂh l ǂi c ǂk p ǂm c ǂn e</a:t>
            </a:r>
            <a:endParaRPr lang="en-US" sz="2400" dirty="0">
              <a:solidFill>
                <a:schemeClr val="tx1"/>
              </a:solidFill>
            </a:endParaRPr>
          </a:p>
        </p:txBody>
      </p:sp>
      <p:sp>
        <p:nvSpPr>
          <p:cNvPr id="11" name="Title 1">
            <a:extLst>
              <a:ext uri="{FF2B5EF4-FFF2-40B4-BE49-F238E27FC236}">
                <a16:creationId xmlns:a16="http://schemas.microsoft.com/office/drawing/2014/main" id="{07DDE96F-D1AD-00A5-8946-31EB792D97EA}"/>
              </a:ext>
            </a:extLst>
          </p:cNvPr>
          <p:cNvSpPr txBox="1">
            <a:spLocks/>
          </p:cNvSpPr>
          <p:nvPr/>
        </p:nvSpPr>
        <p:spPr>
          <a:xfrm>
            <a:off x="6084955" y="2412232"/>
            <a:ext cx="5844087"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ss#lsnjlcpce</a:t>
            </a:r>
            <a:endParaRPr lang="en-US" sz="2400" dirty="0">
              <a:solidFill>
                <a:schemeClr val="tx1"/>
              </a:solidFill>
            </a:endParaRPr>
          </a:p>
        </p:txBody>
      </p:sp>
    </p:spTree>
    <p:extLst>
      <p:ext uri="{BB962C8B-B14F-4D97-AF65-F5344CB8AC3E}">
        <p14:creationId xmlns:p14="http://schemas.microsoft.com/office/powerpoint/2010/main" val="4149182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69DCC-4BC2-9E54-8E10-C7C916E7A4E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B321AC1-06CE-A134-6A42-AF10D9CFD13D}"/>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Audiotape Reel Resource Type</a:t>
            </a:r>
          </a:p>
        </p:txBody>
      </p:sp>
      <p:sp>
        <p:nvSpPr>
          <p:cNvPr id="5" name="Title 1">
            <a:extLst>
              <a:ext uri="{FF2B5EF4-FFF2-40B4-BE49-F238E27FC236}">
                <a16:creationId xmlns:a16="http://schemas.microsoft.com/office/drawing/2014/main" id="{03D44C30-7936-3F1E-BCB6-3EAFB6C5626E}"/>
              </a:ext>
            </a:extLst>
          </p:cNvPr>
          <p:cNvSpPr txBox="1">
            <a:spLocks/>
          </p:cNvSpPr>
          <p:nvPr/>
        </p:nvSpPr>
        <p:spPr>
          <a:xfrm>
            <a:off x="6479550" y="144919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i</a:t>
            </a:r>
            <a:r>
              <a:rPr lang="en-US" sz="3200" dirty="0">
                <a:solidFill>
                  <a:schemeClr val="tx1"/>
                </a:solidFill>
              </a:rPr>
              <a:t>|</a:t>
            </a:r>
            <a:r>
              <a:rPr lang="en-US" sz="3200" dirty="0">
                <a:solidFill>
                  <a:srgbClr val="7030A0"/>
                </a:solidFill>
              </a:rPr>
              <a:t>j</a:t>
            </a:r>
          </a:p>
        </p:txBody>
      </p:sp>
      <p:sp>
        <p:nvSpPr>
          <p:cNvPr id="7" name="Title 1">
            <a:extLst>
              <a:ext uri="{FF2B5EF4-FFF2-40B4-BE49-F238E27FC236}">
                <a16:creationId xmlns:a16="http://schemas.microsoft.com/office/drawing/2014/main" id="{72121BEA-5886-BC15-0B4E-EDD5A73A82A1}"/>
              </a:ext>
            </a:extLst>
          </p:cNvPr>
          <p:cNvSpPr txBox="1">
            <a:spLocks/>
          </p:cNvSpPr>
          <p:nvPr/>
        </p:nvSpPr>
        <p:spPr>
          <a:xfrm>
            <a:off x="7463263" y="2035482"/>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2BCF29C5-F0A7-AF6E-0BCB-A484C96AA36E}"/>
              </a:ext>
            </a:extLst>
          </p:cNvPr>
          <p:cNvSpPr txBox="1">
            <a:spLocks/>
          </p:cNvSpPr>
          <p:nvPr/>
        </p:nvSpPr>
        <p:spPr>
          <a:xfrm>
            <a:off x="6653235" y="262176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s</a:t>
            </a:r>
          </a:p>
        </p:txBody>
      </p:sp>
      <p:sp>
        <p:nvSpPr>
          <p:cNvPr id="9" name="Title 1">
            <a:extLst>
              <a:ext uri="{FF2B5EF4-FFF2-40B4-BE49-F238E27FC236}">
                <a16:creationId xmlns:a16="http://schemas.microsoft.com/office/drawing/2014/main" id="{84AE9CE2-B6F9-F878-51A8-B09F44B2D19D}"/>
              </a:ext>
            </a:extLst>
          </p:cNvPr>
          <p:cNvSpPr txBox="1">
            <a:spLocks/>
          </p:cNvSpPr>
          <p:nvPr/>
        </p:nvSpPr>
        <p:spPr>
          <a:xfrm>
            <a:off x="6653235" y="320805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t</a:t>
            </a:r>
          </a:p>
        </p:txBody>
      </p:sp>
      <p:sp>
        <p:nvSpPr>
          <p:cNvPr id="10" name="Title 1">
            <a:extLst>
              <a:ext uri="{FF2B5EF4-FFF2-40B4-BE49-F238E27FC236}">
                <a16:creationId xmlns:a16="http://schemas.microsoft.com/office/drawing/2014/main" id="{46808865-8314-82CC-FAFE-0B7A9B89E425}"/>
              </a:ext>
            </a:extLst>
          </p:cNvPr>
          <p:cNvSpPr txBox="1">
            <a:spLocks/>
          </p:cNvSpPr>
          <p:nvPr/>
        </p:nvSpPr>
        <p:spPr>
          <a:xfrm>
            <a:off x="-1" y="5880100"/>
            <a:ext cx="12192000" cy="7841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solidFill>
                  <a:schemeClr val="tx1"/>
                </a:solidFill>
              </a:rPr>
              <a:t>Audiotape reels are an audiotape-transport system with separate supply (feed) and take-up reels (</a:t>
            </a:r>
            <a:r>
              <a:rPr lang="en-US" sz="2800" dirty="0">
                <a:solidFill>
                  <a:srgbClr val="7030A0"/>
                </a:solidFill>
              </a:rPr>
              <a:t>t</a:t>
            </a:r>
            <a:r>
              <a:rPr lang="en-US" sz="2800" dirty="0">
                <a:solidFill>
                  <a:schemeClr val="tx1"/>
                </a:solidFill>
              </a:rPr>
              <a:t>).</a:t>
            </a:r>
          </a:p>
        </p:txBody>
      </p:sp>
      <p:pic>
        <p:nvPicPr>
          <p:cNvPr id="3" name="Picture 2">
            <a:extLst>
              <a:ext uri="{FF2B5EF4-FFF2-40B4-BE49-F238E27FC236}">
                <a16:creationId xmlns:a16="http://schemas.microsoft.com/office/drawing/2014/main" id="{975E858D-62D1-FA69-3C77-1743B89F2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17" y="1323726"/>
            <a:ext cx="4273176" cy="4210548"/>
          </a:xfrm>
          <a:prstGeom prst="rect">
            <a:avLst/>
          </a:prstGeom>
        </p:spPr>
      </p:pic>
    </p:spTree>
    <p:extLst>
      <p:ext uri="{BB962C8B-B14F-4D97-AF65-F5344CB8AC3E}">
        <p14:creationId xmlns:p14="http://schemas.microsoft.com/office/powerpoint/2010/main" val="1267170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15F4-2808-4004-BEF3-CA266EF9641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FADC9B-4EA2-AC1F-0BC2-AE3CF032B03B}"/>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Audiotape Reel Resource Type</a:t>
            </a:r>
          </a:p>
        </p:txBody>
      </p:sp>
      <p:sp>
        <p:nvSpPr>
          <p:cNvPr id="10" name="Title 1">
            <a:extLst>
              <a:ext uri="{FF2B5EF4-FFF2-40B4-BE49-F238E27FC236}">
                <a16:creationId xmlns:a16="http://schemas.microsoft.com/office/drawing/2014/main" id="{4F4AC494-9C4D-4532-572A-10CCD9ABA9B6}"/>
              </a:ext>
            </a:extLst>
          </p:cNvPr>
          <p:cNvSpPr txBox="1">
            <a:spLocks/>
          </p:cNvSpPr>
          <p:nvPr/>
        </p:nvSpPr>
        <p:spPr>
          <a:xfrm>
            <a:off x="-1" y="5880100"/>
            <a:ext cx="12192000" cy="7841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dirty="0">
                <a:solidFill>
                  <a:schemeClr val="tx1"/>
                </a:solidFill>
              </a:rPr>
              <a:t>Audiotape reels are an audiotape-transport system with separate supply (feed) and take-up reels (</a:t>
            </a:r>
            <a:r>
              <a:rPr lang="en-US" sz="2800" dirty="0">
                <a:solidFill>
                  <a:srgbClr val="7030A0"/>
                </a:solidFill>
              </a:rPr>
              <a:t>t</a:t>
            </a:r>
            <a:r>
              <a:rPr lang="en-US" sz="2800" dirty="0">
                <a:solidFill>
                  <a:schemeClr val="tx1"/>
                </a:solidFill>
              </a:rPr>
              <a:t>).</a:t>
            </a:r>
          </a:p>
        </p:txBody>
      </p:sp>
      <p:pic>
        <p:nvPicPr>
          <p:cNvPr id="3" name="Picture 2">
            <a:extLst>
              <a:ext uri="{FF2B5EF4-FFF2-40B4-BE49-F238E27FC236}">
                <a16:creationId xmlns:a16="http://schemas.microsoft.com/office/drawing/2014/main" id="{DE07B127-5EBC-170E-0A62-9680745B1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17" y="1323726"/>
            <a:ext cx="4273176" cy="4210548"/>
          </a:xfrm>
          <a:prstGeom prst="rect">
            <a:avLst/>
          </a:prstGeom>
        </p:spPr>
      </p:pic>
      <p:sp>
        <p:nvSpPr>
          <p:cNvPr id="2" name="Title 1">
            <a:extLst>
              <a:ext uri="{FF2B5EF4-FFF2-40B4-BE49-F238E27FC236}">
                <a16:creationId xmlns:a16="http://schemas.microsoft.com/office/drawing/2014/main" id="{4A4B6233-D31A-D31B-92E9-596F58A24C54}"/>
              </a:ext>
            </a:extLst>
          </p:cNvPr>
          <p:cNvSpPr txBox="1">
            <a:spLocks/>
          </p:cNvSpPr>
          <p:nvPr/>
        </p:nvSpPr>
        <p:spPr>
          <a:xfrm>
            <a:off x="4791997" y="1323726"/>
            <a:ext cx="596162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an audiotape reel 007</a:t>
            </a:r>
            <a:r>
              <a:rPr lang="en-US" sz="3000" dirty="0">
                <a:solidFill>
                  <a:schemeClr val="tx1"/>
                </a:solidFill>
              </a:rPr>
              <a:t>:</a:t>
            </a:r>
            <a:endParaRPr lang="en-US" sz="3000" dirty="0">
              <a:solidFill>
                <a:srgbClr val="7030A0"/>
              </a:solidFill>
            </a:endParaRPr>
          </a:p>
        </p:txBody>
      </p:sp>
      <p:sp>
        <p:nvSpPr>
          <p:cNvPr id="4" name="Title 1">
            <a:extLst>
              <a:ext uri="{FF2B5EF4-FFF2-40B4-BE49-F238E27FC236}">
                <a16:creationId xmlns:a16="http://schemas.microsoft.com/office/drawing/2014/main" id="{FE5364B9-3CE1-B512-0AC7-B12A9C4AAB7A}"/>
              </a:ext>
            </a:extLst>
          </p:cNvPr>
          <p:cNvSpPr txBox="1">
            <a:spLocks/>
          </p:cNvSpPr>
          <p:nvPr/>
        </p:nvSpPr>
        <p:spPr>
          <a:xfrm>
            <a:off x="4791997" y="1910010"/>
            <a:ext cx="6542358"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l-PL" sz="2400" dirty="0">
                <a:solidFill>
                  <a:schemeClr val="tx1"/>
                </a:solidFill>
              </a:rPr>
              <a:t>s ǂb t ǂd o ǂe u ǂf n ǂg c ǂh m ǂi u ǂk c ǂn e</a:t>
            </a:r>
            <a:endParaRPr lang="en-US" sz="2400" dirty="0">
              <a:solidFill>
                <a:schemeClr val="tx1"/>
              </a:solidFill>
            </a:endParaRPr>
          </a:p>
        </p:txBody>
      </p:sp>
      <p:sp>
        <p:nvSpPr>
          <p:cNvPr id="11" name="Title 1">
            <a:extLst>
              <a:ext uri="{FF2B5EF4-FFF2-40B4-BE49-F238E27FC236}">
                <a16:creationId xmlns:a16="http://schemas.microsoft.com/office/drawing/2014/main" id="{D622C3E5-A513-A7EB-FE7A-A97BCA7455B7}"/>
              </a:ext>
            </a:extLst>
          </p:cNvPr>
          <p:cNvSpPr txBox="1">
            <a:spLocks/>
          </p:cNvSpPr>
          <p:nvPr/>
        </p:nvSpPr>
        <p:spPr>
          <a:xfrm>
            <a:off x="4791997" y="2629665"/>
            <a:ext cx="5844087"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st#ouncmuce</a:t>
            </a:r>
            <a:endParaRPr lang="en-US" sz="2400" dirty="0">
              <a:solidFill>
                <a:schemeClr val="tx1"/>
              </a:solidFill>
            </a:endParaRPr>
          </a:p>
        </p:txBody>
      </p:sp>
    </p:spTree>
    <p:extLst>
      <p:ext uri="{BB962C8B-B14F-4D97-AF65-F5344CB8AC3E}">
        <p14:creationId xmlns:p14="http://schemas.microsoft.com/office/powerpoint/2010/main" val="2681982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14B4-4AB5-B36D-30F7-084DACDDAD1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C973B69-4645-5BE7-F3E3-85F8E618EF1A}"/>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DVD Resource Type</a:t>
            </a:r>
          </a:p>
        </p:txBody>
      </p:sp>
      <p:sp>
        <p:nvSpPr>
          <p:cNvPr id="5" name="Title 1">
            <a:extLst>
              <a:ext uri="{FF2B5EF4-FFF2-40B4-BE49-F238E27FC236}">
                <a16:creationId xmlns:a16="http://schemas.microsoft.com/office/drawing/2014/main" id="{353C21DD-A651-5252-F246-A0B781D98C01}"/>
              </a:ext>
            </a:extLst>
          </p:cNvPr>
          <p:cNvSpPr txBox="1">
            <a:spLocks/>
          </p:cNvSpPr>
          <p:nvPr/>
        </p:nvSpPr>
        <p:spPr>
          <a:xfrm>
            <a:off x="7790410" y="159237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g</a:t>
            </a:r>
          </a:p>
        </p:txBody>
      </p:sp>
      <p:sp>
        <p:nvSpPr>
          <p:cNvPr id="7" name="Title 1">
            <a:extLst>
              <a:ext uri="{FF2B5EF4-FFF2-40B4-BE49-F238E27FC236}">
                <a16:creationId xmlns:a16="http://schemas.microsoft.com/office/drawing/2014/main" id="{824C7F86-1AB0-F8EB-897C-23CB8E10D33B}"/>
              </a:ext>
            </a:extLst>
          </p:cNvPr>
          <p:cNvSpPr txBox="1">
            <a:spLocks/>
          </p:cNvSpPr>
          <p:nvPr/>
        </p:nvSpPr>
        <p:spPr>
          <a:xfrm>
            <a:off x="8443923" y="2168554"/>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2F464A98-18D6-4B77-045D-D338E65BD324}"/>
              </a:ext>
            </a:extLst>
          </p:cNvPr>
          <p:cNvSpPr txBox="1">
            <a:spLocks/>
          </p:cNvSpPr>
          <p:nvPr/>
        </p:nvSpPr>
        <p:spPr>
          <a:xfrm>
            <a:off x="7790410" y="275483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v</a:t>
            </a:r>
          </a:p>
        </p:txBody>
      </p:sp>
      <p:sp>
        <p:nvSpPr>
          <p:cNvPr id="9" name="Title 1">
            <a:extLst>
              <a:ext uri="{FF2B5EF4-FFF2-40B4-BE49-F238E27FC236}">
                <a16:creationId xmlns:a16="http://schemas.microsoft.com/office/drawing/2014/main" id="{BEA0F3CD-FF2C-0758-915D-D4550F1340D9}"/>
              </a:ext>
            </a:extLst>
          </p:cNvPr>
          <p:cNvSpPr txBox="1">
            <a:spLocks/>
          </p:cNvSpPr>
          <p:nvPr/>
        </p:nvSpPr>
        <p:spPr>
          <a:xfrm>
            <a:off x="7790410" y="334112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d</a:t>
            </a:r>
          </a:p>
        </p:txBody>
      </p:sp>
      <p:sp>
        <p:nvSpPr>
          <p:cNvPr id="10" name="Title 1">
            <a:extLst>
              <a:ext uri="{FF2B5EF4-FFF2-40B4-BE49-F238E27FC236}">
                <a16:creationId xmlns:a16="http://schemas.microsoft.com/office/drawing/2014/main" id="{66BFF62B-76A9-0AB4-7716-8320F3826705}"/>
              </a:ext>
            </a:extLst>
          </p:cNvPr>
          <p:cNvSpPr txBox="1">
            <a:spLocks/>
          </p:cNvSpPr>
          <p:nvPr/>
        </p:nvSpPr>
        <p:spPr>
          <a:xfrm>
            <a:off x="-1" y="5653956"/>
            <a:ext cx="12192000" cy="106090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DVDs are a laser optical (reflective) videorecording system that uses a digital technique called PCM (Pulse Code Modulation) to represent video information on a grooveless, smooth, round plastic disc (</a:t>
            </a:r>
            <a:r>
              <a:rPr lang="en-US" sz="2400" b="1" dirty="0">
                <a:solidFill>
                  <a:srgbClr val="7030A0"/>
                </a:solidFill>
              </a:rPr>
              <a:t>v</a:t>
            </a:r>
            <a:r>
              <a:rPr lang="en-US" sz="2400" dirty="0">
                <a:solidFill>
                  <a:schemeClr val="tx1"/>
                </a:solidFill>
              </a:rPr>
              <a:t>)</a:t>
            </a:r>
            <a:r>
              <a:rPr lang="en-US" sz="2400" dirty="0">
                <a:solidFill>
                  <a:srgbClr val="7030A0"/>
                </a:solidFill>
              </a:rPr>
              <a:t>.</a:t>
            </a:r>
          </a:p>
        </p:txBody>
      </p:sp>
      <p:pic>
        <p:nvPicPr>
          <p:cNvPr id="13" name="Picture 12">
            <a:extLst>
              <a:ext uri="{FF2B5EF4-FFF2-40B4-BE49-F238E27FC236}">
                <a16:creationId xmlns:a16="http://schemas.microsoft.com/office/drawing/2014/main" id="{625E344B-4515-1CC6-4954-5A16F5E16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15" y="1262727"/>
            <a:ext cx="5947984" cy="4156790"/>
          </a:xfrm>
          <a:prstGeom prst="rect">
            <a:avLst/>
          </a:prstGeom>
        </p:spPr>
      </p:pic>
      <p:sp>
        <p:nvSpPr>
          <p:cNvPr id="14" name="Title 1">
            <a:extLst>
              <a:ext uri="{FF2B5EF4-FFF2-40B4-BE49-F238E27FC236}">
                <a16:creationId xmlns:a16="http://schemas.microsoft.com/office/drawing/2014/main" id="{2E29B9D2-D0F2-204C-EEA3-E88D292076CC}"/>
              </a:ext>
            </a:extLst>
          </p:cNvPr>
          <p:cNvSpPr txBox="1">
            <a:spLocks/>
          </p:cNvSpPr>
          <p:nvPr/>
        </p:nvSpPr>
        <p:spPr>
          <a:xfrm>
            <a:off x="7790409" y="3888393"/>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007(ǂe/4)= </a:t>
            </a:r>
            <a:r>
              <a:rPr lang="en-US" sz="3200" dirty="0">
                <a:solidFill>
                  <a:srgbClr val="7030A0"/>
                </a:solidFill>
              </a:rPr>
              <a:t>v</a:t>
            </a:r>
          </a:p>
        </p:txBody>
      </p:sp>
    </p:spTree>
    <p:extLst>
      <p:ext uri="{BB962C8B-B14F-4D97-AF65-F5344CB8AC3E}">
        <p14:creationId xmlns:p14="http://schemas.microsoft.com/office/powerpoint/2010/main" val="1733527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91C6-6A49-93FE-160D-3733AEEEE2D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FBBBBB-D6CE-BA52-7207-CFDA33BE7DB4}"/>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DVD Resource Type</a:t>
            </a:r>
          </a:p>
        </p:txBody>
      </p:sp>
      <p:sp>
        <p:nvSpPr>
          <p:cNvPr id="10" name="Title 1">
            <a:extLst>
              <a:ext uri="{FF2B5EF4-FFF2-40B4-BE49-F238E27FC236}">
                <a16:creationId xmlns:a16="http://schemas.microsoft.com/office/drawing/2014/main" id="{BBF37CE0-A2FA-EB97-C09B-BD9EDC22F15A}"/>
              </a:ext>
            </a:extLst>
          </p:cNvPr>
          <p:cNvSpPr txBox="1">
            <a:spLocks/>
          </p:cNvSpPr>
          <p:nvPr/>
        </p:nvSpPr>
        <p:spPr>
          <a:xfrm>
            <a:off x="-1" y="5653956"/>
            <a:ext cx="12192000" cy="106090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DVDs are a laser optical (reflective) videorecording system that uses a digital technique called PCM (Pulse Code Modulation) to represent video information on a grooveless, smooth, round plastic disc (</a:t>
            </a:r>
            <a:r>
              <a:rPr lang="en-US" sz="2400" b="1" dirty="0">
                <a:solidFill>
                  <a:srgbClr val="7030A0"/>
                </a:solidFill>
              </a:rPr>
              <a:t>v</a:t>
            </a:r>
            <a:r>
              <a:rPr lang="en-US" sz="2400" dirty="0">
                <a:solidFill>
                  <a:schemeClr val="tx1"/>
                </a:solidFill>
              </a:rPr>
              <a:t>)</a:t>
            </a:r>
            <a:r>
              <a:rPr lang="en-US" sz="2400" dirty="0">
                <a:solidFill>
                  <a:srgbClr val="7030A0"/>
                </a:solidFill>
              </a:rPr>
              <a:t>.</a:t>
            </a:r>
          </a:p>
        </p:txBody>
      </p:sp>
      <p:pic>
        <p:nvPicPr>
          <p:cNvPr id="13" name="Picture 12">
            <a:extLst>
              <a:ext uri="{FF2B5EF4-FFF2-40B4-BE49-F238E27FC236}">
                <a16:creationId xmlns:a16="http://schemas.microsoft.com/office/drawing/2014/main" id="{3F7DBD16-5DBC-C55D-FCBC-D667854B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15" y="1262727"/>
            <a:ext cx="5947984" cy="4156790"/>
          </a:xfrm>
          <a:prstGeom prst="rect">
            <a:avLst/>
          </a:prstGeom>
        </p:spPr>
      </p:pic>
      <p:sp>
        <p:nvSpPr>
          <p:cNvPr id="2" name="Title 1">
            <a:extLst>
              <a:ext uri="{FF2B5EF4-FFF2-40B4-BE49-F238E27FC236}">
                <a16:creationId xmlns:a16="http://schemas.microsoft.com/office/drawing/2014/main" id="{9246B574-7F85-B775-6213-50ABDAABD47A}"/>
              </a:ext>
            </a:extLst>
          </p:cNvPr>
          <p:cNvSpPr txBox="1">
            <a:spLocks/>
          </p:cNvSpPr>
          <p:nvPr/>
        </p:nvSpPr>
        <p:spPr>
          <a:xfrm>
            <a:off x="6279411" y="1262727"/>
            <a:ext cx="3756901"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 DVD 007</a:t>
            </a:r>
            <a:r>
              <a:rPr lang="en-US" sz="3000" dirty="0">
                <a:solidFill>
                  <a:schemeClr val="tx1"/>
                </a:solidFill>
              </a:rPr>
              <a:t>:</a:t>
            </a:r>
            <a:endParaRPr lang="en-US" sz="3000" dirty="0">
              <a:solidFill>
                <a:srgbClr val="7030A0"/>
              </a:solidFill>
            </a:endParaRPr>
          </a:p>
        </p:txBody>
      </p:sp>
      <p:sp>
        <p:nvSpPr>
          <p:cNvPr id="4" name="Title 1">
            <a:extLst>
              <a:ext uri="{FF2B5EF4-FFF2-40B4-BE49-F238E27FC236}">
                <a16:creationId xmlns:a16="http://schemas.microsoft.com/office/drawing/2014/main" id="{2A38DA8C-24CF-F00E-9753-5BB89F653A60}"/>
              </a:ext>
            </a:extLst>
          </p:cNvPr>
          <p:cNvSpPr txBox="1">
            <a:spLocks/>
          </p:cNvSpPr>
          <p:nvPr/>
        </p:nvSpPr>
        <p:spPr>
          <a:xfrm>
            <a:off x="6279411" y="2008366"/>
            <a:ext cx="4404602"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 ǂb d ǂd c ǂe v ǂf a ǂg i ǂh z ǂi q</a:t>
            </a:r>
            <a:endParaRPr lang="en-US" sz="2400" dirty="0">
              <a:solidFill>
                <a:schemeClr val="tx1"/>
              </a:solidFill>
            </a:endParaRPr>
          </a:p>
        </p:txBody>
      </p:sp>
      <p:sp>
        <p:nvSpPr>
          <p:cNvPr id="11" name="Title 1">
            <a:extLst>
              <a:ext uri="{FF2B5EF4-FFF2-40B4-BE49-F238E27FC236}">
                <a16:creationId xmlns:a16="http://schemas.microsoft.com/office/drawing/2014/main" id="{08DA0A8A-150F-C865-C0B8-B52A41282265}"/>
              </a:ext>
            </a:extLst>
          </p:cNvPr>
          <p:cNvSpPr txBox="1">
            <a:spLocks/>
          </p:cNvSpPr>
          <p:nvPr/>
        </p:nvSpPr>
        <p:spPr>
          <a:xfrm>
            <a:off x="6293047" y="2667714"/>
            <a:ext cx="201606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vd#cvaizq</a:t>
            </a:r>
            <a:endParaRPr lang="en-US" sz="2400" dirty="0">
              <a:solidFill>
                <a:schemeClr val="tx1"/>
              </a:solidFill>
            </a:endParaRPr>
          </a:p>
        </p:txBody>
      </p:sp>
    </p:spTree>
    <p:extLst>
      <p:ext uri="{BB962C8B-B14F-4D97-AF65-F5344CB8AC3E}">
        <p14:creationId xmlns:p14="http://schemas.microsoft.com/office/powerpoint/2010/main" val="344605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A55F7-344B-68AE-6408-FDAFB87973B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31E15C6-6AAC-B4D4-B15D-4433AF2D5246}"/>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Blu-ray Resource Type</a:t>
            </a:r>
          </a:p>
        </p:txBody>
      </p:sp>
      <p:sp>
        <p:nvSpPr>
          <p:cNvPr id="5" name="Title 1">
            <a:extLst>
              <a:ext uri="{FF2B5EF4-FFF2-40B4-BE49-F238E27FC236}">
                <a16:creationId xmlns:a16="http://schemas.microsoft.com/office/drawing/2014/main" id="{CF5A4789-1B44-8C3E-41A1-D10137CFC085}"/>
              </a:ext>
            </a:extLst>
          </p:cNvPr>
          <p:cNvSpPr txBox="1">
            <a:spLocks/>
          </p:cNvSpPr>
          <p:nvPr/>
        </p:nvSpPr>
        <p:spPr>
          <a:xfrm>
            <a:off x="7790410" y="159237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g</a:t>
            </a:r>
          </a:p>
        </p:txBody>
      </p:sp>
      <p:sp>
        <p:nvSpPr>
          <p:cNvPr id="7" name="Title 1">
            <a:extLst>
              <a:ext uri="{FF2B5EF4-FFF2-40B4-BE49-F238E27FC236}">
                <a16:creationId xmlns:a16="http://schemas.microsoft.com/office/drawing/2014/main" id="{B15DC217-2353-4DF5-B2F3-A5CC6477811B}"/>
              </a:ext>
            </a:extLst>
          </p:cNvPr>
          <p:cNvSpPr txBox="1">
            <a:spLocks/>
          </p:cNvSpPr>
          <p:nvPr/>
        </p:nvSpPr>
        <p:spPr>
          <a:xfrm>
            <a:off x="8443923" y="2168554"/>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993070FD-D838-37F8-0CB9-8EC448FD90D6}"/>
              </a:ext>
            </a:extLst>
          </p:cNvPr>
          <p:cNvSpPr txBox="1">
            <a:spLocks/>
          </p:cNvSpPr>
          <p:nvPr/>
        </p:nvSpPr>
        <p:spPr>
          <a:xfrm>
            <a:off x="7790410" y="275483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v</a:t>
            </a:r>
          </a:p>
        </p:txBody>
      </p:sp>
      <p:sp>
        <p:nvSpPr>
          <p:cNvPr id="9" name="Title 1">
            <a:extLst>
              <a:ext uri="{FF2B5EF4-FFF2-40B4-BE49-F238E27FC236}">
                <a16:creationId xmlns:a16="http://schemas.microsoft.com/office/drawing/2014/main" id="{4D275597-02C5-7C3A-90CD-FF0CB90EA4A8}"/>
              </a:ext>
            </a:extLst>
          </p:cNvPr>
          <p:cNvSpPr txBox="1">
            <a:spLocks/>
          </p:cNvSpPr>
          <p:nvPr/>
        </p:nvSpPr>
        <p:spPr>
          <a:xfrm>
            <a:off x="7790410" y="334112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d</a:t>
            </a:r>
          </a:p>
        </p:txBody>
      </p:sp>
      <p:sp>
        <p:nvSpPr>
          <p:cNvPr id="10" name="Title 1">
            <a:extLst>
              <a:ext uri="{FF2B5EF4-FFF2-40B4-BE49-F238E27FC236}">
                <a16:creationId xmlns:a16="http://schemas.microsoft.com/office/drawing/2014/main" id="{BC01DBE6-01EF-DDCD-EEBB-D82A007B7D81}"/>
              </a:ext>
            </a:extLst>
          </p:cNvPr>
          <p:cNvSpPr txBox="1">
            <a:spLocks/>
          </p:cNvSpPr>
          <p:nvPr/>
        </p:nvSpPr>
        <p:spPr>
          <a:xfrm>
            <a:off x="-1" y="5568766"/>
            <a:ext cx="12192000" cy="1032000"/>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Blu-rays are an optical disc format designed for high-definition video and data storage developed by Sony/Phillips. Blu-ray uses a blue-violet laser with a shorter wave length to allow for greater data storage in a smaller space (</a:t>
            </a:r>
            <a:r>
              <a:rPr lang="en-US" sz="2400" b="1" dirty="0">
                <a:solidFill>
                  <a:srgbClr val="7030A0"/>
                </a:solidFill>
              </a:rPr>
              <a:t>s</a:t>
            </a:r>
            <a:r>
              <a:rPr lang="en-US" sz="2400" dirty="0">
                <a:solidFill>
                  <a:schemeClr val="tx1"/>
                </a:solidFill>
              </a:rPr>
              <a:t>).</a:t>
            </a:r>
          </a:p>
        </p:txBody>
      </p:sp>
      <p:sp>
        <p:nvSpPr>
          <p:cNvPr id="14" name="Title 1">
            <a:extLst>
              <a:ext uri="{FF2B5EF4-FFF2-40B4-BE49-F238E27FC236}">
                <a16:creationId xmlns:a16="http://schemas.microsoft.com/office/drawing/2014/main" id="{C9A60CE8-D677-102C-9377-01E60CE56C91}"/>
              </a:ext>
            </a:extLst>
          </p:cNvPr>
          <p:cNvSpPr txBox="1">
            <a:spLocks/>
          </p:cNvSpPr>
          <p:nvPr/>
        </p:nvSpPr>
        <p:spPr>
          <a:xfrm>
            <a:off x="7790409" y="391730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007(ǂe/4)= </a:t>
            </a:r>
            <a:r>
              <a:rPr lang="en-US" sz="3200" dirty="0">
                <a:solidFill>
                  <a:srgbClr val="7030A0"/>
                </a:solidFill>
              </a:rPr>
              <a:t>s</a:t>
            </a:r>
          </a:p>
        </p:txBody>
      </p:sp>
      <p:pic>
        <p:nvPicPr>
          <p:cNvPr id="3" name="Picture 2">
            <a:extLst>
              <a:ext uri="{FF2B5EF4-FFF2-40B4-BE49-F238E27FC236}">
                <a16:creationId xmlns:a16="http://schemas.microsoft.com/office/drawing/2014/main" id="{396916B8-CB3D-4B21-A4EA-2E417046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1288888"/>
            <a:ext cx="6559570" cy="4104467"/>
          </a:xfrm>
          <a:prstGeom prst="rect">
            <a:avLst/>
          </a:prstGeom>
        </p:spPr>
      </p:pic>
    </p:spTree>
    <p:extLst>
      <p:ext uri="{BB962C8B-B14F-4D97-AF65-F5344CB8AC3E}">
        <p14:creationId xmlns:p14="http://schemas.microsoft.com/office/powerpoint/2010/main" val="174722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F10B-08EE-2598-8DAE-1B2B0A8FAF61}"/>
              </a:ext>
            </a:extLst>
          </p:cNvPr>
          <p:cNvSpPr>
            <a:spLocks noGrp="1"/>
          </p:cNvSpPr>
          <p:nvPr>
            <p:ph type="title"/>
          </p:nvPr>
        </p:nvSpPr>
        <p:spPr/>
        <p:txBody>
          <a:bodyPr/>
          <a:lstStyle/>
          <a:p>
            <a:r>
              <a:rPr lang="en-US" sz="1200" dirty="0"/>
              <a:t>Today’s Agenda</a:t>
            </a:r>
            <a:endParaRPr lang="en-US" dirty="0"/>
          </a:p>
        </p:txBody>
      </p:sp>
      <p:sp>
        <p:nvSpPr>
          <p:cNvPr id="3" name="Content Placeholder 2">
            <a:extLst>
              <a:ext uri="{FF2B5EF4-FFF2-40B4-BE49-F238E27FC236}">
                <a16:creationId xmlns:a16="http://schemas.microsoft.com/office/drawing/2014/main" id="{366D3655-EC64-45E8-3728-146C4E535128}"/>
              </a:ext>
            </a:extLst>
          </p:cNvPr>
          <p:cNvSpPr>
            <a:spLocks noGrp="1"/>
          </p:cNvSpPr>
          <p:nvPr>
            <p:ph sz="quarter" idx="10"/>
          </p:nvPr>
        </p:nvSpPr>
        <p:spPr>
          <a:xfrm>
            <a:off x="689811" y="1083212"/>
            <a:ext cx="10796336" cy="4412711"/>
          </a:xfrm>
        </p:spPr>
        <p:txBody>
          <a:bodyPr/>
          <a:lstStyle/>
          <a:p>
            <a:pPr marL="342900" indent="-342900">
              <a:buFont typeface="Arial" panose="020B0604020202020204" pitchFamily="34" charset="0"/>
              <a:buChar char="•"/>
            </a:pPr>
            <a:r>
              <a:rPr lang="en-US" sz="3600" dirty="0"/>
              <a:t>What are Resource Types?</a:t>
            </a:r>
          </a:p>
          <a:p>
            <a:pPr marL="342900" indent="-342900">
              <a:buFont typeface="Arial" panose="020B0604020202020204" pitchFamily="34" charset="0"/>
              <a:buChar char="•"/>
            </a:pPr>
            <a:r>
              <a:rPr lang="en-US" sz="3600" dirty="0"/>
              <a:t>CARLI Recommendations for Local Resource Types and the I-Share Environment</a:t>
            </a:r>
          </a:p>
          <a:p>
            <a:pPr marL="342900" indent="-342900">
              <a:buFont typeface="Arial" panose="020B0604020202020204" pitchFamily="34" charset="0"/>
              <a:buChar char="•"/>
            </a:pPr>
            <a:r>
              <a:rPr lang="en-US" sz="3600" dirty="0"/>
              <a:t>Details on the New Local Resource Types established by the CARLI Discovery Primo VE Committee</a:t>
            </a:r>
          </a:p>
          <a:p>
            <a:pPr marL="342900" indent="-342900">
              <a:buFont typeface="Arial" panose="020B0604020202020204" pitchFamily="34" charset="0"/>
              <a:buChar char="•"/>
            </a:pPr>
            <a:r>
              <a:rPr lang="en-US" sz="3600" dirty="0"/>
              <a:t>How to Find and Correct Miscoded Bib Records</a:t>
            </a:r>
          </a:p>
          <a:p>
            <a:endParaRPr lang="en-US" sz="3600" dirty="0"/>
          </a:p>
          <a:p>
            <a:pPr marL="342900" indent="-3429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2628AC28-0B24-22F3-A4A1-A90B51EDE570}"/>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435725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D12C-F908-0B78-1B76-22EBF64CABE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EDED85D-8908-296B-7A17-1B11DC83C0FA}"/>
              </a:ext>
            </a:extLst>
          </p:cNvPr>
          <p:cNvSpPr>
            <a:spLocks noGrp="1"/>
          </p:cNvSpPr>
          <p:nvPr>
            <p:ph type="ctrTitle"/>
          </p:nvPr>
        </p:nvSpPr>
        <p:spPr>
          <a:xfrm>
            <a:off x="357187" y="1937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Blu-ray Resource Type</a:t>
            </a:r>
          </a:p>
        </p:txBody>
      </p:sp>
      <p:sp>
        <p:nvSpPr>
          <p:cNvPr id="10" name="Title 1">
            <a:extLst>
              <a:ext uri="{FF2B5EF4-FFF2-40B4-BE49-F238E27FC236}">
                <a16:creationId xmlns:a16="http://schemas.microsoft.com/office/drawing/2014/main" id="{EAF51321-7C8E-03D6-FC79-D91CEA0A1C3A}"/>
              </a:ext>
            </a:extLst>
          </p:cNvPr>
          <p:cNvSpPr txBox="1">
            <a:spLocks/>
          </p:cNvSpPr>
          <p:nvPr/>
        </p:nvSpPr>
        <p:spPr>
          <a:xfrm>
            <a:off x="-1" y="5568766"/>
            <a:ext cx="12192000" cy="1032000"/>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Blu-rays are an optical disc format designed for high-definition video and data storage developed by Sony/Phillips. Blu-ray uses a blue-violet laser with a shorter wave length to allow for greater data storage in a smaller space (</a:t>
            </a:r>
            <a:r>
              <a:rPr lang="en-US" sz="2400" b="1" dirty="0">
                <a:solidFill>
                  <a:srgbClr val="7030A0"/>
                </a:solidFill>
              </a:rPr>
              <a:t>s</a:t>
            </a:r>
            <a:r>
              <a:rPr lang="en-US" sz="2400" dirty="0">
                <a:solidFill>
                  <a:schemeClr val="tx1"/>
                </a:solidFill>
              </a:rPr>
              <a:t>).</a:t>
            </a:r>
          </a:p>
        </p:txBody>
      </p:sp>
      <p:pic>
        <p:nvPicPr>
          <p:cNvPr id="3" name="Picture 2">
            <a:extLst>
              <a:ext uri="{FF2B5EF4-FFF2-40B4-BE49-F238E27FC236}">
                <a16:creationId xmlns:a16="http://schemas.microsoft.com/office/drawing/2014/main" id="{78080617-CC11-C58C-D2C8-79B00B1D2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1288888"/>
            <a:ext cx="6559570" cy="4104467"/>
          </a:xfrm>
          <a:prstGeom prst="rect">
            <a:avLst/>
          </a:prstGeom>
        </p:spPr>
      </p:pic>
      <p:sp>
        <p:nvSpPr>
          <p:cNvPr id="2" name="Title 1">
            <a:extLst>
              <a:ext uri="{FF2B5EF4-FFF2-40B4-BE49-F238E27FC236}">
                <a16:creationId xmlns:a16="http://schemas.microsoft.com/office/drawing/2014/main" id="{0106BAA2-3B82-A813-16FA-475479A06BD5}"/>
              </a:ext>
            </a:extLst>
          </p:cNvPr>
          <p:cNvSpPr txBox="1">
            <a:spLocks/>
          </p:cNvSpPr>
          <p:nvPr/>
        </p:nvSpPr>
        <p:spPr>
          <a:xfrm>
            <a:off x="7050799" y="1147660"/>
            <a:ext cx="440460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 Blu-ray 007</a:t>
            </a:r>
            <a:r>
              <a:rPr lang="en-US" sz="3000" dirty="0">
                <a:solidFill>
                  <a:schemeClr val="tx1"/>
                </a:solidFill>
              </a:rPr>
              <a:t>:</a:t>
            </a:r>
            <a:endParaRPr lang="en-US" sz="3000" dirty="0">
              <a:solidFill>
                <a:srgbClr val="7030A0"/>
              </a:solidFill>
            </a:endParaRPr>
          </a:p>
        </p:txBody>
      </p:sp>
      <p:sp>
        <p:nvSpPr>
          <p:cNvPr id="4" name="Title 1">
            <a:extLst>
              <a:ext uri="{FF2B5EF4-FFF2-40B4-BE49-F238E27FC236}">
                <a16:creationId xmlns:a16="http://schemas.microsoft.com/office/drawing/2014/main" id="{F38AA70F-297D-B665-9877-2EEF66D1410C}"/>
              </a:ext>
            </a:extLst>
          </p:cNvPr>
          <p:cNvSpPr txBox="1">
            <a:spLocks/>
          </p:cNvSpPr>
          <p:nvPr/>
        </p:nvSpPr>
        <p:spPr>
          <a:xfrm>
            <a:off x="7050799" y="1893299"/>
            <a:ext cx="4404602"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 ǂb d ǂd b ǂe s ǂf a ǂg i ǂh z ǂi u</a:t>
            </a:r>
            <a:endParaRPr lang="en-US" sz="2400" dirty="0">
              <a:solidFill>
                <a:schemeClr val="tx1"/>
              </a:solidFill>
            </a:endParaRPr>
          </a:p>
        </p:txBody>
      </p:sp>
      <p:sp>
        <p:nvSpPr>
          <p:cNvPr id="11" name="Title 1">
            <a:extLst>
              <a:ext uri="{FF2B5EF4-FFF2-40B4-BE49-F238E27FC236}">
                <a16:creationId xmlns:a16="http://schemas.microsoft.com/office/drawing/2014/main" id="{FA13EA0A-9235-DBDA-FA17-F0027F87306E}"/>
              </a:ext>
            </a:extLst>
          </p:cNvPr>
          <p:cNvSpPr txBox="1">
            <a:spLocks/>
          </p:cNvSpPr>
          <p:nvPr/>
        </p:nvSpPr>
        <p:spPr>
          <a:xfrm>
            <a:off x="7064435" y="2552647"/>
            <a:ext cx="201606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vd#bsaizu</a:t>
            </a:r>
            <a:endParaRPr lang="en-US" sz="2400" dirty="0">
              <a:solidFill>
                <a:schemeClr val="tx1"/>
              </a:solidFill>
            </a:endParaRPr>
          </a:p>
        </p:txBody>
      </p:sp>
    </p:spTree>
    <p:extLst>
      <p:ext uri="{BB962C8B-B14F-4D97-AF65-F5344CB8AC3E}">
        <p14:creationId xmlns:p14="http://schemas.microsoft.com/office/powerpoint/2010/main" val="3494990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30149-3882-50BC-AADA-B0F18E4AC5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5AB2804-4D33-7CDC-37BC-34B73898E567}"/>
              </a:ext>
            </a:extLst>
          </p:cNvPr>
          <p:cNvSpPr>
            <a:spLocks noGrp="1"/>
          </p:cNvSpPr>
          <p:nvPr>
            <p:ph type="ctrTitle"/>
          </p:nvPr>
        </p:nvSpPr>
        <p:spPr>
          <a:xfrm>
            <a:off x="357187" y="1429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LaserDisc Resource Type</a:t>
            </a:r>
          </a:p>
        </p:txBody>
      </p:sp>
      <p:sp>
        <p:nvSpPr>
          <p:cNvPr id="5" name="Title 1">
            <a:extLst>
              <a:ext uri="{FF2B5EF4-FFF2-40B4-BE49-F238E27FC236}">
                <a16:creationId xmlns:a16="http://schemas.microsoft.com/office/drawing/2014/main" id="{25CBFCE7-A94D-D2D0-1479-7DCAD7B6E2CA}"/>
              </a:ext>
            </a:extLst>
          </p:cNvPr>
          <p:cNvSpPr txBox="1">
            <a:spLocks/>
          </p:cNvSpPr>
          <p:nvPr/>
        </p:nvSpPr>
        <p:spPr>
          <a:xfrm>
            <a:off x="7260323" y="126674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g</a:t>
            </a:r>
          </a:p>
        </p:txBody>
      </p:sp>
      <p:sp>
        <p:nvSpPr>
          <p:cNvPr id="7" name="Title 1">
            <a:extLst>
              <a:ext uri="{FF2B5EF4-FFF2-40B4-BE49-F238E27FC236}">
                <a16:creationId xmlns:a16="http://schemas.microsoft.com/office/drawing/2014/main" id="{2587B235-18D7-130A-5D27-99DE317206DC}"/>
              </a:ext>
            </a:extLst>
          </p:cNvPr>
          <p:cNvSpPr txBox="1">
            <a:spLocks/>
          </p:cNvSpPr>
          <p:nvPr/>
        </p:nvSpPr>
        <p:spPr>
          <a:xfrm>
            <a:off x="7913836" y="1842918"/>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90FAE0C4-4A5B-61AB-6877-AFDE3057E5A7}"/>
              </a:ext>
            </a:extLst>
          </p:cNvPr>
          <p:cNvSpPr txBox="1">
            <a:spLocks/>
          </p:cNvSpPr>
          <p:nvPr/>
        </p:nvSpPr>
        <p:spPr>
          <a:xfrm>
            <a:off x="7260323" y="242920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v</a:t>
            </a:r>
          </a:p>
        </p:txBody>
      </p:sp>
      <p:sp>
        <p:nvSpPr>
          <p:cNvPr id="9" name="Title 1">
            <a:extLst>
              <a:ext uri="{FF2B5EF4-FFF2-40B4-BE49-F238E27FC236}">
                <a16:creationId xmlns:a16="http://schemas.microsoft.com/office/drawing/2014/main" id="{EF4F5E38-C0E5-C095-5410-F7500682A096}"/>
              </a:ext>
            </a:extLst>
          </p:cNvPr>
          <p:cNvSpPr txBox="1">
            <a:spLocks/>
          </p:cNvSpPr>
          <p:nvPr/>
        </p:nvSpPr>
        <p:spPr>
          <a:xfrm>
            <a:off x="7260323" y="301548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d</a:t>
            </a:r>
          </a:p>
        </p:txBody>
      </p:sp>
      <p:sp>
        <p:nvSpPr>
          <p:cNvPr id="10" name="Title 1">
            <a:extLst>
              <a:ext uri="{FF2B5EF4-FFF2-40B4-BE49-F238E27FC236}">
                <a16:creationId xmlns:a16="http://schemas.microsoft.com/office/drawing/2014/main" id="{954B5063-BB64-7ABB-65DA-95E52F6EBEB7}"/>
              </a:ext>
            </a:extLst>
          </p:cNvPr>
          <p:cNvSpPr txBox="1">
            <a:spLocks/>
          </p:cNvSpPr>
          <p:nvPr/>
        </p:nvSpPr>
        <p:spPr>
          <a:xfrm>
            <a:off x="-1" y="4978400"/>
            <a:ext cx="12192000" cy="17366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LaserDisc is a laser optical (reflective) videorecording (</a:t>
            </a:r>
            <a:r>
              <a:rPr lang="en-US" sz="2400" b="1" dirty="0">
                <a:solidFill>
                  <a:srgbClr val="7030A0"/>
                </a:solidFill>
              </a:rPr>
              <a:t>v</a:t>
            </a:r>
            <a:r>
              <a:rPr lang="en-US" sz="2400" dirty="0">
                <a:solidFill>
                  <a:schemeClr val="tx1"/>
                </a:solidFill>
              </a:rPr>
              <a:t>) system that uses an analog technique called PWM (Pulse Width Modulation) to represent video information on a grooveless, smooth, round plastic disc (</a:t>
            </a:r>
            <a:r>
              <a:rPr lang="en-US" sz="2400" b="1" dirty="0">
                <a:solidFill>
                  <a:srgbClr val="7030A0"/>
                </a:solidFill>
              </a:rPr>
              <a:t>d</a:t>
            </a:r>
            <a:r>
              <a:rPr lang="en-US" sz="2400" dirty="0">
                <a:solidFill>
                  <a:schemeClr val="tx1"/>
                </a:solidFill>
              </a:rPr>
              <a:t>). The disc is read (played back) by a weak laser beam that registers data appearing on the disc as tiny pits or depressions of varying lengths. Laserdiscs exist in three standard commercially produced sizes: 12, 8, and 4 3/4 inch diameters (</a:t>
            </a:r>
            <a:r>
              <a:rPr lang="en-US" sz="2400" b="1" dirty="0">
                <a:solidFill>
                  <a:srgbClr val="7030A0"/>
                </a:solidFill>
              </a:rPr>
              <a:t>g</a:t>
            </a:r>
            <a:r>
              <a:rPr lang="en-US" sz="2400" dirty="0">
                <a:solidFill>
                  <a:schemeClr val="tx1"/>
                </a:solidFill>
              </a:rPr>
              <a:t>).</a:t>
            </a:r>
          </a:p>
        </p:txBody>
      </p:sp>
      <p:sp>
        <p:nvSpPr>
          <p:cNvPr id="14" name="Title 1">
            <a:extLst>
              <a:ext uri="{FF2B5EF4-FFF2-40B4-BE49-F238E27FC236}">
                <a16:creationId xmlns:a16="http://schemas.microsoft.com/office/drawing/2014/main" id="{F7516669-3BD6-8590-82D5-DAAE87F57AFF}"/>
              </a:ext>
            </a:extLst>
          </p:cNvPr>
          <p:cNvSpPr txBox="1">
            <a:spLocks/>
          </p:cNvSpPr>
          <p:nvPr/>
        </p:nvSpPr>
        <p:spPr>
          <a:xfrm>
            <a:off x="7260322" y="3591664"/>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007(ǂe/4)= </a:t>
            </a:r>
            <a:r>
              <a:rPr lang="en-US" sz="3200" dirty="0">
                <a:solidFill>
                  <a:srgbClr val="7030A0"/>
                </a:solidFill>
              </a:rPr>
              <a:t>g</a:t>
            </a:r>
          </a:p>
        </p:txBody>
      </p:sp>
      <p:pic>
        <p:nvPicPr>
          <p:cNvPr id="4" name="Picture 3">
            <a:extLst>
              <a:ext uri="{FF2B5EF4-FFF2-40B4-BE49-F238E27FC236}">
                <a16:creationId xmlns:a16="http://schemas.microsoft.com/office/drawing/2014/main" id="{140482A8-AFD7-9405-7679-0DCC97EB2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61" y="1083323"/>
            <a:ext cx="5043226" cy="3780777"/>
          </a:xfrm>
          <a:prstGeom prst="rect">
            <a:avLst/>
          </a:prstGeom>
        </p:spPr>
      </p:pic>
    </p:spTree>
    <p:extLst>
      <p:ext uri="{BB962C8B-B14F-4D97-AF65-F5344CB8AC3E}">
        <p14:creationId xmlns:p14="http://schemas.microsoft.com/office/powerpoint/2010/main" val="231541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5832-4AAE-A1AA-A91C-9B6409483D7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59B405-0DCA-4815-1A91-79B2634B7634}"/>
              </a:ext>
            </a:extLst>
          </p:cNvPr>
          <p:cNvSpPr>
            <a:spLocks noGrp="1"/>
          </p:cNvSpPr>
          <p:nvPr>
            <p:ph type="ctrTitle"/>
          </p:nvPr>
        </p:nvSpPr>
        <p:spPr>
          <a:xfrm>
            <a:off x="357187" y="79434"/>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LaserDisc Resource Type</a:t>
            </a:r>
          </a:p>
        </p:txBody>
      </p:sp>
      <p:sp>
        <p:nvSpPr>
          <p:cNvPr id="10" name="Title 1">
            <a:extLst>
              <a:ext uri="{FF2B5EF4-FFF2-40B4-BE49-F238E27FC236}">
                <a16:creationId xmlns:a16="http://schemas.microsoft.com/office/drawing/2014/main" id="{8DB4AA6A-3B49-DCA1-C48D-9A7D5A908989}"/>
              </a:ext>
            </a:extLst>
          </p:cNvPr>
          <p:cNvSpPr txBox="1">
            <a:spLocks/>
          </p:cNvSpPr>
          <p:nvPr/>
        </p:nvSpPr>
        <p:spPr>
          <a:xfrm>
            <a:off x="-1" y="4978400"/>
            <a:ext cx="12192000" cy="173666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LaserDisc is a laser optical (reflective) videorecording (</a:t>
            </a:r>
            <a:r>
              <a:rPr lang="en-US" sz="2400" b="1" dirty="0">
                <a:solidFill>
                  <a:srgbClr val="7030A0"/>
                </a:solidFill>
              </a:rPr>
              <a:t>v</a:t>
            </a:r>
            <a:r>
              <a:rPr lang="en-US" sz="2400" dirty="0">
                <a:solidFill>
                  <a:schemeClr val="tx1"/>
                </a:solidFill>
              </a:rPr>
              <a:t>) system that uses an analog technique called PWM (Pulse Width Modulation) to represent video information on a grooveless, smooth, round plastic disc (</a:t>
            </a:r>
            <a:r>
              <a:rPr lang="en-US" sz="2400" b="1" dirty="0">
                <a:solidFill>
                  <a:srgbClr val="7030A0"/>
                </a:solidFill>
              </a:rPr>
              <a:t>d</a:t>
            </a:r>
            <a:r>
              <a:rPr lang="en-US" sz="2400" dirty="0">
                <a:solidFill>
                  <a:schemeClr val="tx1"/>
                </a:solidFill>
              </a:rPr>
              <a:t>). The disc is read (played back) by a weak laser beam that registers data appearing on the disc as tiny pits or depressions of varying lengths. Laserdiscs exist in three standard commercially produced sizes: 12, 8, and 4 3/4 inch diameters (</a:t>
            </a:r>
            <a:r>
              <a:rPr lang="en-US" sz="2400" b="1" dirty="0">
                <a:solidFill>
                  <a:srgbClr val="7030A0"/>
                </a:solidFill>
              </a:rPr>
              <a:t>g</a:t>
            </a:r>
            <a:r>
              <a:rPr lang="en-US" sz="2400" dirty="0">
                <a:solidFill>
                  <a:schemeClr val="tx1"/>
                </a:solidFill>
              </a:rPr>
              <a:t>).</a:t>
            </a:r>
          </a:p>
        </p:txBody>
      </p:sp>
      <p:pic>
        <p:nvPicPr>
          <p:cNvPr id="4" name="Picture 3">
            <a:extLst>
              <a:ext uri="{FF2B5EF4-FFF2-40B4-BE49-F238E27FC236}">
                <a16:creationId xmlns:a16="http://schemas.microsoft.com/office/drawing/2014/main" id="{2490125C-1C52-DFCD-7E2E-358DE2199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61" y="1083323"/>
            <a:ext cx="5043226" cy="3780777"/>
          </a:xfrm>
          <a:prstGeom prst="rect">
            <a:avLst/>
          </a:prstGeom>
        </p:spPr>
      </p:pic>
      <p:sp>
        <p:nvSpPr>
          <p:cNvPr id="2" name="Title 1">
            <a:extLst>
              <a:ext uri="{FF2B5EF4-FFF2-40B4-BE49-F238E27FC236}">
                <a16:creationId xmlns:a16="http://schemas.microsoft.com/office/drawing/2014/main" id="{15D67173-A797-3FAE-674F-CBCECDBAC401}"/>
              </a:ext>
            </a:extLst>
          </p:cNvPr>
          <p:cNvSpPr txBox="1">
            <a:spLocks/>
          </p:cNvSpPr>
          <p:nvPr/>
        </p:nvSpPr>
        <p:spPr>
          <a:xfrm>
            <a:off x="5924363" y="1238992"/>
            <a:ext cx="465087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 </a:t>
            </a:r>
            <a:r>
              <a:rPr lang="en-US" sz="3000" u="sng" dirty="0" err="1">
                <a:solidFill>
                  <a:schemeClr val="tx1"/>
                </a:solidFill>
              </a:rPr>
              <a:t>LaserDisc</a:t>
            </a:r>
            <a:r>
              <a:rPr lang="en-US" sz="3000" u="sng" dirty="0">
                <a:solidFill>
                  <a:schemeClr val="tx1"/>
                </a:solidFill>
              </a:rPr>
              <a:t> 007</a:t>
            </a:r>
            <a:r>
              <a:rPr lang="en-US" sz="3000" dirty="0">
                <a:solidFill>
                  <a:schemeClr val="tx1"/>
                </a:solidFill>
              </a:rPr>
              <a:t>:</a:t>
            </a:r>
            <a:endParaRPr lang="en-US" sz="3000" dirty="0">
              <a:solidFill>
                <a:srgbClr val="7030A0"/>
              </a:solidFill>
            </a:endParaRPr>
          </a:p>
        </p:txBody>
      </p:sp>
      <p:sp>
        <p:nvSpPr>
          <p:cNvPr id="3" name="Title 1">
            <a:extLst>
              <a:ext uri="{FF2B5EF4-FFF2-40B4-BE49-F238E27FC236}">
                <a16:creationId xmlns:a16="http://schemas.microsoft.com/office/drawing/2014/main" id="{AD0F74CC-C67D-145B-75BE-A4754606281E}"/>
              </a:ext>
            </a:extLst>
          </p:cNvPr>
          <p:cNvSpPr txBox="1">
            <a:spLocks/>
          </p:cNvSpPr>
          <p:nvPr/>
        </p:nvSpPr>
        <p:spPr>
          <a:xfrm>
            <a:off x="5924363" y="1984631"/>
            <a:ext cx="4404602"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 ǂb d ǂd c ǂe g ǂf a ǂg i ǂh z ǂi s</a:t>
            </a:r>
            <a:endParaRPr lang="en-US" sz="2400" dirty="0">
              <a:solidFill>
                <a:schemeClr val="tx1"/>
              </a:solidFill>
            </a:endParaRPr>
          </a:p>
        </p:txBody>
      </p:sp>
      <p:sp>
        <p:nvSpPr>
          <p:cNvPr id="11" name="Title 1">
            <a:extLst>
              <a:ext uri="{FF2B5EF4-FFF2-40B4-BE49-F238E27FC236}">
                <a16:creationId xmlns:a16="http://schemas.microsoft.com/office/drawing/2014/main" id="{DF385EE0-A954-C734-DF56-87A2DAACBFE7}"/>
              </a:ext>
            </a:extLst>
          </p:cNvPr>
          <p:cNvSpPr txBox="1">
            <a:spLocks/>
          </p:cNvSpPr>
          <p:nvPr/>
        </p:nvSpPr>
        <p:spPr>
          <a:xfrm>
            <a:off x="5924363" y="2463615"/>
            <a:ext cx="201606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vd#cgaizs</a:t>
            </a:r>
            <a:endParaRPr lang="en-US" sz="2400" dirty="0">
              <a:solidFill>
                <a:schemeClr val="tx1"/>
              </a:solidFill>
            </a:endParaRPr>
          </a:p>
        </p:txBody>
      </p:sp>
    </p:spTree>
    <p:extLst>
      <p:ext uri="{BB962C8B-B14F-4D97-AF65-F5344CB8AC3E}">
        <p14:creationId xmlns:p14="http://schemas.microsoft.com/office/powerpoint/2010/main" val="20129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F0B7E-EAC8-C8C7-0C3F-B6A32323D45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F73757C-2F20-6C4E-BC91-EA776B11EC47}"/>
              </a:ext>
            </a:extLst>
          </p:cNvPr>
          <p:cNvSpPr>
            <a:spLocks noGrp="1"/>
          </p:cNvSpPr>
          <p:nvPr>
            <p:ph type="ctrTitle"/>
          </p:nvPr>
        </p:nvSpPr>
        <p:spPr>
          <a:xfrm>
            <a:off x="357187" y="34710"/>
            <a:ext cx="11477625"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Videocassette Resource Type</a:t>
            </a:r>
          </a:p>
        </p:txBody>
      </p:sp>
      <p:sp>
        <p:nvSpPr>
          <p:cNvPr id="5" name="Title 1">
            <a:extLst>
              <a:ext uri="{FF2B5EF4-FFF2-40B4-BE49-F238E27FC236}">
                <a16:creationId xmlns:a16="http://schemas.microsoft.com/office/drawing/2014/main" id="{1CE555CC-90EC-6D27-3DB3-B8796E1F5C23}"/>
              </a:ext>
            </a:extLst>
          </p:cNvPr>
          <p:cNvSpPr txBox="1">
            <a:spLocks/>
          </p:cNvSpPr>
          <p:nvPr/>
        </p:nvSpPr>
        <p:spPr>
          <a:xfrm>
            <a:off x="7790410" y="159237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g</a:t>
            </a:r>
          </a:p>
        </p:txBody>
      </p:sp>
      <p:sp>
        <p:nvSpPr>
          <p:cNvPr id="7" name="Title 1">
            <a:extLst>
              <a:ext uri="{FF2B5EF4-FFF2-40B4-BE49-F238E27FC236}">
                <a16:creationId xmlns:a16="http://schemas.microsoft.com/office/drawing/2014/main" id="{BA8955D6-9316-8D59-AE1A-8B40B4BE4272}"/>
              </a:ext>
            </a:extLst>
          </p:cNvPr>
          <p:cNvSpPr txBox="1">
            <a:spLocks/>
          </p:cNvSpPr>
          <p:nvPr/>
        </p:nvSpPr>
        <p:spPr>
          <a:xfrm>
            <a:off x="8443923" y="2168554"/>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AE38A9C3-6AE6-A740-949D-C3F29311DC69}"/>
              </a:ext>
            </a:extLst>
          </p:cNvPr>
          <p:cNvSpPr txBox="1">
            <a:spLocks/>
          </p:cNvSpPr>
          <p:nvPr/>
        </p:nvSpPr>
        <p:spPr>
          <a:xfrm>
            <a:off x="7790410" y="2754838"/>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v</a:t>
            </a:r>
          </a:p>
        </p:txBody>
      </p:sp>
      <p:sp>
        <p:nvSpPr>
          <p:cNvPr id="9" name="Title 1">
            <a:extLst>
              <a:ext uri="{FF2B5EF4-FFF2-40B4-BE49-F238E27FC236}">
                <a16:creationId xmlns:a16="http://schemas.microsoft.com/office/drawing/2014/main" id="{A912357D-C8D2-5B18-AC38-3A7DA6706ABB}"/>
              </a:ext>
            </a:extLst>
          </p:cNvPr>
          <p:cNvSpPr txBox="1">
            <a:spLocks/>
          </p:cNvSpPr>
          <p:nvPr/>
        </p:nvSpPr>
        <p:spPr>
          <a:xfrm>
            <a:off x="7790410" y="334112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f</a:t>
            </a:r>
          </a:p>
        </p:txBody>
      </p:sp>
      <p:sp>
        <p:nvSpPr>
          <p:cNvPr id="10" name="Title 1">
            <a:extLst>
              <a:ext uri="{FF2B5EF4-FFF2-40B4-BE49-F238E27FC236}">
                <a16:creationId xmlns:a16="http://schemas.microsoft.com/office/drawing/2014/main" id="{DF0337B4-ECFA-CC7D-051D-4A8E0D8BC8F9}"/>
              </a:ext>
            </a:extLst>
          </p:cNvPr>
          <p:cNvSpPr txBox="1">
            <a:spLocks/>
          </p:cNvSpPr>
          <p:nvPr/>
        </p:nvSpPr>
        <p:spPr>
          <a:xfrm>
            <a:off x="0" y="6214102"/>
            <a:ext cx="12192000" cy="44456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Videocassettes are a videorecording (</a:t>
            </a:r>
            <a:r>
              <a:rPr lang="en-US" sz="2400" dirty="0">
                <a:solidFill>
                  <a:srgbClr val="7030A0"/>
                </a:solidFill>
              </a:rPr>
              <a:t>v</a:t>
            </a:r>
            <a:r>
              <a:rPr lang="en-US" sz="2400" dirty="0">
                <a:solidFill>
                  <a:schemeClr val="tx1"/>
                </a:solidFill>
              </a:rPr>
              <a:t>) on tape encased in a cassette that runs reel-to-reel (</a:t>
            </a:r>
            <a:r>
              <a:rPr lang="en-US" sz="2400" dirty="0">
                <a:solidFill>
                  <a:srgbClr val="7030A0"/>
                </a:solidFill>
              </a:rPr>
              <a:t>f</a:t>
            </a:r>
            <a:r>
              <a:rPr lang="en-US" sz="2400" dirty="0">
                <a:solidFill>
                  <a:schemeClr val="tx1"/>
                </a:solidFill>
              </a:rPr>
              <a:t>).</a:t>
            </a:r>
          </a:p>
        </p:txBody>
      </p:sp>
      <p:pic>
        <p:nvPicPr>
          <p:cNvPr id="3" name="Picture 2">
            <a:extLst>
              <a:ext uri="{FF2B5EF4-FFF2-40B4-BE49-F238E27FC236}">
                <a16:creationId xmlns:a16="http://schemas.microsoft.com/office/drawing/2014/main" id="{2CE68396-6D78-57EC-ECC5-E983C80C1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 y="1103372"/>
            <a:ext cx="6091316" cy="4950646"/>
          </a:xfrm>
          <a:prstGeom prst="rect">
            <a:avLst/>
          </a:prstGeom>
        </p:spPr>
      </p:pic>
    </p:spTree>
    <p:extLst>
      <p:ext uri="{BB962C8B-B14F-4D97-AF65-F5344CB8AC3E}">
        <p14:creationId xmlns:p14="http://schemas.microsoft.com/office/powerpoint/2010/main" val="3673238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347D7-A15D-2FF0-E581-66690112264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6FD22C7-2733-FEE3-8DDC-C8418CF9E81F}"/>
              </a:ext>
            </a:extLst>
          </p:cNvPr>
          <p:cNvSpPr>
            <a:spLocks noGrp="1"/>
          </p:cNvSpPr>
          <p:nvPr>
            <p:ph type="ctrTitle"/>
          </p:nvPr>
        </p:nvSpPr>
        <p:spPr>
          <a:xfrm>
            <a:off x="357187" y="79514"/>
            <a:ext cx="11477625" cy="864834"/>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Videocassette Resource Type</a:t>
            </a:r>
          </a:p>
        </p:txBody>
      </p:sp>
      <p:sp>
        <p:nvSpPr>
          <p:cNvPr id="10" name="Title 1">
            <a:extLst>
              <a:ext uri="{FF2B5EF4-FFF2-40B4-BE49-F238E27FC236}">
                <a16:creationId xmlns:a16="http://schemas.microsoft.com/office/drawing/2014/main" id="{F12DD53F-D4A4-42E2-D046-4ECC06C52DD7}"/>
              </a:ext>
            </a:extLst>
          </p:cNvPr>
          <p:cNvSpPr txBox="1">
            <a:spLocks/>
          </p:cNvSpPr>
          <p:nvPr/>
        </p:nvSpPr>
        <p:spPr>
          <a:xfrm>
            <a:off x="0" y="6161094"/>
            <a:ext cx="12192000" cy="44456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400" dirty="0">
                <a:solidFill>
                  <a:schemeClr val="tx1"/>
                </a:solidFill>
              </a:rPr>
              <a:t>Videocassettes are a videorecording (</a:t>
            </a:r>
            <a:r>
              <a:rPr lang="en-US" sz="2400" dirty="0">
                <a:solidFill>
                  <a:srgbClr val="7030A0"/>
                </a:solidFill>
              </a:rPr>
              <a:t>v</a:t>
            </a:r>
            <a:r>
              <a:rPr lang="en-US" sz="2400" dirty="0">
                <a:solidFill>
                  <a:schemeClr val="tx1"/>
                </a:solidFill>
              </a:rPr>
              <a:t>) on tape encased in a cassette that runs reel-to-reel (</a:t>
            </a:r>
            <a:r>
              <a:rPr lang="en-US" sz="2400" dirty="0">
                <a:solidFill>
                  <a:srgbClr val="7030A0"/>
                </a:solidFill>
              </a:rPr>
              <a:t>f</a:t>
            </a:r>
            <a:r>
              <a:rPr lang="en-US" sz="2400" dirty="0">
                <a:solidFill>
                  <a:schemeClr val="tx1"/>
                </a:solidFill>
              </a:rPr>
              <a:t>).</a:t>
            </a:r>
          </a:p>
        </p:txBody>
      </p:sp>
      <p:pic>
        <p:nvPicPr>
          <p:cNvPr id="3" name="Picture 2">
            <a:extLst>
              <a:ext uri="{FF2B5EF4-FFF2-40B4-BE49-F238E27FC236}">
                <a16:creationId xmlns:a16="http://schemas.microsoft.com/office/drawing/2014/main" id="{B91F9C25-4667-1E78-6737-72F640B13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13" y="1077398"/>
            <a:ext cx="6091316" cy="4950646"/>
          </a:xfrm>
          <a:prstGeom prst="rect">
            <a:avLst/>
          </a:prstGeom>
        </p:spPr>
      </p:pic>
      <p:sp>
        <p:nvSpPr>
          <p:cNvPr id="2" name="Title 1">
            <a:extLst>
              <a:ext uri="{FF2B5EF4-FFF2-40B4-BE49-F238E27FC236}">
                <a16:creationId xmlns:a16="http://schemas.microsoft.com/office/drawing/2014/main" id="{37FE82C0-452F-1EC7-06B4-E0C246204D0E}"/>
              </a:ext>
            </a:extLst>
          </p:cNvPr>
          <p:cNvSpPr txBox="1">
            <a:spLocks/>
          </p:cNvSpPr>
          <p:nvPr/>
        </p:nvSpPr>
        <p:spPr>
          <a:xfrm>
            <a:off x="6468324" y="1077398"/>
            <a:ext cx="5512263"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Examples of a videocassettes 007</a:t>
            </a:r>
            <a:r>
              <a:rPr lang="en-US" sz="3000" dirty="0">
                <a:solidFill>
                  <a:schemeClr val="tx1"/>
                </a:solidFill>
              </a:rPr>
              <a:t>:</a:t>
            </a:r>
            <a:endParaRPr lang="en-US" sz="3000" dirty="0">
              <a:solidFill>
                <a:srgbClr val="7030A0"/>
              </a:solidFill>
            </a:endParaRPr>
          </a:p>
        </p:txBody>
      </p:sp>
      <p:sp>
        <p:nvSpPr>
          <p:cNvPr id="4" name="Title 1">
            <a:extLst>
              <a:ext uri="{FF2B5EF4-FFF2-40B4-BE49-F238E27FC236}">
                <a16:creationId xmlns:a16="http://schemas.microsoft.com/office/drawing/2014/main" id="{7978F829-4208-2319-0534-961E58663D45}"/>
              </a:ext>
            </a:extLst>
          </p:cNvPr>
          <p:cNvSpPr txBox="1">
            <a:spLocks/>
          </p:cNvSpPr>
          <p:nvPr/>
        </p:nvSpPr>
        <p:spPr>
          <a:xfrm>
            <a:off x="6561089" y="2137314"/>
            <a:ext cx="4809276"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 ǂb f ǂd c ǂe b ǂf a ǂg h ǂh o ǂi s</a:t>
            </a:r>
            <a:endParaRPr lang="en-US" sz="2400" dirty="0">
              <a:solidFill>
                <a:schemeClr val="tx1"/>
              </a:solidFill>
            </a:endParaRPr>
          </a:p>
        </p:txBody>
      </p:sp>
      <p:sp>
        <p:nvSpPr>
          <p:cNvPr id="11" name="Title 1">
            <a:extLst>
              <a:ext uri="{FF2B5EF4-FFF2-40B4-BE49-F238E27FC236}">
                <a16:creationId xmlns:a16="http://schemas.microsoft.com/office/drawing/2014/main" id="{4B15149C-1F02-8329-AE2B-08DD9FAF344C}"/>
              </a:ext>
            </a:extLst>
          </p:cNvPr>
          <p:cNvSpPr txBox="1">
            <a:spLocks/>
          </p:cNvSpPr>
          <p:nvPr/>
        </p:nvSpPr>
        <p:spPr>
          <a:xfrm>
            <a:off x="6561089" y="2619071"/>
            <a:ext cx="201606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vf#cbahos</a:t>
            </a:r>
            <a:endParaRPr lang="en-US" sz="2400" dirty="0">
              <a:solidFill>
                <a:schemeClr val="tx1"/>
              </a:solidFill>
            </a:endParaRPr>
          </a:p>
        </p:txBody>
      </p:sp>
      <p:sp>
        <p:nvSpPr>
          <p:cNvPr id="12" name="Title 1">
            <a:extLst>
              <a:ext uri="{FF2B5EF4-FFF2-40B4-BE49-F238E27FC236}">
                <a16:creationId xmlns:a16="http://schemas.microsoft.com/office/drawing/2014/main" id="{8B98ABD0-85E0-CD82-BD1F-BE5A2F35E79E}"/>
              </a:ext>
            </a:extLst>
          </p:cNvPr>
          <p:cNvSpPr txBox="1">
            <a:spLocks/>
          </p:cNvSpPr>
          <p:nvPr/>
        </p:nvSpPr>
        <p:spPr>
          <a:xfrm>
            <a:off x="6561089" y="3637209"/>
            <a:ext cx="4809276"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 ǂb f ǂd c ǂe z ǂf a ǂg h ǂh m ǂi s</a:t>
            </a:r>
            <a:endParaRPr lang="en-US" sz="2400" dirty="0">
              <a:solidFill>
                <a:schemeClr val="tx1"/>
              </a:solidFill>
            </a:endParaRPr>
          </a:p>
        </p:txBody>
      </p:sp>
      <p:sp>
        <p:nvSpPr>
          <p:cNvPr id="13" name="Title 1">
            <a:extLst>
              <a:ext uri="{FF2B5EF4-FFF2-40B4-BE49-F238E27FC236}">
                <a16:creationId xmlns:a16="http://schemas.microsoft.com/office/drawing/2014/main" id="{AB435C11-6691-695C-737E-0AE8D42B935A}"/>
              </a:ext>
            </a:extLst>
          </p:cNvPr>
          <p:cNvSpPr txBox="1">
            <a:spLocks/>
          </p:cNvSpPr>
          <p:nvPr/>
        </p:nvSpPr>
        <p:spPr>
          <a:xfrm>
            <a:off x="6561089" y="4118966"/>
            <a:ext cx="201606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vf#czahms</a:t>
            </a:r>
            <a:endParaRPr lang="en-US" sz="2400" dirty="0">
              <a:solidFill>
                <a:schemeClr val="tx1"/>
              </a:solidFill>
            </a:endParaRPr>
          </a:p>
        </p:txBody>
      </p:sp>
    </p:spTree>
    <p:extLst>
      <p:ext uri="{BB962C8B-B14F-4D97-AF65-F5344CB8AC3E}">
        <p14:creationId xmlns:p14="http://schemas.microsoft.com/office/powerpoint/2010/main" val="146585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B0884-5B0E-8072-2E87-0A16FEF128A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86BED5B-5279-90C7-8705-221CD3BB3F99}"/>
              </a:ext>
            </a:extLst>
          </p:cNvPr>
          <p:cNvSpPr>
            <a:spLocks noGrp="1"/>
          </p:cNvSpPr>
          <p:nvPr>
            <p:ph type="ctrTitle"/>
          </p:nvPr>
        </p:nvSpPr>
        <p:spPr>
          <a:xfrm>
            <a:off x="357187" y="98414"/>
            <a:ext cx="11477625" cy="73825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Film Reel Resource Type</a:t>
            </a:r>
          </a:p>
        </p:txBody>
      </p:sp>
      <p:sp>
        <p:nvSpPr>
          <p:cNvPr id="5" name="Title 1">
            <a:extLst>
              <a:ext uri="{FF2B5EF4-FFF2-40B4-BE49-F238E27FC236}">
                <a16:creationId xmlns:a16="http://schemas.microsoft.com/office/drawing/2014/main" id="{F14622AE-40D9-235C-E959-379C27991FCC}"/>
              </a:ext>
            </a:extLst>
          </p:cNvPr>
          <p:cNvSpPr txBox="1">
            <a:spLocks/>
          </p:cNvSpPr>
          <p:nvPr/>
        </p:nvSpPr>
        <p:spPr>
          <a:xfrm>
            <a:off x="6704631" y="1499610"/>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LDR(06) = </a:t>
            </a:r>
            <a:r>
              <a:rPr lang="en-US" sz="3200" dirty="0">
                <a:solidFill>
                  <a:srgbClr val="7030A0"/>
                </a:solidFill>
              </a:rPr>
              <a:t>g</a:t>
            </a:r>
          </a:p>
        </p:txBody>
      </p:sp>
      <p:sp>
        <p:nvSpPr>
          <p:cNvPr id="7" name="Title 1">
            <a:extLst>
              <a:ext uri="{FF2B5EF4-FFF2-40B4-BE49-F238E27FC236}">
                <a16:creationId xmlns:a16="http://schemas.microsoft.com/office/drawing/2014/main" id="{B5F76597-125F-566A-E700-D39543E1DBD1}"/>
              </a:ext>
            </a:extLst>
          </p:cNvPr>
          <p:cNvSpPr txBox="1">
            <a:spLocks/>
          </p:cNvSpPr>
          <p:nvPr/>
        </p:nvSpPr>
        <p:spPr>
          <a:xfrm>
            <a:off x="7358144" y="2075788"/>
            <a:ext cx="105552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rgbClr val="002060"/>
                </a:solidFill>
              </a:rPr>
              <a:t>AND</a:t>
            </a:r>
          </a:p>
        </p:txBody>
      </p:sp>
      <p:sp>
        <p:nvSpPr>
          <p:cNvPr id="8" name="Title 1">
            <a:extLst>
              <a:ext uri="{FF2B5EF4-FFF2-40B4-BE49-F238E27FC236}">
                <a16:creationId xmlns:a16="http://schemas.microsoft.com/office/drawing/2014/main" id="{C7A43008-26F6-0E4C-FA52-81A42B6DA731}"/>
              </a:ext>
            </a:extLst>
          </p:cNvPr>
          <p:cNvSpPr txBox="1">
            <a:spLocks/>
          </p:cNvSpPr>
          <p:nvPr/>
        </p:nvSpPr>
        <p:spPr>
          <a:xfrm>
            <a:off x="6704631" y="2662072"/>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007(ǂa/0)= </a:t>
            </a:r>
            <a:r>
              <a:rPr lang="en-US" sz="3200" dirty="0">
                <a:solidFill>
                  <a:srgbClr val="7030A0"/>
                </a:solidFill>
              </a:rPr>
              <a:t>m</a:t>
            </a:r>
          </a:p>
        </p:txBody>
      </p:sp>
      <p:sp>
        <p:nvSpPr>
          <p:cNvPr id="9" name="Title 1">
            <a:extLst>
              <a:ext uri="{FF2B5EF4-FFF2-40B4-BE49-F238E27FC236}">
                <a16:creationId xmlns:a16="http://schemas.microsoft.com/office/drawing/2014/main" id="{128D3F87-83F8-3CAD-ED5A-D9E0A1A746B6}"/>
              </a:ext>
            </a:extLst>
          </p:cNvPr>
          <p:cNvSpPr txBox="1">
            <a:spLocks/>
          </p:cNvSpPr>
          <p:nvPr/>
        </p:nvSpPr>
        <p:spPr>
          <a:xfrm>
            <a:off x="6704631" y="3248356"/>
            <a:ext cx="3200749"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007(ǂb/1)= </a:t>
            </a:r>
            <a:r>
              <a:rPr lang="en-US" sz="3200" dirty="0">
                <a:solidFill>
                  <a:srgbClr val="7030A0"/>
                </a:solidFill>
              </a:rPr>
              <a:t>r</a:t>
            </a:r>
          </a:p>
        </p:txBody>
      </p:sp>
      <p:sp>
        <p:nvSpPr>
          <p:cNvPr id="10" name="Title 1">
            <a:extLst>
              <a:ext uri="{FF2B5EF4-FFF2-40B4-BE49-F238E27FC236}">
                <a16:creationId xmlns:a16="http://schemas.microsoft.com/office/drawing/2014/main" id="{143BB705-727B-0FD4-7CD5-F52D04BA4991}"/>
              </a:ext>
            </a:extLst>
          </p:cNvPr>
          <p:cNvSpPr txBox="1">
            <a:spLocks/>
          </p:cNvSpPr>
          <p:nvPr/>
        </p:nvSpPr>
        <p:spPr>
          <a:xfrm>
            <a:off x="0" y="5971333"/>
            <a:ext cx="12192000" cy="74543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100" dirty="0">
                <a:solidFill>
                  <a:schemeClr val="tx1"/>
                </a:solidFill>
              </a:rPr>
              <a:t>Film reels are an open reel of motion picture film (</a:t>
            </a:r>
            <a:r>
              <a:rPr lang="en-US" sz="2100" b="1" dirty="0">
                <a:solidFill>
                  <a:srgbClr val="7030A0"/>
                </a:solidFill>
              </a:rPr>
              <a:t>m</a:t>
            </a:r>
            <a:r>
              <a:rPr lang="en-US" sz="2100" dirty="0">
                <a:solidFill>
                  <a:schemeClr val="tx1"/>
                </a:solidFill>
              </a:rPr>
              <a:t>) designed for use with a projector having its own take-up reel. Includes sound track film intended to accompany visual images actually not present (</a:t>
            </a:r>
            <a:r>
              <a:rPr lang="en-US" sz="2100" b="1" dirty="0">
                <a:solidFill>
                  <a:srgbClr val="7030A0"/>
                </a:solidFill>
              </a:rPr>
              <a:t>r</a:t>
            </a:r>
            <a:r>
              <a:rPr lang="en-US" sz="2100" dirty="0">
                <a:solidFill>
                  <a:schemeClr val="tx1"/>
                </a:solidFill>
              </a:rPr>
              <a:t>).</a:t>
            </a:r>
          </a:p>
        </p:txBody>
      </p:sp>
      <p:pic>
        <p:nvPicPr>
          <p:cNvPr id="3" name="Picture 2">
            <a:extLst>
              <a:ext uri="{FF2B5EF4-FFF2-40B4-BE49-F238E27FC236}">
                <a16:creationId xmlns:a16="http://schemas.microsoft.com/office/drawing/2014/main" id="{572B2A67-3090-D8CB-E3D2-25A965A8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630" y="812799"/>
            <a:ext cx="3895570" cy="5194093"/>
          </a:xfrm>
          <a:prstGeom prst="rect">
            <a:avLst/>
          </a:prstGeom>
        </p:spPr>
      </p:pic>
    </p:spTree>
    <p:extLst>
      <p:ext uri="{BB962C8B-B14F-4D97-AF65-F5344CB8AC3E}">
        <p14:creationId xmlns:p14="http://schemas.microsoft.com/office/powerpoint/2010/main" val="3486639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CF40-C4AC-2E52-4F87-85E2C28660B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8601D79-0917-A805-7577-B80CB29E96A2}"/>
              </a:ext>
            </a:extLst>
          </p:cNvPr>
          <p:cNvSpPr>
            <a:spLocks noGrp="1"/>
          </p:cNvSpPr>
          <p:nvPr>
            <p:ph type="ctrTitle"/>
          </p:nvPr>
        </p:nvSpPr>
        <p:spPr>
          <a:xfrm>
            <a:off x="357187" y="98414"/>
            <a:ext cx="11477625" cy="73825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Film Reel Resource Type</a:t>
            </a:r>
          </a:p>
        </p:txBody>
      </p:sp>
      <p:sp>
        <p:nvSpPr>
          <p:cNvPr id="10" name="Title 1">
            <a:extLst>
              <a:ext uri="{FF2B5EF4-FFF2-40B4-BE49-F238E27FC236}">
                <a16:creationId xmlns:a16="http://schemas.microsoft.com/office/drawing/2014/main" id="{160540AF-FD3E-B3A6-D285-1B748AFAAA40}"/>
              </a:ext>
            </a:extLst>
          </p:cNvPr>
          <p:cNvSpPr txBox="1">
            <a:spLocks/>
          </p:cNvSpPr>
          <p:nvPr/>
        </p:nvSpPr>
        <p:spPr>
          <a:xfrm>
            <a:off x="0" y="5997837"/>
            <a:ext cx="12192000" cy="745437"/>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100" dirty="0">
                <a:solidFill>
                  <a:schemeClr val="tx1"/>
                </a:solidFill>
              </a:rPr>
              <a:t>Film reels are an open reel of motion picture film (</a:t>
            </a:r>
            <a:r>
              <a:rPr lang="en-US" sz="2100" b="1" dirty="0">
                <a:solidFill>
                  <a:srgbClr val="7030A0"/>
                </a:solidFill>
              </a:rPr>
              <a:t>m</a:t>
            </a:r>
            <a:r>
              <a:rPr lang="en-US" sz="2100" dirty="0">
                <a:solidFill>
                  <a:schemeClr val="tx1"/>
                </a:solidFill>
              </a:rPr>
              <a:t>) designed for use with a projector having its own take-up reel. Includes sound track film intended to accompany visual images actually not present (</a:t>
            </a:r>
            <a:r>
              <a:rPr lang="en-US" sz="2100" b="1" dirty="0">
                <a:solidFill>
                  <a:srgbClr val="7030A0"/>
                </a:solidFill>
              </a:rPr>
              <a:t>r</a:t>
            </a:r>
            <a:r>
              <a:rPr lang="en-US" sz="2100" dirty="0">
                <a:solidFill>
                  <a:schemeClr val="tx1"/>
                </a:solidFill>
              </a:rPr>
              <a:t>).</a:t>
            </a:r>
          </a:p>
        </p:txBody>
      </p:sp>
      <p:pic>
        <p:nvPicPr>
          <p:cNvPr id="3" name="Picture 2">
            <a:extLst>
              <a:ext uri="{FF2B5EF4-FFF2-40B4-BE49-F238E27FC236}">
                <a16:creationId xmlns:a16="http://schemas.microsoft.com/office/drawing/2014/main" id="{CA4C5F5B-B08B-4A84-90F5-8AF3C5B8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630" y="812799"/>
            <a:ext cx="3895570" cy="5194093"/>
          </a:xfrm>
          <a:prstGeom prst="rect">
            <a:avLst/>
          </a:prstGeom>
        </p:spPr>
      </p:pic>
      <p:sp>
        <p:nvSpPr>
          <p:cNvPr id="2" name="Title 1">
            <a:extLst>
              <a:ext uri="{FF2B5EF4-FFF2-40B4-BE49-F238E27FC236}">
                <a16:creationId xmlns:a16="http://schemas.microsoft.com/office/drawing/2014/main" id="{02FBB3A7-AE3A-1FFA-870A-4BE8C3B7C9FA}"/>
              </a:ext>
            </a:extLst>
          </p:cNvPr>
          <p:cNvSpPr txBox="1">
            <a:spLocks/>
          </p:cNvSpPr>
          <p:nvPr/>
        </p:nvSpPr>
        <p:spPr>
          <a:xfrm>
            <a:off x="5178372" y="1088106"/>
            <a:ext cx="4404602" cy="5862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000" u="sng" dirty="0">
                <a:solidFill>
                  <a:schemeClr val="tx1"/>
                </a:solidFill>
              </a:rPr>
              <a:t>Example of a film reel 007</a:t>
            </a:r>
            <a:r>
              <a:rPr lang="en-US" sz="3000" dirty="0">
                <a:solidFill>
                  <a:schemeClr val="tx1"/>
                </a:solidFill>
              </a:rPr>
              <a:t>:</a:t>
            </a:r>
            <a:endParaRPr lang="en-US" sz="3000" dirty="0">
              <a:solidFill>
                <a:srgbClr val="7030A0"/>
              </a:solidFill>
            </a:endParaRPr>
          </a:p>
        </p:txBody>
      </p:sp>
      <p:sp>
        <p:nvSpPr>
          <p:cNvPr id="4" name="Title 1">
            <a:extLst>
              <a:ext uri="{FF2B5EF4-FFF2-40B4-BE49-F238E27FC236}">
                <a16:creationId xmlns:a16="http://schemas.microsoft.com/office/drawing/2014/main" id="{235DCA9A-86A0-1FC0-AEF3-8B5A90AA5C53}"/>
              </a:ext>
            </a:extLst>
          </p:cNvPr>
          <p:cNvSpPr txBox="1">
            <a:spLocks/>
          </p:cNvSpPr>
          <p:nvPr/>
        </p:nvSpPr>
        <p:spPr>
          <a:xfrm>
            <a:off x="5178372" y="2174045"/>
            <a:ext cx="4809276"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m ǂb r ǂd c ǂe a ǂf a ǂg a ǂh d ǂi s</a:t>
            </a:r>
            <a:endParaRPr lang="en-US" sz="2400" dirty="0">
              <a:solidFill>
                <a:schemeClr val="tx1"/>
              </a:solidFill>
            </a:endParaRPr>
          </a:p>
        </p:txBody>
      </p:sp>
      <p:sp>
        <p:nvSpPr>
          <p:cNvPr id="12" name="Title 1">
            <a:extLst>
              <a:ext uri="{FF2B5EF4-FFF2-40B4-BE49-F238E27FC236}">
                <a16:creationId xmlns:a16="http://schemas.microsoft.com/office/drawing/2014/main" id="{C85D2C82-1491-BA44-3639-B4BD81DC3ED3}"/>
              </a:ext>
            </a:extLst>
          </p:cNvPr>
          <p:cNvSpPr txBox="1">
            <a:spLocks/>
          </p:cNvSpPr>
          <p:nvPr/>
        </p:nvSpPr>
        <p:spPr>
          <a:xfrm>
            <a:off x="5178372" y="2661588"/>
            <a:ext cx="4809276"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pt-BR" sz="2400" dirty="0">
                <a:solidFill>
                  <a:schemeClr val="tx1"/>
                </a:solidFill>
              </a:rPr>
              <a:t>mr#caaads</a:t>
            </a:r>
            <a:endParaRPr lang="en-US" sz="2400" dirty="0">
              <a:solidFill>
                <a:schemeClr val="tx1"/>
              </a:solidFill>
            </a:endParaRPr>
          </a:p>
        </p:txBody>
      </p:sp>
    </p:spTree>
    <p:extLst>
      <p:ext uri="{BB962C8B-B14F-4D97-AF65-F5344CB8AC3E}">
        <p14:creationId xmlns:p14="http://schemas.microsoft.com/office/powerpoint/2010/main" val="3353097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5E52-1017-8163-F575-F74B7AE39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79FE4-7E23-AC7F-B409-F90E3D07E540}"/>
              </a:ext>
            </a:extLst>
          </p:cNvPr>
          <p:cNvSpPr txBox="1">
            <a:spLocks/>
          </p:cNvSpPr>
          <p:nvPr/>
        </p:nvSpPr>
        <p:spPr>
          <a:xfrm>
            <a:off x="282678" y="2219916"/>
            <a:ext cx="11153109"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chemeClr val="tx1"/>
                </a:solidFill>
              </a:rPr>
              <a:t>OCLC – “007  Physical Description Fixed Field (Motion Picture)”</a:t>
            </a:r>
          </a:p>
        </p:txBody>
      </p:sp>
      <p:sp>
        <p:nvSpPr>
          <p:cNvPr id="5" name="Title 1">
            <a:extLst>
              <a:ext uri="{FF2B5EF4-FFF2-40B4-BE49-F238E27FC236}">
                <a16:creationId xmlns:a16="http://schemas.microsoft.com/office/drawing/2014/main" id="{7169C3A6-6A71-E946-C64D-50798A947FA3}"/>
              </a:ext>
            </a:extLst>
          </p:cNvPr>
          <p:cNvSpPr txBox="1">
            <a:spLocks/>
          </p:cNvSpPr>
          <p:nvPr/>
        </p:nvSpPr>
        <p:spPr>
          <a:xfrm>
            <a:off x="1005301" y="2811558"/>
            <a:ext cx="7363195" cy="65712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hlinkClick r:id="rId2"/>
              </a:rPr>
              <a:t>https://www.oclc.org/bibformats/en/0xx/007motio.html</a:t>
            </a:r>
            <a:endParaRPr lang="en-US" sz="2400" dirty="0">
              <a:solidFill>
                <a:schemeClr val="tx1"/>
              </a:solidFill>
            </a:endParaRPr>
          </a:p>
        </p:txBody>
      </p:sp>
      <p:pic>
        <p:nvPicPr>
          <p:cNvPr id="9" name="Picture 8">
            <a:extLst>
              <a:ext uri="{FF2B5EF4-FFF2-40B4-BE49-F238E27FC236}">
                <a16:creationId xmlns:a16="http://schemas.microsoft.com/office/drawing/2014/main" id="{C73CA7D9-FB25-5434-55F6-E7EE36FB4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470" y="4000017"/>
            <a:ext cx="2539437" cy="2539437"/>
          </a:xfrm>
          <a:prstGeom prst="rect">
            <a:avLst/>
          </a:prstGeom>
        </p:spPr>
      </p:pic>
    </p:spTree>
    <p:extLst>
      <p:ext uri="{BB962C8B-B14F-4D97-AF65-F5344CB8AC3E}">
        <p14:creationId xmlns:p14="http://schemas.microsoft.com/office/powerpoint/2010/main" val="4153377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DA58-E634-EF49-39C8-D1EC822AFEA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BB5E014-3E15-58E3-B6A5-681C118B96B6}"/>
              </a:ext>
            </a:extLst>
          </p:cNvPr>
          <p:cNvSpPr>
            <a:spLocks noGrp="1"/>
          </p:cNvSpPr>
          <p:nvPr>
            <p:ph type="ctrTitle"/>
          </p:nvPr>
        </p:nvSpPr>
        <p:spPr>
          <a:xfrm>
            <a:off x="3679762" y="12148"/>
            <a:ext cx="4586288" cy="600086"/>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sz="4000" dirty="0"/>
              <a:t>Alma Configuration</a:t>
            </a:r>
          </a:p>
        </p:txBody>
      </p:sp>
      <p:pic>
        <p:nvPicPr>
          <p:cNvPr id="4" name="Picture 3">
            <a:extLst>
              <a:ext uri="{FF2B5EF4-FFF2-40B4-BE49-F238E27FC236}">
                <a16:creationId xmlns:a16="http://schemas.microsoft.com/office/drawing/2014/main" id="{094F506B-8C29-2E86-26FF-11F38EBEF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555804"/>
            <a:ext cx="8694612" cy="6249868"/>
          </a:xfrm>
          <a:prstGeom prst="rect">
            <a:avLst/>
          </a:prstGeom>
        </p:spPr>
      </p:pic>
    </p:spTree>
    <p:extLst>
      <p:ext uri="{BB962C8B-B14F-4D97-AF65-F5344CB8AC3E}">
        <p14:creationId xmlns:p14="http://schemas.microsoft.com/office/powerpoint/2010/main" val="149849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B5A0C-37B4-9C73-1CA8-6357F004C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6E4B0-922D-4BAA-B8FC-47820EE8E26F}"/>
              </a:ext>
            </a:extLst>
          </p:cNvPr>
          <p:cNvSpPr txBox="1">
            <a:spLocks/>
          </p:cNvSpPr>
          <p:nvPr/>
        </p:nvSpPr>
        <p:spPr>
          <a:xfrm>
            <a:off x="0" y="1388118"/>
            <a:ext cx="12192000" cy="11299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3200" dirty="0">
                <a:solidFill>
                  <a:schemeClr val="tx1"/>
                </a:solidFill>
              </a:rPr>
              <a:t>Spreadsheet with resource definitions, secondary resource type configurations, and indication rules to find incorrectly coded records:</a:t>
            </a:r>
            <a:endParaRPr lang="en-US" sz="3200" dirty="0">
              <a:solidFill>
                <a:srgbClr val="7030A0"/>
              </a:solidFill>
            </a:endParaRPr>
          </a:p>
        </p:txBody>
      </p:sp>
      <p:sp>
        <p:nvSpPr>
          <p:cNvPr id="3" name="Title 1">
            <a:extLst>
              <a:ext uri="{FF2B5EF4-FFF2-40B4-BE49-F238E27FC236}">
                <a16:creationId xmlns:a16="http://schemas.microsoft.com/office/drawing/2014/main" id="{10F58451-8084-837E-C409-55561DFF7F58}"/>
              </a:ext>
            </a:extLst>
          </p:cNvPr>
          <p:cNvSpPr txBox="1">
            <a:spLocks/>
          </p:cNvSpPr>
          <p:nvPr/>
        </p:nvSpPr>
        <p:spPr>
          <a:xfrm>
            <a:off x="958359" y="2689258"/>
            <a:ext cx="10029094" cy="1129984"/>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3200" dirty="0">
                <a:solidFill>
                  <a:srgbClr val="7030A0"/>
                </a:solidFill>
              </a:rPr>
              <a:t>https://docs.google.com/spreadsheets/d/1v0ktZ1P-suObjytdT5MqrM97Txb4JJSrxRjll20ZbYM/edit?usp=sharing</a:t>
            </a:r>
          </a:p>
        </p:txBody>
      </p:sp>
      <p:pic>
        <p:nvPicPr>
          <p:cNvPr id="11" name="Picture 10">
            <a:extLst>
              <a:ext uri="{FF2B5EF4-FFF2-40B4-BE49-F238E27FC236}">
                <a16:creationId xmlns:a16="http://schemas.microsoft.com/office/drawing/2014/main" id="{61E5917B-944C-D55D-815D-1D4789F65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456" y="4260640"/>
            <a:ext cx="2418484" cy="2418484"/>
          </a:xfrm>
          <a:prstGeom prst="rect">
            <a:avLst/>
          </a:prstGeom>
        </p:spPr>
      </p:pic>
    </p:spTree>
    <p:extLst>
      <p:ext uri="{BB962C8B-B14F-4D97-AF65-F5344CB8AC3E}">
        <p14:creationId xmlns:p14="http://schemas.microsoft.com/office/powerpoint/2010/main" val="46541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59B4-D816-D532-D10A-C9A25F1FFE5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64FCD57-E197-0903-1677-FE1A0B2620D0}"/>
              </a:ext>
            </a:extLst>
          </p:cNvPr>
          <p:cNvSpPr>
            <a:spLocks noGrp="1"/>
          </p:cNvSpPr>
          <p:nvPr>
            <p:ph type="title"/>
          </p:nvPr>
        </p:nvSpPr>
        <p:spPr>
          <a:xfrm>
            <a:off x="307220" y="-94785"/>
            <a:ext cx="10972800" cy="602796"/>
          </a:xfrm>
        </p:spPr>
        <p:txBody>
          <a:bodyPr/>
          <a:lstStyle/>
          <a:p>
            <a:endParaRPr lang="en-US"/>
          </a:p>
        </p:txBody>
      </p:sp>
      <p:sp>
        <p:nvSpPr>
          <p:cNvPr id="2" name="Content Placeholder 1">
            <a:extLst>
              <a:ext uri="{FF2B5EF4-FFF2-40B4-BE49-F238E27FC236}">
                <a16:creationId xmlns:a16="http://schemas.microsoft.com/office/drawing/2014/main" id="{4B3A9E54-84A4-2D55-E4C9-E6786E72BADD}"/>
              </a:ext>
            </a:extLst>
          </p:cNvPr>
          <p:cNvSpPr>
            <a:spLocks noGrp="1"/>
          </p:cNvSpPr>
          <p:nvPr>
            <p:ph sz="quarter" idx="10"/>
          </p:nvPr>
        </p:nvSpPr>
        <p:spPr>
          <a:xfrm>
            <a:off x="421701" y="1098445"/>
            <a:ext cx="5635143" cy="3994060"/>
          </a:xfrm>
        </p:spPr>
        <p:txBody>
          <a:bodyPr wrap="square" anchor="t">
            <a:normAutofit/>
          </a:bodyPr>
          <a:lstStyle/>
          <a:p>
            <a:r>
              <a:rPr lang="en-US" sz="3900" dirty="0"/>
              <a:t>What is the Resource Type in Primo VE?</a:t>
            </a:r>
          </a:p>
          <a:p>
            <a:endParaRPr lang="en-US" sz="3900" dirty="0"/>
          </a:p>
          <a:p>
            <a:r>
              <a:rPr lang="en-US" sz="3000" dirty="0"/>
              <a:t>It is derived from a bibliographic record and displays in small, gray text at the top of the Brief Record display.</a:t>
            </a:r>
          </a:p>
          <a:p>
            <a:endParaRPr lang="en-US" dirty="0"/>
          </a:p>
          <a:p>
            <a:endParaRPr lang="en-US" dirty="0"/>
          </a:p>
        </p:txBody>
      </p:sp>
      <p:pic>
        <p:nvPicPr>
          <p:cNvPr id="6" name="Picture 5" descr="A screenshot of a portion of the Brief Record display in Primo VE highlighting the Resource Type.">
            <a:extLst>
              <a:ext uri="{FF2B5EF4-FFF2-40B4-BE49-F238E27FC236}">
                <a16:creationId xmlns:a16="http://schemas.microsoft.com/office/drawing/2014/main" id="{D54EC1CF-1C9F-D26D-F07C-4CEA650DB8E0}"/>
              </a:ext>
            </a:extLst>
          </p:cNvPr>
          <p:cNvPicPr>
            <a:picLocks noChangeAspect="1"/>
          </p:cNvPicPr>
          <p:nvPr/>
        </p:nvPicPr>
        <p:blipFill>
          <a:blip r:embed="rId3"/>
          <a:srcRect r="27467"/>
          <a:stretch/>
        </p:blipFill>
        <p:spPr>
          <a:xfrm>
            <a:off x="6096002" y="634998"/>
            <a:ext cx="5710767" cy="4860925"/>
          </a:xfrm>
          <a:prstGeom prst="rect">
            <a:avLst/>
          </a:prstGeom>
          <a:noFill/>
        </p:spPr>
      </p:pic>
      <p:sp>
        <p:nvSpPr>
          <p:cNvPr id="13" name="Text Placeholder 4">
            <a:extLst>
              <a:ext uri="{FF2B5EF4-FFF2-40B4-BE49-F238E27FC236}">
                <a16:creationId xmlns:a16="http://schemas.microsoft.com/office/drawing/2014/main" id="{696AD3A1-038E-FBDA-3E49-77B729E1E57C}"/>
              </a:ext>
            </a:extLst>
          </p:cNvPr>
          <p:cNvSpPr>
            <a:spLocks noGrp="1"/>
          </p:cNvSpPr>
          <p:nvPr>
            <p:ph type="body" sz="quarter" idx="13"/>
          </p:nvPr>
        </p:nvSpPr>
        <p:spPr>
          <a:xfrm>
            <a:off x="6096000" y="5622910"/>
            <a:ext cx="5710769" cy="339750"/>
          </a:xfrm>
        </p:spPr>
        <p:txBody>
          <a:bodyPr/>
          <a:lstStyle/>
          <a:p>
            <a:r>
              <a:rPr lang="en-US" dirty="0"/>
              <a:t>An image highlighting the Resource Type indicators in the Brief Record display.</a:t>
            </a:r>
          </a:p>
        </p:txBody>
      </p:sp>
    </p:spTree>
    <p:extLst>
      <p:ext uri="{BB962C8B-B14F-4D97-AF65-F5344CB8AC3E}">
        <p14:creationId xmlns:p14="http://schemas.microsoft.com/office/powerpoint/2010/main" val="3313463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B291-4C7B-C7C5-5C47-4F739854987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2362ED0-AD2A-CBDB-FC29-50B19F8B481E}"/>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5" name="Picture 4">
            <a:extLst>
              <a:ext uri="{FF2B5EF4-FFF2-40B4-BE49-F238E27FC236}">
                <a16:creationId xmlns:a16="http://schemas.microsoft.com/office/drawing/2014/main" id="{B4276E48-D1A0-CE3F-3397-CE142B48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08" y="1196604"/>
            <a:ext cx="11174384" cy="5020376"/>
          </a:xfrm>
          <a:prstGeom prst="rect">
            <a:avLst/>
          </a:prstGeom>
        </p:spPr>
      </p:pic>
    </p:spTree>
    <p:extLst>
      <p:ext uri="{BB962C8B-B14F-4D97-AF65-F5344CB8AC3E}">
        <p14:creationId xmlns:p14="http://schemas.microsoft.com/office/powerpoint/2010/main" val="386193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006AF-ABE4-D3AD-AF6B-A8AEE8F75D9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82BE05A-F523-CA8C-A187-0219D89A99DB}"/>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3" name="Picture 2">
            <a:extLst>
              <a:ext uri="{FF2B5EF4-FFF2-40B4-BE49-F238E27FC236}">
                <a16:creationId xmlns:a16="http://schemas.microsoft.com/office/drawing/2014/main" id="{6FB047E0-C011-D877-5383-0EFD0F042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76" y="1218420"/>
            <a:ext cx="10545647" cy="5115639"/>
          </a:xfrm>
          <a:prstGeom prst="rect">
            <a:avLst/>
          </a:prstGeom>
        </p:spPr>
      </p:pic>
      <p:sp>
        <p:nvSpPr>
          <p:cNvPr id="10" name="Arrow: Right 9">
            <a:extLst>
              <a:ext uri="{FF2B5EF4-FFF2-40B4-BE49-F238E27FC236}">
                <a16:creationId xmlns:a16="http://schemas.microsoft.com/office/drawing/2014/main" id="{6E05971B-A877-FDCA-77C8-DDE93394AF3A}"/>
              </a:ext>
            </a:extLst>
          </p:cNvPr>
          <p:cNvSpPr/>
          <p:nvPr/>
        </p:nvSpPr>
        <p:spPr>
          <a:xfrm rot="10800000" flipV="1">
            <a:off x="7929621" y="3590273"/>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652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BDE4-9B4D-CC71-CE5A-44530DC690F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BFA4DA-267C-8166-036A-6F97CF9EF962}"/>
              </a:ext>
            </a:extLst>
          </p:cNvPr>
          <p:cNvSpPr txBox="1">
            <a:spLocks/>
          </p:cNvSpPr>
          <p:nvPr/>
        </p:nvSpPr>
        <p:spPr>
          <a:xfrm>
            <a:off x="1852048" y="5870572"/>
            <a:ext cx="7919749"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1800" i="0" dirty="0">
                <a:solidFill>
                  <a:schemeClr val="accent6">
                    <a:lumMod val="75000"/>
                  </a:schemeClr>
                </a:solidFill>
                <a:effectLst/>
                <a:latin typeface="Arial" panose="020B0604020202020204" pitchFamily="34" charset="0"/>
              </a:rPr>
              <a:t>For audio =</a:t>
            </a:r>
            <a:r>
              <a:rPr lang="en-US" sz="1800" i="0" dirty="0">
                <a:solidFill>
                  <a:schemeClr val="tx1"/>
                </a:solidFill>
                <a:effectLst/>
                <a:latin typeface="Arial" panose="020B0604020202020204" pitchFamily="34" charset="0"/>
              </a:rPr>
              <a:t> evaluate('REGEXP_INSTR(%1, ''^.{6}[ij].*'')',"BIB LDR MARC")</a:t>
            </a:r>
            <a:endParaRPr lang="en-US" sz="2400" dirty="0">
              <a:solidFill>
                <a:schemeClr val="tx1"/>
              </a:solidFill>
            </a:endParaRPr>
          </a:p>
        </p:txBody>
      </p:sp>
      <p:sp>
        <p:nvSpPr>
          <p:cNvPr id="8" name="Title 1">
            <a:extLst>
              <a:ext uri="{FF2B5EF4-FFF2-40B4-BE49-F238E27FC236}">
                <a16:creationId xmlns:a16="http://schemas.microsoft.com/office/drawing/2014/main" id="{80FF4FEB-5828-DE2F-9E7D-4D8804884B33}"/>
              </a:ext>
            </a:extLst>
          </p:cNvPr>
          <p:cNvSpPr txBox="1">
            <a:spLocks/>
          </p:cNvSpPr>
          <p:nvPr/>
        </p:nvSpPr>
        <p:spPr>
          <a:xfrm>
            <a:off x="0" y="34263"/>
            <a:ext cx="12192000" cy="780082"/>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Finding Sets to Filter</a:t>
            </a:r>
          </a:p>
        </p:txBody>
      </p:sp>
      <p:sp>
        <p:nvSpPr>
          <p:cNvPr id="11" name="Title 1">
            <a:extLst>
              <a:ext uri="{FF2B5EF4-FFF2-40B4-BE49-F238E27FC236}">
                <a16:creationId xmlns:a16="http://schemas.microsoft.com/office/drawing/2014/main" id="{C36E03D9-C4E5-1AED-D4B6-69597345A56A}"/>
              </a:ext>
            </a:extLst>
          </p:cNvPr>
          <p:cNvSpPr txBox="1">
            <a:spLocks/>
          </p:cNvSpPr>
          <p:nvPr/>
        </p:nvSpPr>
        <p:spPr>
          <a:xfrm>
            <a:off x="1852048" y="6329378"/>
            <a:ext cx="7919749"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1800" i="0" dirty="0">
                <a:solidFill>
                  <a:schemeClr val="accent6">
                    <a:lumMod val="75000"/>
                  </a:schemeClr>
                </a:solidFill>
                <a:effectLst/>
                <a:latin typeface="Arial" panose="020B0604020202020204" pitchFamily="34" charset="0"/>
              </a:rPr>
              <a:t>For video = </a:t>
            </a:r>
            <a:r>
              <a:rPr lang="en-US" sz="1800" i="0" dirty="0">
                <a:solidFill>
                  <a:schemeClr val="tx1"/>
                </a:solidFill>
                <a:effectLst/>
                <a:latin typeface="Arial" panose="020B0604020202020204" pitchFamily="34" charset="0"/>
              </a:rPr>
              <a:t>evaluate('REGEXP_INSTR(%1, ''^.{6}[g].*'')',"BIB LDR MARC")</a:t>
            </a:r>
            <a:endParaRPr lang="en-US" sz="2400" dirty="0">
              <a:solidFill>
                <a:schemeClr val="tx1"/>
              </a:solidFill>
            </a:endParaRPr>
          </a:p>
        </p:txBody>
      </p:sp>
      <p:pic>
        <p:nvPicPr>
          <p:cNvPr id="5" name="Picture 4">
            <a:extLst>
              <a:ext uri="{FF2B5EF4-FFF2-40B4-BE49-F238E27FC236}">
                <a16:creationId xmlns:a16="http://schemas.microsoft.com/office/drawing/2014/main" id="{D61A755B-4D85-7E64-64C2-E93FEB8BD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274" y="848242"/>
            <a:ext cx="8767451" cy="4976505"/>
          </a:xfrm>
          <a:prstGeom prst="rect">
            <a:avLst/>
          </a:prstGeom>
        </p:spPr>
      </p:pic>
    </p:spTree>
    <p:extLst>
      <p:ext uri="{BB962C8B-B14F-4D97-AF65-F5344CB8AC3E}">
        <p14:creationId xmlns:p14="http://schemas.microsoft.com/office/powerpoint/2010/main" val="616884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78286-C6D0-F8C1-989A-B3EF97482A2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0F79B6E-E5CF-FA27-3F14-5290AC95661B}"/>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6" name="Picture 5">
            <a:extLst>
              <a:ext uri="{FF2B5EF4-FFF2-40B4-BE49-F238E27FC236}">
                <a16:creationId xmlns:a16="http://schemas.microsoft.com/office/drawing/2014/main" id="{E1A0CAF6-E35E-18E1-8C8D-DB84CD4B7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08" y="1087003"/>
            <a:ext cx="11174384" cy="5077534"/>
          </a:xfrm>
          <a:prstGeom prst="rect">
            <a:avLst/>
          </a:prstGeom>
        </p:spPr>
      </p:pic>
      <p:sp>
        <p:nvSpPr>
          <p:cNvPr id="8" name="Arrow: Right 7">
            <a:extLst>
              <a:ext uri="{FF2B5EF4-FFF2-40B4-BE49-F238E27FC236}">
                <a16:creationId xmlns:a16="http://schemas.microsoft.com/office/drawing/2014/main" id="{0045AE86-72C7-A7CE-9DB9-3342A7778318}"/>
              </a:ext>
            </a:extLst>
          </p:cNvPr>
          <p:cNvSpPr/>
          <p:nvPr/>
        </p:nvSpPr>
        <p:spPr>
          <a:xfrm rot="10800000" flipV="1">
            <a:off x="10117235" y="3463725"/>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024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0A16-4580-D7B2-F622-8B0E65A4F90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5A99CF3-BB13-A12E-7D90-D64B3DBA8FFC}"/>
              </a:ext>
            </a:extLst>
          </p:cNvPr>
          <p:cNvSpPr>
            <a:spLocks noGrp="1"/>
          </p:cNvSpPr>
          <p:nvPr>
            <p:ph type="ctrTitle"/>
          </p:nvPr>
        </p:nvSpPr>
        <p:spPr>
          <a:xfrm>
            <a:off x="0" y="81019"/>
            <a:ext cx="12192000" cy="67062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3" name="Picture 2">
            <a:extLst>
              <a:ext uri="{FF2B5EF4-FFF2-40B4-BE49-F238E27FC236}">
                <a16:creationId xmlns:a16="http://schemas.microsoft.com/office/drawing/2014/main" id="{60A6601B-1819-E726-158C-0431546E6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448" y="763224"/>
            <a:ext cx="9005103" cy="5529180"/>
          </a:xfrm>
          <a:prstGeom prst="rect">
            <a:avLst/>
          </a:prstGeom>
        </p:spPr>
      </p:pic>
      <p:sp>
        <p:nvSpPr>
          <p:cNvPr id="4" name="Title 1">
            <a:extLst>
              <a:ext uri="{FF2B5EF4-FFF2-40B4-BE49-F238E27FC236}">
                <a16:creationId xmlns:a16="http://schemas.microsoft.com/office/drawing/2014/main" id="{C71D3629-B47D-DE04-1F1B-8DDBB6FD18DF}"/>
              </a:ext>
            </a:extLst>
          </p:cNvPr>
          <p:cNvSpPr txBox="1">
            <a:spLocks/>
          </p:cNvSpPr>
          <p:nvPr/>
        </p:nvSpPr>
        <p:spPr>
          <a:xfrm>
            <a:off x="1367740" y="6352072"/>
            <a:ext cx="9456517"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dirty="0">
                <a:solidFill>
                  <a:schemeClr val="tx1"/>
                </a:solidFill>
              </a:rPr>
              <a:t>evaluate('REGEXP_INSTR(%1, ''^.{29}[o].*|^.{23}[o].*'')',"BIB 008 MARC")</a:t>
            </a:r>
          </a:p>
        </p:txBody>
      </p:sp>
    </p:spTree>
    <p:extLst>
      <p:ext uri="{BB962C8B-B14F-4D97-AF65-F5344CB8AC3E}">
        <p14:creationId xmlns:p14="http://schemas.microsoft.com/office/powerpoint/2010/main" val="3655948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E48B1-C410-3136-0EEA-0B8E6811004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6AD25C5-AC14-2382-8556-6A329C77F2D5}"/>
              </a:ext>
            </a:extLst>
          </p:cNvPr>
          <p:cNvSpPr txBox="1">
            <a:spLocks/>
          </p:cNvSpPr>
          <p:nvPr/>
        </p:nvSpPr>
        <p:spPr>
          <a:xfrm>
            <a:off x="0" y="50359"/>
            <a:ext cx="12192000" cy="909638"/>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Finding Sets to Filter</a:t>
            </a:r>
          </a:p>
        </p:txBody>
      </p:sp>
      <p:pic>
        <p:nvPicPr>
          <p:cNvPr id="9" name="Picture 8">
            <a:extLst>
              <a:ext uri="{FF2B5EF4-FFF2-40B4-BE49-F238E27FC236}">
                <a16:creationId xmlns:a16="http://schemas.microsoft.com/office/drawing/2014/main" id="{DCB22D89-D310-EA7C-7638-6B3B876E0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08" y="1310302"/>
            <a:ext cx="11174384" cy="5001323"/>
          </a:xfrm>
          <a:prstGeom prst="rect">
            <a:avLst/>
          </a:prstGeom>
        </p:spPr>
      </p:pic>
      <p:sp>
        <p:nvSpPr>
          <p:cNvPr id="8" name="Arrow: Right 7">
            <a:extLst>
              <a:ext uri="{FF2B5EF4-FFF2-40B4-BE49-F238E27FC236}">
                <a16:creationId xmlns:a16="http://schemas.microsoft.com/office/drawing/2014/main" id="{C8192C75-41E3-D2E8-6B7D-B2BE74B2B03D}"/>
              </a:ext>
            </a:extLst>
          </p:cNvPr>
          <p:cNvSpPr/>
          <p:nvPr/>
        </p:nvSpPr>
        <p:spPr>
          <a:xfrm rot="10800000" flipV="1">
            <a:off x="8510282" y="4293488"/>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958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927C9-9818-7509-6A83-1D94A72299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67A131-AB24-28D0-E20D-18D9D0542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28" y="1027476"/>
            <a:ext cx="11473543" cy="4803048"/>
          </a:xfrm>
          <a:prstGeom prst="rect">
            <a:avLst/>
          </a:prstGeom>
        </p:spPr>
      </p:pic>
      <p:sp>
        <p:nvSpPr>
          <p:cNvPr id="9" name="Title 1">
            <a:extLst>
              <a:ext uri="{FF2B5EF4-FFF2-40B4-BE49-F238E27FC236}">
                <a16:creationId xmlns:a16="http://schemas.microsoft.com/office/drawing/2014/main" id="{29E5854A-031A-F295-5B6E-390CC8ED1C51}"/>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spTree>
    <p:extLst>
      <p:ext uri="{BB962C8B-B14F-4D97-AF65-F5344CB8AC3E}">
        <p14:creationId xmlns:p14="http://schemas.microsoft.com/office/powerpoint/2010/main" val="1883336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E089-E52E-EE63-9385-9E87F579DD2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DA63871-2F32-14C7-23CF-DB75535D6676}"/>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3" name="Picture 2">
            <a:extLst>
              <a:ext uri="{FF2B5EF4-FFF2-40B4-BE49-F238E27FC236}">
                <a16:creationId xmlns:a16="http://schemas.microsoft.com/office/drawing/2014/main" id="{01E69C4C-AB23-0DCB-91D2-7E3D282A7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08" y="1117630"/>
            <a:ext cx="11174384" cy="5039428"/>
          </a:xfrm>
          <a:prstGeom prst="rect">
            <a:avLst/>
          </a:prstGeom>
        </p:spPr>
      </p:pic>
      <p:sp>
        <p:nvSpPr>
          <p:cNvPr id="4" name="Arrow: Right 3">
            <a:extLst>
              <a:ext uri="{FF2B5EF4-FFF2-40B4-BE49-F238E27FC236}">
                <a16:creationId xmlns:a16="http://schemas.microsoft.com/office/drawing/2014/main" id="{CB2564BC-2669-79DF-F3C6-9C85A0DEC37D}"/>
              </a:ext>
            </a:extLst>
          </p:cNvPr>
          <p:cNvSpPr/>
          <p:nvPr/>
        </p:nvSpPr>
        <p:spPr>
          <a:xfrm rot="10800000" flipV="1">
            <a:off x="9756420" y="4143017"/>
            <a:ext cx="2292826"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951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E64F-221C-75EC-1EDA-271123BDC8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F36518F-FAE2-C5FB-E3AC-98FE2C1DFCEC}"/>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5" name="Picture 4">
            <a:extLst>
              <a:ext uri="{FF2B5EF4-FFF2-40B4-BE49-F238E27FC236}">
                <a16:creationId xmlns:a16="http://schemas.microsoft.com/office/drawing/2014/main" id="{FEA89F71-CF82-C011-8704-82A3D5948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146" y="1254208"/>
            <a:ext cx="9277707" cy="5046882"/>
          </a:xfrm>
          <a:prstGeom prst="rect">
            <a:avLst/>
          </a:prstGeom>
        </p:spPr>
      </p:pic>
    </p:spTree>
    <p:extLst>
      <p:ext uri="{BB962C8B-B14F-4D97-AF65-F5344CB8AC3E}">
        <p14:creationId xmlns:p14="http://schemas.microsoft.com/office/powerpoint/2010/main" val="578786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AF2BE-4A35-B727-C3D8-BF86E3D7672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EEE4430-C024-50B6-B317-B7FBB9503E6B}"/>
              </a:ext>
            </a:extLst>
          </p:cNvPr>
          <p:cNvSpPr>
            <a:spLocks noGrp="1"/>
          </p:cNvSpPr>
          <p:nvPr>
            <p:ph type="ctrTitle"/>
          </p:nvPr>
        </p:nvSpPr>
        <p:spPr>
          <a:xfrm>
            <a:off x="0" y="50359"/>
            <a:ext cx="12192000" cy="909638"/>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pic>
        <p:nvPicPr>
          <p:cNvPr id="3" name="Picture 2">
            <a:extLst>
              <a:ext uri="{FF2B5EF4-FFF2-40B4-BE49-F238E27FC236}">
                <a16:creationId xmlns:a16="http://schemas.microsoft.com/office/drawing/2014/main" id="{91895203-D193-85BA-DD0F-FA8C62C3F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60" y="1275579"/>
            <a:ext cx="11136279" cy="5001323"/>
          </a:xfrm>
          <a:prstGeom prst="rect">
            <a:avLst/>
          </a:prstGeom>
        </p:spPr>
      </p:pic>
    </p:spTree>
    <p:extLst>
      <p:ext uri="{BB962C8B-B14F-4D97-AF65-F5344CB8AC3E}">
        <p14:creationId xmlns:p14="http://schemas.microsoft.com/office/powerpoint/2010/main" val="86270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55C0-8DB0-243F-E489-8B1A65D65A4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BAA7AD5-0D99-9F03-E516-D7938604C860}"/>
              </a:ext>
            </a:extLst>
          </p:cNvPr>
          <p:cNvSpPr>
            <a:spLocks noGrp="1"/>
          </p:cNvSpPr>
          <p:nvPr>
            <p:ph sz="quarter" idx="10"/>
          </p:nvPr>
        </p:nvSpPr>
        <p:spPr>
          <a:xfrm>
            <a:off x="219302" y="2296535"/>
            <a:ext cx="5927188" cy="1473608"/>
          </a:xfrm>
        </p:spPr>
        <p:txBody>
          <a:bodyPr>
            <a:normAutofit lnSpcReduction="10000"/>
          </a:bodyPr>
          <a:lstStyle/>
          <a:p>
            <a:r>
              <a:rPr lang="en-US" sz="3600" dirty="0"/>
              <a:t>Resource Types are also one of the default facets in Primo VE</a:t>
            </a:r>
          </a:p>
        </p:txBody>
      </p:sp>
      <p:pic>
        <p:nvPicPr>
          <p:cNvPr id="7" name="Content Placeholder 6" descr="An image showing a portion of the Brief Results display in Primo VE highlighting the facets.">
            <a:extLst>
              <a:ext uri="{FF2B5EF4-FFF2-40B4-BE49-F238E27FC236}">
                <a16:creationId xmlns:a16="http://schemas.microsoft.com/office/drawing/2014/main" id="{C931CC74-C980-807C-6521-981AD6C228D6}"/>
              </a:ext>
            </a:extLst>
          </p:cNvPr>
          <p:cNvPicPr>
            <a:picLocks noGrp="1" noChangeAspect="1"/>
          </p:cNvPicPr>
          <p:nvPr>
            <p:ph sz="quarter" idx="11"/>
          </p:nvPr>
        </p:nvPicPr>
        <p:blipFill>
          <a:blip r:embed="rId3"/>
          <a:stretch>
            <a:fillRect/>
          </a:stretch>
        </p:blipFill>
        <p:spPr>
          <a:xfrm>
            <a:off x="6316887" y="602876"/>
            <a:ext cx="4254222" cy="5663906"/>
          </a:xfrm>
        </p:spPr>
      </p:pic>
      <p:sp>
        <p:nvSpPr>
          <p:cNvPr id="5" name="Text Placeholder 4">
            <a:extLst>
              <a:ext uri="{FF2B5EF4-FFF2-40B4-BE49-F238E27FC236}">
                <a16:creationId xmlns:a16="http://schemas.microsoft.com/office/drawing/2014/main" id="{317EC5BB-7CA3-2266-A348-D1D68966B547}"/>
              </a:ext>
            </a:extLst>
          </p:cNvPr>
          <p:cNvSpPr>
            <a:spLocks noGrp="1"/>
          </p:cNvSpPr>
          <p:nvPr>
            <p:ph type="body" sz="quarter" idx="13"/>
          </p:nvPr>
        </p:nvSpPr>
        <p:spPr>
          <a:xfrm>
            <a:off x="6316887" y="6203369"/>
            <a:ext cx="4254223" cy="316556"/>
          </a:xfrm>
        </p:spPr>
        <p:txBody>
          <a:bodyPr>
            <a:normAutofit fontScale="92500"/>
          </a:bodyPr>
          <a:lstStyle/>
          <a:p>
            <a:r>
              <a:rPr lang="en-US" dirty="0"/>
              <a:t>An image of the Facets in Primo VE highlighting the Resource Type option.</a:t>
            </a:r>
          </a:p>
        </p:txBody>
      </p:sp>
    </p:spTree>
    <p:extLst>
      <p:ext uri="{BB962C8B-B14F-4D97-AF65-F5344CB8AC3E}">
        <p14:creationId xmlns:p14="http://schemas.microsoft.com/office/powerpoint/2010/main" val="1755627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9D926-DB6F-16E8-09EC-A00E977B6C3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6CF7B97-3282-0BC8-8715-787B56FDF6D5}"/>
              </a:ext>
            </a:extLst>
          </p:cNvPr>
          <p:cNvSpPr>
            <a:spLocks noGrp="1"/>
          </p:cNvSpPr>
          <p:nvPr>
            <p:ph type="ctrTitle"/>
          </p:nvPr>
        </p:nvSpPr>
        <p:spPr>
          <a:xfrm>
            <a:off x="0" y="10881"/>
            <a:ext cx="12192000" cy="731396"/>
          </a:xfrm>
          <a:noFill/>
          <a:ln>
            <a:noFill/>
          </a:ln>
        </p:spPr>
        <p:style>
          <a:lnRef idx="0">
            <a:scrgbClr r="0" g="0" b="0"/>
          </a:lnRef>
          <a:fillRef idx="0">
            <a:scrgbClr r="0" g="0" b="0"/>
          </a:fillRef>
          <a:effectRef idx="0">
            <a:scrgbClr r="0" g="0" b="0"/>
          </a:effectRef>
          <a:fontRef idx="minor">
            <a:schemeClr val="accent6"/>
          </a:fontRef>
        </p:style>
        <p:txBody>
          <a:bodyPr>
            <a:noAutofit/>
          </a:bodyPr>
          <a:lstStyle/>
          <a:p>
            <a:br>
              <a:rPr lang="en-US" sz="4400" dirty="0"/>
            </a:br>
            <a:r>
              <a:rPr lang="en-US" sz="4400" dirty="0"/>
              <a:t>Finding Miscoded Records: Finding Sets to Filter</a:t>
            </a:r>
          </a:p>
        </p:txBody>
      </p:sp>
      <p:sp>
        <p:nvSpPr>
          <p:cNvPr id="10" name="Title 1">
            <a:extLst>
              <a:ext uri="{FF2B5EF4-FFF2-40B4-BE49-F238E27FC236}">
                <a16:creationId xmlns:a16="http://schemas.microsoft.com/office/drawing/2014/main" id="{57098F42-18FB-0D76-326C-BDE040A16627}"/>
              </a:ext>
            </a:extLst>
          </p:cNvPr>
          <p:cNvSpPr txBox="1">
            <a:spLocks/>
          </p:cNvSpPr>
          <p:nvPr/>
        </p:nvSpPr>
        <p:spPr>
          <a:xfrm>
            <a:off x="381964" y="6306463"/>
            <a:ext cx="6192455"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i="0" dirty="0">
                <a:solidFill>
                  <a:schemeClr val="tx1"/>
                </a:solidFill>
                <a:effectLst/>
                <a:latin typeface="Arial" panose="020B0604020202020204" pitchFamily="34" charset="0"/>
              </a:rPr>
              <a:t>Create set with MMS Id results</a:t>
            </a:r>
            <a:endParaRPr lang="en-US" sz="2800" dirty="0">
              <a:solidFill>
                <a:schemeClr val="tx1"/>
              </a:solidFill>
            </a:endParaRPr>
          </a:p>
        </p:txBody>
      </p:sp>
      <p:pic>
        <p:nvPicPr>
          <p:cNvPr id="4" name="Picture 3">
            <a:extLst>
              <a:ext uri="{FF2B5EF4-FFF2-40B4-BE49-F238E27FC236}">
                <a16:creationId xmlns:a16="http://schemas.microsoft.com/office/drawing/2014/main" id="{1C7A5EE0-B5F9-4C99-9108-22341C9B5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235" y="742277"/>
            <a:ext cx="8993529" cy="5429911"/>
          </a:xfrm>
          <a:prstGeom prst="rect">
            <a:avLst/>
          </a:prstGeom>
        </p:spPr>
      </p:pic>
    </p:spTree>
    <p:extLst>
      <p:ext uri="{BB962C8B-B14F-4D97-AF65-F5344CB8AC3E}">
        <p14:creationId xmlns:p14="http://schemas.microsoft.com/office/powerpoint/2010/main" val="3430729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45DB-74D4-8877-CDE9-1ABA48CC76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0B87D15-9395-5298-CC40-96C3E8FBF20D}"/>
              </a:ext>
            </a:extLst>
          </p:cNvPr>
          <p:cNvSpPr txBox="1">
            <a:spLocks/>
          </p:cNvSpPr>
          <p:nvPr/>
        </p:nvSpPr>
        <p:spPr>
          <a:xfrm>
            <a:off x="0" y="10881"/>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Create Indication Rules</a:t>
            </a:r>
          </a:p>
        </p:txBody>
      </p:sp>
      <p:pic>
        <p:nvPicPr>
          <p:cNvPr id="6" name="Picture 5">
            <a:extLst>
              <a:ext uri="{FF2B5EF4-FFF2-40B4-BE49-F238E27FC236}">
                <a16:creationId xmlns:a16="http://schemas.microsoft.com/office/drawing/2014/main" id="{E66C8B07-2D49-7111-A2E6-10F7C66E1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614" y="1335968"/>
            <a:ext cx="7836771" cy="5464851"/>
          </a:xfrm>
          <a:prstGeom prst="rect">
            <a:avLst/>
          </a:prstGeom>
        </p:spPr>
      </p:pic>
      <p:sp>
        <p:nvSpPr>
          <p:cNvPr id="9" name="Arrow: Right 8">
            <a:extLst>
              <a:ext uri="{FF2B5EF4-FFF2-40B4-BE49-F238E27FC236}">
                <a16:creationId xmlns:a16="http://schemas.microsoft.com/office/drawing/2014/main" id="{3C297FF5-65B3-9CAD-6A62-92226BBC367A}"/>
              </a:ext>
            </a:extLst>
          </p:cNvPr>
          <p:cNvSpPr/>
          <p:nvPr/>
        </p:nvSpPr>
        <p:spPr>
          <a:xfrm rot="10800000" flipV="1">
            <a:off x="6084424" y="2470313"/>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10628D1-D67F-9C26-81B8-6EA1B5858660}"/>
              </a:ext>
            </a:extLst>
          </p:cNvPr>
          <p:cNvSpPr txBox="1">
            <a:spLocks/>
          </p:cNvSpPr>
          <p:nvPr/>
        </p:nvSpPr>
        <p:spPr>
          <a:xfrm>
            <a:off x="104175" y="838243"/>
            <a:ext cx="4535701"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2800" i="0" dirty="0">
                <a:solidFill>
                  <a:schemeClr val="tx1"/>
                </a:solidFill>
                <a:effectLst/>
                <a:latin typeface="Arial" panose="020B0604020202020204" pitchFamily="34" charset="0"/>
              </a:rPr>
              <a:t>In the Metadata Editor</a:t>
            </a:r>
            <a:endParaRPr lang="en-US" sz="2800" dirty="0">
              <a:solidFill>
                <a:schemeClr val="tx1"/>
              </a:solidFill>
            </a:endParaRPr>
          </a:p>
        </p:txBody>
      </p:sp>
    </p:spTree>
    <p:extLst>
      <p:ext uri="{BB962C8B-B14F-4D97-AF65-F5344CB8AC3E}">
        <p14:creationId xmlns:p14="http://schemas.microsoft.com/office/powerpoint/2010/main" val="2665793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730E-5594-8C77-B5C2-DC8E58F5B3B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1F879EB-DAE9-4C96-3FFC-552C3A1CB8CD}"/>
              </a:ext>
            </a:extLst>
          </p:cNvPr>
          <p:cNvSpPr txBox="1">
            <a:spLocks/>
          </p:cNvSpPr>
          <p:nvPr/>
        </p:nvSpPr>
        <p:spPr>
          <a:xfrm>
            <a:off x="0" y="10881"/>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Create Indication Rules</a:t>
            </a:r>
          </a:p>
        </p:txBody>
      </p:sp>
      <p:pic>
        <p:nvPicPr>
          <p:cNvPr id="7" name="Picture 6">
            <a:extLst>
              <a:ext uri="{FF2B5EF4-FFF2-40B4-BE49-F238E27FC236}">
                <a16:creationId xmlns:a16="http://schemas.microsoft.com/office/drawing/2014/main" id="{A819372F-639F-65AF-DBF4-80B56447B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889" y="793077"/>
            <a:ext cx="9032222" cy="5708586"/>
          </a:xfrm>
          <a:prstGeom prst="rect">
            <a:avLst/>
          </a:prstGeom>
        </p:spPr>
      </p:pic>
    </p:spTree>
    <p:extLst>
      <p:ext uri="{BB962C8B-B14F-4D97-AF65-F5344CB8AC3E}">
        <p14:creationId xmlns:p14="http://schemas.microsoft.com/office/powerpoint/2010/main" val="3422814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3F9A-325C-3F7A-C2CC-1EABA6B3F9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900EFF-7DBC-00BB-1A2E-13C756ECF6C5}"/>
              </a:ext>
            </a:extLst>
          </p:cNvPr>
          <p:cNvSpPr txBox="1">
            <a:spLocks/>
          </p:cNvSpPr>
          <p:nvPr/>
        </p:nvSpPr>
        <p:spPr>
          <a:xfrm>
            <a:off x="0" y="-39919"/>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Create Indication Rules</a:t>
            </a:r>
          </a:p>
        </p:txBody>
      </p:sp>
      <p:pic>
        <p:nvPicPr>
          <p:cNvPr id="3" name="Picture 2">
            <a:extLst>
              <a:ext uri="{FF2B5EF4-FFF2-40B4-BE49-F238E27FC236}">
                <a16:creationId xmlns:a16="http://schemas.microsoft.com/office/drawing/2014/main" id="{BEE73E6D-FD41-3E55-4A16-0BAEC40F5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842" y="719185"/>
            <a:ext cx="7406316" cy="4972723"/>
          </a:xfrm>
          <a:prstGeom prst="rect">
            <a:avLst/>
          </a:prstGeom>
        </p:spPr>
      </p:pic>
      <p:sp>
        <p:nvSpPr>
          <p:cNvPr id="5" name="Title 1">
            <a:extLst>
              <a:ext uri="{FF2B5EF4-FFF2-40B4-BE49-F238E27FC236}">
                <a16:creationId xmlns:a16="http://schemas.microsoft.com/office/drawing/2014/main" id="{1D159589-7DAE-058B-7D34-742AF4160F89}"/>
              </a:ext>
            </a:extLst>
          </p:cNvPr>
          <p:cNvSpPr txBox="1">
            <a:spLocks/>
          </p:cNvSpPr>
          <p:nvPr/>
        </p:nvSpPr>
        <p:spPr>
          <a:xfrm>
            <a:off x="0" y="6253737"/>
            <a:ext cx="11776364"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000" dirty="0">
                <a:solidFill>
                  <a:schemeClr val="tx1"/>
                </a:solidFill>
                <a:hlinkClick r:id="rId3"/>
              </a:rPr>
              <a:t>https://docs.google.com/spreadsheets/d/1v0ktZ1P-suObjytdT5MqrM97Txb4JJSrxRjll20ZbYM/edit?usp=sharing</a:t>
            </a:r>
            <a:endParaRPr lang="en-US" sz="2000" dirty="0">
              <a:solidFill>
                <a:schemeClr val="tx1"/>
              </a:solidFill>
            </a:endParaRPr>
          </a:p>
        </p:txBody>
      </p:sp>
      <p:sp>
        <p:nvSpPr>
          <p:cNvPr id="7" name="Title 1">
            <a:extLst>
              <a:ext uri="{FF2B5EF4-FFF2-40B4-BE49-F238E27FC236}">
                <a16:creationId xmlns:a16="http://schemas.microsoft.com/office/drawing/2014/main" id="{F1A2F53D-5BB6-7262-4DDA-401EEAA44A0C}"/>
              </a:ext>
            </a:extLst>
          </p:cNvPr>
          <p:cNvSpPr txBox="1">
            <a:spLocks/>
          </p:cNvSpPr>
          <p:nvPr/>
        </p:nvSpPr>
        <p:spPr>
          <a:xfrm>
            <a:off x="0" y="5917805"/>
            <a:ext cx="8318284"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400" i="0" dirty="0">
                <a:solidFill>
                  <a:schemeClr val="accent6">
                    <a:lumMod val="75000"/>
                  </a:schemeClr>
                </a:solidFill>
                <a:effectLst/>
                <a:latin typeface="Arial" panose="020B0604020202020204" pitchFamily="34" charset="0"/>
              </a:rPr>
              <a:t>Indication rule text files linked in spreadsheet here:</a:t>
            </a:r>
            <a:endParaRPr lang="en-US" sz="2400" dirty="0">
              <a:solidFill>
                <a:schemeClr val="tx1"/>
              </a:solidFill>
            </a:endParaRPr>
          </a:p>
        </p:txBody>
      </p:sp>
      <p:pic>
        <p:nvPicPr>
          <p:cNvPr id="14" name="Picture 13">
            <a:extLst>
              <a:ext uri="{FF2B5EF4-FFF2-40B4-BE49-F238E27FC236}">
                <a16:creationId xmlns:a16="http://schemas.microsoft.com/office/drawing/2014/main" id="{DB6E4E78-D2C3-4554-7DC5-25DFEE564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116" y="4841914"/>
            <a:ext cx="1400248" cy="1400248"/>
          </a:xfrm>
          <a:prstGeom prst="rect">
            <a:avLst/>
          </a:prstGeom>
        </p:spPr>
      </p:pic>
    </p:spTree>
    <p:extLst>
      <p:ext uri="{BB962C8B-B14F-4D97-AF65-F5344CB8AC3E}">
        <p14:creationId xmlns:p14="http://schemas.microsoft.com/office/powerpoint/2010/main" val="4071573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824B1-8A1C-CB29-E525-2A5C530080E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632D1A-CD53-FF74-0BD1-0E06F1FD795A}"/>
              </a:ext>
            </a:extLst>
          </p:cNvPr>
          <p:cNvSpPr txBox="1">
            <a:spLocks/>
          </p:cNvSpPr>
          <p:nvPr/>
        </p:nvSpPr>
        <p:spPr>
          <a:xfrm>
            <a:off x="0" y="10881"/>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Filter Set</a:t>
            </a:r>
          </a:p>
        </p:txBody>
      </p:sp>
      <p:pic>
        <p:nvPicPr>
          <p:cNvPr id="5" name="Picture 4">
            <a:extLst>
              <a:ext uri="{FF2B5EF4-FFF2-40B4-BE49-F238E27FC236}">
                <a16:creationId xmlns:a16="http://schemas.microsoft.com/office/drawing/2014/main" id="{8DDF3D11-B32C-B57E-2A77-0FF049758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1255641"/>
            <a:ext cx="10833100" cy="4346718"/>
          </a:xfrm>
          <a:prstGeom prst="rect">
            <a:avLst/>
          </a:prstGeom>
        </p:spPr>
      </p:pic>
      <p:sp>
        <p:nvSpPr>
          <p:cNvPr id="6" name="Arrow: Right 5">
            <a:extLst>
              <a:ext uri="{FF2B5EF4-FFF2-40B4-BE49-F238E27FC236}">
                <a16:creationId xmlns:a16="http://schemas.microsoft.com/office/drawing/2014/main" id="{E374A030-E85E-E7FD-9061-1F8A061939ED}"/>
              </a:ext>
            </a:extLst>
          </p:cNvPr>
          <p:cNvSpPr/>
          <p:nvPr/>
        </p:nvSpPr>
        <p:spPr>
          <a:xfrm flipV="1">
            <a:off x="7670800" y="4167773"/>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432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17AF4-D61B-22A8-5845-DFAF046FE95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00B2FD-7B8B-217F-79C1-7684005E1DED}"/>
              </a:ext>
            </a:extLst>
          </p:cNvPr>
          <p:cNvSpPr txBox="1">
            <a:spLocks/>
          </p:cNvSpPr>
          <p:nvPr/>
        </p:nvSpPr>
        <p:spPr>
          <a:xfrm>
            <a:off x="0" y="10881"/>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Finding Miscoded Records: Filter Set</a:t>
            </a:r>
          </a:p>
        </p:txBody>
      </p:sp>
      <p:pic>
        <p:nvPicPr>
          <p:cNvPr id="3" name="Picture 2">
            <a:extLst>
              <a:ext uri="{FF2B5EF4-FFF2-40B4-BE49-F238E27FC236}">
                <a16:creationId xmlns:a16="http://schemas.microsoft.com/office/drawing/2014/main" id="{4F0D8AA4-7B57-C6B6-75F5-E0FA91840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51" y="964780"/>
            <a:ext cx="8708297" cy="5575719"/>
          </a:xfrm>
          <a:prstGeom prst="rect">
            <a:avLst/>
          </a:prstGeom>
        </p:spPr>
      </p:pic>
      <p:sp>
        <p:nvSpPr>
          <p:cNvPr id="7" name="Arrow: Right 6">
            <a:extLst>
              <a:ext uri="{FF2B5EF4-FFF2-40B4-BE49-F238E27FC236}">
                <a16:creationId xmlns:a16="http://schemas.microsoft.com/office/drawing/2014/main" id="{C22B79C1-394D-3B04-49B9-5EAC452CD999}"/>
              </a:ext>
            </a:extLst>
          </p:cNvPr>
          <p:cNvSpPr/>
          <p:nvPr/>
        </p:nvSpPr>
        <p:spPr>
          <a:xfrm rot="10800000" flipV="1">
            <a:off x="9093200" y="1881773"/>
            <a:ext cx="1926772" cy="487681"/>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358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0FF0F-BAAB-F1F5-06A3-E63C9DEFE2D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804FAA5-9050-C899-47B2-47B123785CF4}"/>
              </a:ext>
            </a:extLst>
          </p:cNvPr>
          <p:cNvSpPr txBox="1">
            <a:spLocks/>
          </p:cNvSpPr>
          <p:nvPr/>
        </p:nvSpPr>
        <p:spPr>
          <a:xfrm>
            <a:off x="0" y="10881"/>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br>
              <a:rPr lang="en-US" sz="4400" dirty="0"/>
            </a:br>
            <a:r>
              <a:rPr lang="en-US" sz="4400" dirty="0"/>
              <a:t>Correcting Miscoded Records</a:t>
            </a:r>
          </a:p>
        </p:txBody>
      </p:sp>
      <p:sp>
        <p:nvSpPr>
          <p:cNvPr id="2" name="Title 1">
            <a:extLst>
              <a:ext uri="{FF2B5EF4-FFF2-40B4-BE49-F238E27FC236}">
                <a16:creationId xmlns:a16="http://schemas.microsoft.com/office/drawing/2014/main" id="{93F98998-04D3-0047-BDF7-7E32D0B6EC03}"/>
              </a:ext>
            </a:extLst>
          </p:cNvPr>
          <p:cNvSpPr txBox="1">
            <a:spLocks/>
          </p:cNvSpPr>
          <p:nvPr/>
        </p:nvSpPr>
        <p:spPr>
          <a:xfrm>
            <a:off x="140826" y="684402"/>
            <a:ext cx="8318284"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000" i="0" dirty="0">
                <a:solidFill>
                  <a:schemeClr val="tx1"/>
                </a:solidFill>
                <a:effectLst/>
                <a:latin typeface="Arial" panose="020B0604020202020204" pitchFamily="34" charset="0"/>
              </a:rPr>
              <a:t>Correct records in OCLC and then export.</a:t>
            </a:r>
            <a:endParaRPr lang="en-US" sz="2000" dirty="0">
              <a:solidFill>
                <a:schemeClr val="tx1"/>
              </a:solidFill>
            </a:endParaRPr>
          </a:p>
        </p:txBody>
      </p:sp>
      <p:pic>
        <p:nvPicPr>
          <p:cNvPr id="6" name="Picture 5">
            <a:extLst>
              <a:ext uri="{FF2B5EF4-FFF2-40B4-BE49-F238E27FC236}">
                <a16:creationId xmlns:a16="http://schemas.microsoft.com/office/drawing/2014/main" id="{AEFE3FE4-498A-12F5-A192-E0D5BCF56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10" y="1132461"/>
            <a:ext cx="8356580" cy="5094718"/>
          </a:xfrm>
          <a:prstGeom prst="rect">
            <a:avLst/>
          </a:prstGeom>
        </p:spPr>
      </p:pic>
      <p:sp>
        <p:nvSpPr>
          <p:cNvPr id="3" name="Title 1">
            <a:extLst>
              <a:ext uri="{FF2B5EF4-FFF2-40B4-BE49-F238E27FC236}">
                <a16:creationId xmlns:a16="http://schemas.microsoft.com/office/drawing/2014/main" id="{C9C142EB-D3C7-9723-58CF-367A7DDF80F2}"/>
              </a:ext>
            </a:extLst>
          </p:cNvPr>
          <p:cNvSpPr txBox="1">
            <a:spLocks/>
          </p:cNvSpPr>
          <p:nvPr/>
        </p:nvSpPr>
        <p:spPr>
          <a:xfrm>
            <a:off x="140826" y="6327917"/>
            <a:ext cx="12051174" cy="42490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2000" dirty="0">
                <a:solidFill>
                  <a:schemeClr val="tx1"/>
                </a:solidFill>
              </a:rPr>
              <a:t>Run “Recalculate Local Resource Types” Job (Admin &gt; Manage Jobs and Sets &gt; Run a Job) on updated records.</a:t>
            </a:r>
          </a:p>
        </p:txBody>
      </p:sp>
    </p:spTree>
    <p:extLst>
      <p:ext uri="{BB962C8B-B14F-4D97-AF65-F5344CB8AC3E}">
        <p14:creationId xmlns:p14="http://schemas.microsoft.com/office/powerpoint/2010/main" val="966189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86E31-99D9-1F25-12D0-FC24329274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207379-D9E5-6CFD-4A98-8471D8486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814" y="742277"/>
            <a:ext cx="8074372" cy="5938294"/>
          </a:xfrm>
          <a:prstGeom prst="rect">
            <a:avLst/>
          </a:prstGeom>
        </p:spPr>
      </p:pic>
      <p:sp>
        <p:nvSpPr>
          <p:cNvPr id="8" name="Arrow: Right 7">
            <a:extLst>
              <a:ext uri="{FF2B5EF4-FFF2-40B4-BE49-F238E27FC236}">
                <a16:creationId xmlns:a16="http://schemas.microsoft.com/office/drawing/2014/main" id="{767DDF39-3D3D-C73F-22F5-C7EA975C74F6}"/>
              </a:ext>
            </a:extLst>
          </p:cNvPr>
          <p:cNvSpPr/>
          <p:nvPr/>
        </p:nvSpPr>
        <p:spPr>
          <a:xfrm flipV="1">
            <a:off x="1469985" y="1898773"/>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90324EA-58D3-B2AC-61FA-6BA0BE311753}"/>
              </a:ext>
            </a:extLst>
          </p:cNvPr>
          <p:cNvSpPr/>
          <p:nvPr/>
        </p:nvSpPr>
        <p:spPr>
          <a:xfrm flipV="1">
            <a:off x="1458410" y="2535554"/>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961F9A0-2278-C71F-4BCC-A3A779E5970B}"/>
              </a:ext>
            </a:extLst>
          </p:cNvPr>
          <p:cNvSpPr/>
          <p:nvPr/>
        </p:nvSpPr>
        <p:spPr>
          <a:xfrm flipV="1">
            <a:off x="1458410" y="2982502"/>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D3C2341-B34F-5262-2762-791C6DB8448E}"/>
              </a:ext>
            </a:extLst>
          </p:cNvPr>
          <p:cNvSpPr/>
          <p:nvPr/>
        </p:nvSpPr>
        <p:spPr>
          <a:xfrm flipV="1">
            <a:off x="1469985" y="3400093"/>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58C3D4-F574-2AC3-C634-6C9A6E15941D}"/>
              </a:ext>
            </a:extLst>
          </p:cNvPr>
          <p:cNvSpPr/>
          <p:nvPr/>
        </p:nvSpPr>
        <p:spPr>
          <a:xfrm flipV="1">
            <a:off x="1456930" y="4699685"/>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E02C68-7482-59A6-02F2-294390410F55}"/>
              </a:ext>
            </a:extLst>
          </p:cNvPr>
          <p:cNvSpPr txBox="1">
            <a:spLocks/>
          </p:cNvSpPr>
          <p:nvPr/>
        </p:nvSpPr>
        <p:spPr>
          <a:xfrm>
            <a:off x="0" y="-694"/>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4400" dirty="0"/>
              <a:t>New Resource Types in Primo</a:t>
            </a:r>
          </a:p>
        </p:txBody>
      </p:sp>
    </p:spTree>
    <p:extLst>
      <p:ext uri="{BB962C8B-B14F-4D97-AF65-F5344CB8AC3E}">
        <p14:creationId xmlns:p14="http://schemas.microsoft.com/office/powerpoint/2010/main" val="1265018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5D175-E743-C315-C93F-8747D85607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509F5F3-0A77-BAF4-631C-C3369FAD1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814" y="742277"/>
            <a:ext cx="8074372" cy="5938294"/>
          </a:xfrm>
          <a:prstGeom prst="rect">
            <a:avLst/>
          </a:prstGeom>
        </p:spPr>
      </p:pic>
      <p:sp>
        <p:nvSpPr>
          <p:cNvPr id="8" name="Arrow: Right 7">
            <a:extLst>
              <a:ext uri="{FF2B5EF4-FFF2-40B4-BE49-F238E27FC236}">
                <a16:creationId xmlns:a16="http://schemas.microsoft.com/office/drawing/2014/main" id="{11D6B73F-06D5-5689-3A8D-3BAD5A9B0FEF}"/>
              </a:ext>
            </a:extLst>
          </p:cNvPr>
          <p:cNvSpPr/>
          <p:nvPr/>
        </p:nvSpPr>
        <p:spPr>
          <a:xfrm flipV="1">
            <a:off x="1469985" y="1042244"/>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4B0CED7-692D-0A49-FF7D-E2CE8CCFF8CD}"/>
              </a:ext>
            </a:extLst>
          </p:cNvPr>
          <p:cNvSpPr/>
          <p:nvPr/>
        </p:nvSpPr>
        <p:spPr>
          <a:xfrm flipV="1">
            <a:off x="1469985" y="1671204"/>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C64ADAF-8988-0471-7F7F-28126A47E72E}"/>
              </a:ext>
            </a:extLst>
          </p:cNvPr>
          <p:cNvSpPr txBox="1">
            <a:spLocks/>
          </p:cNvSpPr>
          <p:nvPr/>
        </p:nvSpPr>
        <p:spPr>
          <a:xfrm>
            <a:off x="0" y="-694"/>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4400" dirty="0"/>
              <a:t>Secondary Resource Types in Primo</a:t>
            </a:r>
          </a:p>
        </p:txBody>
      </p:sp>
    </p:spTree>
    <p:extLst>
      <p:ext uri="{BB962C8B-B14F-4D97-AF65-F5344CB8AC3E}">
        <p14:creationId xmlns:p14="http://schemas.microsoft.com/office/powerpoint/2010/main" val="1265166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6AFB2-B491-2382-2405-9AE73C8F5C1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9963632-2798-383B-E517-9EC0A6FEDB23}"/>
              </a:ext>
            </a:extLst>
          </p:cNvPr>
          <p:cNvSpPr txBox="1">
            <a:spLocks/>
          </p:cNvSpPr>
          <p:nvPr/>
        </p:nvSpPr>
        <p:spPr>
          <a:xfrm>
            <a:off x="0" y="-694"/>
            <a:ext cx="12192000" cy="731396"/>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4400" dirty="0"/>
              <a:t>Secondary Resource Types in Primo</a:t>
            </a:r>
          </a:p>
        </p:txBody>
      </p:sp>
      <p:pic>
        <p:nvPicPr>
          <p:cNvPr id="3" name="Picture 2">
            <a:extLst>
              <a:ext uri="{FF2B5EF4-FFF2-40B4-BE49-F238E27FC236}">
                <a16:creationId xmlns:a16="http://schemas.microsoft.com/office/drawing/2014/main" id="{B9CB5A92-BCCA-4842-C8C9-B2890CB85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556" y="730702"/>
            <a:ext cx="7864888" cy="5886388"/>
          </a:xfrm>
          <a:prstGeom prst="rect">
            <a:avLst/>
          </a:prstGeom>
        </p:spPr>
      </p:pic>
      <p:sp>
        <p:nvSpPr>
          <p:cNvPr id="8" name="Arrow: Right 7">
            <a:extLst>
              <a:ext uri="{FF2B5EF4-FFF2-40B4-BE49-F238E27FC236}">
                <a16:creationId xmlns:a16="http://schemas.microsoft.com/office/drawing/2014/main" id="{61D16869-225C-7CBD-2169-C87251D885EC}"/>
              </a:ext>
            </a:extLst>
          </p:cNvPr>
          <p:cNvSpPr/>
          <p:nvPr/>
        </p:nvSpPr>
        <p:spPr>
          <a:xfrm flipV="1">
            <a:off x="1411657" y="1082756"/>
            <a:ext cx="810228" cy="236393"/>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a:extLst>
              <a:ext uri="{FF2B5EF4-FFF2-40B4-BE49-F238E27FC236}">
                <a16:creationId xmlns:a16="http://schemas.microsoft.com/office/drawing/2014/main" id="{7B2EB0F5-970D-4B81-2C66-554D378B8E12}"/>
              </a:ext>
            </a:extLst>
          </p:cNvPr>
          <p:cNvSpPr/>
          <p:nvPr/>
        </p:nvSpPr>
        <p:spPr>
          <a:xfrm>
            <a:off x="1420969" y="3576577"/>
            <a:ext cx="722153" cy="1238491"/>
          </a:xfrm>
          <a:prstGeom prst="leftBrac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CC7A848-5BF0-E1F0-9976-84507C19D6D4}"/>
              </a:ext>
            </a:extLst>
          </p:cNvPr>
          <p:cNvCxnSpPr>
            <a:cxnSpLocks/>
          </p:cNvCxnSpPr>
          <p:nvPr/>
        </p:nvCxnSpPr>
        <p:spPr>
          <a:xfrm flipV="1">
            <a:off x="1453204" y="1406847"/>
            <a:ext cx="0" cy="2632718"/>
          </a:xfrm>
          <a:prstGeom prst="straightConnector1">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84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D7B4-FA39-C722-6676-126639838504}"/>
              </a:ext>
            </a:extLst>
          </p:cNvPr>
          <p:cNvSpPr>
            <a:spLocks noGrp="1"/>
          </p:cNvSpPr>
          <p:nvPr>
            <p:ph type="title"/>
          </p:nvPr>
        </p:nvSpPr>
        <p:spPr/>
        <p:txBody>
          <a:bodyPr/>
          <a:lstStyle/>
          <a:p>
            <a:r>
              <a:rPr lang="en-US" dirty="0"/>
              <a:t>Facts about Resource Types</a:t>
            </a:r>
          </a:p>
        </p:txBody>
      </p:sp>
      <p:sp>
        <p:nvSpPr>
          <p:cNvPr id="3" name="Content Placeholder 2">
            <a:extLst>
              <a:ext uri="{FF2B5EF4-FFF2-40B4-BE49-F238E27FC236}">
                <a16:creationId xmlns:a16="http://schemas.microsoft.com/office/drawing/2014/main" id="{ACCC0B3F-46FB-37D9-F174-E7798D9F8AC1}"/>
              </a:ext>
            </a:extLst>
          </p:cNvPr>
          <p:cNvSpPr>
            <a:spLocks noGrp="1"/>
          </p:cNvSpPr>
          <p:nvPr>
            <p:ph sz="quarter" idx="10"/>
          </p:nvPr>
        </p:nvSpPr>
        <p:spPr>
          <a:xfrm>
            <a:off x="307220" y="508011"/>
            <a:ext cx="11499849" cy="5765802"/>
          </a:xfrm>
        </p:spPr>
        <p:txBody>
          <a:bodyPr/>
          <a:lstStyle/>
          <a:p>
            <a:pPr marL="342900" indent="-342900">
              <a:buFont typeface="Arial" panose="020B0604020202020204" pitchFamily="34" charset="0"/>
              <a:buChar char="•"/>
            </a:pPr>
            <a:r>
              <a:rPr lang="en-US" sz="3200" dirty="0"/>
              <a:t>Resource Types are assigned based on bibliographic fields such as the Leader, 007, and 008 for MARC records, or the </a:t>
            </a:r>
            <a:r>
              <a:rPr lang="en-US" sz="3200" dirty="0" err="1"/>
              <a:t>discovery:resourceType</a:t>
            </a:r>
            <a:r>
              <a:rPr lang="en-US" sz="3200" dirty="0"/>
              <a:t>, </a:t>
            </a:r>
            <a:r>
              <a:rPr lang="en-US" sz="3200" dirty="0" err="1"/>
              <a:t>dcterms:type</a:t>
            </a:r>
            <a:r>
              <a:rPr lang="en-US" sz="3200" dirty="0"/>
              <a:t>, and </a:t>
            </a:r>
            <a:r>
              <a:rPr lang="en-US" sz="3200" dirty="0" err="1"/>
              <a:t>dc:type</a:t>
            </a:r>
            <a:r>
              <a:rPr lang="en-US" sz="3200" dirty="0"/>
              <a:t> fields for Dublin Core records.</a:t>
            </a:r>
          </a:p>
          <a:p>
            <a:pPr marL="342900" indent="-342900">
              <a:buFont typeface="Arial" panose="020B0604020202020204" pitchFamily="34" charset="0"/>
              <a:buChar char="•"/>
            </a:pPr>
            <a:r>
              <a:rPr lang="en-US" sz="3200" dirty="0">
                <a:hlinkClick r:id="rId3"/>
              </a:rPr>
              <a:t>Primo VE Resource Types </a:t>
            </a:r>
            <a:r>
              <a:rPr lang="en-US" sz="3200" dirty="0"/>
              <a:t>are different from </a:t>
            </a:r>
            <a:r>
              <a:rPr lang="en-US" sz="3200" dirty="0">
                <a:hlinkClick r:id="rId4"/>
              </a:rPr>
              <a:t>Alma Resource Types</a:t>
            </a:r>
            <a:r>
              <a:rPr lang="en-US" sz="3200" dirty="0"/>
              <a:t>.</a:t>
            </a:r>
          </a:p>
          <a:p>
            <a:pPr marL="342900" indent="-342900">
              <a:buFont typeface="Arial" panose="020B0604020202020204" pitchFamily="34" charset="0"/>
              <a:buChar char="•"/>
            </a:pPr>
            <a:r>
              <a:rPr lang="en-US" sz="3200" dirty="0"/>
              <a:t>CDI Records have their own list of </a:t>
            </a:r>
            <a:r>
              <a:rPr lang="en-US" sz="3200" dirty="0">
                <a:hlinkClick r:id="rId5"/>
              </a:rPr>
              <a:t>Resource Types </a:t>
            </a:r>
            <a:r>
              <a:rPr lang="en-US" sz="3200" dirty="0"/>
              <a:t>that display in Primo VE.</a:t>
            </a:r>
          </a:p>
          <a:p>
            <a:pPr marL="342900" indent="-342900">
              <a:buFont typeface="Arial" panose="020B0604020202020204" pitchFamily="34" charset="0"/>
              <a:buChar char="•"/>
            </a:pPr>
            <a:r>
              <a:rPr lang="en-US" sz="3200" b="1" dirty="0"/>
              <a:t>Local Resource Types </a:t>
            </a:r>
            <a:r>
              <a:rPr lang="en-US" sz="3200" dirty="0"/>
              <a:t>can be created to display in Primo VE, but in a network environment like I-Share, the types must be defined in both the Network Zone (NZ) and the Institution Zones (IZ).</a:t>
            </a:r>
          </a:p>
        </p:txBody>
      </p:sp>
    </p:spTree>
    <p:extLst>
      <p:ext uri="{BB962C8B-B14F-4D97-AF65-F5344CB8AC3E}">
        <p14:creationId xmlns:p14="http://schemas.microsoft.com/office/powerpoint/2010/main" val="3804922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FB10-E322-ADC0-1BB3-CD8A1509F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08082-57F6-E737-61CF-2A7A60D19479}"/>
              </a:ext>
            </a:extLst>
          </p:cNvPr>
          <p:cNvSpPr>
            <a:spLocks noGrp="1"/>
          </p:cNvSpPr>
          <p:nvPr>
            <p:ph type="ctrTitle"/>
          </p:nvPr>
        </p:nvSpPr>
        <p:spPr>
          <a:xfrm>
            <a:off x="0" y="-75"/>
            <a:ext cx="12192000"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br>
              <a:rPr lang="en-US" dirty="0"/>
            </a:br>
            <a:r>
              <a:rPr lang="en-US" dirty="0"/>
              <a:t>Thank you for your time and attention!</a:t>
            </a:r>
          </a:p>
        </p:txBody>
      </p:sp>
      <p:sp>
        <p:nvSpPr>
          <p:cNvPr id="4" name="Title 1">
            <a:extLst>
              <a:ext uri="{FF2B5EF4-FFF2-40B4-BE49-F238E27FC236}">
                <a16:creationId xmlns:a16="http://schemas.microsoft.com/office/drawing/2014/main" id="{CB266E4A-F452-9759-6599-8ED7B59BF4F1}"/>
              </a:ext>
            </a:extLst>
          </p:cNvPr>
          <p:cNvSpPr txBox="1">
            <a:spLocks/>
          </p:cNvSpPr>
          <p:nvPr/>
        </p:nvSpPr>
        <p:spPr>
          <a:xfrm>
            <a:off x="7912359" y="4693120"/>
            <a:ext cx="4522237" cy="1987420"/>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8000" dirty="0"/>
              <a:t>Andrew Belongea</a:t>
            </a:r>
            <a:br>
              <a:rPr lang="en-US" sz="8000" dirty="0"/>
            </a:br>
            <a:r>
              <a:rPr lang="en-US" sz="4000" dirty="0">
                <a:solidFill>
                  <a:schemeClr val="tx1">
                    <a:lumMod val="85000"/>
                    <a:lumOff val="15000"/>
                  </a:schemeClr>
                </a:solidFill>
              </a:rPr>
              <a:t>Metadata and Systems Librarian</a:t>
            </a:r>
            <a:br>
              <a:rPr lang="en-US" sz="4000" dirty="0">
                <a:solidFill>
                  <a:schemeClr val="tx1">
                    <a:lumMod val="85000"/>
                    <a:lumOff val="15000"/>
                  </a:schemeClr>
                </a:solidFill>
              </a:rPr>
            </a:br>
            <a:r>
              <a:rPr lang="en-US" sz="4000" dirty="0">
                <a:solidFill>
                  <a:schemeClr val="tx1">
                    <a:lumMod val="85000"/>
                    <a:lumOff val="15000"/>
                  </a:schemeClr>
                </a:solidFill>
              </a:rPr>
              <a:t>Columbia College Chicago</a:t>
            </a:r>
            <a:br>
              <a:rPr lang="en-US" sz="4000" dirty="0">
                <a:solidFill>
                  <a:schemeClr val="tx1">
                    <a:lumMod val="85000"/>
                    <a:lumOff val="15000"/>
                  </a:schemeClr>
                </a:solidFill>
              </a:rPr>
            </a:br>
            <a:r>
              <a:rPr lang="en-US" sz="4000" dirty="0">
                <a:solidFill>
                  <a:schemeClr val="tx1">
                    <a:lumMod val="85000"/>
                    <a:lumOff val="15000"/>
                  </a:schemeClr>
                </a:solidFill>
              </a:rPr>
              <a:t>abelongea@colum.edu</a:t>
            </a:r>
            <a:br>
              <a:rPr lang="en-US" dirty="0"/>
            </a:br>
            <a:endParaRPr lang="en-US" dirty="0"/>
          </a:p>
        </p:txBody>
      </p:sp>
      <p:sp>
        <p:nvSpPr>
          <p:cNvPr id="3" name="Title 1">
            <a:extLst>
              <a:ext uri="{FF2B5EF4-FFF2-40B4-BE49-F238E27FC236}">
                <a16:creationId xmlns:a16="http://schemas.microsoft.com/office/drawing/2014/main" id="{4CDF119C-239A-FD30-C789-084AB912BB3A}"/>
              </a:ext>
            </a:extLst>
          </p:cNvPr>
          <p:cNvSpPr txBox="1">
            <a:spLocks/>
          </p:cNvSpPr>
          <p:nvPr/>
        </p:nvSpPr>
        <p:spPr>
          <a:xfrm>
            <a:off x="0" y="835276"/>
            <a:ext cx="12192000" cy="909638"/>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4800" dirty="0">
                <a:solidFill>
                  <a:schemeClr val="tx1"/>
                </a:solidFill>
              </a:rPr>
              <a:t>Questions?</a:t>
            </a:r>
          </a:p>
        </p:txBody>
      </p:sp>
      <p:pic>
        <p:nvPicPr>
          <p:cNvPr id="16" name="PXL_20241206_214457552~2">
            <a:hlinkClick r:id="" action="ppaction://media"/>
            <a:extLst>
              <a:ext uri="{FF2B5EF4-FFF2-40B4-BE49-F238E27FC236}">
                <a16:creationId xmlns:a16="http://schemas.microsoft.com/office/drawing/2014/main" id="{587AC492-C082-50DE-FA09-CCF3B0B766A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483" y="2021448"/>
            <a:ext cx="4635206" cy="4566496"/>
          </a:xfrm>
          <a:prstGeom prst="rect">
            <a:avLst/>
          </a:prstGeom>
          <a:ln w="57150">
            <a:solidFill>
              <a:srgbClr val="92D050"/>
            </a:solidFill>
          </a:ln>
        </p:spPr>
      </p:pic>
      <p:pic>
        <p:nvPicPr>
          <p:cNvPr id="5" name="PXL_20241209_194527162~4">
            <a:hlinkClick r:id="" action="ppaction://media"/>
            <a:extLst>
              <a:ext uri="{FF2B5EF4-FFF2-40B4-BE49-F238E27FC236}">
                <a16:creationId xmlns:a16="http://schemas.microsoft.com/office/drawing/2014/main" id="{E9DDB6A5-A400-3327-0BDD-39469396722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75470" y="2012659"/>
            <a:ext cx="5763047" cy="2579864"/>
          </a:xfrm>
          <a:prstGeom prst="rect">
            <a:avLst/>
          </a:prstGeom>
          <a:ln w="57150">
            <a:solidFill>
              <a:srgbClr val="92D050"/>
            </a:solidFill>
          </a:ln>
        </p:spPr>
      </p:pic>
    </p:spTree>
    <p:extLst>
      <p:ext uri="{BB962C8B-B14F-4D97-AF65-F5344CB8AC3E}">
        <p14:creationId xmlns:p14="http://schemas.microsoft.com/office/powerpoint/2010/main" val="21012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 fill="hold"/>
                                        <p:tgtEl>
                                          <p:spTgt spid="16"/>
                                        </p:tgtEl>
                                      </p:cBhvr>
                                    </p:cmd>
                                  </p:childTnLst>
                                </p:cTn>
                              </p:par>
                            </p:childTnLst>
                          </p:cTn>
                        </p:par>
                        <p:par>
                          <p:cTn id="7" fill="hold">
                            <p:stCondLst>
                              <p:cond delay="2937"/>
                            </p:stCondLst>
                            <p:childTnLst>
                              <p:par>
                                <p:cTn id="8" presetID="1" presetClass="mediacall" presetSubtype="0" fill="hold" nodeType="afterEffect">
                                  <p:stCondLst>
                                    <p:cond delay="0"/>
                                  </p:stCondLst>
                                  <p:childTnLst>
                                    <p:cmd type="call" cmd="playFrom(0.0)">
                                      <p:cBhvr>
                                        <p:cTn id="9" dur="2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mute="1">
                <p:cTn id="15" repeatCount="indefinite" fill="hold" display="0">
                  <p:stCondLst>
                    <p:cond delay="indefinite"/>
                  </p:stCondLst>
                </p:cTn>
                <p:tgtEl>
                  <p:spTgt spid="16"/>
                </p:tgtEl>
              </p:cMediaNode>
            </p:video>
            <p:video>
              <p:cMediaNode vol="80000" mute="1">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D39D-0625-3842-9E39-ED5C861DAA30}"/>
              </a:ext>
            </a:extLst>
          </p:cNvPr>
          <p:cNvSpPr>
            <a:spLocks noGrp="1"/>
          </p:cNvSpPr>
          <p:nvPr>
            <p:ph type="title"/>
          </p:nvPr>
        </p:nvSpPr>
        <p:spPr/>
        <p:txBody>
          <a:bodyPr/>
          <a:lstStyle/>
          <a:p>
            <a:r>
              <a:rPr lang="en-US" dirty="0"/>
              <a:t>Local Resource Types in I-Share</a:t>
            </a:r>
          </a:p>
        </p:txBody>
      </p:sp>
      <p:sp>
        <p:nvSpPr>
          <p:cNvPr id="3" name="Content Placeholder 2">
            <a:extLst>
              <a:ext uri="{FF2B5EF4-FFF2-40B4-BE49-F238E27FC236}">
                <a16:creationId xmlns:a16="http://schemas.microsoft.com/office/drawing/2014/main" id="{7C4B1052-73AF-1216-EACB-072BEACDC61C}"/>
              </a:ext>
            </a:extLst>
          </p:cNvPr>
          <p:cNvSpPr>
            <a:spLocks noGrp="1"/>
          </p:cNvSpPr>
          <p:nvPr>
            <p:ph sz="quarter" idx="10"/>
          </p:nvPr>
        </p:nvSpPr>
        <p:spPr>
          <a:xfrm>
            <a:off x="482990" y="886265"/>
            <a:ext cx="11226019" cy="4332471"/>
          </a:xfrm>
        </p:spPr>
        <p:txBody>
          <a:bodyPr/>
          <a:lstStyle/>
          <a:p>
            <a:r>
              <a:rPr lang="en-US" sz="3200" dirty="0"/>
              <a:t>CARLI strongly recommends that I-Share libraries consult with CARLI Support before creating any Local Resource Types</a:t>
            </a:r>
          </a:p>
          <a:p>
            <a:pPr marL="920750" indent="-460375">
              <a:buFont typeface="Arial" panose="020B0604020202020204" pitchFamily="34" charset="0"/>
              <a:buChar char="•"/>
            </a:pPr>
            <a:r>
              <a:rPr lang="en-US" sz="2800" dirty="0"/>
              <a:t>Sometimes a Local Resource Type in the IZ will be possible/preferrable</a:t>
            </a:r>
          </a:p>
          <a:p>
            <a:pPr marL="920750" indent="-460375">
              <a:buFont typeface="Arial" panose="020B0604020202020204" pitchFamily="34" charset="0"/>
              <a:buChar char="•"/>
            </a:pPr>
            <a:r>
              <a:rPr lang="en-US" sz="2800" dirty="0"/>
              <a:t>Definition at the network level better when bib records are linked to NZ</a:t>
            </a:r>
          </a:p>
          <a:p>
            <a:pPr marL="920750" indent="-460375">
              <a:buFont typeface="Arial" panose="020B0604020202020204" pitchFamily="34" charset="0"/>
              <a:buChar char="•"/>
            </a:pPr>
            <a:r>
              <a:rPr lang="en-US" sz="2800" dirty="0">
                <a:hlinkClick r:id="rId3"/>
              </a:rPr>
              <a:t>CARLI Recommendations on Local Resource Types in Primo VE for I-Share Libraries</a:t>
            </a:r>
            <a:endParaRPr lang="en-US" sz="3200" dirty="0"/>
          </a:p>
        </p:txBody>
      </p:sp>
    </p:spTree>
    <p:extLst>
      <p:ext uri="{BB962C8B-B14F-4D97-AF65-F5344CB8AC3E}">
        <p14:creationId xmlns:p14="http://schemas.microsoft.com/office/powerpoint/2010/main" val="352466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D806-4D2B-2A9E-5313-9DAFA6E77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56460-DF62-7041-CEA0-97D49484BD3B}"/>
              </a:ext>
            </a:extLst>
          </p:cNvPr>
          <p:cNvSpPr>
            <a:spLocks noGrp="1"/>
          </p:cNvSpPr>
          <p:nvPr>
            <p:ph type="title"/>
          </p:nvPr>
        </p:nvSpPr>
        <p:spPr/>
        <p:txBody>
          <a:bodyPr/>
          <a:lstStyle/>
          <a:p>
            <a:r>
              <a:rPr lang="en-US" dirty="0"/>
              <a:t>New Local Resource Types in I-Share</a:t>
            </a:r>
          </a:p>
        </p:txBody>
      </p:sp>
      <p:sp>
        <p:nvSpPr>
          <p:cNvPr id="3" name="Content Placeholder 2">
            <a:extLst>
              <a:ext uri="{FF2B5EF4-FFF2-40B4-BE49-F238E27FC236}">
                <a16:creationId xmlns:a16="http://schemas.microsoft.com/office/drawing/2014/main" id="{A61B01D7-877F-7618-9F93-D9E7506DFA38}"/>
              </a:ext>
            </a:extLst>
          </p:cNvPr>
          <p:cNvSpPr>
            <a:spLocks noGrp="1"/>
          </p:cNvSpPr>
          <p:nvPr>
            <p:ph sz="quarter" idx="10"/>
          </p:nvPr>
        </p:nvSpPr>
        <p:spPr>
          <a:xfrm>
            <a:off x="307220" y="661182"/>
            <a:ext cx="11226019" cy="5204668"/>
          </a:xfrm>
        </p:spPr>
        <p:txBody>
          <a:bodyPr/>
          <a:lstStyle/>
          <a:p>
            <a:r>
              <a:rPr lang="en-US" sz="3200" dirty="0"/>
              <a:t>The CARLI Discovery Primo VE Committee has established several new Local Resource Types for I-Share:</a:t>
            </a:r>
          </a:p>
          <a:p>
            <a:pPr marL="976313" lvl="1" indent="-446088">
              <a:buFont typeface="Arial" panose="020B0604020202020204" pitchFamily="34" charset="0"/>
              <a:buChar char="•"/>
            </a:pPr>
            <a:r>
              <a:rPr lang="en-US" sz="2800" dirty="0"/>
              <a:t>Models</a:t>
            </a:r>
          </a:p>
          <a:p>
            <a:pPr marL="1376363" lvl="2" indent="-446088">
              <a:buFont typeface="Arial" panose="020B0604020202020204" pitchFamily="34" charset="0"/>
              <a:buChar char="•"/>
            </a:pPr>
            <a:r>
              <a:rPr lang="en-US" sz="2400" dirty="0"/>
              <a:t>Implemented in NZ on 8/16/2024. Implemented in IZs on 9/5/2024.</a:t>
            </a:r>
          </a:p>
          <a:p>
            <a:pPr marL="976313" lvl="1" indent="-446088">
              <a:buFont typeface="Arial" panose="020B0604020202020204" pitchFamily="34" charset="0"/>
              <a:buChar char="•"/>
            </a:pPr>
            <a:r>
              <a:rPr lang="en-US" sz="2800" dirty="0"/>
              <a:t>Audio CD, Audio LP, Audio cassette, Audiotape reel, DVD, Blu-ray, Videocassette, Film reel, and </a:t>
            </a:r>
            <a:r>
              <a:rPr lang="en-US" sz="2800" dirty="0" err="1"/>
              <a:t>LaserDisc</a:t>
            </a:r>
            <a:endParaRPr lang="en-US" sz="2800" dirty="0"/>
          </a:p>
          <a:p>
            <a:pPr marL="1376363" lvl="2" indent="-446088">
              <a:buFont typeface="Arial" panose="020B0604020202020204" pitchFamily="34" charset="0"/>
              <a:buChar char="•"/>
            </a:pPr>
            <a:r>
              <a:rPr lang="en-US" sz="2500" dirty="0"/>
              <a:t>Implemented in the NZ on Dec. 9, 2024</a:t>
            </a:r>
          </a:p>
          <a:p>
            <a:pPr marL="1376363" lvl="2" indent="-446088">
              <a:buFont typeface="Arial" panose="020B0604020202020204" pitchFamily="34" charset="0"/>
              <a:buChar char="•"/>
            </a:pPr>
            <a:r>
              <a:rPr lang="en-US" sz="2500" dirty="0"/>
              <a:t>Will be implemented in all IZs by CARLI staff in the coming weeks</a:t>
            </a:r>
          </a:p>
          <a:p>
            <a:pPr marL="12700" lvl="2" indent="0">
              <a:buNone/>
            </a:pPr>
            <a:endParaRPr lang="en-US" sz="2500" dirty="0"/>
          </a:p>
          <a:p>
            <a:pPr marL="12700" lvl="2" indent="0">
              <a:buNone/>
            </a:pPr>
            <a:r>
              <a:rPr lang="en-US" sz="2800" dirty="0"/>
              <a:t>I-Share libraries do not need to do anything, but you may find bib records that need to be corrected.</a:t>
            </a:r>
          </a:p>
        </p:txBody>
      </p:sp>
    </p:spTree>
    <p:extLst>
      <p:ext uri="{BB962C8B-B14F-4D97-AF65-F5344CB8AC3E}">
        <p14:creationId xmlns:p14="http://schemas.microsoft.com/office/powerpoint/2010/main" val="445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93DB76-7A52-1BCA-069F-8CFA1A3C5FC0}"/>
              </a:ext>
            </a:extLst>
          </p:cNvPr>
          <p:cNvSpPr txBox="1">
            <a:spLocks/>
          </p:cNvSpPr>
          <p:nvPr/>
        </p:nvSpPr>
        <p:spPr>
          <a:xfrm>
            <a:off x="0" y="123669"/>
            <a:ext cx="12192000" cy="2138699"/>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en-US" sz="5400" dirty="0">
                <a:solidFill>
                  <a:schemeClr val="accent6">
                    <a:lumMod val="50000"/>
                  </a:schemeClr>
                </a:solidFill>
              </a:rPr>
              <a:t>Making Primo VE More Resourceful:</a:t>
            </a:r>
          </a:p>
          <a:p>
            <a:r>
              <a:rPr lang="en-US" sz="5400" dirty="0"/>
              <a:t>New Audio and Visual Resource Types for I-Share Libraries</a:t>
            </a:r>
          </a:p>
        </p:txBody>
      </p:sp>
      <p:sp>
        <p:nvSpPr>
          <p:cNvPr id="14" name="Title 1">
            <a:extLst>
              <a:ext uri="{FF2B5EF4-FFF2-40B4-BE49-F238E27FC236}">
                <a16:creationId xmlns:a16="http://schemas.microsoft.com/office/drawing/2014/main" id="{C7D0925A-8176-29FD-ABF4-21BDFD7FCF11}"/>
              </a:ext>
            </a:extLst>
          </p:cNvPr>
          <p:cNvSpPr txBox="1">
            <a:spLocks/>
          </p:cNvSpPr>
          <p:nvPr/>
        </p:nvSpPr>
        <p:spPr>
          <a:xfrm>
            <a:off x="7577166" y="4746911"/>
            <a:ext cx="4522237" cy="1987420"/>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r>
              <a:rPr lang="en-US" sz="8000" dirty="0">
                <a:solidFill>
                  <a:schemeClr val="accent6">
                    <a:lumMod val="50000"/>
                  </a:schemeClr>
                </a:solidFill>
              </a:rPr>
              <a:t>Andrew Belongea</a:t>
            </a:r>
            <a:br>
              <a:rPr lang="en-US" sz="8000" dirty="0"/>
            </a:br>
            <a:r>
              <a:rPr lang="en-US" sz="4000" dirty="0">
                <a:solidFill>
                  <a:schemeClr val="tx1">
                    <a:lumMod val="85000"/>
                    <a:lumOff val="15000"/>
                  </a:schemeClr>
                </a:solidFill>
              </a:rPr>
              <a:t>Metadata and Systems Librarian</a:t>
            </a:r>
            <a:br>
              <a:rPr lang="en-US" sz="4000" dirty="0">
                <a:solidFill>
                  <a:schemeClr val="tx1">
                    <a:lumMod val="85000"/>
                    <a:lumOff val="15000"/>
                  </a:schemeClr>
                </a:solidFill>
              </a:rPr>
            </a:br>
            <a:r>
              <a:rPr lang="en-US" sz="4000" dirty="0">
                <a:solidFill>
                  <a:schemeClr val="tx1">
                    <a:lumMod val="85000"/>
                    <a:lumOff val="15000"/>
                  </a:schemeClr>
                </a:solidFill>
              </a:rPr>
              <a:t>Columbia College Chicago</a:t>
            </a:r>
            <a:br>
              <a:rPr lang="en-US" sz="4000" dirty="0">
                <a:solidFill>
                  <a:schemeClr val="tx1">
                    <a:lumMod val="85000"/>
                    <a:lumOff val="15000"/>
                  </a:schemeClr>
                </a:solidFill>
              </a:rPr>
            </a:br>
            <a:r>
              <a:rPr lang="en-US" sz="4000" dirty="0">
                <a:solidFill>
                  <a:schemeClr val="tx1">
                    <a:lumMod val="85000"/>
                    <a:lumOff val="15000"/>
                  </a:schemeClr>
                </a:solidFill>
              </a:rPr>
              <a:t>abelongea@colum.edu</a:t>
            </a:r>
            <a:br>
              <a:rPr lang="en-US" dirty="0"/>
            </a:br>
            <a:endParaRPr lang="en-US" dirty="0"/>
          </a:p>
        </p:txBody>
      </p:sp>
      <p:pic>
        <p:nvPicPr>
          <p:cNvPr id="15" name="PXL_20241206_200444661~3">
            <a:hlinkClick r:id="" action="ppaction://media"/>
            <a:extLst>
              <a:ext uri="{FF2B5EF4-FFF2-40B4-BE49-F238E27FC236}">
                <a16:creationId xmlns:a16="http://schemas.microsoft.com/office/drawing/2014/main" id="{C7491F7B-B236-2032-0F41-FAADC7436D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199" y="2313545"/>
            <a:ext cx="5765801" cy="4443935"/>
          </a:xfrm>
          <a:prstGeom prst="rect">
            <a:avLst/>
          </a:prstGeom>
          <a:ln w="57150">
            <a:solidFill>
              <a:srgbClr val="92D050"/>
            </a:solidFill>
          </a:ln>
        </p:spPr>
      </p:pic>
    </p:spTree>
    <p:extLst>
      <p:ext uri="{BB962C8B-B14F-4D97-AF65-F5344CB8AC3E}">
        <p14:creationId xmlns:p14="http://schemas.microsoft.com/office/powerpoint/2010/main" val="16882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3827</TotalTime>
  <Words>3518</Words>
  <Application>Microsoft Macintosh PowerPoint</Application>
  <PresentationFormat>Widescreen</PresentationFormat>
  <Paragraphs>298</Paragraphs>
  <Slides>60</Slides>
  <Notes>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Arial</vt:lpstr>
      <vt:lpstr>Calibri</vt:lpstr>
      <vt:lpstr>Calibri Light</vt:lpstr>
      <vt:lpstr>Times New Roman</vt:lpstr>
      <vt:lpstr>Office Theme</vt:lpstr>
      <vt:lpstr>The Webinar will start shortly</vt:lpstr>
      <vt:lpstr>Making Primo VE More Resourceful:  New Audio and Visual Resource Types  for I-Share Libraries Dec. 10, 2024  </vt:lpstr>
      <vt:lpstr>Today’s Agenda</vt:lpstr>
      <vt:lpstr>PowerPoint Presentation</vt:lpstr>
      <vt:lpstr>PowerPoint Presentation</vt:lpstr>
      <vt:lpstr>Facts about Resource Types</vt:lpstr>
      <vt:lpstr>Local Resource Types in I-Share</vt:lpstr>
      <vt:lpstr>New Local Resource Types in I-Share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007 Physical Description Fixed Fields</vt:lpstr>
      <vt:lpstr>PowerPoint Presentation</vt:lpstr>
      <vt:lpstr> Audio CD Resource Type</vt:lpstr>
      <vt:lpstr> Audio CD Resource Type</vt:lpstr>
      <vt:lpstr> Audio LP Resource Type</vt:lpstr>
      <vt:lpstr>PowerPoint Presentation</vt:lpstr>
      <vt:lpstr> Audio LP Resource Type</vt:lpstr>
      <vt:lpstr> Audio Cassette Resource Type</vt:lpstr>
      <vt:lpstr> Audio Cassette Resource Type</vt:lpstr>
      <vt:lpstr> Audiotape Reel Resource Type</vt:lpstr>
      <vt:lpstr> Audiotape Reel Resource Type</vt:lpstr>
      <vt:lpstr> DVD Resource Type</vt:lpstr>
      <vt:lpstr> DVD Resource Type</vt:lpstr>
      <vt:lpstr> Blu-ray Resource Type</vt:lpstr>
      <vt:lpstr> Blu-ray Resource Type</vt:lpstr>
      <vt:lpstr> LaserDisc Resource Type</vt:lpstr>
      <vt:lpstr> LaserDisc Resource Type</vt:lpstr>
      <vt:lpstr> Videocassette Resource Type</vt:lpstr>
      <vt:lpstr> Videocassette Resource Type</vt:lpstr>
      <vt:lpstr> Film Reel Resource Type</vt:lpstr>
      <vt:lpstr> Film Reel Resource Type</vt:lpstr>
      <vt:lpstr>PowerPoint Presentation</vt:lpstr>
      <vt:lpstr> Alma Configuration</vt:lpstr>
      <vt:lpstr>PowerPoint Presentation</vt:lpstr>
      <vt:lpstr> Finding Miscoded Records: Finding Sets to Filter</vt:lpstr>
      <vt:lpstr> Finding Miscoded Records: Finding Sets to Filter</vt:lpstr>
      <vt:lpstr>PowerPoint Presentation</vt:lpstr>
      <vt:lpstr> Finding Miscoded Records: Finding Sets to Filter</vt:lpstr>
      <vt:lpstr> Finding Miscoded Records: Finding Sets to Filter</vt:lpstr>
      <vt:lpstr>PowerPoint Presentation</vt:lpstr>
      <vt:lpstr> Finding Miscoded Records: Finding Sets to Filter</vt:lpstr>
      <vt:lpstr> Finding Miscoded Records: Finding Sets to Filter</vt:lpstr>
      <vt:lpstr> Finding Miscoded Records: Finding Sets to Filter</vt:lpstr>
      <vt:lpstr> Finding Miscoded Records: Finding Sets to Filter</vt:lpstr>
      <vt:lpstr> Finding Miscoded Records: Finding Sets to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Andrew Belongea Metadata and Systems Librarian Liaison to Audio Arts and Acoustics abelongea@colum.edu</dc:title>
  <dc:creator>A B</dc:creator>
  <cp:lastModifiedBy>Gibson, Jessica</cp:lastModifiedBy>
  <cp:revision>148</cp:revision>
  <dcterms:created xsi:type="dcterms:W3CDTF">2023-08-28T16:30:29Z</dcterms:created>
  <dcterms:modified xsi:type="dcterms:W3CDTF">2026-04-02T17:49:54Z</dcterms:modified>
</cp:coreProperties>
</file>