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3190" r:id="rId2"/>
    <p:sldId id="3156" r:id="rId3"/>
    <p:sldId id="3183" r:id="rId4"/>
    <p:sldId id="3173" r:id="rId5"/>
    <p:sldId id="3203" r:id="rId6"/>
    <p:sldId id="3200" r:id="rId7"/>
    <p:sldId id="3204" r:id="rId8"/>
    <p:sldId id="3209" r:id="rId9"/>
    <p:sldId id="3210" r:id="rId10"/>
    <p:sldId id="3193" r:id="rId11"/>
    <p:sldId id="3179" r:id="rId12"/>
    <p:sldId id="3194" r:id="rId13"/>
    <p:sldId id="3207" r:id="rId14"/>
    <p:sldId id="3206" r:id="rId15"/>
    <p:sldId id="3180" r:id="rId16"/>
    <p:sldId id="3195" r:id="rId17"/>
    <p:sldId id="3219" r:id="rId18"/>
    <p:sldId id="3181" r:id="rId19"/>
    <p:sldId id="3196" r:id="rId20"/>
    <p:sldId id="3192" r:id="rId21"/>
    <p:sldId id="3197" r:id="rId22"/>
    <p:sldId id="3182" r:id="rId23"/>
    <p:sldId id="3215" r:id="rId24"/>
    <p:sldId id="3212" r:id="rId25"/>
    <p:sldId id="3213" r:id="rId26"/>
    <p:sldId id="3211" r:id="rId27"/>
    <p:sldId id="3214" r:id="rId28"/>
    <p:sldId id="3218" r:id="rId29"/>
  </p:sldIdLst>
  <p:sldSz cx="9144000" cy="6858000" type="letter"/>
  <p:notesSz cx="4629150" cy="6858000"/>
  <p:defaultTextStyle>
    <a:defPPr>
      <a:defRPr lang="en-US"/>
    </a:defPPr>
    <a:lvl1pPr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anson, Nicole Marie" initials="SNM" lastIdx="1" clrIdx="0">
    <p:extLst>
      <p:ext uri="{19B8F6BF-5375-455C-9EA6-DF929625EA0E}">
        <p15:presenceInfo xmlns:p15="http://schemas.microsoft.com/office/powerpoint/2012/main" userId="S-1-5-21-2509641344-1052565914-3260824488-3959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2B2B2"/>
    <a:srgbClr val="F5F6EA"/>
    <a:srgbClr val="F2E8F4"/>
    <a:srgbClr val="EBDA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74853" autoAdjust="0"/>
  </p:normalViewPr>
  <p:slideViewPr>
    <p:cSldViewPr snapToGrid="0" snapToObjects="1">
      <p:cViewPr varScale="1">
        <p:scale>
          <a:sx n="83" d="100"/>
          <a:sy n="83" d="100"/>
        </p:scale>
        <p:origin x="1734" y="90"/>
      </p:cViewPr>
      <p:guideLst>
        <p:guide orient="horz" pos="2160"/>
        <p:guide pos="2880"/>
      </p:guideLst>
    </p:cSldViewPr>
  </p:slideViewPr>
  <p:outlineViewPr>
    <p:cViewPr>
      <p:scale>
        <a:sx n="33" d="100"/>
        <a:sy n="33" d="100"/>
      </p:scale>
      <p:origin x="0" y="-104"/>
    </p:cViewPr>
  </p:outlineViewPr>
  <p:notesTextViewPr>
    <p:cViewPr>
      <p:scale>
        <a:sx n="100" d="100"/>
        <a:sy n="100" d="100"/>
      </p:scale>
      <p:origin x="0" y="0"/>
    </p:cViewPr>
  </p:notesTextViewPr>
  <p:notesViewPr>
    <p:cSldViewPr snapToGrid="0" snapToObjects="1">
      <p:cViewPr varScale="1">
        <p:scale>
          <a:sx n="66" d="100"/>
          <a:sy n="66" d="100"/>
        </p:scale>
        <p:origin x="2756"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C9309A-D8A1-47BF-A6E1-A6FDB84A1D94}"/>
              </a:ext>
            </a:extLst>
          </p:cNvPr>
          <p:cNvSpPr>
            <a:spLocks noGrp="1"/>
          </p:cNvSpPr>
          <p:nvPr>
            <p:ph type="hdr" sz="quarter"/>
          </p:nvPr>
        </p:nvSpPr>
        <p:spPr>
          <a:xfrm>
            <a:off x="0" y="0"/>
            <a:ext cx="20066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1D3C60F-2F65-4707-A5A9-49BCEB2C2900}"/>
              </a:ext>
            </a:extLst>
          </p:cNvPr>
          <p:cNvSpPr>
            <a:spLocks noGrp="1"/>
          </p:cNvSpPr>
          <p:nvPr>
            <p:ph type="dt" sz="quarter" idx="1"/>
          </p:nvPr>
        </p:nvSpPr>
        <p:spPr>
          <a:xfrm>
            <a:off x="2622550" y="0"/>
            <a:ext cx="2005013" cy="344488"/>
          </a:xfrm>
          <a:prstGeom prst="rect">
            <a:avLst/>
          </a:prstGeom>
        </p:spPr>
        <p:txBody>
          <a:bodyPr vert="horz" lIns="91440" tIns="45720" rIns="91440" bIns="45720" rtlCol="0"/>
          <a:lstStyle>
            <a:lvl1pPr algn="r">
              <a:defRPr sz="1200"/>
            </a:lvl1pPr>
          </a:lstStyle>
          <a:p>
            <a:fld id="{05982DDE-1673-4FAD-ABA7-B01B4E41DDF4}" type="datetimeFigureOut">
              <a:rPr lang="en-US" smtClean="0"/>
              <a:t>5/23/2024</a:t>
            </a:fld>
            <a:endParaRPr lang="en-US"/>
          </a:p>
        </p:txBody>
      </p:sp>
      <p:sp>
        <p:nvSpPr>
          <p:cNvPr id="4" name="Footer Placeholder 3">
            <a:extLst>
              <a:ext uri="{FF2B5EF4-FFF2-40B4-BE49-F238E27FC236}">
                <a16:creationId xmlns:a16="http://schemas.microsoft.com/office/drawing/2014/main" id="{0934E268-706B-4645-A9CA-030372244A63}"/>
              </a:ext>
            </a:extLst>
          </p:cNvPr>
          <p:cNvSpPr>
            <a:spLocks noGrp="1"/>
          </p:cNvSpPr>
          <p:nvPr>
            <p:ph type="ftr" sz="quarter" idx="2"/>
          </p:nvPr>
        </p:nvSpPr>
        <p:spPr>
          <a:xfrm>
            <a:off x="0" y="6513513"/>
            <a:ext cx="20066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431A59A-014C-4195-86B0-744A65A318AD}"/>
              </a:ext>
            </a:extLst>
          </p:cNvPr>
          <p:cNvSpPr>
            <a:spLocks noGrp="1"/>
          </p:cNvSpPr>
          <p:nvPr>
            <p:ph type="sldNum" sz="quarter" idx="3"/>
          </p:nvPr>
        </p:nvSpPr>
        <p:spPr>
          <a:xfrm>
            <a:off x="2622550" y="6513513"/>
            <a:ext cx="2005013" cy="344487"/>
          </a:xfrm>
          <a:prstGeom prst="rect">
            <a:avLst/>
          </a:prstGeom>
        </p:spPr>
        <p:txBody>
          <a:bodyPr vert="horz" lIns="91440" tIns="45720" rIns="91440" bIns="45720" rtlCol="0" anchor="b"/>
          <a:lstStyle>
            <a:lvl1pPr algn="r">
              <a:defRPr sz="1200"/>
            </a:lvl1pPr>
          </a:lstStyle>
          <a:p>
            <a:fld id="{06E4A8E0-CBC9-4654-A5E4-C16A20946212}" type="slidenum">
              <a:rPr lang="en-US" smtClean="0"/>
              <a:t>‹#›</a:t>
            </a:fld>
            <a:endParaRPr lang="en-US"/>
          </a:p>
        </p:txBody>
      </p:sp>
    </p:spTree>
    <p:extLst>
      <p:ext uri="{BB962C8B-B14F-4D97-AF65-F5344CB8AC3E}">
        <p14:creationId xmlns:p14="http://schemas.microsoft.com/office/powerpoint/2010/main" val="42196456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005965" cy="67968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2622114" y="0"/>
            <a:ext cx="2005965" cy="679686"/>
          </a:xfrm>
          <a:prstGeom prst="rect">
            <a:avLst/>
          </a:prstGeom>
        </p:spPr>
        <p:txBody>
          <a:bodyPr vert="horz" lIns="91440" tIns="45720" rIns="91440" bIns="45720" rtlCol="0"/>
          <a:lstStyle>
            <a:lvl1pPr algn="r">
              <a:defRPr sz="1200"/>
            </a:lvl1pPr>
          </a:lstStyle>
          <a:p>
            <a:fld id="{7B3ACEC6-FD2B-364A-87A5-E4E57BEBA3DB}" type="datetimeFigureOut">
              <a:rPr lang="en-US" smtClean="0"/>
              <a:t>5/23/2024</a:t>
            </a:fld>
            <a:endParaRPr lang="en-US"/>
          </a:p>
        </p:txBody>
      </p:sp>
      <p:sp>
        <p:nvSpPr>
          <p:cNvPr id="4" name="Slide Image Placeholder 3"/>
          <p:cNvSpPr>
            <a:spLocks noGrp="1" noRot="1" noChangeAspect="1"/>
          </p:cNvSpPr>
          <p:nvPr>
            <p:ph type="sldImg" idx="2"/>
          </p:nvPr>
        </p:nvSpPr>
        <p:spPr>
          <a:xfrm>
            <a:off x="1269250" y="446954"/>
            <a:ext cx="2272233" cy="17041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99241" y="2210696"/>
            <a:ext cx="4164693" cy="4200350"/>
          </a:xfrm>
          <a:prstGeom prst="rect">
            <a:avLst/>
          </a:prstGeom>
        </p:spPr>
        <p:txBody>
          <a:bodyPr vert="horz" lIns="91440" tIns="45720" rIns="91440" bIns="45720" rtlCol="0"/>
          <a:lstStyle/>
          <a:p>
            <a:pPr lvl="0"/>
            <a:r>
              <a:rPr lang="en-US" dirty="0"/>
              <a:t>Edit Master text style</a:t>
            </a:r>
          </a:p>
        </p:txBody>
      </p:sp>
      <p:sp>
        <p:nvSpPr>
          <p:cNvPr id="6" name="Footer Placeholder 5"/>
          <p:cNvSpPr>
            <a:spLocks noGrp="1"/>
          </p:cNvSpPr>
          <p:nvPr>
            <p:ph type="ftr" sz="quarter" idx="4"/>
          </p:nvPr>
        </p:nvSpPr>
        <p:spPr>
          <a:xfrm>
            <a:off x="74815" y="6075485"/>
            <a:ext cx="2005965" cy="6796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2548372" y="6075485"/>
            <a:ext cx="2005965" cy="679684"/>
          </a:xfrm>
          <a:prstGeom prst="rect">
            <a:avLst/>
          </a:prstGeom>
        </p:spPr>
        <p:txBody>
          <a:bodyPr vert="horz" lIns="91440" tIns="45720" rIns="91440" bIns="45720" rtlCol="0" anchor="b"/>
          <a:lstStyle>
            <a:lvl1pPr algn="r">
              <a:defRPr sz="1200"/>
            </a:lvl1pPr>
          </a:lstStyle>
          <a:p>
            <a:fld id="{FA2322D7-5974-A64C-97E5-5150CB045093}" type="slidenum">
              <a:rPr lang="en-US" smtClean="0"/>
              <a:t>‹#›</a:t>
            </a:fld>
            <a:endParaRPr lang="en-US"/>
          </a:p>
        </p:txBody>
      </p:sp>
    </p:spTree>
    <p:extLst>
      <p:ext uri="{BB962C8B-B14F-4D97-AF65-F5344CB8AC3E}">
        <p14:creationId xmlns:p14="http://schemas.microsoft.com/office/powerpoint/2010/main" val="38898128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arli.illinois.edu/technical-services-qa-20240523"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indent="0">
              <a:buFontTx/>
              <a:buNone/>
            </a:pPr>
            <a:endParaRPr lang="en-US" i="1"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A2322D7-5974-A64C-97E5-5150CB045093}" type="slidenum">
              <a:rPr kumimoji="0" lang="en-US" sz="1200" b="0" i="0" u="none" strike="noStrike" kern="1200" cap="none" spc="0" normalizeH="0" baseline="0" noProof="0" smtClean="0">
                <a:ln>
                  <a:noFill/>
                </a:ln>
                <a:solidFill>
                  <a:prstClr val="black"/>
                </a:solidFill>
                <a:effectLst/>
                <a:uLnTx/>
                <a:uFillTx/>
                <a:latin typeface="Times New Roman"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56774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(Ted)</a:t>
            </a:r>
          </a:p>
          <a:p>
            <a:r>
              <a:rPr lang="en-US" baseline="0" dirty="0">
                <a:cs typeface="Calibri"/>
              </a:rPr>
              <a:t>With that, we’re ready to look at how to manage the rollover ledgers job.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Start at the main Alma menu, go to </a:t>
            </a:r>
            <a:r>
              <a:rPr lang="en-US" b="1" i="0" dirty="0">
                <a:solidFill>
                  <a:srgbClr val="2C4D82"/>
                </a:solidFill>
                <a:effectLst/>
                <a:latin typeface="Roboto"/>
              </a:rPr>
              <a:t>Acquisitions &gt; Advanced Tools &gt; Rollover Ledgers</a:t>
            </a:r>
            <a:r>
              <a:rPr lang="en-US" b="0" i="0" dirty="0">
                <a:solidFill>
                  <a:srgbClr val="000000"/>
                </a:solidFill>
                <a:effectLst/>
                <a:latin typeface="Roboto"/>
              </a:rPr>
              <a:t>. The screen that appears will show a history of past jobs, which we can review to see how previous runs were handled. You may note that there are sometimes multiple runs in a year. These could include runs performed in draft or delete mode, as well as jobs focused on single ledgers or multiple ledgers.</a:t>
            </a:r>
            <a:endParaRPr lang="en-US" dirty="0"/>
          </a:p>
          <a:p>
            <a:endParaRPr lang="en-US" baseline="0" dirty="0">
              <a:cs typeface="Calibri"/>
            </a:endParaRPr>
          </a:p>
          <a:p>
            <a:pPr algn="l"/>
            <a:r>
              <a:rPr lang="en-US" b="0" i="0" dirty="0">
                <a:solidFill>
                  <a:srgbClr val="000000"/>
                </a:solidFill>
                <a:effectLst/>
                <a:latin typeface="Roboto"/>
              </a:rPr>
              <a:t>You may also notice from a couple timestamps here that the job may be run frequently. The Rollover Ledgers job is a manual job, meaning it cannot be scheduled to run at a specific time. Though it is considered a good practice to coordinate your timing with other staff using acquisitions.  </a:t>
            </a:r>
          </a:p>
          <a:p>
            <a:pPr algn="l"/>
            <a:endParaRPr lang="en-US" b="0" i="0" dirty="0">
              <a:solidFill>
                <a:srgbClr val="000000"/>
              </a:solidFill>
              <a:effectLst/>
              <a:latin typeface="Roboto"/>
            </a:endParaRPr>
          </a:p>
          <a:p>
            <a:pPr algn="l"/>
            <a:r>
              <a:rPr lang="en-US" b="0" i="0" dirty="0">
                <a:solidFill>
                  <a:srgbClr val="000000"/>
                </a:solidFill>
                <a:effectLst/>
                <a:latin typeface="Roboto"/>
              </a:rPr>
              <a:t>To kick off this process, click Add Job.</a:t>
            </a:r>
            <a:endParaRPr lang="en-US" baseline="0" dirty="0">
              <a:cs typeface="Calibri"/>
            </a:endParaRPr>
          </a:p>
        </p:txBody>
      </p:sp>
    </p:spTree>
    <p:extLst>
      <p:ext uri="{BB962C8B-B14F-4D97-AF65-F5344CB8AC3E}">
        <p14:creationId xmlns:p14="http://schemas.microsoft.com/office/powerpoint/2010/main" val="2953249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(Ted)</a:t>
            </a:r>
          </a:p>
          <a:p>
            <a:r>
              <a:rPr lang="en-US" dirty="0"/>
              <a:t>We’re looking at a screenshot of the add job screen for ledger rollover. We have a few selections to make to get started.</a:t>
            </a:r>
          </a:p>
          <a:p>
            <a:endParaRPr lang="en-US" dirty="0"/>
          </a:p>
          <a:p>
            <a:pPr algn="l">
              <a:buFont typeface="Arial" panose="020B0604020202020204" pitchFamily="34" charset="0"/>
              <a:buNone/>
            </a:pPr>
            <a:r>
              <a:rPr lang="en-US" dirty="0"/>
              <a:t>Create Allocation From: This option lets us create the starting allocation for a fund based on last year’s data. This offers flexibility for rolling different kinds of ledgers.</a:t>
            </a:r>
          </a:p>
          <a:p>
            <a:pPr algn="l">
              <a:buFont typeface="Arial" panose="020B0604020202020204" pitchFamily="34" charset="0"/>
              <a:buChar char="•"/>
            </a:pPr>
            <a:r>
              <a:rPr lang="en-US" b="1" i="0" dirty="0">
                <a:solidFill>
                  <a:srgbClr val="000000"/>
                </a:solidFill>
                <a:effectLst/>
                <a:latin typeface="lato"/>
              </a:rPr>
              <a:t>Allocation Balance</a:t>
            </a:r>
            <a:r>
              <a:rPr lang="en-US" b="0" i="0" dirty="0">
                <a:solidFill>
                  <a:srgbClr val="000000"/>
                </a:solidFill>
                <a:effectLst/>
                <a:latin typeface="lato"/>
              </a:rPr>
              <a:t> - The allocated funds are copied with their allocations to the new ledger for the new fiscal period.</a:t>
            </a:r>
          </a:p>
          <a:p>
            <a:pPr algn="l">
              <a:buFont typeface="Arial" panose="020B0604020202020204" pitchFamily="34" charset="0"/>
              <a:buChar char="•"/>
            </a:pPr>
            <a:r>
              <a:rPr lang="en-US" b="1" i="0" dirty="0">
                <a:solidFill>
                  <a:srgbClr val="000000"/>
                </a:solidFill>
                <a:effectLst/>
                <a:latin typeface="lato"/>
              </a:rPr>
              <a:t>None</a:t>
            </a:r>
            <a:r>
              <a:rPr lang="en-US" b="0" i="0" dirty="0">
                <a:solidFill>
                  <a:srgbClr val="000000"/>
                </a:solidFill>
                <a:effectLst/>
                <a:latin typeface="lato"/>
              </a:rPr>
              <a:t> - No allocations are created for the new fiscal period. This means you can enter the allocations when you find out your budget numbers. Start with a Zero budget.</a:t>
            </a:r>
          </a:p>
          <a:p>
            <a:pPr algn="l">
              <a:buFont typeface="Arial" panose="020B0604020202020204" pitchFamily="34" charset="0"/>
              <a:buChar char="•"/>
            </a:pPr>
            <a:r>
              <a:rPr lang="en-US" b="1" i="0" dirty="0">
                <a:solidFill>
                  <a:srgbClr val="000000"/>
                </a:solidFill>
                <a:effectLst/>
                <a:latin typeface="lato"/>
              </a:rPr>
              <a:t>Cash Balance</a:t>
            </a:r>
            <a:r>
              <a:rPr lang="en-US" b="0" i="0" dirty="0">
                <a:solidFill>
                  <a:srgbClr val="000000"/>
                </a:solidFill>
                <a:effectLst/>
                <a:latin typeface="lato"/>
              </a:rPr>
              <a:t> - The cash balance of the ledger fund populates the allocation balance in the new fiscal period.</a:t>
            </a:r>
          </a:p>
          <a:p>
            <a:pPr algn="l">
              <a:buFont typeface="Arial" panose="020B0604020202020204" pitchFamily="34" charset="0"/>
              <a:buChar char="•"/>
            </a:pPr>
            <a:r>
              <a:rPr lang="en-US" b="1" i="0" dirty="0">
                <a:solidFill>
                  <a:srgbClr val="000000"/>
                </a:solidFill>
                <a:effectLst/>
                <a:latin typeface="lato"/>
              </a:rPr>
              <a:t>Both</a:t>
            </a:r>
            <a:r>
              <a:rPr lang="en-US" b="0" i="0" dirty="0">
                <a:solidFill>
                  <a:srgbClr val="000000"/>
                </a:solidFill>
                <a:effectLst/>
                <a:latin typeface="lato"/>
              </a:rPr>
              <a:t> - The cash balance of the ledger fund and the allocated balance are both added to the allocation balance for the new fiscal period.</a:t>
            </a:r>
          </a:p>
          <a:p>
            <a:endParaRPr lang="en-US" dirty="0"/>
          </a:p>
          <a:p>
            <a:r>
              <a:rPr lang="en-US" dirty="0"/>
              <a:t>Ledger: Select the Ledger you want to Roll. IF you select ALL even draft or inactive ledgers in the fiscal year will be rolled, so you are better off selecting the actual ledger you wish to roll. Additionally, if you have ledgers that have modifications that are different depending on the type of funds managed in them they should be rolled separately, for example: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entury Gothic" panose="020B0502020202020204" pitchFamily="34" charset="0"/>
              </a:rPr>
              <a:t>if your operating budget ledger should start next year with the same allocations, but your gift and endowed funds should only start with whatever money is left from this year, those ledgers should be rolled separately.</a:t>
            </a:r>
            <a:endParaRPr lang="en-US" sz="1800" dirty="0">
              <a:effectLst/>
              <a:latin typeface="Calibri" panose="020F0502020204030204" pitchFamily="34" charset="0"/>
            </a:endParaRPr>
          </a:p>
          <a:p>
            <a:endParaRPr lang="en-US" dirty="0"/>
          </a:p>
          <a:p>
            <a:r>
              <a:rPr lang="en-US" dirty="0"/>
              <a:t>Action: Copy or Delete. Generally speaking, you will select COPY here. You would likely only select Delete if you ran an earlier rollover job in draft mode but wanted to delete it at once.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lato"/>
              </a:rPr>
              <a:t>FPC (%) : This field appears only if you select </a:t>
            </a:r>
            <a:r>
              <a:rPr lang="en-US" b="1" i="0" dirty="0">
                <a:solidFill>
                  <a:srgbClr val="000000"/>
                </a:solidFill>
                <a:effectLst/>
                <a:latin typeface="lato"/>
              </a:rPr>
              <a:t>Yes</a:t>
            </a:r>
            <a:r>
              <a:rPr lang="en-US" b="0" i="0" dirty="0">
                <a:solidFill>
                  <a:srgbClr val="000000"/>
                </a:solidFill>
                <a:effectLst/>
                <a:latin typeface="lato"/>
              </a:rPr>
              <a:t> in the </a:t>
            </a:r>
            <a:r>
              <a:rPr lang="en-US" b="1" i="0" dirty="0">
                <a:solidFill>
                  <a:srgbClr val="000000"/>
                </a:solidFill>
                <a:effectLst/>
                <a:latin typeface="lato"/>
              </a:rPr>
              <a:t>Create allocation</a:t>
            </a:r>
            <a:r>
              <a:rPr lang="en-US" b="0" i="0" dirty="0">
                <a:solidFill>
                  <a:srgbClr val="000000"/>
                </a:solidFill>
                <a:effectLst/>
                <a:latin typeface="lato"/>
              </a:rPr>
              <a:t> field and </a:t>
            </a:r>
            <a:r>
              <a:rPr lang="en-US" b="1" i="0" dirty="0">
                <a:solidFill>
                  <a:srgbClr val="000000"/>
                </a:solidFill>
                <a:effectLst/>
                <a:latin typeface="lato"/>
              </a:rPr>
              <a:t>Copy</a:t>
            </a:r>
            <a:r>
              <a:rPr lang="en-US" b="0" i="0" dirty="0">
                <a:solidFill>
                  <a:srgbClr val="000000"/>
                </a:solidFill>
                <a:effectLst/>
                <a:latin typeface="lato"/>
              </a:rPr>
              <a:t> in the </a:t>
            </a:r>
            <a:r>
              <a:rPr lang="en-US" b="1" i="0" dirty="0">
                <a:solidFill>
                  <a:srgbClr val="000000"/>
                </a:solidFill>
                <a:effectLst/>
                <a:latin typeface="lato"/>
              </a:rPr>
              <a:t>Action</a:t>
            </a:r>
            <a:r>
              <a:rPr lang="en-US" b="0" i="0" dirty="0">
                <a:solidFill>
                  <a:srgbClr val="000000"/>
                </a:solidFill>
                <a:effectLst/>
                <a:latin typeface="lato"/>
              </a:rPr>
              <a:t> field. The increase/decrease percentage of the new allocated funds when they are copied from the source ledger. If no percentage is entered, the value defaults to 0%.</a:t>
            </a:r>
          </a:p>
          <a:p>
            <a:br>
              <a:rPr lang="en-US" dirty="0"/>
            </a:br>
            <a:r>
              <a:rPr lang="en-US" dirty="0"/>
              <a:t>Create Status: DRAFT – as noted we need to create this in Draft form so we can edit the Fiscal Period Name, also, Draft is always a good choice when we’re learning new processes</a:t>
            </a:r>
          </a:p>
          <a:p>
            <a:endParaRPr lang="en-US" dirty="0"/>
          </a:p>
          <a:p>
            <a:r>
              <a:rPr lang="en-US" dirty="0"/>
              <a:t>From Year: Select the Current Year to Roll. Alma will populate the list from any eligible and active fiscal period. It is very important to check this value carefully, especially once future fiscal periods are in the system. </a:t>
            </a:r>
          </a:p>
          <a:p>
            <a:endParaRPr lang="en-US" dirty="0"/>
          </a:p>
          <a:p>
            <a:r>
              <a:rPr lang="en-US" dirty="0"/>
              <a:t>Copy Notes: Check these options to copy any notes and attachments during the Rollover.</a:t>
            </a:r>
          </a:p>
          <a:p>
            <a:r>
              <a:rPr lang="en-US" dirty="0"/>
              <a:t>Copy Attachments:</a:t>
            </a:r>
          </a:p>
          <a:p>
            <a:endParaRPr lang="en-US" dirty="0"/>
          </a:p>
          <a:p>
            <a:r>
              <a:rPr lang="en-US" dirty="0"/>
              <a:t>Regardless of what you select for notes or attachments, any rules regarding encumbrances and grace periods are copied when the ledger is copied. </a:t>
            </a:r>
          </a:p>
          <a:p>
            <a:endParaRPr lang="en-US" dirty="0"/>
          </a:p>
          <a:p>
            <a:r>
              <a:rPr lang="en-US" dirty="0"/>
              <a:t>Finally, note that when you click either button, </a:t>
            </a:r>
            <a:r>
              <a:rPr lang="en-US" b="1" dirty="0"/>
              <a:t>Add</a:t>
            </a:r>
            <a:r>
              <a:rPr lang="en-US" dirty="0"/>
              <a:t> or </a:t>
            </a:r>
            <a:r>
              <a:rPr lang="en-US" b="1" dirty="0"/>
              <a:t>Add and Close</a:t>
            </a:r>
            <a:r>
              <a:rPr lang="en-US" dirty="0"/>
              <a:t>, Alma kicks off the rollover job, so be sure your ready to roll (literally and figuratively) ;) </a:t>
            </a:r>
          </a:p>
          <a:p>
            <a:r>
              <a:rPr lang="en-US" dirty="0"/>
              <a:t>After the rollover job completes, we can review the outcomes from the Rollover Ledgers page. We’ll see in the results that the job completed, and if a ledger was rolled, we’ll see the number finished. Clicking the … menu button, we can view the detailed report.</a:t>
            </a:r>
          </a:p>
          <a:p>
            <a:endParaRPr lang="en-US" dirty="0"/>
          </a:p>
        </p:txBody>
      </p:sp>
    </p:spTree>
    <p:extLst>
      <p:ext uri="{BB962C8B-B14F-4D97-AF65-F5344CB8AC3E}">
        <p14:creationId xmlns:p14="http://schemas.microsoft.com/office/powerpoint/2010/main" val="4029105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(Ted)</a:t>
            </a:r>
          </a:p>
          <a:p>
            <a:r>
              <a:rPr lang="en-US" baseline="0" dirty="0">
                <a:cs typeface="Calibri"/>
              </a:rPr>
              <a:t>Then, we’ll view the actual output of the job by going to the Acquisitions menu, then Acquisitions Infrastructure, then Funds and Ledgers. Alma has a default setting for the ledgers and funds screen, where it automatically shows active funds that are part of the currently active fiscal period, according to the date of the fiscal period and grace period settings. Usually, that means you’ll reach this screen and see the old fiscal year first.</a:t>
            </a:r>
          </a:p>
          <a:p>
            <a:r>
              <a:rPr lang="en-US" baseline="0" dirty="0">
                <a:cs typeface="Calibri"/>
              </a:rPr>
              <a:t>At the top of list, we see the applied facets of Active and FY-2024. Since we just created a ledger as a draft and a new fiscal period, we won’t see the new data with these facets. Clicking the Clear All option gets us a refreshed screen.</a:t>
            </a:r>
          </a:p>
          <a:p>
            <a:endParaRPr lang="en-US" baseline="0" dirty="0">
              <a:cs typeface="Calibri"/>
            </a:endParaRPr>
          </a:p>
          <a:p>
            <a:endParaRPr lang="en-US" baseline="0" dirty="0">
              <a:cs typeface="Calibri"/>
            </a:endParaRPr>
          </a:p>
        </p:txBody>
      </p:sp>
    </p:spTree>
    <p:extLst>
      <p:ext uri="{BB962C8B-B14F-4D97-AF65-F5344CB8AC3E}">
        <p14:creationId xmlns:p14="http://schemas.microsoft.com/office/powerpoint/2010/main" val="3735469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(Ted)</a:t>
            </a:r>
          </a:p>
          <a:p>
            <a:r>
              <a:rPr lang="en-US" baseline="0" dirty="0">
                <a:cs typeface="Calibri"/>
              </a:rPr>
              <a:t>On the refreshed screen, we now see all funds present, including all those from past years that are now inactive. We also see that we can now select funds in a Draft status, which should let us pick our new ledger.</a:t>
            </a:r>
          </a:p>
          <a:p>
            <a:r>
              <a:rPr lang="en-US" baseline="0" dirty="0">
                <a:cs typeface="Calibri"/>
              </a:rPr>
              <a:t>Also, under the Fiscal Period facet, we see the new period at the top, which is labeled “06/30/2024 – 06/29/2025.” This isn’t a terribly memorable name to use as shorthand in orders or analytics. Though you may choose to leave this if you want, we know from helping others that this will make it harder to find these funds. We will change this fiscal period.</a:t>
            </a:r>
          </a:p>
        </p:txBody>
      </p:sp>
    </p:spTree>
    <p:extLst>
      <p:ext uri="{BB962C8B-B14F-4D97-AF65-F5344CB8AC3E}">
        <p14:creationId xmlns:p14="http://schemas.microsoft.com/office/powerpoint/2010/main" val="3064020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(Ted)</a:t>
            </a:r>
          </a:p>
          <a:p>
            <a:r>
              <a:rPr lang="en-US" sz="1200" baseline="0" dirty="0">
                <a:latin typeface="+mj-lt"/>
                <a:ea typeface="+mn-lt"/>
                <a:cs typeface="Calibri"/>
              </a:rPr>
              <a:t>To set a more practical and consistent fiscal period name, we go into Alma Configuration, then Acquisitions, General, and Fund and Ledger Fiscal Period. We should find the newest fiscal period at the bottom of the list, though that’s not a guarantee. Instead, you’ll watch for a row with the latest dates *and* a set of dates in the fiscal period name column. Click in the box to enter your preferred fiscal period name.</a:t>
            </a:r>
          </a:p>
          <a:p>
            <a:endParaRPr lang="en-US" sz="1200" baseline="0" dirty="0">
              <a:latin typeface="+mj-lt"/>
              <a:ea typeface="+mn-lt"/>
              <a:cs typeface="Calibri"/>
            </a:endParaRPr>
          </a:p>
          <a:p>
            <a:r>
              <a:rPr lang="en-US" sz="1200" baseline="0" dirty="0">
                <a:latin typeface="+mj-lt"/>
                <a:ea typeface="+mn-lt"/>
                <a:cs typeface="Calibri"/>
              </a:rPr>
              <a:t>If you’re used to Alma configuration screens, you might wonder from the screen appearance if it is possible to manually update this table before doing rollover. The screen looks like other tables that can be edited and exported and reimported. However, *only* the rollover ledgers job may add new rows to this configuration screen. In part, this is how Alma keeps a strict constraint on fiscal period lengths as exactly one year. </a:t>
            </a:r>
          </a:p>
        </p:txBody>
      </p:sp>
    </p:spTree>
    <p:extLst>
      <p:ext uri="{BB962C8B-B14F-4D97-AF65-F5344CB8AC3E}">
        <p14:creationId xmlns:p14="http://schemas.microsoft.com/office/powerpoint/2010/main" val="2053345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(Ted)</a:t>
            </a:r>
          </a:p>
          <a:p>
            <a:r>
              <a:rPr lang="en-US" dirty="0"/>
              <a:t>With that saved, we go back to the main Alma menu, then back to our funds and ledgers screen. Again, since this screen doesn’t retain selected facets between visits, we need to clear the existing facets first. Then, we may choose the facets that show our newly rolled funds.</a:t>
            </a:r>
          </a:p>
        </p:txBody>
      </p:sp>
    </p:spTree>
    <p:extLst>
      <p:ext uri="{BB962C8B-B14F-4D97-AF65-F5344CB8AC3E}">
        <p14:creationId xmlns:p14="http://schemas.microsoft.com/office/powerpoint/2010/main" val="3110059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(Ted)</a:t>
            </a:r>
          </a:p>
          <a:p>
            <a:r>
              <a:rPr lang="en-US" dirty="0"/>
              <a:t>After copying the ledgers and funds, you’ll have some follow-up to do on the created fund records. First, you’ll review the allocated balance to make sure that it is set according to your selection in the Roll Ledgers job. For example, if you selected to role the previous allocated balance, your new fund’s allocated balance should look like the old one. Similarly, if you selected cash balance, then the new fund should have whatever is left in the old fund right now. Of course, if you selected none, then the new fund allocated balance should be zero dollars.</a:t>
            </a:r>
          </a:p>
          <a:p>
            <a:endParaRPr lang="en-US" dirty="0"/>
          </a:p>
          <a:p>
            <a:r>
              <a:rPr lang="en-US" dirty="0"/>
              <a:t>Note, that while funds are in draft status, you will be able to see the amounts that were copied, but you cannot edit any of the balance amounts. Also, the new funds will have no encumbrance transactions yet, because you haven’t performed the Rollover PO Lines job yet, which you may only do after making the funds Active.</a:t>
            </a:r>
          </a:p>
          <a:p>
            <a:endParaRPr lang="en-US" dirty="0"/>
          </a:p>
          <a:p>
            <a:r>
              <a:rPr lang="en-US" dirty="0"/>
              <a:t>Other details to check on the new funds is the administrative details. Start with the fund names and codes. Do any of these have any date-related details in them that won’t make sense now? If you had a fund code 2024chem, is that useful in 2025? </a:t>
            </a:r>
          </a:p>
          <a:p>
            <a:endParaRPr lang="en-US" dirty="0"/>
          </a:p>
          <a:p>
            <a:r>
              <a:rPr lang="en-US" dirty="0"/>
              <a:t>Check to see that all active funds were copied into the new ledger. This will be important for rolling PO lines, since they need to move from an active fund in the old year to the corresponding active fund in the new year. </a:t>
            </a:r>
          </a:p>
          <a:p>
            <a:endParaRPr lang="en-US" dirty="0"/>
          </a:p>
          <a:p>
            <a:r>
              <a:rPr lang="en-US" dirty="0"/>
              <a:t>The Rollover Ledgers job should also copy any inactive funds as well. If you made them inactive because the fund is going out of use, this may be an opportunity to remove the fund from the ledger.</a:t>
            </a:r>
          </a:p>
          <a:p>
            <a:endParaRPr lang="en-US" dirty="0"/>
          </a:p>
          <a:p>
            <a:r>
              <a:rPr lang="en-US" dirty="0"/>
              <a:t>Finally, check your fund rules, notes and attachments. </a:t>
            </a:r>
          </a:p>
          <a:p>
            <a:endParaRPr lang="en-US" dirty="0"/>
          </a:p>
        </p:txBody>
      </p:sp>
    </p:spTree>
    <p:extLst>
      <p:ext uri="{BB962C8B-B14F-4D97-AF65-F5344CB8AC3E}">
        <p14:creationId xmlns:p14="http://schemas.microsoft.com/office/powerpoint/2010/main" val="4033030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(Ted)</a:t>
            </a:r>
          </a:p>
          <a:p>
            <a:r>
              <a:rPr lang="en-US" dirty="0"/>
              <a:t>This is a good time to pause to answer questions from chat, or you may raise your hand or unmute.</a:t>
            </a:r>
          </a:p>
        </p:txBody>
      </p:sp>
    </p:spTree>
    <p:extLst>
      <p:ext uri="{BB962C8B-B14F-4D97-AF65-F5344CB8AC3E}">
        <p14:creationId xmlns:p14="http://schemas.microsoft.com/office/powerpoint/2010/main" val="931045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OK, let’s talk a little about rolling PO Lines.</a:t>
            </a:r>
          </a:p>
          <a:p>
            <a:r>
              <a:rPr lang="en-US" dirty="0"/>
              <a:t>This job can also be found in Acquisitions &gt; Advanced Tools &gt; Rollover PO Lines</a:t>
            </a:r>
          </a:p>
          <a:p>
            <a:endParaRPr lang="en-US" dirty="0"/>
          </a:p>
          <a:p>
            <a:r>
              <a:rPr lang="en-US" dirty="0"/>
              <a:t>Once your Ledger &amp; Funds are set up and Active you can use this in REPORT MODE to check and see WHAT POLs will be rolled – in the same manner you would have used the Open Orders Report in Voyager. There appear to be some shared Analytics reports to find Open Reports as well – For One-Time Orders Alma is looking for lines that are ordered but not yet invoiced. However, the nice thing about the Rollover PO lines job is that you can use it as a “Open Orders Report” AS LONG AS YOU CHECK REPORT MODE! </a:t>
            </a:r>
            <a:r>
              <a:rPr lang="en-US" dirty="0">
                <a:sym typeface="Wingdings" panose="05000000000000000000" pitchFamily="2" charset="2"/>
              </a:rPr>
              <a:t></a:t>
            </a:r>
            <a:endParaRPr lang="en-US" dirty="0"/>
          </a:p>
          <a:p>
            <a:endParaRPr lang="en-US" dirty="0"/>
          </a:p>
          <a:p>
            <a:r>
              <a:rPr lang="en-US" dirty="0"/>
              <a:t>Let’s take a look at how that would work.</a:t>
            </a:r>
          </a:p>
          <a:p>
            <a:endParaRPr lang="en-US" dirty="0"/>
          </a:p>
          <a:p>
            <a:r>
              <a:rPr lang="en-US" dirty="0"/>
              <a:t>As with the Ledger Rollover Job you are presented with a number of options on the Add Job screen, again, Add and Add and Close will Run the job, not just add the job to a queue.</a:t>
            </a:r>
          </a:p>
          <a:p>
            <a:endParaRPr lang="en-US" dirty="0"/>
          </a:p>
          <a:p>
            <a:pPr algn="l" fontAlgn="t">
              <a:buFont typeface="Arial" panose="020B0604020202020204" pitchFamily="34" charset="0"/>
              <a:buChar char="•"/>
            </a:pPr>
            <a:r>
              <a:rPr lang="en-US" dirty="0">
                <a:effectLst/>
              </a:rPr>
              <a:t>New encumbrance calculation</a:t>
            </a:r>
          </a:p>
          <a:p>
            <a:pPr lvl="1" algn="l" fontAlgn="t">
              <a:buFont typeface="Arial" panose="020B0604020202020204" pitchFamily="34" charset="0"/>
              <a:buChar char="•"/>
            </a:pPr>
            <a:r>
              <a:rPr lang="en-US" dirty="0">
                <a:effectLst/>
              </a:rPr>
              <a:t>The way to calculate the encumbrances in the new fiscal period. When working with continuous PO lines, you can base this calculation on:</a:t>
            </a:r>
          </a:p>
          <a:p>
            <a:pPr lvl="1" algn="l" fontAlgn="t">
              <a:buFont typeface="Arial" panose="020B0604020202020204" pitchFamily="34" charset="0"/>
              <a:buChar char="•"/>
            </a:pPr>
            <a:r>
              <a:rPr lang="en-US" b="1" dirty="0">
                <a:effectLst/>
              </a:rPr>
              <a:t>Encumbrance</a:t>
            </a:r>
            <a:r>
              <a:rPr lang="en-US" dirty="0">
                <a:effectLst/>
              </a:rPr>
              <a:t> – Adds all the encumbrances and moves them to the new fiscal period (plus or minus the FPC factor %). Alma then runs the dis-encumbrance on the entire expenditure.	</a:t>
            </a:r>
          </a:p>
          <a:p>
            <a:pPr lvl="1" algn="l" fontAlgn="t">
              <a:buFont typeface="Arial" panose="020B0604020202020204" pitchFamily="34" charset="0"/>
              <a:buChar char="•"/>
            </a:pPr>
            <a:r>
              <a:rPr lang="en-US" b="1" dirty="0">
                <a:effectLst/>
              </a:rPr>
              <a:t>Expenditure</a:t>
            </a:r>
            <a:r>
              <a:rPr lang="en-US" dirty="0">
                <a:effectLst/>
              </a:rPr>
              <a:t> – Calculation is based on the sum of all expenditures related to the fiscal period (plus or minus the FPC factor). The encumbrance is relative for each fund. If this option is selected and the PO line does not have expenditures, calculation is instead based on encumbrance.</a:t>
            </a:r>
          </a:p>
          <a:p>
            <a:pPr algn="l" fontAlgn="t"/>
            <a:endParaRPr lang="en-US" dirty="0">
              <a:effectLst/>
            </a:endParaRPr>
          </a:p>
          <a:p>
            <a:pPr algn="l" fontAlgn="t"/>
            <a:r>
              <a:rPr lang="en-US" dirty="0">
                <a:effectLst/>
              </a:rPr>
              <a:t>Calculation for one-time PO lines is always based on </a:t>
            </a:r>
            <a:r>
              <a:rPr lang="en-US" b="1" dirty="0">
                <a:effectLst/>
              </a:rPr>
              <a:t>Encumbrance</a:t>
            </a:r>
            <a:r>
              <a:rPr lang="en-US" dirty="0">
                <a:effectLst/>
              </a:rPr>
              <a:t>, but the FPC factor % is not calculated.</a:t>
            </a:r>
          </a:p>
          <a:p>
            <a:pPr algn="l" fontAlgn="t"/>
            <a:endParaRPr lang="en-US" dirty="0">
              <a:effectLst/>
            </a:endParaRPr>
          </a:p>
          <a:p>
            <a:pPr algn="l" fontAlgn="t"/>
            <a:r>
              <a:rPr lang="en-US" dirty="0">
                <a:effectLst/>
              </a:rPr>
              <a:t>FPC factor (%) The increase/decrease percentage of the encumbrance when the PO lines are copied to the new fiscal period. If no percentage is entered, the value defaults to 0%. This FPC factor is designed to help with continuation line increase “expectations” – you do not have to use it, but it can help </a:t>
            </a:r>
            <a:r>
              <a:rPr lang="en-US" dirty="0" err="1">
                <a:effectLst/>
              </a:rPr>
              <a:t>encumberance</a:t>
            </a:r>
            <a:r>
              <a:rPr lang="en-US" dirty="0">
                <a:effectLst/>
              </a:rPr>
              <a:t> expectations.</a:t>
            </a:r>
          </a:p>
          <a:p>
            <a:pPr algn="l" fontAlgn="t"/>
            <a:endParaRPr lang="en-US" dirty="0">
              <a:effectLst/>
            </a:endParaRPr>
          </a:p>
          <a:p>
            <a:pPr algn="l" fontAlgn="t"/>
            <a:r>
              <a:rPr lang="en-US" dirty="0">
                <a:effectLst/>
              </a:rPr>
              <a:t>From year The year from which to copy the PO line. Select from the current or previous fiscal period.</a:t>
            </a:r>
          </a:p>
          <a:p>
            <a:pPr algn="l" fontAlgn="t"/>
            <a:endParaRPr lang="en-US" dirty="0">
              <a:effectLst/>
            </a:endParaRPr>
          </a:p>
          <a:p>
            <a:pPr algn="l" fontAlgn="t"/>
            <a:r>
              <a:rPr lang="en-US" dirty="0">
                <a:effectLst/>
              </a:rPr>
              <a:t>Libraries A library or libraries for which the PO line rollover is to take effect. </a:t>
            </a:r>
            <a:r>
              <a:rPr lang="en-US" dirty="0">
                <a:effectLst/>
                <a:latin typeface="Open Sans"/>
              </a:rPr>
              <a:t>If you do not select a value in this field, rollover is performed for the entire institution.</a:t>
            </a:r>
            <a:endParaRPr lang="en-US" dirty="0">
              <a:effectLst/>
            </a:endParaRPr>
          </a:p>
          <a:p>
            <a:pPr algn="l" fontAlgn="t"/>
            <a:endParaRPr lang="en-US" dirty="0">
              <a:effectLst/>
            </a:endParaRPr>
          </a:p>
          <a:p>
            <a:pPr algn="l" fontAlgn="t"/>
            <a:r>
              <a:rPr lang="en-US" dirty="0">
                <a:effectLst/>
              </a:rPr>
              <a:t>PO Line You can select a single PO line. If you do not, all PO lines are rolled over. Check over encumbrance Whether to ensure that checking over-encumbrance rules of the fund/ledger are performed. Clear this option if you do not want over-encumbrance rules to be checked, If you chose no allocations for your funds and have not yet allocated funds be sure to uncheck Over encumbrance.</a:t>
            </a:r>
          </a:p>
          <a:p>
            <a:pPr algn="l" fontAlgn="t"/>
            <a:endParaRPr lang="en-US" dirty="0">
              <a:effectLst/>
            </a:endParaRPr>
          </a:p>
          <a:p>
            <a:pPr algn="l" fontAlgn="t"/>
            <a:r>
              <a:rPr lang="en-US" b="1" dirty="0">
                <a:effectLst/>
              </a:rPr>
              <a:t>Report mode</a:t>
            </a:r>
            <a:r>
              <a:rPr lang="en-US" dirty="0">
                <a:effectLst/>
              </a:rPr>
              <a:t> This option will show any errors and what lines will roll.</a:t>
            </a:r>
          </a:p>
          <a:p>
            <a:pPr algn="l" fontAlgn="t"/>
            <a:endParaRPr lang="en-US" dirty="0">
              <a:effectLst/>
            </a:endParaRPr>
          </a:p>
          <a:p>
            <a:pPr algn="l" fontAlgn="t"/>
            <a:r>
              <a:rPr lang="en-US" dirty="0">
                <a:effectLst/>
              </a:rPr>
              <a:t>Continuous Order Only – </a:t>
            </a:r>
          </a:p>
          <a:p>
            <a:pPr algn="l" fontAlgn="t"/>
            <a:r>
              <a:rPr lang="en-US" dirty="0">
                <a:effectLst/>
              </a:rPr>
              <a:t>Standing Order Only</a:t>
            </a:r>
          </a:p>
          <a:p>
            <a:pPr algn="l" fontAlgn="t"/>
            <a:r>
              <a:rPr lang="en-US" dirty="0">
                <a:effectLst/>
              </a:rPr>
              <a:t>One-Time Order Only</a:t>
            </a:r>
          </a:p>
          <a:p>
            <a:pPr algn="l" fontAlgn="t"/>
            <a:endParaRPr lang="en-US" dirty="0">
              <a:effectLst/>
            </a:endParaRPr>
          </a:p>
          <a:p>
            <a:r>
              <a:rPr lang="en-US" dirty="0">
                <a:effectLst/>
              </a:rPr>
              <a:t>If none of these options are selected, or if all of them are selected, then encumbrances for all PO lines types are rolled over. Otherwise, only the selected type/types are rolled over.</a:t>
            </a:r>
          </a:p>
          <a:p>
            <a:endParaRPr lang="en-US" dirty="0">
              <a:effectLst/>
            </a:endParaRPr>
          </a:p>
          <a:p>
            <a:r>
              <a:rPr lang="en-US" dirty="0">
                <a:effectLst/>
              </a:rPr>
              <a:t>I think it is useful to run each type of order separately especially in Report Mode to see what orders are going to roll, particularly for One-Time Orders. </a:t>
            </a:r>
          </a:p>
          <a:p>
            <a:endParaRPr lang="en-US" dirty="0">
              <a:effectLst/>
            </a:endParaRPr>
          </a:p>
          <a:p>
            <a:r>
              <a:rPr lang="en-US" dirty="0">
                <a:effectLst/>
              </a:rPr>
              <a:t>Once you roll each order type you can view download the reports and see what will roll-over and any problems with current POLs.</a:t>
            </a:r>
            <a:endParaRPr lang="en-US" dirty="0"/>
          </a:p>
        </p:txBody>
      </p:sp>
    </p:spTree>
    <p:extLst>
      <p:ext uri="{BB962C8B-B14F-4D97-AF65-F5344CB8AC3E}">
        <p14:creationId xmlns:p14="http://schemas.microsoft.com/office/powerpoint/2010/main" val="983982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All the reports from previously run Report mode and actual Rollovers appear at the Add Job Screen. Under the “More Actions” menu you can see the options: View, Events &amp; Report.</a:t>
            </a:r>
          </a:p>
          <a:p>
            <a:endParaRPr lang="en-US" dirty="0"/>
          </a:p>
          <a:p>
            <a:r>
              <a:rPr lang="en-US" dirty="0"/>
              <a:t>View: Gives an overview of the results. </a:t>
            </a:r>
          </a:p>
          <a:p>
            <a:r>
              <a:rPr lang="en-US" dirty="0"/>
              <a:t>	Job Events: Counts of successes and Issues. Clicking each one will show a POL list. This is very useful in Report mode as you can download the list to address any issues (POLs you may want to invoice before rollover, </a:t>
            </a:r>
            <a:r>
              <a:rPr lang="en-US" dirty="0" err="1"/>
              <a:t>etc</a:t>
            </a:r>
            <a:r>
              <a:rPr lang="en-US" dirty="0"/>
              <a:t>)</a:t>
            </a:r>
          </a:p>
          <a:p>
            <a:r>
              <a:rPr lang="en-US" dirty="0"/>
              <a:t>	Counters: shows your selections for the rollover job</a:t>
            </a:r>
          </a:p>
          <a:p>
            <a:r>
              <a:rPr lang="en-US" dirty="0"/>
              <a:t>	Report table: counts the number of POL types for the job</a:t>
            </a:r>
          </a:p>
          <a:p>
            <a:endParaRPr lang="en-US" dirty="0"/>
          </a:p>
          <a:p>
            <a:r>
              <a:rPr lang="en-US" dirty="0"/>
              <a:t>Events &amp; Report: Provides a more detailed look at what happened with each POL. When everything goes OK this section is less interesting, but if there are issues it can be useful to download the Excel format and view there.</a:t>
            </a:r>
          </a:p>
          <a:p>
            <a:r>
              <a:rPr lang="en-US" dirty="0"/>
              <a:t> (yes these do the same thing).</a:t>
            </a:r>
          </a:p>
        </p:txBody>
      </p:sp>
    </p:spTree>
    <p:extLst>
      <p:ext uri="{BB962C8B-B14F-4D97-AF65-F5344CB8AC3E}">
        <p14:creationId xmlns:p14="http://schemas.microsoft.com/office/powerpoint/2010/main" val="4082390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(Ted)</a:t>
            </a:r>
          </a:p>
          <a:p>
            <a:r>
              <a:rPr lang="en-US" dirty="0"/>
              <a:t>Good afternoon and welcome to the CARLI Technical Services Q&amp;A for May 23, 2024. I’m Ted Schwitzner of the CARLI Office. Our topic this month is Annual Acquisitions Activities, as this is the time of year when thoughts turn to closing one fiscal year and setting up the next.</a:t>
            </a:r>
          </a:p>
        </p:txBody>
      </p:sp>
      <p:sp>
        <p:nvSpPr>
          <p:cNvPr id="4" name="Slide Number Placeholder 3"/>
          <p:cNvSpPr>
            <a:spLocks noGrp="1"/>
          </p:cNvSpPr>
          <p:nvPr>
            <p:ph type="sldNum" sz="quarter" idx="10"/>
          </p:nvPr>
        </p:nvSpPr>
        <p:spPr/>
        <p:txBody>
          <a:bodyPr/>
          <a:lstStyle/>
          <a:p>
            <a:fld id="{6C000894-D4C7-4176-BCDB-B30C355E07DC}" type="slidenum">
              <a:rPr lang="en-US" smtClean="0"/>
              <a:t>2</a:t>
            </a:fld>
            <a:endParaRPr lang="en-US"/>
          </a:p>
        </p:txBody>
      </p:sp>
    </p:spTree>
    <p:extLst>
      <p:ext uri="{BB962C8B-B14F-4D97-AF65-F5344CB8AC3E}">
        <p14:creationId xmlns:p14="http://schemas.microsoft.com/office/powerpoint/2010/main" val="3819979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All the reports from previously run Report mode and actual Rollovers appear at the Add Job Screen. Under the “More Actions” menu you can see the options: View, Events &amp; Report.</a:t>
            </a:r>
          </a:p>
          <a:p>
            <a:endParaRPr lang="en-US" dirty="0"/>
          </a:p>
          <a:p>
            <a:r>
              <a:rPr lang="en-US" dirty="0"/>
              <a:t>View: Gives an overview of the results. </a:t>
            </a:r>
          </a:p>
          <a:p>
            <a:r>
              <a:rPr lang="en-US" dirty="0"/>
              <a:t>	Job Events: Counts of successes and Issues. Clicking each one will show a POL list. This is very useful in Report mode as you can download the list to address any issues (POLs you may want to invoice before rollover, </a:t>
            </a:r>
            <a:r>
              <a:rPr lang="en-US" dirty="0" err="1"/>
              <a:t>etc</a:t>
            </a:r>
            <a:r>
              <a:rPr lang="en-US" dirty="0"/>
              <a:t>)</a:t>
            </a:r>
          </a:p>
          <a:p>
            <a:r>
              <a:rPr lang="en-US" dirty="0"/>
              <a:t>	Counters: shows your selections for the rollover job</a:t>
            </a:r>
          </a:p>
          <a:p>
            <a:r>
              <a:rPr lang="en-US" dirty="0"/>
              <a:t>	Report table: counts the number of POL types for the job</a:t>
            </a:r>
          </a:p>
          <a:p>
            <a:endParaRPr lang="en-US" dirty="0"/>
          </a:p>
          <a:p>
            <a:r>
              <a:rPr lang="en-US" dirty="0"/>
              <a:t>Events &amp; Report: Provides a more detailed look at what happened with each POL. When everything goes OK this section is less interesting, but if there are issues it can be useful to download the Excel format and view there.</a:t>
            </a:r>
          </a:p>
          <a:p>
            <a:r>
              <a:rPr lang="en-US" dirty="0"/>
              <a:t> (yes these do the same thing).</a:t>
            </a:r>
          </a:p>
        </p:txBody>
      </p:sp>
    </p:spTree>
    <p:extLst>
      <p:ext uri="{BB962C8B-B14F-4D97-AF65-F5344CB8AC3E}">
        <p14:creationId xmlns:p14="http://schemas.microsoft.com/office/powerpoint/2010/main" val="3621199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1991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1628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(Ted)</a:t>
            </a:r>
          </a:p>
          <a:p>
            <a:r>
              <a:rPr lang="en-US" dirty="0"/>
              <a:t>This is a good time to pause to answer questions from chat, or you may raise your hand or unmute.</a:t>
            </a:r>
          </a:p>
          <a:p>
            <a:endParaRPr lang="en-US" dirty="0"/>
          </a:p>
        </p:txBody>
      </p:sp>
    </p:spTree>
    <p:extLst>
      <p:ext uri="{BB962C8B-B14F-4D97-AF65-F5344CB8AC3E}">
        <p14:creationId xmlns:p14="http://schemas.microsoft.com/office/powerpoint/2010/main" val="980229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(Ted)</a:t>
            </a:r>
          </a:p>
          <a:p>
            <a:r>
              <a:rPr lang="en-US" dirty="0"/>
              <a:t>Ironically, fiscal period close doesn’t actually close any orders. It closes the fiscal year and opens a new one, but the rollover PO lines job will simply leave most POLs in previous years. These orders, if they are still in an open state, can clutter your receiving workbench, your notifications, and your reports for a while if you don’t resolve them. While the revamped order line task list makes it easier to find orders, if we go to Acquisitions &gt; Purchase Order Lines &gt; All PO Lines, we see our full and probably overwhelming ordering history. Even with the facets, it could take a while to manage your way through different problems. </a:t>
            </a:r>
          </a:p>
          <a:p>
            <a:endParaRPr lang="en-US" dirty="0"/>
          </a:p>
          <a:p>
            <a:r>
              <a:rPr lang="en-US" dirty="0"/>
              <a:t>To limit the list to just the current fiscal year, use the Order Lines as the search type, then build an advanced search on Sent Date after the start of your fiscal year.</a:t>
            </a:r>
          </a:p>
          <a:p>
            <a:endParaRPr lang="en-US" dirty="0"/>
          </a:p>
          <a:p>
            <a:r>
              <a:rPr lang="en-US" dirty="0"/>
              <a:t>From there, use one or more facets to pare down the list into smaller, more manageable chunks. You may also save these chunks into sets of their own for you to work through one by one. In some cases, you may be able to resolve some with a job.</a:t>
            </a:r>
          </a:p>
          <a:p>
            <a:endParaRPr lang="en-US" dirty="0"/>
          </a:p>
          <a:p>
            <a:r>
              <a:rPr lang="en-US" dirty="0"/>
              <a:t>I would also mention an out of the box analytics tool, the Ex Libris designed Claims Dashboard. This will show you the list of orders that should have arrived in the last two year. By arrived, that means physically received or electronically activated.</a:t>
            </a:r>
          </a:p>
        </p:txBody>
      </p:sp>
    </p:spTree>
    <p:extLst>
      <p:ext uri="{BB962C8B-B14F-4D97-AF65-F5344CB8AC3E}">
        <p14:creationId xmlns:p14="http://schemas.microsoft.com/office/powerpoint/2010/main" val="13179975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(Ted)</a:t>
            </a:r>
          </a:p>
          <a:p>
            <a:r>
              <a:rPr lang="en-US" dirty="0"/>
              <a:t>Of course, finding the orders is still the easy part. How you resolve them will depend on the POL status. One way or another, you’ll want to get POLs to a closed state.</a:t>
            </a:r>
          </a:p>
        </p:txBody>
      </p:sp>
    </p:spTree>
    <p:extLst>
      <p:ext uri="{BB962C8B-B14F-4D97-AF65-F5344CB8AC3E}">
        <p14:creationId xmlns:p14="http://schemas.microsoft.com/office/powerpoint/2010/main" val="8091029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(Ted)</a:t>
            </a:r>
          </a:p>
          <a:p>
            <a:r>
              <a:rPr lang="en-US" dirty="0"/>
              <a:t>Something that we realized over the last year that hadn’t occurred before was the relationship between rollover of continuation PO lines and their renewal state. Like a lot of orders, subscriptions and standing orders may be initiated at any time in the year, but continuation vendors typically handle renewals at the same time every year. However, the times when we review and set renewals may not align completely with fiscal period close. We found it is possible for these situations to overlap in a way that needs monitoring.</a:t>
            </a:r>
          </a:p>
          <a:p>
            <a:endParaRPr lang="en-US" dirty="0"/>
          </a:p>
          <a:p>
            <a:r>
              <a:rPr lang="en-US" dirty="0"/>
              <a:t>For those less familiar with Alma’s continuations architecture, here’s a quick overview. In Alma, a continuation, rather a subscription or a standing order, is entered as a single purchase order line. This is done as an efficiency to reuse the same object over and over for future transactions; this can be unfamiliar to those who have used systems that require a new PO line for each year’s purchase. But by using the single line, we’re able to track costs on the title and the same PO line number over time, while not requiring the creation of any new holdings for each order. The POL is rolled from year to year based on whether the title is renewed from year to year.</a:t>
            </a:r>
          </a:p>
          <a:p>
            <a:endParaRPr lang="en-US" dirty="0"/>
          </a:p>
          <a:p>
            <a:r>
              <a:rPr lang="en-US" dirty="0"/>
              <a:t>Alma supports two types of renewal. There is recurring renewal, which automatically renews based on the renewal date initially entered. Then there is manual renewal, which requires user intervention to determine if the order should continue another year. Alma has a POL renewal job that checks for the renewal date as well as a reminder setting. The job will either renew the POL automatically or add the POL to the waiting for renewal list.</a:t>
            </a:r>
          </a:p>
        </p:txBody>
      </p:sp>
    </p:spTree>
    <p:extLst>
      <p:ext uri="{BB962C8B-B14F-4D97-AF65-F5344CB8AC3E}">
        <p14:creationId xmlns:p14="http://schemas.microsoft.com/office/powerpoint/2010/main" val="160242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turns out that the renewal status and renewal date factor into whether Alma considers a continuation POL as open. As I mentioned earlier, the rollover PO lines job will scan for any PO lines that are considered open orders. Thanks to couple support tickets this past year, we learned that a continuation would be ineligible to rollover if the renewal date fell prior to the date that the Rollover PO Line job ran and the status was waiting for renewal. Other combinations read as open, which makes sense. If I roll on July 1, and renew on July 31, I haven’t reached the deadline for a decision to renew or not. But if I renewed on May 1, then on July 1, the POL reads as waiting for invoice.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this revealed itself is interesting. A library found in the fall that they couldn’t get a POL to renew manually. They encountered an error: Fund subscription is not active. On closer examination, we spotted that the fund on the POL was still in the previous fiscal period’s ledger, and that the renewal date was before their rollover date. Alma had seemed very forgiving about some of the data on PO lines before that, so it was a surprising effect.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4149680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(Ted)</a:t>
            </a:r>
          </a:p>
          <a:p>
            <a:r>
              <a:rPr lang="en-US" dirty="0"/>
              <a:t>With that, we’ve reached the end of our content for today. We’ll continue to take questions from you.</a:t>
            </a:r>
          </a:p>
          <a:p>
            <a:endParaRPr lang="en-US" dirty="0"/>
          </a:p>
        </p:txBody>
      </p:sp>
    </p:spTree>
    <p:extLst>
      <p:ext uri="{BB962C8B-B14F-4D97-AF65-F5344CB8AC3E}">
        <p14:creationId xmlns:p14="http://schemas.microsoft.com/office/powerpoint/2010/main" val="522338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(Ted)</a:t>
            </a:r>
          </a:p>
          <a:p>
            <a:r>
              <a:rPr lang="en-US" baseline="0" dirty="0">
                <a:cs typeface="Calibri"/>
              </a:rPr>
              <a:t>Here’s an overview of the topics we have lined up for this presentation. We’ll begin by looking at the Fiscal Period Rollover process. Then we’ll look at some year-end clean-up tasks that may also be used as general acquisitions maintenance. Finally, we’ll cover renewals for subscriptions and standing orders. We should have plenty of time for questions and answers, and we hope that those of you with experience in these areas will share your suggestions.</a:t>
            </a:r>
          </a:p>
          <a:p>
            <a:endParaRPr lang="en-US" baseline="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cs typeface="Calibri"/>
              </a:rPr>
              <a:t>I also want to highlight that the next scheduled Technical Services Q&amp;A will take place on Thursday, June 20. Brent Eckert of Rock Valley College will present “</a:t>
            </a:r>
            <a:r>
              <a:rPr lang="en-US" b="0" dirty="0">
                <a:solidFill>
                  <a:srgbClr val="DEDEDE"/>
                </a:solidFill>
                <a:effectLst/>
                <a:highlight>
                  <a:srgbClr val="000000"/>
                </a:highlight>
                <a:latin typeface="Merriweather" panose="00000500000000000000" pitchFamily="2" charset="0"/>
              </a:rPr>
              <a:t>Who Are You? An Introduction to Name Authorities.” Brent is a member of the CARLI Technical Services Committee, and he is a NACO-trained cataloger. Registration should be available for this event soon, so check the CARLI </a:t>
            </a:r>
            <a:r>
              <a:rPr lang="en-US" b="0">
                <a:solidFill>
                  <a:srgbClr val="DEDEDE"/>
                </a:solidFill>
                <a:effectLst/>
                <a:highlight>
                  <a:srgbClr val="000000"/>
                </a:highlight>
                <a:latin typeface="Merriweather" panose="00000500000000000000" pitchFamily="2" charset="0"/>
              </a:rPr>
              <a:t>events calendar.</a:t>
            </a:r>
            <a:endParaRPr lang="en-US" baseline="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US" baseline="0" dirty="0">
                <a:cs typeface="Calibri"/>
              </a:rPr>
            </a:br>
            <a:r>
              <a:rPr lang="en-US" baseline="0" dirty="0">
                <a:cs typeface="Calibri"/>
              </a:rPr>
              <a:t>As a reminder, if you would like to follow along, today’s slides are available as PDF and as </a:t>
            </a:r>
            <a:r>
              <a:rPr lang="en-US" baseline="0" dirty="0" err="1">
                <a:cs typeface="Calibri"/>
              </a:rPr>
              <a:t>Powerpoint</a:t>
            </a:r>
            <a:r>
              <a:rPr lang="en-US" baseline="0" dirty="0">
                <a:cs typeface="Calibri"/>
              </a:rPr>
              <a:t> on the event page for today’s session, &lt;</a:t>
            </a:r>
            <a:r>
              <a:rPr lang="en-US" sz="1200" dirty="0">
                <a:latin typeface="+mj-lt"/>
                <a:ea typeface="+mn-lt"/>
                <a:cs typeface="+mn-lt"/>
                <a:hlinkClick r:id="rId3"/>
              </a:rPr>
              <a:t>https://www.carli.illinois.edu/technical-services-qa-20240523</a:t>
            </a:r>
            <a:r>
              <a:rPr lang="en-US" sz="1200" baseline="0" dirty="0">
                <a:latin typeface="+mj-lt"/>
                <a:ea typeface="+mn-lt"/>
                <a:cs typeface="Calibri"/>
              </a:rPr>
              <a:t>&gt;.</a:t>
            </a:r>
            <a:endParaRPr lang="en-US" sz="1200" dirty="0">
              <a:latin typeface="+mj-lt"/>
              <a:ea typeface="+mn-lt"/>
              <a:cs typeface="+mn-lt"/>
            </a:endParaRPr>
          </a:p>
        </p:txBody>
      </p:sp>
    </p:spTree>
    <p:extLst>
      <p:ext uri="{BB962C8B-B14F-4D97-AF65-F5344CB8AC3E}">
        <p14:creationId xmlns:p14="http://schemas.microsoft.com/office/powerpoint/2010/main" val="3968597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(Ted)</a:t>
            </a:r>
          </a:p>
          <a:p>
            <a:r>
              <a:rPr lang="en-US" baseline="0" dirty="0">
                <a:cs typeface="Calibri"/>
              </a:rPr>
              <a:t>Fiscal Period Close is a process of closing out the activities for one fiscal period and initiating the activities of another. This parallels the process that your institution’s business office goes through at the end of a fiscal year, where they close the books by ensuring that all payables for the year are tied out to expenses, or any outstanding issues are moved forward. This effort is meant to guarantee that each year’s purchasing activities are clear and distinct from one another. In general, you might think of Fiscal Period Close as larger process where you work with your acquisitions data to identify what has been resolved and what remains for the future, while Rollover covers the technical aspects of changing data in Alma.</a:t>
            </a:r>
          </a:p>
        </p:txBody>
      </p:sp>
    </p:spTree>
    <p:extLst>
      <p:ext uri="{BB962C8B-B14F-4D97-AF65-F5344CB8AC3E}">
        <p14:creationId xmlns:p14="http://schemas.microsoft.com/office/powerpoint/2010/main" val="3528890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(Ted)</a:t>
            </a:r>
          </a:p>
          <a:p>
            <a:pPr marL="0" indent="0">
              <a:buFont typeface="Arial" panose="020B0604020202020204" pitchFamily="34" charset="0"/>
              <a:buNone/>
            </a:pPr>
            <a:r>
              <a:rPr lang="en-US" baseline="0" dirty="0">
                <a:cs typeface="Calibri"/>
              </a:rPr>
              <a:t>Alma provides two jobs to perform these technical aspects. The Rollover Ledgers job creates the fiscal period and copies funds, and the Rollover PO Lines job moves open orders to the new funds and gives you reports. We’ll look more closely at these in a few minutes. </a:t>
            </a:r>
          </a:p>
          <a:p>
            <a:pPr marL="0" indent="0">
              <a:buFont typeface="Arial" panose="020B0604020202020204" pitchFamily="34" charset="0"/>
              <a:buNone/>
            </a:pPr>
            <a:r>
              <a:rPr lang="en-US" baseline="0" dirty="0">
                <a:cs typeface="Calibri"/>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cs typeface="Calibri"/>
              </a:rPr>
              <a:t>Over the years, we’ve been asked about Fiscal Period Close whether there is a requirement to do anything. The answer is a qualified yes, though you do have flexibility in how you go about the work. There is one task that is required for any institution, whether they use acquisitions or not. That task is to create the new fiscal period. This is also a one-time step for each fiscal year, and it is the first thing that happens when using the Rollover Ledgers job.</a:t>
            </a:r>
          </a:p>
          <a:p>
            <a:pPr marL="0" indent="0">
              <a:buFont typeface="Arial" panose="020B0604020202020204" pitchFamily="34" charset="0"/>
              <a:buNone/>
            </a:pPr>
            <a:endParaRPr lang="en-US" baseline="0" dirty="0">
              <a:cs typeface="Calibri"/>
            </a:endParaRPr>
          </a:p>
        </p:txBody>
      </p:sp>
    </p:spTree>
    <p:extLst>
      <p:ext uri="{BB962C8B-B14F-4D97-AF65-F5344CB8AC3E}">
        <p14:creationId xmlns:p14="http://schemas.microsoft.com/office/powerpoint/2010/main" val="209096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(Ted)</a:t>
            </a:r>
          </a:p>
          <a:p>
            <a:r>
              <a:rPr lang="en-US" baseline="0" dirty="0">
                <a:cs typeface="Calibri"/>
              </a:rPr>
              <a:t>To elaborate, if you’re at an institution that doesn’t use acquisitions, you should plan to run the Rollover Ledgers job once each year to create the new fiscal period. Then that’s it for another year.</a:t>
            </a:r>
          </a:p>
          <a:p>
            <a:endParaRPr lang="en-US" baseline="0" dirty="0">
              <a:cs typeface="Calibri"/>
            </a:endParaRPr>
          </a:p>
          <a:p>
            <a:r>
              <a:rPr lang="en-US" baseline="0" dirty="0">
                <a:cs typeface="Calibri"/>
              </a:rPr>
              <a:t>While folks at institutions using acquisitions, you have more options available. You’ll also start with the Rollover Ledgers job to create a new fiscal period, then what you do next depends on your local policies and whether you plan any changes. You could choose to rollover ledgers to copy the fund structure, then adjust the fund structure, and then manually edit open orders to that new structure, thus skipping the Rollover PO Lines job.</a:t>
            </a:r>
          </a:p>
          <a:p>
            <a:endParaRPr lang="en-US" baseline="0" dirty="0">
              <a:cs typeface="Calibri"/>
            </a:endParaRPr>
          </a:p>
          <a:p>
            <a:r>
              <a:rPr lang="en-US" baseline="0" dirty="0">
                <a:cs typeface="Calibri"/>
              </a:rPr>
              <a:t>Some choices will have consequences. For example, if you are planning to create a new ledger and fund structure in the new fiscal period, you may choose to skip the Rollover Ledgers job. However, that would prevent you from using the Rollover PO Lines job on orders that were associated with the old ledger. We may touch on some of these nuanced choices as we continue.</a:t>
            </a:r>
          </a:p>
        </p:txBody>
      </p:sp>
    </p:spTree>
    <p:extLst>
      <p:ext uri="{BB962C8B-B14F-4D97-AF65-F5344CB8AC3E}">
        <p14:creationId xmlns:p14="http://schemas.microsoft.com/office/powerpoint/2010/main" val="2328008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(Ted)</a:t>
            </a:r>
          </a:p>
          <a:p>
            <a:r>
              <a:rPr lang="en-US" baseline="0" dirty="0">
                <a:cs typeface="Calibri"/>
              </a:rPr>
              <a:t>If you will use either of the rollover jobs at all, even if just for practice or for the reports they generate, someone at your institution will need to have the correct roles. If you are the person at your institution responsible for rollover, you will need the Fiscal Period Manager role to run the rollover jobs. Additionally, to update the fiscal period name after it is created, you would need the Acquisitions Administrator role, or you would need to coordinate work with the person at your institution who holds that role. </a:t>
            </a:r>
          </a:p>
          <a:p>
            <a:endParaRPr lang="en-US" baseline="0" dirty="0">
              <a:cs typeface="Calibri"/>
            </a:endParaRPr>
          </a:p>
          <a:p>
            <a:r>
              <a:rPr lang="en-US" baseline="0" dirty="0">
                <a:cs typeface="Calibri"/>
              </a:rPr>
              <a:t>You may also request that CARLI staff assist with configuring and running the rollover jobs and letting you know when there are data that should be reviewed. Similarly, if you’re not using acquisitions, you might let CARLI staff know that we should advance the fiscal period at our convenience. CARLI will typically check that all institutions have rolled by October.</a:t>
            </a:r>
          </a:p>
          <a:p>
            <a:endParaRPr lang="en-US" baseline="0" dirty="0">
              <a:cs typeface="Calibri"/>
            </a:endParaRPr>
          </a:p>
          <a:p>
            <a:r>
              <a:rPr lang="en-US" baseline="0" dirty="0">
                <a:cs typeface="Calibri"/>
              </a:rPr>
              <a:t>With that said, let’s jump into the fiscal close process at the beginning.</a:t>
            </a:r>
          </a:p>
          <a:p>
            <a:endParaRPr lang="en-US" baseline="0" dirty="0">
              <a:cs typeface="Calibri"/>
            </a:endParaRPr>
          </a:p>
          <a:p>
            <a:endParaRPr lang="en-US" baseline="0" dirty="0">
              <a:cs typeface="Calibri"/>
            </a:endParaRPr>
          </a:p>
          <a:p>
            <a:endParaRPr lang="en-US" baseline="0" dirty="0">
              <a:cs typeface="Calibri"/>
            </a:endParaRPr>
          </a:p>
          <a:p>
            <a:endParaRPr lang="en-US" baseline="0" dirty="0">
              <a:cs typeface="Calibri"/>
            </a:endParaRPr>
          </a:p>
        </p:txBody>
      </p:sp>
    </p:spTree>
    <p:extLst>
      <p:ext uri="{BB962C8B-B14F-4D97-AF65-F5344CB8AC3E}">
        <p14:creationId xmlns:p14="http://schemas.microsoft.com/office/powerpoint/2010/main" val="3168257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(Ted)</a:t>
            </a:r>
          </a:p>
          <a:p>
            <a:r>
              <a:rPr lang="en-US" dirty="0"/>
              <a:t>Historically, closing the books involves reviewing how the year will conclude. For that, you start to the old year’s funds as a way of tracking outstanding issues.</a:t>
            </a:r>
          </a:p>
          <a:p>
            <a:endParaRPr lang="en-US" dirty="0"/>
          </a:p>
          <a:p>
            <a:r>
              <a:rPr lang="en-US" dirty="0"/>
              <a:t>From your current encumbrances, and from the transactions tab, you should be able to identify any outstanding orders that need attention. It could be that there are invoices to enter to close old orders. For orders not yet received, you may want to decide whether to cancel them and re-order with a new vendor, or cancel them pending a decision from the selector, or just let them roll, maybe placing a claim to check the status with the vendor. For continuation PO lines, you’ll want to check if there are encumbrances still in place for items received and invoiced, as it is possible to leave some money encumbered in case of supplemental invoice charges.</a:t>
            </a:r>
          </a:p>
          <a:p>
            <a:endParaRPr lang="en-US" dirty="0"/>
          </a:p>
          <a:p>
            <a:r>
              <a:rPr lang="en-US" dirty="0"/>
              <a:t>Once you’ve reviewed your encumbrances, you’ll have a better idea of how much should roll to the next year. </a:t>
            </a:r>
          </a:p>
          <a:p>
            <a:endParaRPr lang="en-US" dirty="0"/>
          </a:p>
          <a:p>
            <a:r>
              <a:rPr lang="en-US" dirty="0"/>
              <a:t>Expenditures don’t roll from one year to the next, but you do want to review that you have expended funds accurately. The first and main thing to check is whether any invoices are awaiting approval. These could have been skipped by processing or there may be a discrepancy that keeps Alma from automatically closing the invoice. As noted earlier, you want to check if anything has been received but not paid, as it is an accounting best practice to pay for items or services in the year you receive them. If your library has received credits from returns or cancellations, do these need to be entered and applied to other invoices?</a:t>
            </a:r>
          </a:p>
          <a:p>
            <a:endParaRPr lang="en-US" dirty="0"/>
          </a:p>
          <a:p>
            <a:r>
              <a:rPr lang="en-US" dirty="0"/>
              <a:t>Remember, after closing the year, the expenditures will determine the proverbial bottom line for what you purchased. In the context of rollover, if your new allocation is considering the cash balance, then you’ll want this to be accurate for your new fund allocation.</a:t>
            </a:r>
          </a:p>
          <a:p>
            <a:endParaRPr lang="en-US" dirty="0"/>
          </a:p>
          <a:p>
            <a:r>
              <a:rPr lang="en-US" dirty="0"/>
              <a:t>As you’re reviewing the old ledger and funds, you may realize that the ledger you set up isn’t working for you as you’d like. If you’re considering changes to how funds are arranged, or which funds you even need, it’s important to consider how changes will be implemented and the effect that changes might have on existing open orders.</a:t>
            </a:r>
          </a:p>
        </p:txBody>
      </p:sp>
    </p:spTree>
    <p:extLst>
      <p:ext uri="{BB962C8B-B14F-4D97-AF65-F5344CB8AC3E}">
        <p14:creationId xmlns:p14="http://schemas.microsoft.com/office/powerpoint/2010/main" val="4170490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(Ted)</a:t>
            </a:r>
          </a:p>
          <a:p>
            <a:r>
              <a:rPr lang="en-US" dirty="0"/>
              <a:t>You always have a choice on how to implement your fund rollover. First, you may opt for a fresh start, building a new ledger and fund system based on your needs for the new year. This creates full separation from one year to the next but doing so takes no advantage of Alma’s functionality for rollover. It could also lead to a lot of manual work, not just editing funds but also editing PO lines.</a:t>
            </a:r>
          </a:p>
          <a:p>
            <a:endParaRPr lang="en-US" dirty="0"/>
          </a:p>
          <a:p>
            <a:r>
              <a:rPr lang="en-US" dirty="0"/>
              <a:t>The rollover ledgers job allows you to create a new ledger in a Draft state. While funds are in a draft state, you may modify the core details of the fund, specifically the name, code, and relationship to the ledger and other funds. However, in draft mode, you cannot modify allocations or any other transactions. Still, this gives you the ability to test changes to the ledger without fixing details in place. Using this approach, you can copy your existing funds over to the new fiscal year, then make changes, adding new funds, and deleting any obsolete funds no longer in use.</a:t>
            </a:r>
          </a:p>
          <a:p>
            <a:endParaRPr lang="en-US" dirty="0"/>
          </a:p>
          <a:p>
            <a:r>
              <a:rPr lang="en-US" dirty="0"/>
              <a:t>The rollover ledgers job also allows you to create a new ledger in an Active state. This approach copies the selected ledger as is, and automatically activates all funds right away. It is possible to deactivate a fund later, but you may not have the ability to edit all details later.</a:t>
            </a:r>
          </a:p>
          <a:p>
            <a:endParaRPr lang="en-US" dirty="0"/>
          </a:p>
          <a:p>
            <a:r>
              <a:rPr lang="en-US" dirty="0"/>
              <a:t>I need to reiterate that a ledger must be active to accept any transactions. Transactions include allocations, fund transfers, encumbrances, </a:t>
            </a:r>
            <a:r>
              <a:rPr lang="en-US" dirty="0" err="1"/>
              <a:t>disencumbrances</a:t>
            </a:r>
            <a:r>
              <a:rPr lang="en-US" dirty="0"/>
              <a:t>, and expenditures. Activating the ledger is required before the Rollover PO Lines job may fully rollover orders to the new year.</a:t>
            </a:r>
          </a:p>
          <a:p>
            <a:endParaRPr lang="en-US" dirty="0"/>
          </a:p>
        </p:txBody>
      </p:sp>
    </p:spTree>
    <p:extLst>
      <p:ext uri="{BB962C8B-B14F-4D97-AF65-F5344CB8AC3E}">
        <p14:creationId xmlns:p14="http://schemas.microsoft.com/office/powerpoint/2010/main" val="4459787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1358900"/>
            <a:ext cx="2319338" cy="232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8513" y="3906838"/>
            <a:ext cx="223837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1912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p:cNvSpPr/>
          <p:nvPr/>
        </p:nvSpPr>
        <p:spPr>
          <a:xfrm>
            <a:off x="0" y="4895850"/>
            <a:ext cx="9144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Picture Placeholder 8"/>
          <p:cNvSpPr>
            <a:spLocks noGrp="1"/>
          </p:cNvSpPr>
          <p:nvPr>
            <p:ph type="pic" sz="quarter" idx="10"/>
          </p:nvPr>
        </p:nvSpPr>
        <p:spPr>
          <a:xfrm>
            <a:off x="0" y="1"/>
            <a:ext cx="9144000" cy="4895272"/>
          </a:xfrm>
        </p:spPr>
        <p:txBody>
          <a:bodyPr rtlCol="0">
            <a:normAutofit/>
          </a:bodyPr>
          <a:lstStyle/>
          <a:p>
            <a:pPr lvl="0"/>
            <a:r>
              <a:rPr lang="en-US" noProof="0"/>
              <a:t>Drag picture to placeholder or click icon to add</a:t>
            </a:r>
            <a:endParaRPr lang="en-US" noProof="0" dirty="0"/>
          </a:p>
        </p:txBody>
      </p:sp>
      <p:sp>
        <p:nvSpPr>
          <p:cNvPr id="5" name="Title 1"/>
          <p:cNvSpPr>
            <a:spLocks noGrp="1"/>
          </p:cNvSpPr>
          <p:nvPr>
            <p:ph type="title"/>
          </p:nvPr>
        </p:nvSpPr>
        <p:spPr>
          <a:xfrm>
            <a:off x="1004455" y="5323454"/>
            <a:ext cx="7273636"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004455" y="4504306"/>
            <a:ext cx="7490258"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855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1847590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1999570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283682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180534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3568407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759030"/>
            <a:ext cx="4733307"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5160963" y="758825"/>
            <a:ext cx="3763962"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5160963" y="3394075"/>
            <a:ext cx="3763962" cy="2805113"/>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3561100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1397001"/>
            <a:ext cx="8497125" cy="37638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230415" y="-94785"/>
            <a:ext cx="8229600" cy="602796"/>
          </a:xfrm>
        </p:spPr>
        <p:txBody>
          <a:bodyPr>
            <a:normAutofit/>
          </a:bodyPr>
          <a:lstStyle>
            <a:lvl1pPr>
              <a:defRPr sz="1600" cap="all">
                <a:solidFill>
                  <a:schemeClr val="bg2"/>
                </a:solidFill>
              </a:defRPr>
            </a:lvl1pPr>
          </a:lstStyle>
          <a:p>
            <a:r>
              <a:rPr lang="en-US" dirty="0"/>
              <a:t>CARLI Alma/primo VE kickoff webinar</a:t>
            </a:r>
          </a:p>
        </p:txBody>
      </p:sp>
      <p:pic>
        <p:nvPicPr>
          <p:cNvPr id="3" name="Picture 2">
            <a:extLst>
              <a:ext uri="{FF2B5EF4-FFF2-40B4-BE49-F238E27FC236}">
                <a16:creationId xmlns:a16="http://schemas.microsoft.com/office/drawing/2014/main" id="{8AC080E6-33F4-104F-8C1A-6F3E368DDBCF}"/>
              </a:ext>
            </a:extLst>
          </p:cNvPr>
          <p:cNvPicPr>
            <a:picLocks noChangeAspect="1"/>
          </p:cNvPicPr>
          <p:nvPr userDrawn="1"/>
        </p:nvPicPr>
        <p:blipFill>
          <a:blip r:embed="rId2"/>
          <a:stretch>
            <a:fillRect/>
          </a:stretch>
        </p:blipFill>
        <p:spPr>
          <a:xfrm>
            <a:off x="0" y="6159500"/>
            <a:ext cx="1765300" cy="698500"/>
          </a:xfrm>
          <a:prstGeom prst="rect">
            <a:avLst/>
          </a:prstGeom>
        </p:spPr>
      </p:pic>
    </p:spTree>
    <p:extLst>
      <p:ext uri="{BB962C8B-B14F-4D97-AF65-F5344CB8AC3E}">
        <p14:creationId xmlns:p14="http://schemas.microsoft.com/office/powerpoint/2010/main" val="153284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5369700"/>
            <a:ext cx="8497125"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312057" y="1004888"/>
            <a:ext cx="8496981"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1644817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0"/>
            <a:ext cx="4491038" cy="6384925"/>
          </a:xfrm>
        </p:spPr>
        <p:txBody>
          <a:bodyPr rtlCol="0">
            <a:normAutofit/>
          </a:bodyPr>
          <a:lstStyle/>
          <a:p>
            <a:pPr lvl="0"/>
            <a:r>
              <a:rPr lang="en-US" noProof="0"/>
              <a:t>Drag picture to placeholder or click icon to add</a:t>
            </a:r>
          </a:p>
        </p:txBody>
      </p:sp>
      <p:sp>
        <p:nvSpPr>
          <p:cNvPr id="3" name="Picture Placeholder 9"/>
          <p:cNvSpPr>
            <a:spLocks noGrp="1"/>
          </p:cNvSpPr>
          <p:nvPr>
            <p:ph type="pic" sz="quarter" idx="11"/>
          </p:nvPr>
        </p:nvSpPr>
        <p:spPr>
          <a:xfrm>
            <a:off x="4572001" y="0"/>
            <a:ext cx="4572000" cy="3290888"/>
          </a:xfrm>
        </p:spPr>
        <p:txBody>
          <a:bodyPr rtlCol="0">
            <a:normAutofit/>
          </a:bodyPr>
          <a:lstStyle/>
          <a:p>
            <a:pPr lvl="0"/>
            <a:r>
              <a:rPr lang="en-US" noProof="0"/>
              <a:t>Drag picture to placeholder or click icon to add</a:t>
            </a:r>
          </a:p>
        </p:txBody>
      </p:sp>
      <p:sp>
        <p:nvSpPr>
          <p:cNvPr id="4" name="Picture Placeholder 11"/>
          <p:cNvSpPr>
            <a:spLocks noGrp="1"/>
          </p:cNvSpPr>
          <p:nvPr>
            <p:ph type="pic" sz="quarter" idx="12"/>
          </p:nvPr>
        </p:nvSpPr>
        <p:spPr>
          <a:xfrm>
            <a:off x="4572000" y="3371997"/>
            <a:ext cx="4572000" cy="3012927"/>
          </a:xfrm>
        </p:spPr>
        <p:txBody>
          <a:bodyPr rtlCol="0">
            <a:normAutofit/>
          </a:body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155859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9" y="9769"/>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2741613"/>
            <a:ext cx="5056188"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97350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p:nvSpPr>
        <p:spPr>
          <a:xfrm>
            <a:off x="6299838" y="1028735"/>
            <a:ext cx="2844162" cy="5305847"/>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p:nvSpPr>
        <p:spPr>
          <a:xfrm rot="16200000">
            <a:off x="5977868" y="2766399"/>
            <a:ext cx="4602537"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p:nvSpPr>
        <p:spPr>
          <a:xfrm>
            <a:off x="6430856" y="4401520"/>
            <a:ext cx="2790417" cy="933648"/>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1549" y="2491161"/>
            <a:ext cx="2340297" cy="2389459"/>
          </a:xfrm>
          <a:prstGeom prst="rect">
            <a:avLst/>
          </a:prstGeom>
        </p:spPr>
      </p:pic>
      <p:sp>
        <p:nvSpPr>
          <p:cNvPr id="3" name="Slide Number Placeholder 2"/>
          <p:cNvSpPr>
            <a:spLocks noGrp="1"/>
          </p:cNvSpPr>
          <p:nvPr>
            <p:ph type="sldNum" sz="quarter" idx="10"/>
          </p:nvPr>
        </p:nvSpPr>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5812091" cy="5305847"/>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p:nvGrpSpPr>
        <p:grpSpPr>
          <a:xfrm rot="20150758">
            <a:off x="8338215" y="1325627"/>
            <a:ext cx="472480" cy="663649"/>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p:nvGrpSpPr>
        <p:grpSpPr>
          <a:xfrm>
            <a:off x="6499692" y="5157193"/>
            <a:ext cx="837308" cy="876003"/>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08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7849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2873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5639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1328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35257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1383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23499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8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23462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9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6861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 y="12273"/>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2725738"/>
            <a:ext cx="3425825"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38255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3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57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29986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3667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82287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0946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6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0" y="-19538"/>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882900"/>
            <a:ext cx="8509000"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7766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4" y="12991"/>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92413"/>
            <a:ext cx="71628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2628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 y="22042"/>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614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230187" y="634995"/>
            <a:ext cx="422635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4572000" y="634995"/>
            <a:ext cx="428307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230188" y="5599113"/>
            <a:ext cx="8624887"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731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p:nvSpPr>
        <p:spPr>
          <a:xfrm>
            <a:off x="0" y="0"/>
            <a:ext cx="562133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6" name="Title 1"/>
          <p:cNvSpPr>
            <a:spLocks noGrp="1"/>
          </p:cNvSpPr>
          <p:nvPr>
            <p:ph type="title"/>
          </p:nvPr>
        </p:nvSpPr>
        <p:spPr>
          <a:xfrm>
            <a:off x="5848927" y="273050"/>
            <a:ext cx="3008313"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275216" y="273050"/>
            <a:ext cx="4888345"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5848927" y="1054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108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p:nvSpPr>
        <p:spPr>
          <a:xfrm>
            <a:off x="0" y="0"/>
            <a:ext cx="725011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 name="Title 1"/>
          <p:cNvSpPr>
            <a:spLocks noGrp="1"/>
          </p:cNvSpPr>
          <p:nvPr>
            <p:ph type="title"/>
          </p:nvPr>
        </p:nvSpPr>
        <p:spPr>
          <a:xfrm>
            <a:off x="457200" y="274638"/>
            <a:ext cx="6493164"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457200" y="1154546"/>
            <a:ext cx="6492875"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7331075" y="0"/>
            <a:ext cx="1812925" cy="1639888"/>
          </a:xfrm>
        </p:spPr>
        <p:txBody>
          <a:bodyPr rtlCol="0">
            <a:normAutofit/>
          </a:bodyPr>
          <a:lstStyle/>
          <a:p>
            <a:pPr lvl="0"/>
            <a:r>
              <a:rPr lang="en-US" noProof="0"/>
              <a:t>Drag picture to placeholder or click icon to add</a:t>
            </a:r>
          </a:p>
        </p:txBody>
      </p:sp>
      <p:sp>
        <p:nvSpPr>
          <p:cNvPr id="7" name="Picture Placeholder 14"/>
          <p:cNvSpPr>
            <a:spLocks noGrp="1"/>
          </p:cNvSpPr>
          <p:nvPr>
            <p:ph type="pic" sz="quarter" idx="12"/>
          </p:nvPr>
        </p:nvSpPr>
        <p:spPr>
          <a:xfrm>
            <a:off x="7331075" y="1708440"/>
            <a:ext cx="1812925" cy="2332038"/>
          </a:xfrm>
        </p:spPr>
        <p:txBody>
          <a:bodyPr rtlCol="0">
            <a:normAutofit/>
          </a:bodyPr>
          <a:lstStyle/>
          <a:p>
            <a:pPr lvl="0"/>
            <a:r>
              <a:rPr lang="en-US" noProof="0"/>
              <a:t>Drag picture to placeholder or click icon to add</a:t>
            </a:r>
          </a:p>
        </p:txBody>
      </p:sp>
      <p:sp>
        <p:nvSpPr>
          <p:cNvPr id="8" name="Picture Placeholder 16"/>
          <p:cNvSpPr>
            <a:spLocks noGrp="1"/>
          </p:cNvSpPr>
          <p:nvPr>
            <p:ph type="pic" sz="quarter" idx="13"/>
          </p:nvPr>
        </p:nvSpPr>
        <p:spPr>
          <a:xfrm>
            <a:off x="7331075" y="4122305"/>
            <a:ext cx="1812925" cy="2281238"/>
          </a:xfrm>
        </p:spPr>
        <p:txBody>
          <a:bodyPr rtlCol="0">
            <a:normAutofit/>
          </a:body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3254244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28" name="Group 7"/>
          <p:cNvGrpSpPr>
            <a:grpSpLocks/>
          </p:cNvGrpSpPr>
          <p:nvPr/>
        </p:nvGrpSpPr>
        <p:grpSpPr bwMode="auto">
          <a:xfrm>
            <a:off x="1" y="6450775"/>
            <a:ext cx="9152952"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gr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697" r:id="rId19"/>
    <p:sldLayoutId id="2147483716" r:id="rId20"/>
    <p:sldLayoutId id="2147483721" r:id="rId21"/>
    <p:sldLayoutId id="2147483722" r:id="rId22"/>
    <p:sldLayoutId id="2147483725" r:id="rId23"/>
    <p:sldLayoutId id="2147483726" r:id="rId24"/>
    <p:sldLayoutId id="2147483728" r:id="rId25"/>
    <p:sldLayoutId id="2147483729" r:id="rId26"/>
    <p:sldLayoutId id="2147483731" r:id="rId27"/>
    <p:sldLayoutId id="2147483733" r:id="rId28"/>
    <p:sldLayoutId id="2147483734" r:id="rId29"/>
    <p:sldLayoutId id="2147483735" r:id="rId30"/>
    <p:sldLayoutId id="2147483736" r:id="rId31"/>
    <p:sldLayoutId id="2147483738" r:id="rId32"/>
    <p:sldLayoutId id="2147483739" r:id="rId33"/>
    <p:sldLayoutId id="2147483740" r:id="rId34"/>
    <p:sldLayoutId id="2147483741" r:id="rId35"/>
  </p:sldLayoutIdLst>
  <p:hf sldNum="0" hdr="0" ftr="0" dt="0"/>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carli.illinois.edu/technical-services-qa-2024052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exl-edu.com/01_Alma/Extended%20Training/Fiscal_Period_Closure/#/"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knowledge.exlibrisgroup.com/Alma/Product_Documentation/010Alma_Online_Help_(English)/020Acquisitions/100Advanced_Tools/020Fiscal_Period_Closur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carli.illinois.edu/technical-services-qa-20240523"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B8F6A4-FCF0-A447-9F59-512B1DA3CA3B}"/>
              </a:ext>
            </a:extLst>
          </p:cNvPr>
          <p:cNvSpPr>
            <a:spLocks noGrp="1"/>
          </p:cNvSpPr>
          <p:nvPr>
            <p:ph type="title"/>
          </p:nvPr>
        </p:nvSpPr>
        <p:spPr>
          <a:xfrm>
            <a:off x="230415" y="-94785"/>
            <a:ext cx="8386460" cy="602796"/>
          </a:xfrm>
        </p:spPr>
        <p:txBody>
          <a:bodyPr/>
          <a:lstStyle/>
          <a:p>
            <a:r>
              <a:rPr lang="en-US" dirty="0"/>
              <a:t>Technical Services Q&amp;A will start shortly</a:t>
            </a:r>
          </a:p>
        </p:txBody>
      </p:sp>
      <p:sp>
        <p:nvSpPr>
          <p:cNvPr id="9" name="Content Placeholder 8">
            <a:extLst>
              <a:ext uri="{FF2B5EF4-FFF2-40B4-BE49-F238E27FC236}">
                <a16:creationId xmlns:a16="http://schemas.microsoft.com/office/drawing/2014/main" id="{8D77F3D4-63D5-E741-8320-25D81CE9C8AB}"/>
              </a:ext>
            </a:extLst>
          </p:cNvPr>
          <p:cNvSpPr>
            <a:spLocks noGrp="1"/>
          </p:cNvSpPr>
          <p:nvPr>
            <p:ph sz="quarter" idx="11"/>
          </p:nvPr>
        </p:nvSpPr>
        <p:spPr>
          <a:xfrm>
            <a:off x="4572000" y="634995"/>
            <a:ext cx="4283075" cy="4864106"/>
          </a:xfrm>
        </p:spPr>
        <p:txBody>
          <a:bodyPr/>
          <a:lstStyle/>
          <a:p>
            <a:r>
              <a:rPr lang="en-US" sz="2000" dirty="0">
                <a:latin typeface="+mj-lt"/>
              </a:rPr>
              <a:t>The webinar will start at 2:00 p.m.</a:t>
            </a:r>
            <a:br>
              <a:rPr lang="en-US" sz="2000" dirty="0">
                <a:latin typeface="+mj-lt"/>
              </a:rPr>
            </a:br>
            <a:br>
              <a:rPr lang="en-US" sz="2000" dirty="0">
                <a:latin typeface="+mj-lt"/>
              </a:rPr>
            </a:br>
            <a:r>
              <a:rPr lang="en-US" sz="2000" dirty="0">
                <a:latin typeface="+mj-lt"/>
              </a:rPr>
              <a:t>Please mute your microphone and webcam.</a:t>
            </a:r>
            <a:br>
              <a:rPr lang="en-US" sz="2000" dirty="0">
                <a:latin typeface="+mj-lt"/>
              </a:rPr>
            </a:br>
            <a:br>
              <a:rPr lang="en-US" sz="2000" dirty="0">
                <a:latin typeface="+mj-lt"/>
              </a:rPr>
            </a:br>
            <a:r>
              <a:rPr lang="en-US" sz="2000" dirty="0">
                <a:latin typeface="+mj-lt"/>
              </a:rPr>
              <a:t>This session will be recorded and made available on the CARLI website.</a:t>
            </a:r>
          </a:p>
        </p:txBody>
      </p:sp>
      <p:pic>
        <p:nvPicPr>
          <p:cNvPr id="4" name="Picture 3">
            <a:extLst>
              <a:ext uri="{FF2B5EF4-FFF2-40B4-BE49-F238E27FC236}">
                <a16:creationId xmlns:a16="http://schemas.microsoft.com/office/drawing/2014/main" id="{F3D2CA1F-992B-4E4D-BBA1-8563B7B3E12C}"/>
              </a:ext>
            </a:extLst>
          </p:cNvPr>
          <p:cNvPicPr>
            <a:picLocks noChangeAspect="1"/>
          </p:cNvPicPr>
          <p:nvPr/>
        </p:nvPicPr>
        <p:blipFill>
          <a:blip r:embed="rId3"/>
          <a:stretch>
            <a:fillRect/>
          </a:stretch>
        </p:blipFill>
        <p:spPr>
          <a:xfrm>
            <a:off x="122666" y="937515"/>
            <a:ext cx="4019708" cy="1590532"/>
          </a:xfrm>
          <a:prstGeom prst="rect">
            <a:avLst/>
          </a:prstGeom>
        </p:spPr>
      </p:pic>
      <p:sp>
        <p:nvSpPr>
          <p:cNvPr id="5" name="Content Placeholder 2">
            <a:extLst>
              <a:ext uri="{FF2B5EF4-FFF2-40B4-BE49-F238E27FC236}">
                <a16:creationId xmlns:a16="http://schemas.microsoft.com/office/drawing/2014/main" id="{961AD2D2-BF48-4DA2-A648-C55B30380655}"/>
              </a:ext>
            </a:extLst>
          </p:cNvPr>
          <p:cNvSpPr txBox="1">
            <a:spLocks/>
          </p:cNvSpPr>
          <p:nvPr/>
        </p:nvSpPr>
        <p:spPr bwMode="auto">
          <a:xfrm>
            <a:off x="0" y="5499101"/>
            <a:ext cx="91440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lvl="1" indent="0">
              <a:buNone/>
            </a:pPr>
            <a:r>
              <a:rPr lang="en-US" sz="2000" dirty="0">
                <a:latin typeface="+mj-lt"/>
                <a:ea typeface="+mn-lt"/>
                <a:cs typeface="+mn-lt"/>
              </a:rPr>
              <a:t>Today’s slides are available at:</a:t>
            </a:r>
          </a:p>
          <a:p>
            <a:pPr marL="228600" lvl="1" indent="0">
              <a:buNone/>
            </a:pPr>
            <a:r>
              <a:rPr lang="en-US" sz="2000" dirty="0">
                <a:latin typeface="+mj-lt"/>
                <a:ea typeface="+mn-lt"/>
                <a:cs typeface="+mn-lt"/>
                <a:hlinkClick r:id="rId4"/>
              </a:rPr>
              <a:t>https://www.carli.illinois.edu/technical-services-qa-20240523</a:t>
            </a:r>
            <a:endParaRPr lang="en-US" sz="2000" dirty="0">
              <a:latin typeface="+mj-lt"/>
              <a:ea typeface="+mn-lt"/>
              <a:cs typeface="+mn-lt"/>
            </a:endParaRPr>
          </a:p>
          <a:p>
            <a:pPr marL="228600" lvl="1" indent="0">
              <a:buNone/>
            </a:pPr>
            <a:endParaRPr lang="en-US" sz="2000" dirty="0">
              <a:latin typeface="+mj-lt"/>
              <a:ea typeface="+mn-lt"/>
              <a:cs typeface="+mn-lt"/>
            </a:endParaRPr>
          </a:p>
        </p:txBody>
      </p:sp>
      <p:sp>
        <p:nvSpPr>
          <p:cNvPr id="6" name="Content Placeholder 8">
            <a:extLst>
              <a:ext uri="{FF2B5EF4-FFF2-40B4-BE49-F238E27FC236}">
                <a16:creationId xmlns:a16="http://schemas.microsoft.com/office/drawing/2014/main" id="{761C9CFB-F2C4-43C4-B1A8-876AEC568C93}"/>
              </a:ext>
            </a:extLst>
          </p:cNvPr>
          <p:cNvSpPr txBox="1">
            <a:spLocks/>
          </p:cNvSpPr>
          <p:nvPr/>
        </p:nvSpPr>
        <p:spPr bwMode="auto">
          <a:xfrm>
            <a:off x="288925" y="2528046"/>
            <a:ext cx="4283075" cy="28440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400" i="1" dirty="0">
                <a:latin typeface="+mj-lt"/>
              </a:rPr>
              <a:t>Welcome!</a:t>
            </a:r>
          </a:p>
        </p:txBody>
      </p:sp>
    </p:spTree>
    <p:extLst>
      <p:ext uri="{BB962C8B-B14F-4D97-AF65-F5344CB8AC3E}">
        <p14:creationId xmlns:p14="http://schemas.microsoft.com/office/powerpoint/2010/main" val="3593318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Ledger Rollover</a:t>
            </a:r>
          </a:p>
        </p:txBody>
      </p:sp>
      <p:pic>
        <p:nvPicPr>
          <p:cNvPr id="6" name="Content Placeholder 5" descr="A screenshot of the Alma Rollover Ledgers screen that displays the history of rollover ledger jobs with their dates and outcomes. The screen includes an Add Job button to create a new job.">
            <a:extLst>
              <a:ext uri="{FF2B5EF4-FFF2-40B4-BE49-F238E27FC236}">
                <a16:creationId xmlns:a16="http://schemas.microsoft.com/office/drawing/2014/main" id="{992AB562-E725-B522-93A1-AE5236539684}"/>
              </a:ext>
            </a:extLst>
          </p:cNvPr>
          <p:cNvPicPr>
            <a:picLocks noGrp="1" noChangeAspect="1"/>
          </p:cNvPicPr>
          <p:nvPr>
            <p:ph idx="4294967295"/>
          </p:nvPr>
        </p:nvPicPr>
        <p:blipFill>
          <a:blip r:embed="rId3"/>
          <a:stretch>
            <a:fillRect/>
          </a:stretch>
        </p:blipFill>
        <p:spPr>
          <a:xfrm>
            <a:off x="411665" y="2092608"/>
            <a:ext cx="8350370" cy="2672783"/>
          </a:xfrm>
          <a:prstGeom prst="rect">
            <a:avLst/>
          </a:prstGeom>
          <a:ln>
            <a:solidFill>
              <a:schemeClr val="accent1"/>
            </a:solidFill>
          </a:ln>
        </p:spPr>
      </p:pic>
      <p:sp>
        <p:nvSpPr>
          <p:cNvPr id="3" name="Content Placeholder 2">
            <a:extLst>
              <a:ext uri="{FF2B5EF4-FFF2-40B4-BE49-F238E27FC236}">
                <a16:creationId xmlns:a16="http://schemas.microsoft.com/office/drawing/2014/main" id="{DBC5B6DF-EA1F-7BBF-F2B1-68208C8A81E7}"/>
              </a:ext>
            </a:extLst>
          </p:cNvPr>
          <p:cNvSpPr txBox="1">
            <a:spLocks/>
          </p:cNvSpPr>
          <p:nvPr/>
        </p:nvSpPr>
        <p:spPr bwMode="auto">
          <a:xfrm>
            <a:off x="0" y="508011"/>
            <a:ext cx="9144000" cy="9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0">
              <a:buFont typeface="Arial" charset="0"/>
              <a:buNone/>
            </a:pPr>
            <a:r>
              <a:rPr lang="en-US" sz="2100" dirty="0">
                <a:latin typeface="+mj-lt"/>
                <a:ea typeface="+mn-lt"/>
                <a:cs typeface="+mn-lt"/>
              </a:rPr>
              <a:t>Acquisitions &gt; Advanced Tools &gt; Rollover Ledgers</a:t>
            </a:r>
          </a:p>
        </p:txBody>
      </p:sp>
      <p:sp>
        <p:nvSpPr>
          <p:cNvPr id="7" name="Content Placeholder 2">
            <a:extLst>
              <a:ext uri="{FF2B5EF4-FFF2-40B4-BE49-F238E27FC236}">
                <a16:creationId xmlns:a16="http://schemas.microsoft.com/office/drawing/2014/main" id="{C5788574-C33B-647A-214F-41D1B5D8A374}"/>
              </a:ext>
            </a:extLst>
          </p:cNvPr>
          <p:cNvSpPr txBox="1">
            <a:spLocks/>
          </p:cNvSpPr>
          <p:nvPr/>
        </p:nvSpPr>
        <p:spPr bwMode="auto">
          <a:xfrm>
            <a:off x="411665" y="4774958"/>
            <a:ext cx="8350370" cy="9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lvl="1" indent="0">
              <a:buFont typeface="Arial" charset="0"/>
              <a:buNone/>
            </a:pPr>
            <a:r>
              <a:rPr lang="en-US" sz="2000" dirty="0">
                <a:ea typeface="+mn-lt"/>
                <a:cs typeface="+mn-lt"/>
              </a:rPr>
              <a:t>The Rollover Ledgers screen shows the history of past jobs, including dates and times as well as outcomes. The Add Job button above the list starts a new job. The … button for each row includes options to view past job details.</a:t>
            </a:r>
          </a:p>
        </p:txBody>
      </p:sp>
    </p:spTree>
    <p:extLst>
      <p:ext uri="{BB962C8B-B14F-4D97-AF65-F5344CB8AC3E}">
        <p14:creationId xmlns:p14="http://schemas.microsoft.com/office/powerpoint/2010/main" val="622303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Ledger Rollover</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0" y="508011"/>
            <a:ext cx="9144000" cy="602796"/>
          </a:xfrm>
          <a:prstGeom prst="rect">
            <a:avLst/>
          </a:prstGeom>
        </p:spPr>
        <p:txBody>
          <a:bodyPr/>
          <a:lstStyle/>
          <a:p>
            <a:pPr marL="228600" lvl="1" indent="0">
              <a:buNone/>
            </a:pPr>
            <a:r>
              <a:rPr lang="en-US" sz="2100" dirty="0">
                <a:latin typeface="+mj-lt"/>
                <a:ea typeface="+mn-lt"/>
                <a:cs typeface="+mn-lt"/>
              </a:rPr>
              <a:t>Add Job</a:t>
            </a:r>
          </a:p>
        </p:txBody>
      </p:sp>
      <p:pic>
        <p:nvPicPr>
          <p:cNvPr id="7" name="Content Placeholder 7" descr="A screenshot of the job menu screen for the Rollover Ledgers job. The screen includes parameters for create allocation from, ledger, action, status, from year, copy notes, and copy attachments.">
            <a:extLst>
              <a:ext uri="{FF2B5EF4-FFF2-40B4-BE49-F238E27FC236}">
                <a16:creationId xmlns:a16="http://schemas.microsoft.com/office/drawing/2014/main" id="{7158DA98-D81E-48B6-87C8-DF5668474EA7}"/>
              </a:ext>
            </a:extLst>
          </p:cNvPr>
          <p:cNvPicPr>
            <a:picLocks noChangeAspect="1"/>
          </p:cNvPicPr>
          <p:nvPr/>
        </p:nvPicPr>
        <p:blipFill>
          <a:blip r:embed="rId3"/>
          <a:stretch>
            <a:fillRect/>
          </a:stretch>
        </p:blipFill>
        <p:spPr bwMode="auto">
          <a:xfrm>
            <a:off x="363187" y="1110807"/>
            <a:ext cx="8417625" cy="4190065"/>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3" name="Content Placeholder 2">
            <a:extLst>
              <a:ext uri="{FF2B5EF4-FFF2-40B4-BE49-F238E27FC236}">
                <a16:creationId xmlns:a16="http://schemas.microsoft.com/office/drawing/2014/main" id="{D90E3B20-EA6A-5613-9D15-E7886AA816DB}"/>
              </a:ext>
            </a:extLst>
          </p:cNvPr>
          <p:cNvSpPr txBox="1">
            <a:spLocks/>
          </p:cNvSpPr>
          <p:nvPr/>
        </p:nvSpPr>
        <p:spPr bwMode="auto">
          <a:xfrm>
            <a:off x="363187" y="5381853"/>
            <a:ext cx="8417625" cy="968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lvl="1" indent="0">
              <a:buFont typeface="Arial" charset="0"/>
              <a:buNone/>
            </a:pPr>
            <a:r>
              <a:rPr lang="en-US" sz="2000" dirty="0">
                <a:ea typeface="+mn-lt"/>
                <a:cs typeface="+mn-lt"/>
              </a:rPr>
              <a:t>The Rollover Ledgers Add Job screen offers parameters for selecting allocations, ledgers to roll, actions, create status, and beginning fiscal period. Both </a:t>
            </a:r>
            <a:r>
              <a:rPr lang="en-US" sz="2000" b="1" dirty="0">
                <a:ea typeface="+mn-lt"/>
                <a:cs typeface="+mn-lt"/>
              </a:rPr>
              <a:t>Add</a:t>
            </a:r>
            <a:r>
              <a:rPr lang="en-US" sz="2000" dirty="0">
                <a:ea typeface="+mn-lt"/>
                <a:cs typeface="+mn-lt"/>
              </a:rPr>
              <a:t> and </a:t>
            </a:r>
            <a:r>
              <a:rPr lang="en-US" sz="2000" b="1" dirty="0">
                <a:ea typeface="+mn-lt"/>
                <a:cs typeface="+mn-lt"/>
              </a:rPr>
              <a:t>Add and Close</a:t>
            </a:r>
            <a:r>
              <a:rPr lang="en-US" sz="2000" dirty="0">
                <a:ea typeface="+mn-lt"/>
                <a:cs typeface="+mn-lt"/>
              </a:rPr>
              <a:t> buttons initiate a job process.</a:t>
            </a:r>
          </a:p>
        </p:txBody>
      </p:sp>
    </p:spTree>
    <p:extLst>
      <p:ext uri="{BB962C8B-B14F-4D97-AF65-F5344CB8AC3E}">
        <p14:creationId xmlns:p14="http://schemas.microsoft.com/office/powerpoint/2010/main" val="1757737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Ledger Rollover Results, Initially</a:t>
            </a:r>
          </a:p>
        </p:txBody>
      </p:sp>
      <p:pic>
        <p:nvPicPr>
          <p:cNvPr id="5" name="Picture 4" descr="The Funds and Ledgers screen in Alma, with facets for status, fund type, fiscal period, and ledger listed on the left. A set of facets are applied by default; here Status: Active and Fiscal Period: FY-2024.">
            <a:extLst>
              <a:ext uri="{FF2B5EF4-FFF2-40B4-BE49-F238E27FC236}">
                <a16:creationId xmlns:a16="http://schemas.microsoft.com/office/drawing/2014/main" id="{B304A595-045A-44E1-AC4F-C6A8FA756CE2}"/>
              </a:ext>
            </a:extLst>
          </p:cNvPr>
          <p:cNvPicPr>
            <a:picLocks noChangeAspect="1"/>
          </p:cNvPicPr>
          <p:nvPr/>
        </p:nvPicPr>
        <p:blipFill>
          <a:blip r:embed="rId3"/>
          <a:srcRect/>
          <a:stretch/>
        </p:blipFill>
        <p:spPr>
          <a:xfrm>
            <a:off x="764275" y="1990845"/>
            <a:ext cx="7607717" cy="2615879"/>
          </a:xfrm>
          <a:prstGeom prst="rect">
            <a:avLst/>
          </a:prstGeom>
          <a:ln>
            <a:solidFill>
              <a:schemeClr val="accent1"/>
            </a:solidFill>
          </a:ln>
        </p:spPr>
      </p:pic>
      <p:sp>
        <p:nvSpPr>
          <p:cNvPr id="6" name="Content Placeholder 2">
            <a:extLst>
              <a:ext uri="{FF2B5EF4-FFF2-40B4-BE49-F238E27FC236}">
                <a16:creationId xmlns:a16="http://schemas.microsoft.com/office/drawing/2014/main" id="{1A318960-A965-4299-B5EF-93D16D621A53}"/>
              </a:ext>
            </a:extLst>
          </p:cNvPr>
          <p:cNvSpPr txBox="1">
            <a:spLocks/>
          </p:cNvSpPr>
          <p:nvPr/>
        </p:nvSpPr>
        <p:spPr bwMode="auto">
          <a:xfrm>
            <a:off x="0" y="508011"/>
            <a:ext cx="9144000" cy="14828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0">
              <a:buFont typeface="Arial" charset="0"/>
              <a:buNone/>
            </a:pPr>
            <a:r>
              <a:rPr lang="en-US" sz="2100" dirty="0">
                <a:latin typeface="+mj-lt"/>
                <a:ea typeface="+mn-lt"/>
                <a:cs typeface="+mn-lt"/>
              </a:rPr>
              <a:t>Acquisitions &gt; Acquisitions Infrastructure &gt; Funds and Ledgers</a:t>
            </a:r>
          </a:p>
          <a:p>
            <a:pPr marL="628650" lvl="1" indent="-342900"/>
            <a:r>
              <a:rPr lang="en-US" sz="2100" dirty="0">
                <a:latin typeface="+mj-lt"/>
                <a:ea typeface="+mn-lt"/>
                <a:cs typeface="+mn-lt"/>
              </a:rPr>
              <a:t>Screen defaults to active funds in fiscal period for the date</a:t>
            </a:r>
          </a:p>
          <a:p>
            <a:pPr marL="628650" lvl="1" indent="-342900"/>
            <a:r>
              <a:rPr lang="en-US" sz="2100" dirty="0">
                <a:latin typeface="+mj-lt"/>
                <a:ea typeface="+mn-lt"/>
                <a:cs typeface="+mn-lt"/>
              </a:rPr>
              <a:t>Clear the facets to get options for more fiscal years and statuses</a:t>
            </a:r>
          </a:p>
        </p:txBody>
      </p:sp>
      <p:sp>
        <p:nvSpPr>
          <p:cNvPr id="3" name="Content Placeholder 2">
            <a:extLst>
              <a:ext uri="{FF2B5EF4-FFF2-40B4-BE49-F238E27FC236}">
                <a16:creationId xmlns:a16="http://schemas.microsoft.com/office/drawing/2014/main" id="{7A5DD990-9B51-AA44-914B-CB3B76F5709A}"/>
              </a:ext>
            </a:extLst>
          </p:cNvPr>
          <p:cNvSpPr txBox="1">
            <a:spLocks/>
          </p:cNvSpPr>
          <p:nvPr/>
        </p:nvSpPr>
        <p:spPr bwMode="auto">
          <a:xfrm>
            <a:off x="764275" y="4897785"/>
            <a:ext cx="7607717" cy="968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lvl="1" indent="0">
              <a:buFont typeface="Arial" charset="0"/>
              <a:buNone/>
            </a:pPr>
            <a:r>
              <a:rPr lang="en-US" sz="2000" dirty="0">
                <a:ea typeface="+mn-lt"/>
                <a:cs typeface="+mn-lt"/>
              </a:rPr>
              <a:t>The Funds and Ledgers screen displays available facets on the left, applied facets on the top, and a list of funds. Facets may be cleared using Clear All or clicking the X next to a facet.</a:t>
            </a:r>
          </a:p>
        </p:txBody>
      </p:sp>
    </p:spTree>
    <p:extLst>
      <p:ext uri="{BB962C8B-B14F-4D97-AF65-F5344CB8AC3E}">
        <p14:creationId xmlns:p14="http://schemas.microsoft.com/office/powerpoint/2010/main" val="2237470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Ledger Rollover Results, Initially</a:t>
            </a:r>
          </a:p>
        </p:txBody>
      </p:sp>
      <p:pic>
        <p:nvPicPr>
          <p:cNvPr id="5" name="Picture 4" descr="The Funds and Ledgers screen in Alma, with facets for status, fund type, fiscal period, and ledger listed on the left. No facets are in place, so all funds are visible in the list.">
            <a:extLst>
              <a:ext uri="{FF2B5EF4-FFF2-40B4-BE49-F238E27FC236}">
                <a16:creationId xmlns:a16="http://schemas.microsoft.com/office/drawing/2014/main" id="{B304A595-045A-44E1-AC4F-C6A8FA756CE2}"/>
              </a:ext>
            </a:extLst>
          </p:cNvPr>
          <p:cNvPicPr>
            <a:picLocks noChangeAspect="1"/>
          </p:cNvPicPr>
          <p:nvPr/>
        </p:nvPicPr>
        <p:blipFill>
          <a:blip r:embed="rId3"/>
          <a:srcRect/>
          <a:stretch/>
        </p:blipFill>
        <p:spPr>
          <a:xfrm>
            <a:off x="961248" y="1990844"/>
            <a:ext cx="6947575" cy="3020993"/>
          </a:xfrm>
          <a:prstGeom prst="rect">
            <a:avLst/>
          </a:prstGeom>
          <a:ln>
            <a:solidFill>
              <a:schemeClr val="accent1"/>
            </a:solidFill>
          </a:ln>
        </p:spPr>
      </p:pic>
      <p:sp>
        <p:nvSpPr>
          <p:cNvPr id="6" name="Content Placeholder 2">
            <a:extLst>
              <a:ext uri="{FF2B5EF4-FFF2-40B4-BE49-F238E27FC236}">
                <a16:creationId xmlns:a16="http://schemas.microsoft.com/office/drawing/2014/main" id="{1A318960-A965-4299-B5EF-93D16D621A53}"/>
              </a:ext>
            </a:extLst>
          </p:cNvPr>
          <p:cNvSpPr txBox="1">
            <a:spLocks/>
          </p:cNvSpPr>
          <p:nvPr/>
        </p:nvSpPr>
        <p:spPr bwMode="auto">
          <a:xfrm>
            <a:off x="0" y="508011"/>
            <a:ext cx="9144000" cy="14828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0">
              <a:buFont typeface="Arial" charset="0"/>
              <a:buNone/>
            </a:pPr>
            <a:r>
              <a:rPr lang="en-US" sz="2100" dirty="0">
                <a:latin typeface="+mj-lt"/>
                <a:ea typeface="+mn-lt"/>
                <a:cs typeface="+mn-lt"/>
              </a:rPr>
              <a:t>Clear All</a:t>
            </a:r>
          </a:p>
          <a:p>
            <a:pPr marL="628650" lvl="1" indent="-342900"/>
            <a:r>
              <a:rPr lang="en-US" sz="2100" dirty="0">
                <a:latin typeface="+mj-lt"/>
                <a:ea typeface="+mn-lt"/>
                <a:cs typeface="+mn-lt"/>
              </a:rPr>
              <a:t>Status facets include Active, Draft, Inactive.</a:t>
            </a:r>
          </a:p>
          <a:p>
            <a:pPr marL="628650" lvl="1" indent="-342900"/>
            <a:r>
              <a:rPr lang="en-US" sz="2100" dirty="0">
                <a:latin typeface="+mj-lt"/>
                <a:ea typeface="+mn-lt"/>
                <a:cs typeface="+mn-lt"/>
              </a:rPr>
              <a:t>Fiscal Period facets include other years and “06/30/2024 – 06/29/…”</a:t>
            </a:r>
          </a:p>
        </p:txBody>
      </p:sp>
      <p:sp>
        <p:nvSpPr>
          <p:cNvPr id="3" name="Content Placeholder 2">
            <a:extLst>
              <a:ext uri="{FF2B5EF4-FFF2-40B4-BE49-F238E27FC236}">
                <a16:creationId xmlns:a16="http://schemas.microsoft.com/office/drawing/2014/main" id="{7A5DD990-9B51-AA44-914B-CB3B76F5709A}"/>
              </a:ext>
            </a:extLst>
          </p:cNvPr>
          <p:cNvSpPr txBox="1">
            <a:spLocks/>
          </p:cNvSpPr>
          <p:nvPr/>
        </p:nvSpPr>
        <p:spPr bwMode="auto">
          <a:xfrm>
            <a:off x="961248" y="5011837"/>
            <a:ext cx="6947575" cy="968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lvl="1" indent="0">
              <a:buFont typeface="Arial" charset="0"/>
              <a:buNone/>
            </a:pPr>
            <a:r>
              <a:rPr lang="en-US" sz="2000" dirty="0">
                <a:ea typeface="+mn-lt"/>
                <a:cs typeface="+mn-lt"/>
              </a:rPr>
              <a:t>The Funds and Ledgers screen displays available facets on the left. New facets may selected from the facet list on the left.</a:t>
            </a:r>
          </a:p>
        </p:txBody>
      </p:sp>
    </p:spTree>
    <p:extLst>
      <p:ext uri="{BB962C8B-B14F-4D97-AF65-F5344CB8AC3E}">
        <p14:creationId xmlns:p14="http://schemas.microsoft.com/office/powerpoint/2010/main" val="2713567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Updating the Fiscal Period</a:t>
            </a:r>
          </a:p>
        </p:txBody>
      </p:sp>
      <p:pic>
        <p:nvPicPr>
          <p:cNvPr id="5" name="Picture 4" descr="A portion of the Fund and Ledger Fiscal Period configuration screen that displays two rows with active fiscal periods. Row 20 contains FY-2021 with dates 07/01/2020 to  06/30/2021. Row 21 contains a new fiscal period with name &quot;06/30/2021 - 06/29/2022&quot; and dates 07/01/2021 to 06/30/2022.">
            <a:extLst>
              <a:ext uri="{FF2B5EF4-FFF2-40B4-BE49-F238E27FC236}">
                <a16:creationId xmlns:a16="http://schemas.microsoft.com/office/drawing/2014/main" id="{B304A595-045A-44E1-AC4F-C6A8FA756CE2}"/>
              </a:ext>
            </a:extLst>
          </p:cNvPr>
          <p:cNvPicPr>
            <a:picLocks noChangeAspect="1"/>
          </p:cNvPicPr>
          <p:nvPr/>
        </p:nvPicPr>
        <p:blipFill>
          <a:blip r:embed="rId3"/>
          <a:stretch>
            <a:fillRect/>
          </a:stretch>
        </p:blipFill>
        <p:spPr>
          <a:xfrm>
            <a:off x="334212" y="3218674"/>
            <a:ext cx="8475575" cy="900164"/>
          </a:xfrm>
          <a:prstGeom prst="rect">
            <a:avLst/>
          </a:prstGeom>
          <a:ln>
            <a:solidFill>
              <a:schemeClr val="accent1"/>
            </a:solidFill>
          </a:ln>
        </p:spPr>
      </p:pic>
      <p:sp>
        <p:nvSpPr>
          <p:cNvPr id="6" name="Content Placeholder 2">
            <a:extLst>
              <a:ext uri="{FF2B5EF4-FFF2-40B4-BE49-F238E27FC236}">
                <a16:creationId xmlns:a16="http://schemas.microsoft.com/office/drawing/2014/main" id="{1A318960-A965-4299-B5EF-93D16D621A53}"/>
              </a:ext>
            </a:extLst>
          </p:cNvPr>
          <p:cNvSpPr txBox="1">
            <a:spLocks/>
          </p:cNvSpPr>
          <p:nvPr/>
        </p:nvSpPr>
        <p:spPr bwMode="auto">
          <a:xfrm>
            <a:off x="0" y="508011"/>
            <a:ext cx="9144000" cy="210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0">
              <a:buFont typeface="Arial" charset="0"/>
              <a:buNone/>
            </a:pPr>
            <a:r>
              <a:rPr lang="en-US" sz="2100" dirty="0">
                <a:latin typeface="+mj-lt"/>
                <a:ea typeface="+mn-lt"/>
                <a:cs typeface="+mn-lt"/>
              </a:rPr>
              <a:t>To Rename Fiscal Period:</a:t>
            </a:r>
          </a:p>
          <a:p>
            <a:pPr marL="285750" lvl="1" indent="0">
              <a:buFont typeface="Arial" charset="0"/>
              <a:buNone/>
            </a:pPr>
            <a:r>
              <a:rPr lang="en-US" sz="2100" dirty="0">
                <a:latin typeface="+mj-lt"/>
                <a:ea typeface="+mn-lt"/>
                <a:cs typeface="+mn-lt"/>
              </a:rPr>
              <a:t>Configuration &gt; Acquisitions &gt; General &gt; Fund and Ledger Fiscal Period</a:t>
            </a:r>
          </a:p>
          <a:p>
            <a:pPr marL="628650" lvl="1" indent="-342900"/>
            <a:r>
              <a:rPr lang="en-US" sz="2100" dirty="0">
                <a:latin typeface="+mj-lt"/>
                <a:ea typeface="+mn-lt"/>
                <a:cs typeface="+mn-lt"/>
              </a:rPr>
              <a:t>Edit the fiscal period name</a:t>
            </a:r>
          </a:p>
          <a:p>
            <a:pPr marL="628650" lvl="1" indent="-342900"/>
            <a:r>
              <a:rPr lang="en-US" sz="2100" dirty="0">
                <a:latin typeface="+mj-lt"/>
                <a:ea typeface="+mn-lt"/>
                <a:cs typeface="+mn-lt"/>
              </a:rPr>
              <a:t>Make sure the fiscal period is Active</a:t>
            </a:r>
          </a:p>
          <a:p>
            <a:pPr marL="628650" lvl="1" indent="-342900"/>
            <a:r>
              <a:rPr lang="en-US" sz="2100" dirty="0">
                <a:latin typeface="+mj-lt"/>
                <a:ea typeface="+mn-lt"/>
                <a:cs typeface="+mn-lt"/>
              </a:rPr>
              <a:t>Click Save</a:t>
            </a:r>
          </a:p>
        </p:txBody>
      </p:sp>
      <p:sp>
        <p:nvSpPr>
          <p:cNvPr id="3" name="Content Placeholder 2">
            <a:extLst>
              <a:ext uri="{FF2B5EF4-FFF2-40B4-BE49-F238E27FC236}">
                <a16:creationId xmlns:a16="http://schemas.microsoft.com/office/drawing/2014/main" id="{72552629-93C5-C11A-F236-70EECEF54F86}"/>
              </a:ext>
            </a:extLst>
          </p:cNvPr>
          <p:cNvSpPr txBox="1">
            <a:spLocks/>
          </p:cNvSpPr>
          <p:nvPr/>
        </p:nvSpPr>
        <p:spPr bwMode="auto">
          <a:xfrm>
            <a:off x="136402" y="4237566"/>
            <a:ext cx="8417625" cy="13067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lvl="1" indent="0">
              <a:buFont typeface="Arial" charset="0"/>
              <a:buNone/>
            </a:pPr>
            <a:r>
              <a:rPr lang="en-US" sz="2000" dirty="0">
                <a:ea typeface="+mn-lt"/>
                <a:cs typeface="+mn-lt"/>
              </a:rPr>
              <a:t>The Fund and Ledger Fiscal Period configuration screen shows all fiscal periods present in Alma. The newest fiscal period may appear on the bottom. The fiscal period name is generated from the dates not the pattern of previous names.</a:t>
            </a:r>
          </a:p>
        </p:txBody>
      </p:sp>
    </p:spTree>
    <p:extLst>
      <p:ext uri="{BB962C8B-B14F-4D97-AF65-F5344CB8AC3E}">
        <p14:creationId xmlns:p14="http://schemas.microsoft.com/office/powerpoint/2010/main" val="2234096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D37A3-1CF4-43FB-A027-08A80758A858}"/>
              </a:ext>
            </a:extLst>
          </p:cNvPr>
          <p:cNvSpPr>
            <a:spLocks noGrp="1"/>
          </p:cNvSpPr>
          <p:nvPr>
            <p:ph type="title"/>
          </p:nvPr>
        </p:nvSpPr>
        <p:spPr/>
        <p:txBody>
          <a:bodyPr/>
          <a:lstStyle/>
          <a:p>
            <a:r>
              <a:rPr lang="en-US" dirty="0"/>
              <a:t>Reviewing Draft Ledgers</a:t>
            </a:r>
          </a:p>
        </p:txBody>
      </p:sp>
      <p:sp>
        <p:nvSpPr>
          <p:cNvPr id="6" name="Content Placeholder 5">
            <a:extLst>
              <a:ext uri="{FF2B5EF4-FFF2-40B4-BE49-F238E27FC236}">
                <a16:creationId xmlns:a16="http://schemas.microsoft.com/office/drawing/2014/main" id="{0329D6B9-3017-4DB3-8205-705D6C55DDD1}"/>
              </a:ext>
            </a:extLst>
          </p:cNvPr>
          <p:cNvSpPr>
            <a:spLocks noGrp="1"/>
          </p:cNvSpPr>
          <p:nvPr>
            <p:ph sz="quarter" idx="11"/>
          </p:nvPr>
        </p:nvSpPr>
        <p:spPr>
          <a:xfrm>
            <a:off x="230416" y="634995"/>
            <a:ext cx="8624660" cy="1552619"/>
          </a:xfrm>
        </p:spPr>
        <p:txBody>
          <a:bodyPr/>
          <a:lstStyle/>
          <a:p>
            <a:pPr marL="285750" lvl="1" indent="0">
              <a:buFont typeface="Arial" charset="0"/>
              <a:buNone/>
            </a:pPr>
            <a:r>
              <a:rPr lang="en-US" sz="2000" dirty="0">
                <a:latin typeface="+mj-lt"/>
                <a:ea typeface="+mn-lt"/>
                <a:cs typeface="+mn-lt"/>
              </a:rPr>
              <a:t>Main menu (“Back” button on menu)</a:t>
            </a:r>
          </a:p>
          <a:p>
            <a:pPr marL="285750" lvl="1" indent="0">
              <a:buFont typeface="Arial" charset="0"/>
              <a:buNone/>
            </a:pPr>
            <a:r>
              <a:rPr lang="en-US" sz="2000" dirty="0">
                <a:latin typeface="+mj-lt"/>
                <a:ea typeface="+mn-lt"/>
                <a:cs typeface="+mn-lt"/>
              </a:rPr>
              <a:t>Acquisitions &gt; Acquisitions Infrastructure &gt; Funds and Ledgers</a:t>
            </a:r>
          </a:p>
          <a:p>
            <a:pPr marL="628650" lvl="1" indent="-342900"/>
            <a:r>
              <a:rPr lang="en-US" dirty="0">
                <a:latin typeface="+mj-lt"/>
              </a:rPr>
              <a:t>Click </a:t>
            </a:r>
            <a:r>
              <a:rPr lang="en-US" b="1" dirty="0">
                <a:latin typeface="+mj-lt"/>
              </a:rPr>
              <a:t>Clear All</a:t>
            </a:r>
            <a:r>
              <a:rPr lang="en-US" dirty="0">
                <a:latin typeface="+mj-lt"/>
              </a:rPr>
              <a:t> on the filter bar</a:t>
            </a:r>
          </a:p>
          <a:p>
            <a:pPr marL="628650" lvl="1" indent="-342900"/>
            <a:r>
              <a:rPr lang="en-US" dirty="0">
                <a:latin typeface="+mj-lt"/>
              </a:rPr>
              <a:t>Select new fiscal period and ledger from facets on left</a:t>
            </a:r>
          </a:p>
        </p:txBody>
      </p:sp>
      <p:pic>
        <p:nvPicPr>
          <p:cNvPr id="9" name="Picture 8" descr="The Funds and Ledgers screen in Alma, with facets for status, fund type, fiscal period, and ledger listed on the left. A set of facets are applied by default; here Status: Draft and Fiscal Period: FY-2025.">
            <a:extLst>
              <a:ext uri="{FF2B5EF4-FFF2-40B4-BE49-F238E27FC236}">
                <a16:creationId xmlns:a16="http://schemas.microsoft.com/office/drawing/2014/main" id="{C75FE670-E673-4CC3-A64C-C1868850594D}"/>
              </a:ext>
            </a:extLst>
          </p:cNvPr>
          <p:cNvPicPr>
            <a:picLocks noChangeAspect="1"/>
          </p:cNvPicPr>
          <p:nvPr/>
        </p:nvPicPr>
        <p:blipFill>
          <a:blip r:embed="rId3"/>
          <a:srcRect/>
          <a:stretch/>
        </p:blipFill>
        <p:spPr>
          <a:xfrm>
            <a:off x="895318" y="2334734"/>
            <a:ext cx="7564697" cy="2827670"/>
          </a:xfrm>
          <a:prstGeom prst="rect">
            <a:avLst/>
          </a:prstGeom>
          <a:ln>
            <a:solidFill>
              <a:schemeClr val="accent1"/>
            </a:solidFill>
          </a:ln>
        </p:spPr>
      </p:pic>
      <p:sp>
        <p:nvSpPr>
          <p:cNvPr id="5" name="Content Placeholder 2">
            <a:extLst>
              <a:ext uri="{FF2B5EF4-FFF2-40B4-BE49-F238E27FC236}">
                <a16:creationId xmlns:a16="http://schemas.microsoft.com/office/drawing/2014/main" id="{F24CCF15-F845-FC4A-86B5-78B856DF5BF9}"/>
              </a:ext>
            </a:extLst>
          </p:cNvPr>
          <p:cNvSpPr txBox="1">
            <a:spLocks/>
          </p:cNvSpPr>
          <p:nvPr/>
        </p:nvSpPr>
        <p:spPr bwMode="auto">
          <a:xfrm>
            <a:off x="895317" y="5162404"/>
            <a:ext cx="7564698" cy="775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lvl="1" indent="0">
              <a:buFont typeface="Arial" charset="0"/>
              <a:buNone/>
            </a:pPr>
            <a:r>
              <a:rPr lang="en-US" sz="2000" dirty="0">
                <a:ea typeface="+mn-lt"/>
                <a:cs typeface="+mn-lt"/>
              </a:rPr>
              <a:t>Funds and Ledgers matching the new status of Draft and Fiscal Period of FY-2025 will now be listed.</a:t>
            </a:r>
          </a:p>
        </p:txBody>
      </p:sp>
    </p:spTree>
    <p:extLst>
      <p:ext uri="{BB962C8B-B14F-4D97-AF65-F5344CB8AC3E}">
        <p14:creationId xmlns:p14="http://schemas.microsoft.com/office/powerpoint/2010/main" val="54972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D37A3-1CF4-43FB-A027-08A80758A858}"/>
              </a:ext>
            </a:extLst>
          </p:cNvPr>
          <p:cNvSpPr>
            <a:spLocks noGrp="1"/>
          </p:cNvSpPr>
          <p:nvPr>
            <p:ph type="title"/>
          </p:nvPr>
        </p:nvSpPr>
        <p:spPr/>
        <p:txBody>
          <a:bodyPr/>
          <a:lstStyle/>
          <a:p>
            <a:r>
              <a:rPr lang="en-US" dirty="0"/>
              <a:t>Reviewing Ledgers and Funds</a:t>
            </a:r>
          </a:p>
        </p:txBody>
      </p:sp>
      <p:sp>
        <p:nvSpPr>
          <p:cNvPr id="4" name="Content Placeholder 3">
            <a:extLst>
              <a:ext uri="{FF2B5EF4-FFF2-40B4-BE49-F238E27FC236}">
                <a16:creationId xmlns:a16="http://schemas.microsoft.com/office/drawing/2014/main" id="{13C70C9E-0C3E-CFFA-28C1-A784800A4586}"/>
              </a:ext>
            </a:extLst>
          </p:cNvPr>
          <p:cNvSpPr>
            <a:spLocks noGrp="1"/>
          </p:cNvSpPr>
          <p:nvPr>
            <p:ph sz="quarter" idx="11"/>
          </p:nvPr>
        </p:nvSpPr>
        <p:spPr>
          <a:xfrm>
            <a:off x="230416" y="634995"/>
            <a:ext cx="8624660" cy="4860925"/>
          </a:xfrm>
        </p:spPr>
        <p:txBody>
          <a:bodyPr/>
          <a:lstStyle/>
          <a:p>
            <a:pPr marL="571500" lvl="1" indent="-342900"/>
            <a:r>
              <a:rPr lang="en-US" sz="2400" dirty="0">
                <a:latin typeface="+mj-lt"/>
                <a:ea typeface="+mn-lt"/>
                <a:cs typeface="+mn-lt"/>
              </a:rPr>
              <a:t>Check new allocations</a:t>
            </a:r>
          </a:p>
          <a:p>
            <a:pPr marL="971550" lvl="2" indent="-342900"/>
            <a:r>
              <a:rPr lang="en-US" sz="2100" dirty="0">
                <a:latin typeface="+mj-lt"/>
                <a:ea typeface="+mn-lt"/>
                <a:cs typeface="+mn-lt"/>
              </a:rPr>
              <a:t>New fund </a:t>
            </a:r>
            <a:r>
              <a:rPr lang="en-US" sz="2100" b="1" dirty="0">
                <a:latin typeface="+mj-lt"/>
                <a:ea typeface="+mn-lt"/>
                <a:cs typeface="+mn-lt"/>
              </a:rPr>
              <a:t>Allocated Balance</a:t>
            </a:r>
            <a:r>
              <a:rPr lang="en-US" sz="2100" dirty="0">
                <a:latin typeface="+mj-lt"/>
                <a:ea typeface="+mn-lt"/>
                <a:cs typeface="+mn-lt"/>
              </a:rPr>
              <a:t> = [Create Allocation From]</a:t>
            </a:r>
          </a:p>
          <a:p>
            <a:pPr marL="971550" lvl="2" indent="-342900"/>
            <a:r>
              <a:rPr lang="en-US" sz="2100" dirty="0">
                <a:latin typeface="+mj-lt"/>
                <a:ea typeface="+mn-lt"/>
                <a:cs typeface="+mn-lt"/>
              </a:rPr>
              <a:t>Funds in Draft status cannot have money allocated.</a:t>
            </a:r>
          </a:p>
          <a:p>
            <a:pPr marL="971550" lvl="2" indent="-342900"/>
            <a:r>
              <a:rPr lang="en-US" sz="2100" dirty="0">
                <a:latin typeface="+mj-lt"/>
                <a:ea typeface="+mn-lt"/>
                <a:cs typeface="+mn-lt"/>
              </a:rPr>
              <a:t>No transactions for encumbrances until Rollover PO Lines</a:t>
            </a:r>
          </a:p>
          <a:p>
            <a:pPr marL="571500" lvl="1" indent="-342900"/>
            <a:r>
              <a:rPr lang="en-US" sz="2400" dirty="0">
                <a:latin typeface="+mj-lt"/>
                <a:ea typeface="+mn-lt"/>
                <a:cs typeface="+mn-lt"/>
              </a:rPr>
              <a:t>Check fund names and codes</a:t>
            </a:r>
          </a:p>
          <a:p>
            <a:pPr marL="971550" lvl="2" indent="-342900"/>
            <a:r>
              <a:rPr lang="en-US" sz="2100" dirty="0">
                <a:latin typeface="+mj-lt"/>
                <a:ea typeface="+mn-lt"/>
                <a:cs typeface="+mn-lt"/>
              </a:rPr>
              <a:t>Names and codes with date references may confuse later.</a:t>
            </a:r>
          </a:p>
          <a:p>
            <a:pPr marL="971550" lvl="2" indent="-342900"/>
            <a:r>
              <a:rPr lang="en-US" sz="2100" dirty="0">
                <a:latin typeface="+mj-lt"/>
                <a:ea typeface="+mn-lt"/>
                <a:cs typeface="+mn-lt"/>
              </a:rPr>
              <a:t>Did all previously active funds get copied?</a:t>
            </a:r>
          </a:p>
          <a:p>
            <a:pPr marL="971550" lvl="2" indent="-342900"/>
            <a:r>
              <a:rPr lang="en-US" sz="2100" dirty="0">
                <a:latin typeface="+mj-lt"/>
                <a:ea typeface="+mn-lt"/>
                <a:cs typeface="+mn-lt"/>
              </a:rPr>
              <a:t>Did previously inactive funds get copied?</a:t>
            </a:r>
          </a:p>
          <a:p>
            <a:pPr marL="571500" lvl="1" indent="-342900"/>
            <a:r>
              <a:rPr lang="en-US" sz="2400" dirty="0">
                <a:latin typeface="+mj-lt"/>
                <a:ea typeface="+mn-lt"/>
                <a:cs typeface="+mn-lt"/>
              </a:rPr>
              <a:t>Check fund rules, notes, attachments</a:t>
            </a:r>
            <a:endParaRPr lang="en-US" sz="2100" dirty="0">
              <a:latin typeface="+mj-lt"/>
              <a:ea typeface="+mn-lt"/>
              <a:cs typeface="+mn-lt"/>
            </a:endParaRPr>
          </a:p>
          <a:p>
            <a:endParaRPr lang="en-US" dirty="0"/>
          </a:p>
        </p:txBody>
      </p:sp>
    </p:spTree>
    <p:extLst>
      <p:ext uri="{BB962C8B-B14F-4D97-AF65-F5344CB8AC3E}">
        <p14:creationId xmlns:p14="http://schemas.microsoft.com/office/powerpoint/2010/main" val="50828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7A57717-9277-068E-ECC6-2E750C2BBD11}"/>
              </a:ext>
            </a:extLst>
          </p:cNvPr>
          <p:cNvSpPr>
            <a:spLocks noGrp="1"/>
          </p:cNvSpPr>
          <p:nvPr>
            <p:ph type="title"/>
          </p:nvPr>
        </p:nvSpPr>
        <p:spPr/>
        <p:txBody>
          <a:bodyPr/>
          <a:lstStyle/>
          <a:p>
            <a:r>
              <a:rPr lang="en-US" sz="2800" dirty="0"/>
              <a:t>Questions?</a:t>
            </a:r>
          </a:p>
        </p:txBody>
      </p:sp>
      <p:pic>
        <p:nvPicPr>
          <p:cNvPr id="9" name="Content Placeholder 8">
            <a:extLst>
              <a:ext uri="{FF2B5EF4-FFF2-40B4-BE49-F238E27FC236}">
                <a16:creationId xmlns:a16="http://schemas.microsoft.com/office/drawing/2014/main" id="{0338991E-762D-3FAB-73AD-AC76DAAF8241}"/>
              </a:ext>
            </a:extLst>
          </p:cNvPr>
          <p:cNvPicPr>
            <a:picLocks noGrp="1" noChangeAspect="1"/>
          </p:cNvPicPr>
          <p:nvPr>
            <p:ph idx="1"/>
          </p:nvPr>
        </p:nvPicPr>
        <p:blipFill rotWithShape="1">
          <a:blip r:embed="rId3"/>
          <a:srcRect l="21180" t="14656" r="6140" b="12148"/>
          <a:stretch/>
        </p:blipFill>
        <p:spPr>
          <a:xfrm>
            <a:off x="985873" y="609888"/>
            <a:ext cx="3794471" cy="5095217"/>
          </a:xfrm>
        </p:spPr>
      </p:pic>
      <p:sp>
        <p:nvSpPr>
          <p:cNvPr id="7" name="Text Placeholder 6" descr="A grey cat stands on a desk with back paws on a laptop.&#10;">
            <a:extLst>
              <a:ext uri="{FF2B5EF4-FFF2-40B4-BE49-F238E27FC236}">
                <a16:creationId xmlns:a16="http://schemas.microsoft.com/office/drawing/2014/main" id="{F1147C29-21EC-C57A-0EF9-3A11494086C6}"/>
              </a:ext>
            </a:extLst>
          </p:cNvPr>
          <p:cNvSpPr>
            <a:spLocks noGrp="1"/>
          </p:cNvSpPr>
          <p:nvPr>
            <p:ph type="body" sz="half" idx="2"/>
          </p:nvPr>
        </p:nvSpPr>
        <p:spPr>
          <a:xfrm>
            <a:off x="5848927" y="3429000"/>
            <a:ext cx="3008313" cy="2316167"/>
          </a:xfrm>
        </p:spPr>
        <p:txBody>
          <a:bodyPr/>
          <a:lstStyle/>
          <a:p>
            <a:r>
              <a:rPr lang="en-US" dirty="0"/>
              <a:t>A grey cat stands on a desk with back paws on a laptop.</a:t>
            </a:r>
          </a:p>
        </p:txBody>
      </p:sp>
    </p:spTree>
    <p:extLst>
      <p:ext uri="{BB962C8B-B14F-4D97-AF65-F5344CB8AC3E}">
        <p14:creationId xmlns:p14="http://schemas.microsoft.com/office/powerpoint/2010/main" val="2166639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3784D-2E8B-422C-9720-9ABB7F7AB622}"/>
              </a:ext>
            </a:extLst>
          </p:cNvPr>
          <p:cNvSpPr>
            <a:spLocks noGrp="1"/>
          </p:cNvSpPr>
          <p:nvPr>
            <p:ph type="title"/>
          </p:nvPr>
        </p:nvSpPr>
        <p:spPr/>
        <p:txBody>
          <a:bodyPr/>
          <a:lstStyle/>
          <a:p>
            <a:r>
              <a:rPr lang="en-US" dirty="0"/>
              <a:t>Rollover PO </a:t>
            </a:r>
            <a:r>
              <a:rPr lang="en-US" dirty="0" err="1"/>
              <a:t>LInes</a:t>
            </a:r>
            <a:endParaRPr lang="en-US" dirty="0"/>
          </a:p>
        </p:txBody>
      </p:sp>
      <p:pic>
        <p:nvPicPr>
          <p:cNvPr id="7" name="Content Placeholder 6">
            <a:extLst>
              <a:ext uri="{FF2B5EF4-FFF2-40B4-BE49-F238E27FC236}">
                <a16:creationId xmlns:a16="http://schemas.microsoft.com/office/drawing/2014/main" id="{DAC9ADE4-75BA-4346-8186-EE438A1EFEFC}"/>
              </a:ext>
            </a:extLst>
          </p:cNvPr>
          <p:cNvPicPr>
            <a:picLocks noGrp="1" noChangeAspect="1"/>
          </p:cNvPicPr>
          <p:nvPr>
            <p:ph sz="quarter" idx="11"/>
          </p:nvPr>
        </p:nvPicPr>
        <p:blipFill>
          <a:blip r:embed="rId3"/>
          <a:stretch>
            <a:fillRect/>
          </a:stretch>
        </p:blipFill>
        <p:spPr>
          <a:xfrm>
            <a:off x="554637" y="1467296"/>
            <a:ext cx="7419076" cy="4633842"/>
          </a:xfrm>
          <a:ln>
            <a:solidFill>
              <a:schemeClr val="accent1"/>
            </a:solidFill>
          </a:ln>
        </p:spPr>
      </p:pic>
      <p:sp>
        <p:nvSpPr>
          <p:cNvPr id="5" name="Content Placeholder 2">
            <a:extLst>
              <a:ext uri="{FF2B5EF4-FFF2-40B4-BE49-F238E27FC236}">
                <a16:creationId xmlns:a16="http://schemas.microsoft.com/office/drawing/2014/main" id="{8BAF16FE-EC11-47B0-8BE7-06D8BD953E92}"/>
              </a:ext>
            </a:extLst>
          </p:cNvPr>
          <p:cNvSpPr txBox="1">
            <a:spLocks/>
          </p:cNvSpPr>
          <p:nvPr/>
        </p:nvSpPr>
        <p:spPr bwMode="auto">
          <a:xfrm>
            <a:off x="0" y="508011"/>
            <a:ext cx="9144000" cy="9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lvl="1" indent="0">
              <a:buFont typeface="Arial" charset="0"/>
              <a:buNone/>
            </a:pPr>
            <a:r>
              <a:rPr lang="en-US" sz="2100" dirty="0">
                <a:latin typeface="+mj-lt"/>
                <a:ea typeface="+mn-lt"/>
                <a:cs typeface="+mn-lt"/>
              </a:rPr>
              <a:t>To Run PO Line rollover:</a:t>
            </a:r>
          </a:p>
          <a:p>
            <a:pPr marL="285750" lvl="1" indent="0">
              <a:buFont typeface="Arial" charset="0"/>
              <a:buNone/>
            </a:pPr>
            <a:r>
              <a:rPr lang="en-US" sz="2100" dirty="0">
                <a:latin typeface="+mj-lt"/>
                <a:ea typeface="+mn-lt"/>
                <a:cs typeface="+mn-lt"/>
              </a:rPr>
              <a:t>Acquisitions &gt; Advanced Tools &gt; Rollover PO Lines</a:t>
            </a:r>
          </a:p>
        </p:txBody>
      </p:sp>
    </p:spTree>
    <p:extLst>
      <p:ext uri="{BB962C8B-B14F-4D97-AF65-F5344CB8AC3E}">
        <p14:creationId xmlns:p14="http://schemas.microsoft.com/office/powerpoint/2010/main" val="3906124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674A-F90E-4688-866E-20FEE278FE91}"/>
              </a:ext>
            </a:extLst>
          </p:cNvPr>
          <p:cNvSpPr>
            <a:spLocks noGrp="1"/>
          </p:cNvSpPr>
          <p:nvPr>
            <p:ph type="title"/>
          </p:nvPr>
        </p:nvSpPr>
        <p:spPr/>
        <p:txBody>
          <a:bodyPr/>
          <a:lstStyle/>
          <a:p>
            <a:r>
              <a:rPr lang="en-US" dirty="0"/>
              <a:t>Reports from Rollover PO Lines</a:t>
            </a:r>
          </a:p>
        </p:txBody>
      </p:sp>
      <p:sp>
        <p:nvSpPr>
          <p:cNvPr id="4" name="Content Placeholder 3">
            <a:extLst>
              <a:ext uri="{FF2B5EF4-FFF2-40B4-BE49-F238E27FC236}">
                <a16:creationId xmlns:a16="http://schemas.microsoft.com/office/drawing/2014/main" id="{3CE840CC-10E8-4455-89C5-1C157FE40D62}"/>
              </a:ext>
            </a:extLst>
          </p:cNvPr>
          <p:cNvSpPr>
            <a:spLocks noGrp="1"/>
          </p:cNvSpPr>
          <p:nvPr>
            <p:ph sz="quarter" idx="11"/>
          </p:nvPr>
        </p:nvSpPr>
        <p:spPr>
          <a:xfrm>
            <a:off x="230416" y="634995"/>
            <a:ext cx="8624660" cy="1083927"/>
          </a:xfrm>
        </p:spPr>
        <p:txBody>
          <a:bodyPr/>
          <a:lstStyle/>
          <a:p>
            <a:r>
              <a:rPr lang="en-US" dirty="0">
                <a:latin typeface="+mj-lt"/>
              </a:rPr>
              <a:t>Rollover reports appear on the jobs page</a:t>
            </a:r>
          </a:p>
          <a:p>
            <a:pPr marL="342900" indent="-342900">
              <a:buFont typeface="Arial" panose="020B0604020202020204" pitchFamily="34" charset="0"/>
              <a:buChar char="•"/>
            </a:pPr>
            <a:r>
              <a:rPr lang="en-US" dirty="0">
                <a:latin typeface="+mj-lt"/>
              </a:rPr>
              <a:t>Locate the job, click the actions menu, then </a:t>
            </a:r>
            <a:r>
              <a:rPr lang="en-US" b="1" dirty="0">
                <a:latin typeface="+mj-lt"/>
              </a:rPr>
              <a:t>View</a:t>
            </a:r>
            <a:r>
              <a:rPr lang="en-US" dirty="0">
                <a:latin typeface="+mj-lt"/>
              </a:rPr>
              <a:t>.</a:t>
            </a:r>
          </a:p>
        </p:txBody>
      </p:sp>
      <p:pic>
        <p:nvPicPr>
          <p:cNvPr id="8" name="Picture 7">
            <a:extLst>
              <a:ext uri="{FF2B5EF4-FFF2-40B4-BE49-F238E27FC236}">
                <a16:creationId xmlns:a16="http://schemas.microsoft.com/office/drawing/2014/main" id="{29253C7A-D55D-47EB-86C1-04CA0EF6CE49}"/>
              </a:ext>
            </a:extLst>
          </p:cNvPr>
          <p:cNvPicPr>
            <a:picLocks noChangeAspect="1"/>
          </p:cNvPicPr>
          <p:nvPr/>
        </p:nvPicPr>
        <p:blipFill>
          <a:blip r:embed="rId3"/>
          <a:stretch>
            <a:fillRect/>
          </a:stretch>
        </p:blipFill>
        <p:spPr>
          <a:xfrm>
            <a:off x="244628" y="1845906"/>
            <a:ext cx="8610448" cy="3149982"/>
          </a:xfrm>
          <a:prstGeom prst="rect">
            <a:avLst/>
          </a:prstGeom>
          <a:ln>
            <a:solidFill>
              <a:schemeClr val="accent1"/>
            </a:solidFill>
          </a:ln>
        </p:spPr>
      </p:pic>
    </p:spTree>
    <p:extLst>
      <p:ext uri="{BB962C8B-B14F-4D97-AF65-F5344CB8AC3E}">
        <p14:creationId xmlns:p14="http://schemas.microsoft.com/office/powerpoint/2010/main" val="957081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120580" y="4391130"/>
            <a:ext cx="9264580" cy="1899138"/>
          </a:xfrm>
        </p:spPr>
        <p:txBody>
          <a:bodyPr rtlCol="0">
            <a:normAutofit/>
          </a:bodyPr>
          <a:lstStyle/>
          <a:p>
            <a:pPr algn="ctr" fontAlgn="auto">
              <a:spcAft>
                <a:spcPts val="0"/>
              </a:spcAft>
              <a:defRPr/>
            </a:pPr>
            <a:r>
              <a:rPr lang="en-US" dirty="0" err="1">
                <a:ea typeface="+mj-ea"/>
                <a:cs typeface="+mj-cs"/>
              </a:rPr>
              <a:t>TechNical</a:t>
            </a:r>
            <a:r>
              <a:rPr lang="en-US" dirty="0">
                <a:ea typeface="+mj-ea"/>
                <a:cs typeface="+mj-cs"/>
              </a:rPr>
              <a:t> Services Q&amp;A </a:t>
            </a:r>
            <a:br>
              <a:rPr lang="en-US" dirty="0">
                <a:ea typeface="+mj-ea"/>
                <a:cs typeface="+mj-cs"/>
              </a:rPr>
            </a:br>
            <a:r>
              <a:rPr lang="en-US" dirty="0">
                <a:ea typeface="+mj-ea"/>
                <a:cs typeface="+mj-cs"/>
              </a:rPr>
              <a:t>5/23/2024</a:t>
            </a:r>
            <a:br>
              <a:rPr lang="en-US" dirty="0">
                <a:ea typeface="+mj-ea"/>
                <a:cs typeface="+mj-cs"/>
              </a:rPr>
            </a:br>
            <a:r>
              <a:rPr lang="en-US" dirty="0">
                <a:ea typeface="+mj-ea"/>
                <a:cs typeface="+mj-cs"/>
              </a:rPr>
              <a:t>Annual Acquisitions Activities</a:t>
            </a:r>
          </a:p>
        </p:txBody>
      </p:sp>
    </p:spTree>
    <p:extLst>
      <p:ext uri="{BB962C8B-B14F-4D97-AF65-F5344CB8AC3E}">
        <p14:creationId xmlns:p14="http://schemas.microsoft.com/office/powerpoint/2010/main" val="203446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674A-F90E-4688-866E-20FEE278FE91}"/>
              </a:ext>
            </a:extLst>
          </p:cNvPr>
          <p:cNvSpPr>
            <a:spLocks noGrp="1"/>
          </p:cNvSpPr>
          <p:nvPr>
            <p:ph type="title"/>
          </p:nvPr>
        </p:nvSpPr>
        <p:spPr/>
        <p:txBody>
          <a:bodyPr/>
          <a:lstStyle/>
          <a:p>
            <a:r>
              <a:rPr lang="en-US" dirty="0"/>
              <a:t>Reports from Rollover PO Lines</a:t>
            </a:r>
          </a:p>
        </p:txBody>
      </p:sp>
      <p:sp>
        <p:nvSpPr>
          <p:cNvPr id="4" name="Content Placeholder 3">
            <a:extLst>
              <a:ext uri="{FF2B5EF4-FFF2-40B4-BE49-F238E27FC236}">
                <a16:creationId xmlns:a16="http://schemas.microsoft.com/office/drawing/2014/main" id="{3CE840CC-10E8-4455-89C5-1C157FE40D62}"/>
              </a:ext>
            </a:extLst>
          </p:cNvPr>
          <p:cNvSpPr>
            <a:spLocks noGrp="1"/>
          </p:cNvSpPr>
          <p:nvPr>
            <p:ph sz="quarter" idx="11"/>
          </p:nvPr>
        </p:nvSpPr>
        <p:spPr>
          <a:xfrm>
            <a:off x="230416" y="634995"/>
            <a:ext cx="8624660" cy="1760475"/>
          </a:xfrm>
        </p:spPr>
        <p:txBody>
          <a:bodyPr/>
          <a:lstStyle/>
          <a:p>
            <a:r>
              <a:rPr lang="en-US" dirty="0">
                <a:latin typeface="+mj-lt"/>
              </a:rPr>
              <a:t>The job view is the most interesting option</a:t>
            </a:r>
          </a:p>
          <a:p>
            <a:pPr marL="342900" indent="-342900">
              <a:buFont typeface="Arial" panose="020B0604020202020204" pitchFamily="34" charset="0"/>
              <a:buChar char="•"/>
            </a:pPr>
            <a:r>
              <a:rPr lang="en-US" sz="2000" dirty="0">
                <a:latin typeface="+mj-lt"/>
              </a:rPr>
              <a:t>Alerts: Any issues encountered and the number of them</a:t>
            </a:r>
          </a:p>
          <a:p>
            <a:pPr marL="342900" indent="-342900">
              <a:buFont typeface="Arial" panose="020B0604020202020204" pitchFamily="34" charset="0"/>
              <a:buChar char="•"/>
            </a:pPr>
            <a:r>
              <a:rPr lang="en-US" sz="2000" dirty="0">
                <a:latin typeface="+mj-lt"/>
              </a:rPr>
              <a:t>Job Events: Links to lists of rolled PO lines or POLs with issues</a:t>
            </a:r>
          </a:p>
          <a:p>
            <a:pPr marL="342900" indent="-342900">
              <a:buFont typeface="Arial" panose="020B0604020202020204" pitchFamily="34" charset="0"/>
              <a:buChar char="•"/>
            </a:pPr>
            <a:r>
              <a:rPr lang="en-US" sz="2000" dirty="0">
                <a:latin typeface="+mj-lt"/>
              </a:rPr>
              <a:t>Counters: The parameters for the job and numbers of POLs that would succeed or fail to roll.</a:t>
            </a:r>
          </a:p>
        </p:txBody>
      </p:sp>
      <p:pic>
        <p:nvPicPr>
          <p:cNvPr id="9" name="Picture 8">
            <a:extLst>
              <a:ext uri="{FF2B5EF4-FFF2-40B4-BE49-F238E27FC236}">
                <a16:creationId xmlns:a16="http://schemas.microsoft.com/office/drawing/2014/main" id="{80B9F4D7-76D6-485C-9322-DA01E59B34A4}"/>
              </a:ext>
            </a:extLst>
          </p:cNvPr>
          <p:cNvPicPr>
            <a:picLocks noChangeAspect="1"/>
          </p:cNvPicPr>
          <p:nvPr/>
        </p:nvPicPr>
        <p:blipFill>
          <a:blip r:embed="rId3"/>
          <a:stretch>
            <a:fillRect/>
          </a:stretch>
        </p:blipFill>
        <p:spPr>
          <a:xfrm>
            <a:off x="1008081" y="2510331"/>
            <a:ext cx="7127838" cy="3712674"/>
          </a:xfrm>
          <a:prstGeom prst="rect">
            <a:avLst/>
          </a:prstGeom>
          <a:ln>
            <a:solidFill>
              <a:schemeClr val="accent1"/>
            </a:solidFill>
          </a:ln>
        </p:spPr>
      </p:pic>
    </p:spTree>
    <p:extLst>
      <p:ext uri="{BB962C8B-B14F-4D97-AF65-F5344CB8AC3E}">
        <p14:creationId xmlns:p14="http://schemas.microsoft.com/office/powerpoint/2010/main" val="354109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674A-F90E-4688-866E-20FEE278FE91}"/>
              </a:ext>
            </a:extLst>
          </p:cNvPr>
          <p:cNvSpPr>
            <a:spLocks noGrp="1"/>
          </p:cNvSpPr>
          <p:nvPr>
            <p:ph type="title"/>
          </p:nvPr>
        </p:nvSpPr>
        <p:spPr/>
        <p:txBody>
          <a:bodyPr/>
          <a:lstStyle/>
          <a:p>
            <a:r>
              <a:rPr lang="en-US" dirty="0"/>
              <a:t>Evaluating PO Line Rollover</a:t>
            </a:r>
          </a:p>
        </p:txBody>
      </p:sp>
      <p:sp>
        <p:nvSpPr>
          <p:cNvPr id="4" name="Content Placeholder 3">
            <a:extLst>
              <a:ext uri="{FF2B5EF4-FFF2-40B4-BE49-F238E27FC236}">
                <a16:creationId xmlns:a16="http://schemas.microsoft.com/office/drawing/2014/main" id="{3CE840CC-10E8-4455-89C5-1C157FE40D62}"/>
              </a:ext>
            </a:extLst>
          </p:cNvPr>
          <p:cNvSpPr>
            <a:spLocks noGrp="1"/>
          </p:cNvSpPr>
          <p:nvPr>
            <p:ph sz="quarter" idx="11"/>
          </p:nvPr>
        </p:nvSpPr>
        <p:spPr>
          <a:xfrm>
            <a:off x="230416" y="634995"/>
            <a:ext cx="8624660" cy="5315044"/>
          </a:xfrm>
        </p:spPr>
        <p:txBody>
          <a:bodyPr/>
          <a:lstStyle/>
          <a:p>
            <a:pPr marL="571500" lvl="1" indent="-342900"/>
            <a:r>
              <a:rPr lang="en-US" sz="2400" dirty="0">
                <a:latin typeface="+mj-lt"/>
                <a:ea typeface="+mn-lt"/>
                <a:cs typeface="+mn-lt"/>
              </a:rPr>
              <a:t>Are target funds </a:t>
            </a:r>
            <a:r>
              <a:rPr lang="en-US" sz="2400" b="1" dirty="0">
                <a:latin typeface="+mj-lt"/>
                <a:ea typeface="+mn-lt"/>
                <a:cs typeface="+mn-lt"/>
              </a:rPr>
              <a:t>Active</a:t>
            </a:r>
            <a:r>
              <a:rPr lang="en-US" sz="2400" dirty="0">
                <a:latin typeface="+mj-lt"/>
                <a:ea typeface="+mn-lt"/>
                <a:cs typeface="+mn-lt"/>
              </a:rPr>
              <a:t> yet?</a:t>
            </a:r>
          </a:p>
          <a:p>
            <a:pPr marL="571500" lvl="1" indent="-342900"/>
            <a:r>
              <a:rPr lang="en-US" sz="2400" dirty="0">
                <a:latin typeface="+mj-lt"/>
                <a:ea typeface="+mn-lt"/>
                <a:cs typeface="+mn-lt"/>
              </a:rPr>
              <a:t>Use PO Line Rollover in Report mode as needed</a:t>
            </a:r>
          </a:p>
          <a:p>
            <a:pPr marL="971550" lvl="2" indent="-342900"/>
            <a:r>
              <a:rPr lang="en-US" sz="2100" dirty="0">
                <a:latin typeface="+mj-lt"/>
                <a:ea typeface="+mn-lt"/>
                <a:cs typeface="+mn-lt"/>
              </a:rPr>
              <a:t>PO lines that should be closed</a:t>
            </a:r>
          </a:p>
          <a:p>
            <a:pPr marL="971550" lvl="2" indent="-342900"/>
            <a:r>
              <a:rPr lang="en-US" sz="2100" dirty="0">
                <a:latin typeface="+mj-lt"/>
                <a:ea typeface="+mn-lt"/>
                <a:cs typeface="+mn-lt"/>
              </a:rPr>
              <a:t>PO lines that should be open and rolled, but aren’t rolled</a:t>
            </a:r>
          </a:p>
          <a:p>
            <a:pPr marL="971550" lvl="2" indent="-342900"/>
            <a:r>
              <a:rPr lang="en-US" sz="2100" dirty="0">
                <a:latin typeface="+mj-lt"/>
                <a:ea typeface="+mn-lt"/>
                <a:cs typeface="+mn-lt"/>
              </a:rPr>
              <a:t>Check encumbrances to be recalculated correctly</a:t>
            </a:r>
          </a:p>
          <a:p>
            <a:pPr marL="571500" lvl="1" indent="-342900"/>
            <a:r>
              <a:rPr lang="en-US" sz="2400" dirty="0">
                <a:latin typeface="+mj-lt"/>
                <a:ea typeface="+mn-lt"/>
                <a:cs typeface="+mn-lt"/>
              </a:rPr>
              <a:t>When fitting, run PO Line Rollover job without Report</a:t>
            </a:r>
          </a:p>
          <a:p>
            <a:pPr marL="971550" lvl="2" indent="-342900"/>
            <a:r>
              <a:rPr lang="en-US" sz="2100" dirty="0">
                <a:latin typeface="+mj-lt"/>
                <a:ea typeface="+mn-lt"/>
                <a:cs typeface="+mn-lt"/>
              </a:rPr>
              <a:t>Close to your actual fiscal period cutover</a:t>
            </a:r>
          </a:p>
          <a:p>
            <a:pPr marL="971550" lvl="2" indent="-342900"/>
            <a:r>
              <a:rPr lang="en-US" sz="2100" dirty="0">
                <a:latin typeface="+mj-lt"/>
                <a:ea typeface="+mn-lt"/>
                <a:cs typeface="+mn-lt"/>
              </a:rPr>
              <a:t>After you’ve resolved as many inconsistencies as possible</a:t>
            </a:r>
          </a:p>
          <a:p>
            <a:pPr marL="971550" lvl="2" indent="-342900"/>
            <a:r>
              <a:rPr lang="en-US" sz="2100" dirty="0">
                <a:latin typeface="+mj-lt"/>
                <a:ea typeface="+mn-lt"/>
                <a:cs typeface="+mn-lt"/>
              </a:rPr>
              <a:t>Within the grace periods for both new and old ledgers</a:t>
            </a:r>
          </a:p>
          <a:p>
            <a:pPr marL="1085850" lvl="1" indent="-342900">
              <a:buFont typeface="Arial" panose="020B0604020202020204" pitchFamily="34" charset="0"/>
              <a:buChar char="•"/>
            </a:pPr>
            <a:endParaRPr lang="en-US" sz="1400" dirty="0">
              <a:latin typeface="+mj-lt"/>
            </a:endParaRPr>
          </a:p>
          <a:p>
            <a:pPr marL="1085850" lvl="1" indent="-342900">
              <a:buFont typeface="Arial" panose="020B0604020202020204" pitchFamily="34" charset="0"/>
              <a:buChar char="•"/>
            </a:pPr>
            <a:endParaRPr lang="en-US" sz="1700" dirty="0">
              <a:latin typeface="+mj-lt"/>
            </a:endParaRPr>
          </a:p>
        </p:txBody>
      </p:sp>
    </p:spTree>
    <p:extLst>
      <p:ext uri="{BB962C8B-B14F-4D97-AF65-F5344CB8AC3E}">
        <p14:creationId xmlns:p14="http://schemas.microsoft.com/office/powerpoint/2010/main" val="4073377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F8CA3-6091-4DFF-A6C9-170F7BF6DD42}"/>
              </a:ext>
            </a:extLst>
          </p:cNvPr>
          <p:cNvSpPr>
            <a:spLocks noGrp="1"/>
          </p:cNvSpPr>
          <p:nvPr>
            <p:ph type="title"/>
          </p:nvPr>
        </p:nvSpPr>
        <p:spPr/>
        <p:txBody>
          <a:bodyPr/>
          <a:lstStyle/>
          <a:p>
            <a:r>
              <a:rPr lang="en-US" dirty="0"/>
              <a:t>Resources for Fiscal Period Close</a:t>
            </a:r>
          </a:p>
        </p:txBody>
      </p:sp>
      <p:sp>
        <p:nvSpPr>
          <p:cNvPr id="3" name="Content Placeholder 2">
            <a:extLst>
              <a:ext uri="{FF2B5EF4-FFF2-40B4-BE49-F238E27FC236}">
                <a16:creationId xmlns:a16="http://schemas.microsoft.com/office/drawing/2014/main" id="{9F896150-B2D7-4C5D-A62A-CAFA323226B8}"/>
              </a:ext>
            </a:extLst>
          </p:cNvPr>
          <p:cNvSpPr>
            <a:spLocks noGrp="1"/>
          </p:cNvSpPr>
          <p:nvPr>
            <p:ph sz="quarter" idx="10"/>
          </p:nvPr>
        </p:nvSpPr>
        <p:spPr>
          <a:xfrm>
            <a:off x="230415" y="634996"/>
            <a:ext cx="8693666" cy="4726714"/>
          </a:xfrm>
        </p:spPr>
        <p:txBody>
          <a:bodyPr/>
          <a:lstStyle/>
          <a:p>
            <a:r>
              <a:rPr lang="en-US" dirty="0">
                <a:latin typeface="+mj-lt"/>
              </a:rPr>
              <a:t>Interactive lesson from Ex Libris:</a:t>
            </a:r>
          </a:p>
          <a:p>
            <a:r>
              <a:rPr lang="en-US" sz="1800" dirty="0">
                <a:latin typeface="+mj-lt"/>
                <a:hlinkClick r:id="rId3"/>
              </a:rPr>
              <a:t>http://exl-edu.com/01_Alma/Extended%20Training/Fiscal_Period_Closure/#/</a:t>
            </a:r>
            <a:endParaRPr lang="en-US" sz="1800" dirty="0">
              <a:latin typeface="+mj-lt"/>
            </a:endParaRPr>
          </a:p>
          <a:p>
            <a:endParaRPr lang="en-US" sz="1800" dirty="0">
              <a:latin typeface="+mj-lt"/>
            </a:endParaRPr>
          </a:p>
          <a:p>
            <a:r>
              <a:rPr lang="en-US" sz="2400" dirty="0">
                <a:latin typeface="+mj-lt"/>
              </a:rPr>
              <a:t>Fiscal Period Closure Documentation from Ex Libris:</a:t>
            </a:r>
          </a:p>
          <a:p>
            <a:r>
              <a:rPr lang="en-US" sz="1800" dirty="0">
                <a:latin typeface="+mj-lt"/>
                <a:hlinkClick r:id="rId4"/>
              </a:rPr>
              <a:t>https://knowledge.exlibrisgroup.com/Alma/Product_Documentation/010Alma_Online_Help_(English)/020Acquisitions/100Advanced_Tools/020Fiscal_Period_Closure</a:t>
            </a:r>
            <a:endParaRPr lang="en-US" sz="1800" dirty="0">
              <a:latin typeface="+mj-lt"/>
            </a:endParaRPr>
          </a:p>
          <a:p>
            <a:endParaRPr lang="en-US" sz="1800" dirty="0">
              <a:latin typeface="+mj-lt"/>
            </a:endParaRPr>
          </a:p>
          <a:p>
            <a:endParaRPr lang="en-US" dirty="0">
              <a:latin typeface="+mj-lt"/>
            </a:endParaRPr>
          </a:p>
        </p:txBody>
      </p:sp>
    </p:spTree>
    <p:extLst>
      <p:ext uri="{BB962C8B-B14F-4D97-AF65-F5344CB8AC3E}">
        <p14:creationId xmlns:p14="http://schemas.microsoft.com/office/powerpoint/2010/main" val="1433447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7A57717-9277-068E-ECC6-2E750C2BBD11}"/>
              </a:ext>
            </a:extLst>
          </p:cNvPr>
          <p:cNvSpPr>
            <a:spLocks noGrp="1"/>
          </p:cNvSpPr>
          <p:nvPr>
            <p:ph type="title"/>
          </p:nvPr>
        </p:nvSpPr>
        <p:spPr/>
        <p:txBody>
          <a:bodyPr/>
          <a:lstStyle/>
          <a:p>
            <a:r>
              <a:rPr lang="en-US" sz="2800" dirty="0"/>
              <a:t>Questions?</a:t>
            </a:r>
          </a:p>
        </p:txBody>
      </p:sp>
      <p:pic>
        <p:nvPicPr>
          <p:cNvPr id="9" name="Content Placeholder 8" descr="A grey, peach, and white cat sits near an open window, and looks at the camera.">
            <a:extLst>
              <a:ext uri="{FF2B5EF4-FFF2-40B4-BE49-F238E27FC236}">
                <a16:creationId xmlns:a16="http://schemas.microsoft.com/office/drawing/2014/main" id="{0338991E-762D-3FAB-73AD-AC76DAAF8241}"/>
              </a:ext>
            </a:extLst>
          </p:cNvPr>
          <p:cNvPicPr>
            <a:picLocks noGrp="1" noChangeAspect="1"/>
          </p:cNvPicPr>
          <p:nvPr>
            <p:ph idx="1"/>
          </p:nvPr>
        </p:nvPicPr>
        <p:blipFill rotWithShape="1">
          <a:blip r:embed="rId3"/>
          <a:srcRect t="17088" r="41020" b="15676"/>
          <a:stretch/>
        </p:blipFill>
        <p:spPr>
          <a:xfrm>
            <a:off x="1146998" y="499113"/>
            <a:ext cx="3630840" cy="5518784"/>
          </a:xfrm>
        </p:spPr>
      </p:pic>
      <p:sp>
        <p:nvSpPr>
          <p:cNvPr id="7" name="Text Placeholder 6">
            <a:extLst>
              <a:ext uri="{FF2B5EF4-FFF2-40B4-BE49-F238E27FC236}">
                <a16:creationId xmlns:a16="http://schemas.microsoft.com/office/drawing/2014/main" id="{F1147C29-21EC-C57A-0EF9-3A11494086C6}"/>
              </a:ext>
            </a:extLst>
          </p:cNvPr>
          <p:cNvSpPr>
            <a:spLocks noGrp="1"/>
          </p:cNvSpPr>
          <p:nvPr>
            <p:ph type="body" sz="half" idx="2"/>
          </p:nvPr>
        </p:nvSpPr>
        <p:spPr>
          <a:xfrm>
            <a:off x="5848927" y="3429000"/>
            <a:ext cx="3008313" cy="2316167"/>
          </a:xfrm>
        </p:spPr>
        <p:txBody>
          <a:bodyPr/>
          <a:lstStyle/>
          <a:p>
            <a:r>
              <a:rPr lang="en-US" dirty="0"/>
              <a:t>A grey, peach, and white cat sits near an open window, and looks at the camera.</a:t>
            </a:r>
          </a:p>
        </p:txBody>
      </p:sp>
    </p:spTree>
    <p:extLst>
      <p:ext uri="{BB962C8B-B14F-4D97-AF65-F5344CB8AC3E}">
        <p14:creationId xmlns:p14="http://schemas.microsoft.com/office/powerpoint/2010/main" val="2941683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674A-F90E-4688-866E-20FEE278FE91}"/>
              </a:ext>
            </a:extLst>
          </p:cNvPr>
          <p:cNvSpPr>
            <a:spLocks noGrp="1"/>
          </p:cNvSpPr>
          <p:nvPr>
            <p:ph type="title"/>
          </p:nvPr>
        </p:nvSpPr>
        <p:spPr/>
        <p:txBody>
          <a:bodyPr/>
          <a:lstStyle/>
          <a:p>
            <a:r>
              <a:rPr lang="en-US" dirty="0"/>
              <a:t>Order Clean-up</a:t>
            </a:r>
          </a:p>
        </p:txBody>
      </p:sp>
      <p:sp>
        <p:nvSpPr>
          <p:cNvPr id="3" name="Content Placeholder 2">
            <a:extLst>
              <a:ext uri="{FF2B5EF4-FFF2-40B4-BE49-F238E27FC236}">
                <a16:creationId xmlns:a16="http://schemas.microsoft.com/office/drawing/2014/main" id="{A31950EB-B9C2-9980-8122-F4CB37E09B7B}"/>
              </a:ext>
            </a:extLst>
          </p:cNvPr>
          <p:cNvSpPr>
            <a:spLocks noGrp="1"/>
          </p:cNvSpPr>
          <p:nvPr>
            <p:ph sz="quarter" idx="10"/>
          </p:nvPr>
        </p:nvSpPr>
        <p:spPr>
          <a:xfrm>
            <a:off x="230187" y="634995"/>
            <a:ext cx="4341813" cy="5210220"/>
          </a:xfrm>
        </p:spPr>
        <p:txBody>
          <a:bodyPr/>
          <a:lstStyle/>
          <a:p>
            <a:pPr lvl="1"/>
            <a:r>
              <a:rPr lang="en-US" sz="2100" dirty="0">
                <a:latin typeface="Arial" panose="020B0604020202020204" pitchFamily="34" charset="0"/>
                <a:cs typeface="Arial" panose="020B0604020202020204" pitchFamily="34" charset="0"/>
              </a:rPr>
              <a:t>Order Lines: Sent Date after 07/01/2023</a:t>
            </a:r>
          </a:p>
          <a:p>
            <a:pPr lvl="1"/>
            <a:r>
              <a:rPr lang="en-US" sz="2100" dirty="0">
                <a:latin typeface="Arial" panose="020B0604020202020204" pitchFamily="34" charset="0"/>
                <a:cs typeface="Arial" panose="020B0604020202020204" pitchFamily="34" charset="0"/>
              </a:rPr>
              <a:t>Useful facets for problems</a:t>
            </a:r>
          </a:p>
          <a:p>
            <a:pPr lvl="2"/>
            <a:r>
              <a:rPr lang="en-US" sz="1800" dirty="0">
                <a:latin typeface="Arial" panose="020B0604020202020204" pitchFamily="34" charset="0"/>
                <a:cs typeface="Arial" panose="020B0604020202020204" pitchFamily="34" charset="0"/>
              </a:rPr>
              <a:t>Workflow Step</a:t>
            </a:r>
          </a:p>
          <a:p>
            <a:pPr lvl="2"/>
            <a:r>
              <a:rPr lang="en-US" sz="1800" dirty="0">
                <a:latin typeface="Arial" panose="020B0604020202020204" pitchFamily="34" charset="0"/>
                <a:cs typeface="Arial" panose="020B0604020202020204" pitchFamily="34" charset="0"/>
              </a:rPr>
              <a:t>PO Line in Claim</a:t>
            </a:r>
          </a:p>
          <a:p>
            <a:pPr lvl="2"/>
            <a:r>
              <a:rPr lang="en-US" sz="1800" dirty="0">
                <a:latin typeface="Arial" panose="020B0604020202020204" pitchFamily="34" charset="0"/>
                <a:cs typeface="Arial" panose="020B0604020202020204" pitchFamily="34" charset="0"/>
              </a:rPr>
              <a:t>Rush</a:t>
            </a:r>
          </a:p>
          <a:p>
            <a:pPr lvl="2"/>
            <a:r>
              <a:rPr lang="en-US" sz="1800" dirty="0">
                <a:latin typeface="Arial" panose="020B0604020202020204" pitchFamily="34" charset="0"/>
                <a:cs typeface="Arial" panose="020B0604020202020204" pitchFamily="34" charset="0"/>
              </a:rPr>
              <a:t>Sent Date</a:t>
            </a:r>
          </a:p>
          <a:p>
            <a:pPr lvl="2"/>
            <a:r>
              <a:rPr lang="en-US" sz="1800" dirty="0">
                <a:latin typeface="Arial" panose="020B0604020202020204" pitchFamily="34" charset="0"/>
                <a:cs typeface="Arial" panose="020B0604020202020204" pitchFamily="34" charset="0"/>
              </a:rPr>
              <a:t>Order Type</a:t>
            </a:r>
          </a:p>
          <a:p>
            <a:pPr lvl="2"/>
            <a:r>
              <a:rPr lang="en-US" sz="1800" dirty="0">
                <a:latin typeface="Arial" panose="020B0604020202020204" pitchFamily="34" charset="0"/>
                <a:cs typeface="Arial" panose="020B0604020202020204" pitchFamily="34" charset="0"/>
              </a:rPr>
              <a:t>Material Type</a:t>
            </a:r>
          </a:p>
          <a:p>
            <a:pPr lvl="1"/>
            <a:r>
              <a:rPr lang="en-US" sz="2100" dirty="0">
                <a:latin typeface="Arial" panose="020B0604020202020204" pitchFamily="34" charset="0"/>
                <a:cs typeface="Arial" panose="020B0604020202020204" pitchFamily="34" charset="0"/>
              </a:rPr>
              <a:t>Analytics &gt; Out of the Box &gt; Out of the Box Analytics: Acquisitions: Claims Dashboard</a:t>
            </a:r>
          </a:p>
        </p:txBody>
      </p:sp>
      <p:pic>
        <p:nvPicPr>
          <p:cNvPr id="8" name="Content Placeholder 7" descr="A list of facets for filtering purchase order lines in Alma. Facet types displayed include Assignment, Workflow Step, PO Line in Claim, Sent Date, and Rush.">
            <a:extLst>
              <a:ext uri="{FF2B5EF4-FFF2-40B4-BE49-F238E27FC236}">
                <a16:creationId xmlns:a16="http://schemas.microsoft.com/office/drawing/2014/main" id="{A596F40F-2AEB-234C-B6BF-B861D55063A7}"/>
              </a:ext>
            </a:extLst>
          </p:cNvPr>
          <p:cNvPicPr>
            <a:picLocks noGrp="1" noChangeAspect="1"/>
          </p:cNvPicPr>
          <p:nvPr>
            <p:ph sz="quarter" idx="11"/>
          </p:nvPr>
        </p:nvPicPr>
        <p:blipFill>
          <a:blip r:embed="rId3"/>
          <a:stretch>
            <a:fillRect/>
          </a:stretch>
        </p:blipFill>
        <p:spPr>
          <a:xfrm>
            <a:off x="5848592" y="638282"/>
            <a:ext cx="1729890" cy="4854361"/>
          </a:xfrm>
          <a:ln>
            <a:solidFill>
              <a:schemeClr val="accent1"/>
            </a:solidFill>
          </a:ln>
        </p:spPr>
      </p:pic>
      <p:sp>
        <p:nvSpPr>
          <p:cNvPr id="6" name="Text Placeholder 5">
            <a:extLst>
              <a:ext uri="{FF2B5EF4-FFF2-40B4-BE49-F238E27FC236}">
                <a16:creationId xmlns:a16="http://schemas.microsoft.com/office/drawing/2014/main" id="{AD00D4F3-AAB8-1CAD-B883-240B751ED973}"/>
              </a:ext>
            </a:extLst>
          </p:cNvPr>
          <p:cNvSpPr>
            <a:spLocks noGrp="1"/>
          </p:cNvSpPr>
          <p:nvPr>
            <p:ph type="body" sz="quarter" idx="13"/>
          </p:nvPr>
        </p:nvSpPr>
        <p:spPr>
          <a:xfrm>
            <a:off x="4572000" y="5599113"/>
            <a:ext cx="4283075" cy="635000"/>
          </a:xfrm>
        </p:spPr>
        <p:txBody>
          <a:bodyPr/>
          <a:lstStyle/>
          <a:p>
            <a:r>
              <a:rPr lang="en-US" dirty="0"/>
              <a:t>A list of facets for filtering purchase order lines in Alma. Facet types displayed include Assignment, Workflow Step, PO Line in Claim, Sent Date, and Rush.</a:t>
            </a:r>
          </a:p>
        </p:txBody>
      </p:sp>
    </p:spTree>
    <p:extLst>
      <p:ext uri="{BB962C8B-B14F-4D97-AF65-F5344CB8AC3E}">
        <p14:creationId xmlns:p14="http://schemas.microsoft.com/office/powerpoint/2010/main" val="1717554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674A-F90E-4688-866E-20FEE278FE91}"/>
              </a:ext>
            </a:extLst>
          </p:cNvPr>
          <p:cNvSpPr>
            <a:spLocks noGrp="1"/>
          </p:cNvSpPr>
          <p:nvPr>
            <p:ph type="title"/>
          </p:nvPr>
        </p:nvSpPr>
        <p:spPr/>
        <p:txBody>
          <a:bodyPr/>
          <a:lstStyle/>
          <a:p>
            <a:r>
              <a:rPr lang="en-US" dirty="0"/>
              <a:t>Clean-up Actions</a:t>
            </a:r>
          </a:p>
        </p:txBody>
      </p:sp>
      <p:sp>
        <p:nvSpPr>
          <p:cNvPr id="4" name="Content Placeholder 3">
            <a:extLst>
              <a:ext uri="{FF2B5EF4-FFF2-40B4-BE49-F238E27FC236}">
                <a16:creationId xmlns:a16="http://schemas.microsoft.com/office/drawing/2014/main" id="{3CE840CC-10E8-4455-89C5-1C157FE40D62}"/>
              </a:ext>
            </a:extLst>
          </p:cNvPr>
          <p:cNvSpPr>
            <a:spLocks noGrp="1"/>
          </p:cNvSpPr>
          <p:nvPr>
            <p:ph sz="quarter" idx="11"/>
          </p:nvPr>
        </p:nvSpPr>
        <p:spPr>
          <a:xfrm>
            <a:off x="230416" y="634995"/>
            <a:ext cx="8624660" cy="5315044"/>
          </a:xfrm>
        </p:spPr>
        <p:txBody>
          <a:bodyPr/>
          <a:lstStyle/>
          <a:p>
            <a:pPr marL="571500" lvl="1" indent="-342900"/>
            <a:r>
              <a:rPr lang="en-US" sz="2400" dirty="0">
                <a:latin typeface="+mj-lt"/>
                <a:ea typeface="+mn-lt"/>
                <a:cs typeface="+mn-lt"/>
              </a:rPr>
              <a:t>Options depend on POL Status</a:t>
            </a:r>
            <a:endParaRPr lang="en-US" sz="1700" dirty="0">
              <a:latin typeface="+mj-lt"/>
              <a:ea typeface="+mn-lt"/>
              <a:cs typeface="+mn-lt"/>
            </a:endParaRPr>
          </a:p>
          <a:p>
            <a:pPr marL="971550" lvl="2" indent="-342900"/>
            <a:r>
              <a:rPr lang="en-US" sz="2100" dirty="0">
                <a:latin typeface="+mj-lt"/>
                <a:ea typeface="+mn-lt"/>
                <a:cs typeface="+mn-lt"/>
              </a:rPr>
              <a:t>Sent (not received): May cancel or receive*</a:t>
            </a:r>
          </a:p>
          <a:p>
            <a:pPr marL="1428750" lvl="3" indent="-342900"/>
            <a:r>
              <a:rPr lang="en-US" sz="1800" dirty="0">
                <a:latin typeface="+mj-lt"/>
                <a:ea typeface="+mn-lt"/>
                <a:cs typeface="+mn-lt"/>
              </a:rPr>
              <a:t>Receiving should update status to Waiting for Invoice</a:t>
            </a:r>
          </a:p>
          <a:p>
            <a:pPr marL="971550" lvl="2" indent="-342900"/>
            <a:r>
              <a:rPr lang="en-US" sz="2100" dirty="0">
                <a:latin typeface="+mj-lt"/>
                <a:ea typeface="+mn-lt"/>
                <a:cs typeface="+mn-lt"/>
              </a:rPr>
              <a:t>Sent (received/activated): May close or add invoice</a:t>
            </a:r>
          </a:p>
          <a:p>
            <a:pPr marL="971550" lvl="2" indent="-342900"/>
            <a:r>
              <a:rPr lang="en-US" sz="2100" dirty="0">
                <a:latin typeface="+mj-lt"/>
                <a:ea typeface="+mn-lt"/>
                <a:cs typeface="+mn-lt"/>
              </a:rPr>
              <a:t>Waiting for Invoice: May close or add invoice</a:t>
            </a:r>
          </a:p>
          <a:p>
            <a:pPr marL="971550" lvl="2" indent="-342900"/>
            <a:r>
              <a:rPr lang="en-US" sz="2100" dirty="0">
                <a:latin typeface="+mj-lt"/>
                <a:ea typeface="+mn-lt"/>
                <a:cs typeface="+mn-lt"/>
              </a:rPr>
              <a:t>In Review: May cancel or delete</a:t>
            </a:r>
          </a:p>
          <a:p>
            <a:pPr marL="571500" lvl="1" indent="-342900"/>
            <a:r>
              <a:rPr lang="en-US" sz="2400" dirty="0">
                <a:latin typeface="+mj-lt"/>
                <a:ea typeface="+mn-lt"/>
                <a:cs typeface="+mn-lt"/>
              </a:rPr>
              <a:t>Best action may depend on timing</a:t>
            </a:r>
          </a:p>
          <a:p>
            <a:pPr marL="971550" lvl="2" indent="-342900"/>
            <a:r>
              <a:rPr lang="en-US" sz="2100" dirty="0">
                <a:latin typeface="+mj-lt"/>
                <a:ea typeface="+mn-lt"/>
                <a:cs typeface="+mn-lt"/>
              </a:rPr>
              <a:t>If you have holdings: receive/activate it</a:t>
            </a:r>
          </a:p>
          <a:p>
            <a:pPr marL="971550" lvl="2" indent="-342900"/>
            <a:r>
              <a:rPr lang="en-US" sz="2100" dirty="0">
                <a:latin typeface="+mj-lt"/>
                <a:ea typeface="+mn-lt"/>
                <a:cs typeface="+mn-lt"/>
              </a:rPr>
              <a:t>Current fiscal year: make it complete (order, receive, invoice)</a:t>
            </a:r>
          </a:p>
          <a:p>
            <a:pPr marL="971550" lvl="2" indent="-342900"/>
            <a:r>
              <a:rPr lang="en-US" sz="2100" dirty="0">
                <a:latin typeface="+mj-lt"/>
                <a:ea typeface="+mn-lt"/>
                <a:cs typeface="+mn-lt"/>
              </a:rPr>
              <a:t>Past fiscal years: make it close enough</a:t>
            </a:r>
          </a:p>
          <a:p>
            <a:pPr marL="571500" lvl="1" indent="-342900"/>
            <a:r>
              <a:rPr lang="en-US" sz="2400" dirty="0">
                <a:latin typeface="+mj-lt"/>
                <a:ea typeface="+mn-lt"/>
                <a:cs typeface="+mn-lt"/>
              </a:rPr>
              <a:t>Change PO Lines Status job</a:t>
            </a:r>
          </a:p>
          <a:p>
            <a:pPr marL="971550" lvl="2" indent="-342900"/>
            <a:r>
              <a:rPr lang="en-US" sz="2100" dirty="0">
                <a:latin typeface="+mj-lt"/>
                <a:ea typeface="+mn-lt"/>
                <a:cs typeface="+mn-lt"/>
              </a:rPr>
              <a:t>Cancel, close, or delete a set of POLs</a:t>
            </a:r>
          </a:p>
          <a:p>
            <a:pPr marL="971550" lvl="2" indent="-342900"/>
            <a:endParaRPr lang="en-US" sz="2100" dirty="0">
              <a:latin typeface="+mj-lt"/>
              <a:ea typeface="+mn-lt"/>
              <a:cs typeface="+mn-lt"/>
            </a:endParaRPr>
          </a:p>
        </p:txBody>
      </p:sp>
    </p:spTree>
    <p:extLst>
      <p:ext uri="{BB962C8B-B14F-4D97-AF65-F5344CB8AC3E}">
        <p14:creationId xmlns:p14="http://schemas.microsoft.com/office/powerpoint/2010/main" val="2355772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674A-F90E-4688-866E-20FEE278FE91}"/>
              </a:ext>
            </a:extLst>
          </p:cNvPr>
          <p:cNvSpPr>
            <a:spLocks noGrp="1"/>
          </p:cNvSpPr>
          <p:nvPr>
            <p:ph type="title"/>
          </p:nvPr>
        </p:nvSpPr>
        <p:spPr/>
        <p:txBody>
          <a:bodyPr/>
          <a:lstStyle/>
          <a:p>
            <a:r>
              <a:rPr lang="en-US" dirty="0"/>
              <a:t>Renewals</a:t>
            </a:r>
          </a:p>
        </p:txBody>
      </p:sp>
      <p:sp>
        <p:nvSpPr>
          <p:cNvPr id="4" name="Content Placeholder 3">
            <a:extLst>
              <a:ext uri="{FF2B5EF4-FFF2-40B4-BE49-F238E27FC236}">
                <a16:creationId xmlns:a16="http://schemas.microsoft.com/office/drawing/2014/main" id="{3CE840CC-10E8-4455-89C5-1C157FE40D62}"/>
              </a:ext>
            </a:extLst>
          </p:cNvPr>
          <p:cNvSpPr>
            <a:spLocks noGrp="1"/>
          </p:cNvSpPr>
          <p:nvPr>
            <p:ph sz="quarter" idx="11"/>
          </p:nvPr>
        </p:nvSpPr>
        <p:spPr>
          <a:xfrm>
            <a:off x="230416" y="634995"/>
            <a:ext cx="8624660" cy="5315044"/>
          </a:xfrm>
        </p:spPr>
        <p:txBody>
          <a:bodyPr/>
          <a:lstStyle/>
          <a:p>
            <a:pPr marL="571500" lvl="1" indent="-342900"/>
            <a:r>
              <a:rPr lang="en-US" sz="2400" dirty="0">
                <a:latin typeface="+mj-lt"/>
                <a:ea typeface="+mn-lt"/>
                <a:cs typeface="+mn-lt"/>
              </a:rPr>
              <a:t>Continuation PO Lines: subscriptions or standing orders</a:t>
            </a:r>
            <a:endParaRPr lang="en-US" sz="1700" dirty="0">
              <a:latin typeface="+mj-lt"/>
              <a:ea typeface="+mn-lt"/>
              <a:cs typeface="+mn-lt"/>
            </a:endParaRPr>
          </a:p>
          <a:p>
            <a:pPr marL="971550" lvl="2" indent="-342900"/>
            <a:r>
              <a:rPr lang="en-US" sz="2100" dirty="0">
                <a:latin typeface="+mj-lt"/>
                <a:ea typeface="+mn-lt"/>
                <a:cs typeface="+mn-lt"/>
              </a:rPr>
              <a:t>Single PO Line per title, series, or package</a:t>
            </a:r>
          </a:p>
          <a:p>
            <a:pPr marL="971550" lvl="2" indent="-342900"/>
            <a:r>
              <a:rPr lang="en-US" sz="2100" dirty="0">
                <a:latin typeface="+mj-lt"/>
                <a:ea typeface="+mn-lt"/>
                <a:cs typeface="+mn-lt"/>
              </a:rPr>
              <a:t>Rolled from year to year</a:t>
            </a:r>
          </a:p>
          <a:p>
            <a:pPr marL="971550" lvl="2" indent="-342900"/>
            <a:r>
              <a:rPr lang="en-US" sz="2100" dirty="0">
                <a:latin typeface="+mj-lt"/>
                <a:ea typeface="+mn-lt"/>
                <a:cs typeface="+mn-lt"/>
              </a:rPr>
              <a:t>Renewed from year to year</a:t>
            </a:r>
          </a:p>
          <a:p>
            <a:pPr marL="571500" lvl="1" indent="-342900"/>
            <a:r>
              <a:rPr lang="en-US" sz="2400" dirty="0">
                <a:latin typeface="+mj-lt"/>
                <a:ea typeface="+mn-lt"/>
                <a:cs typeface="+mn-lt"/>
              </a:rPr>
              <a:t>Renewal types</a:t>
            </a:r>
          </a:p>
          <a:p>
            <a:pPr marL="971550" lvl="2" indent="-342900"/>
            <a:r>
              <a:rPr lang="en-US" sz="2100" dirty="0">
                <a:latin typeface="+mj-lt"/>
                <a:ea typeface="+mn-lt"/>
                <a:cs typeface="+mn-lt"/>
              </a:rPr>
              <a:t>Recurring Renewal</a:t>
            </a:r>
          </a:p>
          <a:p>
            <a:pPr marL="1428750" lvl="3" indent="-342900"/>
            <a:r>
              <a:rPr lang="en-US" sz="1800" dirty="0">
                <a:latin typeface="+mj-lt"/>
                <a:ea typeface="+mn-lt"/>
                <a:cs typeface="+mn-lt"/>
              </a:rPr>
              <a:t>Automatic subscription for one year based on Renewal Date</a:t>
            </a:r>
          </a:p>
          <a:p>
            <a:pPr marL="971550" lvl="2" indent="-342900"/>
            <a:r>
              <a:rPr lang="en-US" sz="2100" dirty="0">
                <a:latin typeface="+mj-lt"/>
                <a:ea typeface="+mn-lt"/>
                <a:cs typeface="+mn-lt"/>
              </a:rPr>
              <a:t>Manual Renewal</a:t>
            </a:r>
          </a:p>
          <a:p>
            <a:pPr marL="1428750" lvl="3" indent="-342900"/>
            <a:r>
              <a:rPr lang="en-US" sz="1800" dirty="0">
                <a:latin typeface="+mj-lt"/>
                <a:ea typeface="+mn-lt"/>
                <a:cs typeface="+mn-lt"/>
              </a:rPr>
              <a:t>User must manually update Renewal Date</a:t>
            </a:r>
          </a:p>
          <a:p>
            <a:pPr marL="971550" lvl="2" indent="-342900"/>
            <a:r>
              <a:rPr lang="en-US" sz="2100" dirty="0">
                <a:latin typeface="+mj-lt"/>
                <a:ea typeface="+mn-lt"/>
                <a:cs typeface="+mn-lt"/>
              </a:rPr>
              <a:t>PO Line – Renewal job</a:t>
            </a:r>
          </a:p>
          <a:p>
            <a:pPr marL="1428750" lvl="3" indent="-342900"/>
            <a:r>
              <a:rPr lang="en-US" sz="1800" dirty="0">
                <a:latin typeface="+mj-lt"/>
                <a:ea typeface="+mn-lt"/>
                <a:cs typeface="+mn-lt"/>
              </a:rPr>
              <a:t>Scheduled job, checks for renewal dates and reminder period</a:t>
            </a:r>
          </a:p>
          <a:p>
            <a:pPr marL="1428750" lvl="3" indent="-342900"/>
            <a:r>
              <a:rPr lang="en-US" sz="1800" dirty="0">
                <a:latin typeface="+mj-lt"/>
                <a:ea typeface="+mn-lt"/>
                <a:cs typeface="+mn-lt"/>
              </a:rPr>
              <a:t>Automatically renews recurring renewals</a:t>
            </a:r>
          </a:p>
          <a:p>
            <a:pPr marL="1428750" lvl="3" indent="-342900"/>
            <a:r>
              <a:rPr lang="en-US" sz="1800" dirty="0">
                <a:latin typeface="+mj-lt"/>
                <a:ea typeface="+mn-lt"/>
                <a:cs typeface="+mn-lt"/>
              </a:rPr>
              <a:t>Updates manual renewal POLs to Waiting for Manual Renewal</a:t>
            </a:r>
          </a:p>
          <a:p>
            <a:pPr marL="1428750" lvl="3" indent="-342900"/>
            <a:r>
              <a:rPr lang="en-US" sz="1800" dirty="0">
                <a:latin typeface="+mj-lt"/>
                <a:ea typeface="+mn-lt"/>
                <a:cs typeface="+mn-lt"/>
              </a:rPr>
              <a:t>Acquisitions &gt; Purchase Order Lines &gt; Renew</a:t>
            </a:r>
          </a:p>
          <a:p>
            <a:pPr marL="1428750" lvl="3" indent="-342900"/>
            <a:endParaRPr lang="en-US" sz="2100" dirty="0">
              <a:latin typeface="+mj-lt"/>
              <a:ea typeface="+mn-lt"/>
              <a:cs typeface="+mn-lt"/>
            </a:endParaRPr>
          </a:p>
        </p:txBody>
      </p:sp>
    </p:spTree>
    <p:extLst>
      <p:ext uri="{BB962C8B-B14F-4D97-AF65-F5344CB8AC3E}">
        <p14:creationId xmlns:p14="http://schemas.microsoft.com/office/powerpoint/2010/main" val="1931296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674A-F90E-4688-866E-20FEE278FE91}"/>
              </a:ext>
            </a:extLst>
          </p:cNvPr>
          <p:cNvSpPr>
            <a:spLocks noGrp="1"/>
          </p:cNvSpPr>
          <p:nvPr>
            <p:ph type="title"/>
          </p:nvPr>
        </p:nvSpPr>
        <p:spPr/>
        <p:txBody>
          <a:bodyPr/>
          <a:lstStyle/>
          <a:p>
            <a:r>
              <a:rPr lang="en-US" dirty="0"/>
              <a:t>Renewals and Rollover</a:t>
            </a:r>
          </a:p>
        </p:txBody>
      </p:sp>
      <p:sp>
        <p:nvSpPr>
          <p:cNvPr id="4" name="Content Placeholder 3">
            <a:extLst>
              <a:ext uri="{FF2B5EF4-FFF2-40B4-BE49-F238E27FC236}">
                <a16:creationId xmlns:a16="http://schemas.microsoft.com/office/drawing/2014/main" id="{3CE840CC-10E8-4455-89C5-1C157FE40D62}"/>
              </a:ext>
            </a:extLst>
          </p:cNvPr>
          <p:cNvSpPr>
            <a:spLocks noGrp="1"/>
          </p:cNvSpPr>
          <p:nvPr>
            <p:ph sz="quarter" idx="11"/>
          </p:nvPr>
        </p:nvSpPr>
        <p:spPr>
          <a:xfrm>
            <a:off x="230416" y="634995"/>
            <a:ext cx="8913584" cy="5315044"/>
          </a:xfrm>
        </p:spPr>
        <p:txBody>
          <a:bodyPr/>
          <a:lstStyle/>
          <a:p>
            <a:pPr marL="571500" lvl="1" indent="-342900"/>
            <a:r>
              <a:rPr lang="en-US" sz="2400" dirty="0">
                <a:latin typeface="+mj-lt"/>
                <a:ea typeface="+mn-lt"/>
                <a:cs typeface="+mn-lt"/>
              </a:rPr>
              <a:t>Eligibility to Roll based on Renewal Date and Status</a:t>
            </a:r>
            <a:endParaRPr lang="en-US" sz="1700" dirty="0">
              <a:latin typeface="+mj-lt"/>
              <a:ea typeface="+mn-lt"/>
              <a:cs typeface="+mn-lt"/>
            </a:endParaRPr>
          </a:p>
          <a:p>
            <a:pPr marL="971550" lvl="2" indent="-342900"/>
            <a:r>
              <a:rPr lang="en-US" sz="2100" dirty="0">
                <a:latin typeface="+mj-lt"/>
                <a:ea typeface="+mn-lt"/>
                <a:cs typeface="+mn-lt"/>
              </a:rPr>
              <a:t>Waiting for renewal + Renewal Date after rollover date: Open</a:t>
            </a:r>
          </a:p>
          <a:p>
            <a:pPr marL="971550" lvl="2" indent="-342900"/>
            <a:r>
              <a:rPr lang="en-US" sz="2100" dirty="0">
                <a:latin typeface="+mj-lt"/>
                <a:ea typeface="+mn-lt"/>
                <a:cs typeface="+mn-lt"/>
              </a:rPr>
              <a:t>Waiting for renewal + Renewal Date before rollover date: Closed</a:t>
            </a:r>
          </a:p>
          <a:p>
            <a:pPr marL="971550" lvl="2" indent="-342900"/>
            <a:r>
              <a:rPr lang="en-US" sz="2100" dirty="0">
                <a:latin typeface="+mj-lt"/>
                <a:ea typeface="+mn-lt"/>
                <a:cs typeface="+mn-lt"/>
              </a:rPr>
              <a:t>Waiting for invoice + any Renewal Date: Open</a:t>
            </a:r>
          </a:p>
          <a:p>
            <a:pPr marL="971550" lvl="2" indent="-342900"/>
            <a:r>
              <a:rPr lang="en-US" sz="2100" dirty="0">
                <a:latin typeface="+mj-lt"/>
                <a:ea typeface="+mn-lt"/>
                <a:cs typeface="+mn-lt"/>
              </a:rPr>
              <a:t>Sent + any Renewal Date: Open</a:t>
            </a:r>
          </a:p>
          <a:p>
            <a:pPr marL="571500" lvl="1" indent="-342900"/>
            <a:r>
              <a:rPr lang="en-US" sz="2400" dirty="0">
                <a:latin typeface="+mj-lt"/>
                <a:ea typeface="+mn-lt"/>
                <a:cs typeface="+mn-lt"/>
              </a:rPr>
              <a:t>Problems for Unrolled Continuation</a:t>
            </a:r>
          </a:p>
          <a:p>
            <a:pPr marL="971550" lvl="2" indent="-342900"/>
            <a:r>
              <a:rPr lang="en-US" sz="2100" dirty="0">
                <a:latin typeface="+mj-lt"/>
                <a:ea typeface="+mn-lt"/>
                <a:cs typeface="+mn-lt"/>
              </a:rPr>
              <a:t>Renewal blocked: “Fund subscription is not active”</a:t>
            </a:r>
          </a:p>
          <a:p>
            <a:pPr marL="971550" lvl="2" indent="-342900"/>
            <a:r>
              <a:rPr lang="en-US" sz="2100" dirty="0">
                <a:latin typeface="+mj-lt"/>
                <a:ea typeface="+mn-lt"/>
                <a:cs typeface="+mn-lt"/>
              </a:rPr>
              <a:t>Solution: manually roll POL, then renew</a:t>
            </a:r>
          </a:p>
        </p:txBody>
      </p:sp>
    </p:spTree>
    <p:extLst>
      <p:ext uri="{BB962C8B-B14F-4D97-AF65-F5344CB8AC3E}">
        <p14:creationId xmlns:p14="http://schemas.microsoft.com/office/powerpoint/2010/main" val="1975247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7A57717-9277-068E-ECC6-2E750C2BBD11}"/>
              </a:ext>
            </a:extLst>
          </p:cNvPr>
          <p:cNvSpPr>
            <a:spLocks noGrp="1"/>
          </p:cNvSpPr>
          <p:nvPr>
            <p:ph type="title"/>
          </p:nvPr>
        </p:nvSpPr>
        <p:spPr/>
        <p:txBody>
          <a:bodyPr/>
          <a:lstStyle/>
          <a:p>
            <a:r>
              <a:rPr lang="en-US" sz="2800" dirty="0"/>
              <a:t>Questions?</a:t>
            </a:r>
          </a:p>
        </p:txBody>
      </p:sp>
      <p:pic>
        <p:nvPicPr>
          <p:cNvPr id="9" name="Content Placeholder 8" descr="A grey-striped cat sits near a computer monitor and keyboard with its eyes shut.&#10;">
            <a:extLst>
              <a:ext uri="{FF2B5EF4-FFF2-40B4-BE49-F238E27FC236}">
                <a16:creationId xmlns:a16="http://schemas.microsoft.com/office/drawing/2014/main" id="{0338991E-762D-3FAB-73AD-AC76DAAF8241}"/>
              </a:ext>
            </a:extLst>
          </p:cNvPr>
          <p:cNvPicPr>
            <a:picLocks noGrp="1" noChangeAspect="1"/>
          </p:cNvPicPr>
          <p:nvPr>
            <p:ph idx="1"/>
          </p:nvPr>
        </p:nvPicPr>
        <p:blipFill rotWithShape="1">
          <a:blip r:embed="rId3"/>
          <a:srcRect l="242" t="13817" r="37398"/>
          <a:stretch/>
        </p:blipFill>
        <p:spPr>
          <a:xfrm>
            <a:off x="1260957" y="524923"/>
            <a:ext cx="2929080" cy="5397373"/>
          </a:xfrm>
        </p:spPr>
      </p:pic>
      <p:sp>
        <p:nvSpPr>
          <p:cNvPr id="7" name="Text Placeholder 6">
            <a:extLst>
              <a:ext uri="{FF2B5EF4-FFF2-40B4-BE49-F238E27FC236}">
                <a16:creationId xmlns:a16="http://schemas.microsoft.com/office/drawing/2014/main" id="{F1147C29-21EC-C57A-0EF9-3A11494086C6}"/>
              </a:ext>
            </a:extLst>
          </p:cNvPr>
          <p:cNvSpPr>
            <a:spLocks noGrp="1"/>
          </p:cNvSpPr>
          <p:nvPr>
            <p:ph type="body" sz="half" idx="2"/>
          </p:nvPr>
        </p:nvSpPr>
        <p:spPr>
          <a:xfrm>
            <a:off x="5848927" y="3429000"/>
            <a:ext cx="3008313" cy="2316167"/>
          </a:xfrm>
        </p:spPr>
        <p:txBody>
          <a:bodyPr/>
          <a:lstStyle/>
          <a:p>
            <a:r>
              <a:rPr lang="en-US" dirty="0"/>
              <a:t>A grey-striped cat sits near a computer monitor and keyboard with its eyes shut.</a:t>
            </a:r>
          </a:p>
        </p:txBody>
      </p:sp>
    </p:spTree>
    <p:extLst>
      <p:ext uri="{BB962C8B-B14F-4D97-AF65-F5344CB8AC3E}">
        <p14:creationId xmlns:p14="http://schemas.microsoft.com/office/powerpoint/2010/main" val="2749017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Today’s Agenda</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361740" y="508011"/>
            <a:ext cx="8551845" cy="4991089"/>
          </a:xfrm>
          <a:prstGeom prst="rect">
            <a:avLst/>
          </a:prstGeom>
        </p:spPr>
        <p:txBody>
          <a:bodyPr/>
          <a:lstStyle/>
          <a:p>
            <a:pPr marL="571500" lvl="1" indent="-342900">
              <a:buFont typeface="Arial" panose="020B0604020202020204" pitchFamily="34" charset="0"/>
              <a:buChar char="•"/>
            </a:pPr>
            <a:r>
              <a:rPr lang="en-US" dirty="0">
                <a:latin typeface="+mj-lt"/>
                <a:ea typeface="+mn-lt"/>
                <a:cs typeface="+mn-lt"/>
              </a:rPr>
              <a:t>Fiscal Period Rollover</a:t>
            </a:r>
          </a:p>
          <a:p>
            <a:pPr marL="571500" lvl="1" indent="-342900">
              <a:buFont typeface="Arial" panose="020B0604020202020204" pitchFamily="34" charset="0"/>
              <a:buChar char="•"/>
            </a:pPr>
            <a:r>
              <a:rPr lang="en-US" dirty="0">
                <a:latin typeface="+mj-lt"/>
                <a:ea typeface="+mn-lt"/>
                <a:cs typeface="+mn-lt"/>
              </a:rPr>
              <a:t>End-of-Year Receiving and Clean-up</a:t>
            </a:r>
          </a:p>
          <a:p>
            <a:pPr marL="571500" lvl="1" indent="-342900">
              <a:buFont typeface="Arial" panose="020B0604020202020204" pitchFamily="34" charset="0"/>
              <a:buChar char="•"/>
            </a:pPr>
            <a:r>
              <a:rPr lang="en-US" dirty="0">
                <a:latin typeface="+mj-lt"/>
                <a:ea typeface="+mn-lt"/>
                <a:cs typeface="+mn-lt"/>
              </a:rPr>
              <a:t>Renewals for Subscriptions and Standing Orders</a:t>
            </a:r>
          </a:p>
          <a:p>
            <a:pPr marL="571500" lvl="1" indent="-342900">
              <a:buFont typeface="Arial" panose="020B0604020202020204" pitchFamily="34" charset="0"/>
              <a:buChar char="•"/>
            </a:pPr>
            <a:r>
              <a:rPr lang="en-US" dirty="0">
                <a:latin typeface="+mj-lt"/>
                <a:ea typeface="+mn-lt"/>
                <a:cs typeface="+mn-lt"/>
              </a:rPr>
              <a:t>Q&amp;A</a:t>
            </a:r>
          </a:p>
          <a:p>
            <a:pPr marL="228600" lvl="1" indent="0">
              <a:buNone/>
            </a:pPr>
            <a:endParaRPr lang="en-US" dirty="0">
              <a:latin typeface="+mj-lt"/>
              <a:ea typeface="+mn-lt"/>
              <a:cs typeface="+mn-lt"/>
            </a:endParaRPr>
          </a:p>
          <a:p>
            <a:pPr marL="228600" lvl="1" indent="0">
              <a:buNone/>
            </a:pPr>
            <a:r>
              <a:rPr lang="en-US" dirty="0">
                <a:latin typeface="+mj-lt"/>
                <a:ea typeface="+mn-lt"/>
                <a:cs typeface="+mn-lt"/>
              </a:rPr>
              <a:t>Future TSQA: June 20, 2024</a:t>
            </a:r>
          </a:p>
          <a:p>
            <a:pPr marL="228600" lvl="1" indent="0">
              <a:buNone/>
            </a:pPr>
            <a:r>
              <a:rPr lang="en-US" dirty="0">
                <a:latin typeface="+mj-lt"/>
                <a:ea typeface="+mn-lt"/>
                <a:cs typeface="+mn-lt"/>
              </a:rPr>
              <a:t>	“Who Are You? An Introduction to Name Authorities”</a:t>
            </a:r>
          </a:p>
        </p:txBody>
      </p:sp>
      <p:sp>
        <p:nvSpPr>
          <p:cNvPr id="5" name="Content Placeholder 2">
            <a:extLst>
              <a:ext uri="{FF2B5EF4-FFF2-40B4-BE49-F238E27FC236}">
                <a16:creationId xmlns:a16="http://schemas.microsoft.com/office/drawing/2014/main" id="{97E09EF6-F6D0-4EE2-BF5F-1AC033273348}"/>
              </a:ext>
            </a:extLst>
          </p:cNvPr>
          <p:cNvSpPr txBox="1">
            <a:spLocks/>
          </p:cNvSpPr>
          <p:nvPr/>
        </p:nvSpPr>
        <p:spPr bwMode="auto">
          <a:xfrm>
            <a:off x="0" y="5499101"/>
            <a:ext cx="91440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lvl="1" indent="0">
              <a:buNone/>
            </a:pPr>
            <a:r>
              <a:rPr lang="en-US" sz="2000" dirty="0">
                <a:latin typeface="+mj-lt"/>
                <a:ea typeface="+mn-lt"/>
                <a:cs typeface="+mn-lt"/>
              </a:rPr>
              <a:t>Today’s slides available on the event page: </a:t>
            </a:r>
          </a:p>
          <a:p>
            <a:pPr marL="228600" lvl="1" indent="0">
              <a:buNone/>
            </a:pPr>
            <a:r>
              <a:rPr lang="en-US" sz="2000" dirty="0">
                <a:latin typeface="+mj-lt"/>
                <a:ea typeface="+mn-lt"/>
                <a:cs typeface="+mn-lt"/>
                <a:hlinkClick r:id="rId3"/>
              </a:rPr>
              <a:t>https://www.carli.illinois.edu/technical-services-qa-20240523</a:t>
            </a:r>
            <a:endParaRPr lang="en-US" sz="2000" dirty="0">
              <a:latin typeface="+mj-lt"/>
              <a:ea typeface="+mn-lt"/>
              <a:cs typeface="+mn-lt"/>
            </a:endParaRPr>
          </a:p>
          <a:p>
            <a:pPr marL="228600" lvl="1" indent="0">
              <a:buNone/>
            </a:pPr>
            <a:r>
              <a:rPr lang="en-US" sz="2000" dirty="0">
                <a:latin typeface="+mj-lt"/>
                <a:ea typeface="+mn-lt"/>
                <a:cs typeface="+mn-lt"/>
              </a:rPr>
              <a:t> </a:t>
            </a:r>
          </a:p>
        </p:txBody>
      </p:sp>
    </p:spTree>
    <p:extLst>
      <p:ext uri="{BB962C8B-B14F-4D97-AF65-F5344CB8AC3E}">
        <p14:creationId xmlns:p14="http://schemas.microsoft.com/office/powerpoint/2010/main" val="3130757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Introduction to fiscal period close</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0" y="508011"/>
            <a:ext cx="9002713" cy="5948352"/>
          </a:xfrm>
          <a:prstGeom prst="rect">
            <a:avLst/>
          </a:prstGeom>
        </p:spPr>
        <p:txBody>
          <a:bodyPr/>
          <a:lstStyle/>
          <a:p>
            <a:pPr marL="571500" lvl="1" indent="-342900"/>
            <a:r>
              <a:rPr lang="en-US" sz="2400" dirty="0">
                <a:latin typeface="+mj-lt"/>
                <a:ea typeface="+mn-lt"/>
                <a:cs typeface="+mn-lt"/>
              </a:rPr>
              <a:t>What is Fiscal Period Close</a:t>
            </a:r>
          </a:p>
          <a:p>
            <a:pPr marL="971550" lvl="2" indent="-342900"/>
            <a:r>
              <a:rPr lang="en-US" sz="2100" dirty="0">
                <a:latin typeface="+mj-lt"/>
                <a:ea typeface="+mn-lt"/>
                <a:cs typeface="+mn-lt"/>
              </a:rPr>
              <a:t>Process of closing one year’s activities and beginning another.</a:t>
            </a:r>
          </a:p>
          <a:p>
            <a:pPr marL="971550" lvl="2" indent="-342900"/>
            <a:r>
              <a:rPr lang="en-US" sz="2100" dirty="0">
                <a:latin typeface="+mj-lt"/>
                <a:ea typeface="+mn-lt"/>
                <a:cs typeface="+mn-lt"/>
              </a:rPr>
              <a:t>Establish a clean break in accounting for orders and invoices.</a:t>
            </a:r>
          </a:p>
          <a:p>
            <a:pPr marL="971550" lvl="2" indent="-342900"/>
            <a:r>
              <a:rPr lang="en-US" sz="2100" dirty="0">
                <a:latin typeface="+mj-lt"/>
                <a:ea typeface="+mn-lt"/>
                <a:cs typeface="+mn-lt"/>
              </a:rPr>
              <a:t>Involves review of data to find completed and unfinished orders.</a:t>
            </a:r>
          </a:p>
          <a:p>
            <a:pPr marL="1428750" lvl="3" indent="-342900"/>
            <a:r>
              <a:rPr lang="en-US" sz="1800" dirty="0">
                <a:latin typeface="+mj-lt"/>
                <a:ea typeface="+mn-lt"/>
                <a:cs typeface="+mn-lt"/>
              </a:rPr>
              <a:t>Identify open and closed order lines</a:t>
            </a:r>
          </a:p>
          <a:p>
            <a:pPr marL="1428750" lvl="3" indent="-342900"/>
            <a:r>
              <a:rPr lang="en-US" sz="1800" dirty="0">
                <a:latin typeface="+mj-lt"/>
                <a:ea typeface="+mn-lt"/>
                <a:cs typeface="+mn-lt"/>
              </a:rPr>
              <a:t>Identify any pending invoices to resolve</a:t>
            </a:r>
          </a:p>
          <a:p>
            <a:pPr marL="1428750" lvl="3" indent="-342900"/>
            <a:r>
              <a:rPr lang="en-US" sz="1800" dirty="0">
                <a:latin typeface="+mj-lt"/>
                <a:ea typeface="+mn-lt"/>
                <a:cs typeface="+mn-lt"/>
              </a:rPr>
              <a:t>Identify any funds being changed</a:t>
            </a:r>
          </a:p>
          <a:p>
            <a:pPr marL="971550" lvl="2" indent="-342900"/>
            <a:r>
              <a:rPr lang="en-US" sz="2100" dirty="0">
                <a:latin typeface="+mj-lt"/>
                <a:ea typeface="+mn-lt"/>
                <a:cs typeface="+mn-lt"/>
              </a:rPr>
              <a:t>“Rollover” involves the tasks to update Alma data</a:t>
            </a:r>
            <a:endParaRPr lang="en-US" sz="1800" dirty="0">
              <a:latin typeface="+mj-lt"/>
              <a:ea typeface="+mn-lt"/>
              <a:cs typeface="+mn-lt"/>
            </a:endParaRPr>
          </a:p>
        </p:txBody>
      </p:sp>
    </p:spTree>
    <p:extLst>
      <p:ext uri="{BB962C8B-B14F-4D97-AF65-F5344CB8AC3E}">
        <p14:creationId xmlns:p14="http://schemas.microsoft.com/office/powerpoint/2010/main" val="4210727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Rollover</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0" y="508011"/>
            <a:ext cx="9002713" cy="5948352"/>
          </a:xfrm>
          <a:prstGeom prst="rect">
            <a:avLst/>
          </a:prstGeom>
        </p:spPr>
        <p:txBody>
          <a:bodyPr/>
          <a:lstStyle/>
          <a:p>
            <a:pPr marL="571500" lvl="1" indent="-342900"/>
            <a:r>
              <a:rPr lang="en-US" sz="2400" dirty="0">
                <a:latin typeface="+mj-lt"/>
                <a:ea typeface="+mn-lt"/>
                <a:cs typeface="+mn-lt"/>
              </a:rPr>
              <a:t>What are Alma’s rollover processes?</a:t>
            </a:r>
          </a:p>
          <a:p>
            <a:pPr marL="1085850" lvl="2" indent="-457200">
              <a:buFont typeface="+mj-lt"/>
              <a:buAutoNum type="arabicPeriod"/>
            </a:pPr>
            <a:r>
              <a:rPr lang="en-US" sz="2100" dirty="0">
                <a:latin typeface="+mj-lt"/>
                <a:ea typeface="+mn-lt"/>
                <a:cs typeface="+mn-lt"/>
              </a:rPr>
              <a:t>Rollover Ledgers job</a:t>
            </a:r>
          </a:p>
          <a:p>
            <a:pPr marL="1543050" lvl="3" indent="-457200"/>
            <a:r>
              <a:rPr lang="en-US" sz="1800" dirty="0">
                <a:latin typeface="+mj-lt"/>
                <a:ea typeface="+mn-lt"/>
                <a:cs typeface="+mn-lt"/>
              </a:rPr>
              <a:t>*Creates a new fiscal period.*</a:t>
            </a:r>
          </a:p>
          <a:p>
            <a:pPr marL="1543050" lvl="3" indent="-457200"/>
            <a:r>
              <a:rPr lang="en-US" sz="1800" dirty="0">
                <a:latin typeface="+mj-lt"/>
                <a:ea typeface="+mn-lt"/>
                <a:cs typeface="+mn-lt"/>
              </a:rPr>
              <a:t>Copies selected ledger and funds to the new fiscal period.</a:t>
            </a:r>
          </a:p>
          <a:p>
            <a:pPr marL="1085850" lvl="2" indent="-457200">
              <a:buFont typeface="+mj-lt"/>
              <a:buAutoNum type="arabicPeriod"/>
            </a:pPr>
            <a:r>
              <a:rPr lang="en-US" sz="2100" dirty="0">
                <a:latin typeface="+mj-lt"/>
                <a:ea typeface="+mn-lt"/>
                <a:cs typeface="+mn-lt"/>
              </a:rPr>
              <a:t>Rollover PO Lines job</a:t>
            </a:r>
          </a:p>
          <a:p>
            <a:pPr marL="1543050" lvl="3" indent="-457200"/>
            <a:r>
              <a:rPr lang="en-US" sz="1800" dirty="0">
                <a:latin typeface="+mj-lt"/>
                <a:ea typeface="+mn-lt"/>
                <a:cs typeface="+mn-lt"/>
              </a:rPr>
              <a:t>Updates open PO lines to funds in the new fiscal period.</a:t>
            </a:r>
          </a:p>
          <a:p>
            <a:pPr marL="1543050" lvl="3" indent="-457200"/>
            <a:r>
              <a:rPr lang="en-US" sz="1800" dirty="0">
                <a:latin typeface="+mj-lt"/>
                <a:ea typeface="+mn-lt"/>
                <a:cs typeface="+mn-lt"/>
              </a:rPr>
              <a:t>Provides reports which PO lines succeed or fail to roll.</a:t>
            </a:r>
          </a:p>
          <a:p>
            <a:pPr marL="685800" lvl="1" indent="-457200"/>
            <a:r>
              <a:rPr lang="en-US" sz="2400" dirty="0">
                <a:latin typeface="+mj-lt"/>
                <a:ea typeface="+mn-lt"/>
                <a:cs typeface="+mn-lt"/>
              </a:rPr>
              <a:t>Does my institution need to do Rollover?</a:t>
            </a:r>
          </a:p>
          <a:p>
            <a:pPr marL="1085850" lvl="2" indent="-457200"/>
            <a:r>
              <a:rPr lang="en-US" sz="2100" dirty="0">
                <a:latin typeface="+mj-lt"/>
                <a:ea typeface="+mn-lt"/>
                <a:cs typeface="+mn-lt"/>
              </a:rPr>
              <a:t>Yes…</a:t>
            </a:r>
          </a:p>
          <a:p>
            <a:pPr marL="1543050" lvl="3" indent="-457200"/>
            <a:endParaRPr lang="en-US" sz="1800" dirty="0">
              <a:latin typeface="+mj-lt"/>
              <a:ea typeface="+mn-lt"/>
              <a:cs typeface="+mn-lt"/>
            </a:endParaRPr>
          </a:p>
        </p:txBody>
      </p:sp>
    </p:spTree>
    <p:extLst>
      <p:ext uri="{BB962C8B-B14F-4D97-AF65-F5344CB8AC3E}">
        <p14:creationId xmlns:p14="http://schemas.microsoft.com/office/powerpoint/2010/main" val="1703433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Do I Have to?</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0" y="508011"/>
            <a:ext cx="9002713" cy="5948353"/>
          </a:xfrm>
          <a:prstGeom prst="rect">
            <a:avLst/>
          </a:prstGeom>
        </p:spPr>
        <p:txBody>
          <a:bodyPr/>
          <a:lstStyle/>
          <a:p>
            <a:pPr marL="571500" lvl="1" indent="-342900"/>
            <a:r>
              <a:rPr lang="en-US" sz="2400" dirty="0">
                <a:latin typeface="+mj-lt"/>
                <a:ea typeface="+mn-lt"/>
                <a:cs typeface="+mn-lt"/>
              </a:rPr>
              <a:t>Institution does not use acquisitions:</a:t>
            </a:r>
          </a:p>
          <a:p>
            <a:pPr marL="971550" lvl="2" indent="-342900"/>
            <a:r>
              <a:rPr lang="en-US" sz="2100" dirty="0">
                <a:latin typeface="+mj-lt"/>
                <a:ea typeface="+mn-lt"/>
                <a:cs typeface="+mn-lt"/>
              </a:rPr>
              <a:t>Run the Rollover Ledgers job once to create new fiscal period.</a:t>
            </a:r>
          </a:p>
          <a:p>
            <a:pPr marL="1428750" lvl="3" indent="-342900"/>
            <a:r>
              <a:rPr lang="en-US" sz="1800" dirty="0">
                <a:latin typeface="+mj-lt"/>
                <a:ea typeface="+mn-lt"/>
                <a:cs typeface="+mn-lt"/>
              </a:rPr>
              <a:t>Fiscal Periods used by acquisitions and analytics</a:t>
            </a:r>
          </a:p>
          <a:p>
            <a:pPr marL="571500" lvl="1" indent="-342900"/>
            <a:r>
              <a:rPr lang="en-US" sz="2400" dirty="0">
                <a:latin typeface="+mj-lt"/>
                <a:ea typeface="+mn-lt"/>
                <a:cs typeface="+mn-lt"/>
              </a:rPr>
              <a:t>Institution uses acquisitions:</a:t>
            </a:r>
          </a:p>
          <a:p>
            <a:pPr marL="971550" lvl="2" indent="-342900"/>
            <a:r>
              <a:rPr lang="en-US" sz="2100" dirty="0">
                <a:latin typeface="+mj-lt"/>
                <a:ea typeface="+mn-lt"/>
                <a:cs typeface="+mn-lt"/>
              </a:rPr>
              <a:t>Run both Rollover Ledgers and Rollover PO Lines</a:t>
            </a:r>
          </a:p>
          <a:p>
            <a:pPr marL="1428750" lvl="3" indent="-342900"/>
            <a:r>
              <a:rPr lang="en-US" sz="1800" dirty="0">
                <a:latin typeface="+mj-lt"/>
                <a:ea typeface="+mn-lt"/>
                <a:cs typeface="+mn-lt"/>
              </a:rPr>
              <a:t>Create new fiscal period; copy funds as they are</a:t>
            </a:r>
          </a:p>
          <a:p>
            <a:pPr marL="1428750" lvl="3" indent="-342900"/>
            <a:r>
              <a:rPr lang="en-US" sz="1800" dirty="0">
                <a:latin typeface="+mj-lt"/>
                <a:ea typeface="+mn-lt"/>
                <a:cs typeface="+mn-lt"/>
              </a:rPr>
              <a:t>Move PO lines to corresponding fund</a:t>
            </a:r>
          </a:p>
          <a:p>
            <a:pPr marL="971550" lvl="2" indent="-342900"/>
            <a:r>
              <a:rPr lang="en-US" sz="2100" dirty="0">
                <a:latin typeface="+mj-lt"/>
                <a:ea typeface="+mn-lt"/>
                <a:cs typeface="+mn-lt"/>
              </a:rPr>
              <a:t>Run jobs based on planned changes</a:t>
            </a:r>
          </a:p>
          <a:p>
            <a:pPr marL="1428750" lvl="3" indent="-342900"/>
            <a:r>
              <a:rPr lang="en-US" sz="1800" dirty="0">
                <a:latin typeface="+mj-lt"/>
                <a:ea typeface="+mn-lt"/>
                <a:cs typeface="+mn-lt"/>
              </a:rPr>
              <a:t>Rollover ledgers to set up new ledger, modify funds; manually roll POLs</a:t>
            </a:r>
          </a:p>
          <a:p>
            <a:pPr marL="1428750" lvl="3" indent="-342900"/>
            <a:r>
              <a:rPr lang="en-US" sz="1800" dirty="0">
                <a:latin typeface="+mj-lt"/>
                <a:ea typeface="+mn-lt"/>
                <a:cs typeface="+mn-lt"/>
              </a:rPr>
              <a:t>Build new ledger and funds; manually update POLs.</a:t>
            </a:r>
          </a:p>
          <a:p>
            <a:pPr marL="1428750" lvl="3" indent="-342900"/>
            <a:endParaRPr lang="en-US" sz="1800" dirty="0">
              <a:latin typeface="+mj-lt"/>
              <a:ea typeface="+mn-lt"/>
              <a:cs typeface="+mn-lt"/>
            </a:endParaRPr>
          </a:p>
        </p:txBody>
      </p:sp>
    </p:spTree>
    <p:extLst>
      <p:ext uri="{BB962C8B-B14F-4D97-AF65-F5344CB8AC3E}">
        <p14:creationId xmlns:p14="http://schemas.microsoft.com/office/powerpoint/2010/main" val="1517745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Fiscal Period Close Responsibilities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0" y="508012"/>
            <a:ext cx="9002713" cy="5948352"/>
          </a:xfrm>
          <a:prstGeom prst="rect">
            <a:avLst/>
          </a:prstGeom>
        </p:spPr>
        <p:txBody>
          <a:bodyPr/>
          <a:lstStyle/>
          <a:p>
            <a:pPr marL="228600" lvl="1" indent="0">
              <a:buNone/>
            </a:pPr>
            <a:r>
              <a:rPr lang="en-US" sz="2400" dirty="0">
                <a:latin typeface="+mj-lt"/>
                <a:ea typeface="+mn-lt"/>
                <a:cs typeface="+mn-lt"/>
              </a:rPr>
              <a:t>If you plan to use either rollover job…</a:t>
            </a:r>
          </a:p>
          <a:p>
            <a:pPr marL="571500" lvl="1" indent="-342900"/>
            <a:r>
              <a:rPr lang="en-US" sz="2400" dirty="0">
                <a:latin typeface="+mj-lt"/>
                <a:ea typeface="+mn-lt"/>
                <a:cs typeface="+mn-lt"/>
              </a:rPr>
              <a:t>User Roles</a:t>
            </a:r>
          </a:p>
          <a:p>
            <a:pPr marL="971550" lvl="2" indent="-342900"/>
            <a:r>
              <a:rPr lang="en-US" sz="2100" b="1" dirty="0">
                <a:latin typeface="+mj-lt"/>
                <a:ea typeface="+mn-lt"/>
                <a:cs typeface="+mn-lt"/>
              </a:rPr>
              <a:t>Fiscal Period Manager</a:t>
            </a:r>
            <a:r>
              <a:rPr lang="en-US" sz="2100" dirty="0">
                <a:latin typeface="+mj-lt"/>
                <a:ea typeface="+mn-lt"/>
                <a:cs typeface="+mn-lt"/>
              </a:rPr>
              <a:t>: enables access to jobs.</a:t>
            </a:r>
          </a:p>
          <a:p>
            <a:pPr marL="971550" lvl="2" indent="-342900"/>
            <a:r>
              <a:rPr lang="en-US" sz="2100" b="1" dirty="0">
                <a:latin typeface="+mj-lt"/>
                <a:ea typeface="+mn-lt"/>
                <a:cs typeface="+mn-lt"/>
              </a:rPr>
              <a:t>Acquisitions Administrator</a:t>
            </a:r>
            <a:r>
              <a:rPr lang="en-US" sz="2100" dirty="0">
                <a:latin typeface="+mj-lt"/>
                <a:ea typeface="+mn-lt"/>
                <a:cs typeface="+mn-lt"/>
              </a:rPr>
              <a:t>: enables access to configuration.</a:t>
            </a:r>
          </a:p>
          <a:p>
            <a:pPr marL="571500" lvl="1" indent="-342900"/>
            <a:r>
              <a:rPr lang="en-US" sz="2400" dirty="0">
                <a:latin typeface="+mj-lt"/>
                <a:ea typeface="+mn-lt"/>
                <a:cs typeface="+mn-lt"/>
              </a:rPr>
              <a:t>Libraries may request CARLI staff assistance.</a:t>
            </a:r>
          </a:p>
          <a:p>
            <a:pPr marL="571500" lvl="1" indent="-342900"/>
            <a:r>
              <a:rPr lang="en-US" sz="2400" dirty="0">
                <a:latin typeface="+mj-lt"/>
                <a:ea typeface="+mn-lt"/>
                <a:cs typeface="+mn-lt"/>
              </a:rPr>
              <a:t>Timing</a:t>
            </a:r>
          </a:p>
          <a:p>
            <a:pPr marL="971550" lvl="2" indent="-342900"/>
            <a:r>
              <a:rPr lang="en-US" sz="2100" dirty="0">
                <a:latin typeface="+mj-lt"/>
                <a:ea typeface="+mn-lt"/>
                <a:cs typeface="+mn-lt"/>
              </a:rPr>
              <a:t>Begin when you are ready</a:t>
            </a:r>
          </a:p>
          <a:p>
            <a:pPr marL="971550" lvl="2" indent="-342900"/>
            <a:r>
              <a:rPr lang="en-US" sz="2100" dirty="0">
                <a:latin typeface="+mj-lt"/>
                <a:ea typeface="+mn-lt"/>
                <a:cs typeface="+mn-lt"/>
              </a:rPr>
              <a:t>Jobs may be run on different days depending on your review</a:t>
            </a:r>
            <a:endParaRPr lang="en-US" sz="2400" dirty="0">
              <a:latin typeface="+mj-lt"/>
              <a:ea typeface="+mn-lt"/>
              <a:cs typeface="+mn-lt"/>
            </a:endParaRPr>
          </a:p>
        </p:txBody>
      </p:sp>
    </p:spTree>
    <p:extLst>
      <p:ext uri="{BB962C8B-B14F-4D97-AF65-F5344CB8AC3E}">
        <p14:creationId xmlns:p14="http://schemas.microsoft.com/office/powerpoint/2010/main" val="1889839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D37A3-1CF4-43FB-A027-08A80758A858}"/>
              </a:ext>
            </a:extLst>
          </p:cNvPr>
          <p:cNvSpPr>
            <a:spLocks noGrp="1"/>
          </p:cNvSpPr>
          <p:nvPr>
            <p:ph type="title"/>
          </p:nvPr>
        </p:nvSpPr>
        <p:spPr/>
        <p:txBody>
          <a:bodyPr/>
          <a:lstStyle/>
          <a:p>
            <a:r>
              <a:rPr lang="en-US" dirty="0"/>
              <a:t>Beginning Fiscal Period Close</a:t>
            </a:r>
          </a:p>
        </p:txBody>
      </p:sp>
      <p:sp>
        <p:nvSpPr>
          <p:cNvPr id="4" name="Content Placeholder 3">
            <a:extLst>
              <a:ext uri="{FF2B5EF4-FFF2-40B4-BE49-F238E27FC236}">
                <a16:creationId xmlns:a16="http://schemas.microsoft.com/office/drawing/2014/main" id="{13C70C9E-0C3E-CFFA-28C1-A784800A4586}"/>
              </a:ext>
            </a:extLst>
          </p:cNvPr>
          <p:cNvSpPr>
            <a:spLocks noGrp="1"/>
          </p:cNvSpPr>
          <p:nvPr>
            <p:ph sz="quarter" idx="11"/>
          </p:nvPr>
        </p:nvSpPr>
        <p:spPr>
          <a:xfrm>
            <a:off x="230416" y="634995"/>
            <a:ext cx="8624660" cy="4860925"/>
          </a:xfrm>
        </p:spPr>
        <p:txBody>
          <a:bodyPr/>
          <a:lstStyle/>
          <a:p>
            <a:pPr marL="571500" lvl="1" indent="-342900"/>
            <a:r>
              <a:rPr lang="en-US" sz="2400" dirty="0">
                <a:latin typeface="+mj-lt"/>
                <a:ea typeface="+mn-lt"/>
                <a:cs typeface="+mn-lt"/>
              </a:rPr>
              <a:t>Review Old Funds</a:t>
            </a:r>
          </a:p>
          <a:p>
            <a:pPr marL="971550" lvl="2" indent="-342900"/>
            <a:r>
              <a:rPr lang="en-US" sz="2100" dirty="0">
                <a:latin typeface="+mj-lt"/>
                <a:ea typeface="+mn-lt"/>
                <a:cs typeface="+mn-lt"/>
              </a:rPr>
              <a:t>Current encumbrances</a:t>
            </a:r>
          </a:p>
          <a:p>
            <a:pPr marL="1428750" lvl="3" indent="-342900"/>
            <a:r>
              <a:rPr lang="en-US" sz="1800" dirty="0">
                <a:latin typeface="+mj-lt"/>
                <a:ea typeface="+mn-lt"/>
                <a:cs typeface="+mn-lt"/>
              </a:rPr>
              <a:t>PO Lines received and waiting for invoices</a:t>
            </a:r>
          </a:p>
          <a:p>
            <a:pPr marL="1428750" lvl="3" indent="-342900"/>
            <a:r>
              <a:rPr lang="en-US" sz="1800" dirty="0">
                <a:latin typeface="+mj-lt"/>
                <a:ea typeface="+mn-lt"/>
                <a:cs typeface="+mn-lt"/>
              </a:rPr>
              <a:t>PO Lines sent and not received</a:t>
            </a:r>
          </a:p>
          <a:p>
            <a:pPr marL="1428750" lvl="3" indent="-342900"/>
            <a:r>
              <a:rPr lang="en-US" sz="1800" dirty="0">
                <a:latin typeface="+mj-lt"/>
                <a:ea typeface="+mn-lt"/>
                <a:cs typeface="+mn-lt"/>
              </a:rPr>
              <a:t>PO Lines received and invoices with leftover encumbrances</a:t>
            </a:r>
          </a:p>
          <a:p>
            <a:pPr marL="971550" lvl="2" indent="-342900"/>
            <a:r>
              <a:rPr lang="en-US" sz="2100" dirty="0">
                <a:latin typeface="+mj-lt"/>
                <a:ea typeface="+mn-lt"/>
                <a:cs typeface="+mn-lt"/>
              </a:rPr>
              <a:t>Current expenditures</a:t>
            </a:r>
          </a:p>
          <a:p>
            <a:pPr marL="1428750" lvl="3" indent="-342900"/>
            <a:r>
              <a:rPr lang="en-US" sz="1800" dirty="0">
                <a:latin typeface="+mj-lt"/>
                <a:ea typeface="+mn-lt"/>
                <a:cs typeface="+mn-lt"/>
              </a:rPr>
              <a:t>Invoices awaiting approval</a:t>
            </a:r>
          </a:p>
          <a:p>
            <a:pPr marL="1428750" lvl="3" indent="-342900"/>
            <a:r>
              <a:rPr lang="en-US" sz="1800" dirty="0">
                <a:latin typeface="+mj-lt"/>
                <a:ea typeface="+mn-lt"/>
                <a:cs typeface="+mn-lt"/>
              </a:rPr>
              <a:t>Credits needing application</a:t>
            </a:r>
          </a:p>
          <a:p>
            <a:pPr marL="571500" lvl="1" indent="-342900"/>
            <a:r>
              <a:rPr lang="en-US" sz="2400" dirty="0">
                <a:latin typeface="+mj-lt"/>
                <a:ea typeface="+mn-lt"/>
                <a:cs typeface="+mn-lt"/>
              </a:rPr>
              <a:t>Think about New Funds</a:t>
            </a:r>
          </a:p>
          <a:p>
            <a:pPr marL="971550" lvl="2" indent="-342900"/>
            <a:r>
              <a:rPr lang="en-US" sz="2100" dirty="0">
                <a:latin typeface="+mj-lt"/>
                <a:ea typeface="+mn-lt"/>
                <a:cs typeface="+mn-lt"/>
              </a:rPr>
              <a:t>Will the ledger change structure? Adds? Deletes?</a:t>
            </a:r>
          </a:p>
        </p:txBody>
      </p:sp>
    </p:spTree>
    <p:extLst>
      <p:ext uri="{BB962C8B-B14F-4D97-AF65-F5344CB8AC3E}">
        <p14:creationId xmlns:p14="http://schemas.microsoft.com/office/powerpoint/2010/main" val="3324497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D37A3-1CF4-43FB-A027-08A80758A858}"/>
              </a:ext>
            </a:extLst>
          </p:cNvPr>
          <p:cNvSpPr>
            <a:spLocks noGrp="1"/>
          </p:cNvSpPr>
          <p:nvPr>
            <p:ph type="title"/>
          </p:nvPr>
        </p:nvSpPr>
        <p:spPr/>
        <p:txBody>
          <a:bodyPr/>
          <a:lstStyle/>
          <a:p>
            <a:r>
              <a:rPr lang="en-US" dirty="0"/>
              <a:t>Options for Preparing New ledgers and Funds</a:t>
            </a:r>
          </a:p>
        </p:txBody>
      </p:sp>
      <p:sp>
        <p:nvSpPr>
          <p:cNvPr id="4" name="Content Placeholder 3">
            <a:extLst>
              <a:ext uri="{FF2B5EF4-FFF2-40B4-BE49-F238E27FC236}">
                <a16:creationId xmlns:a16="http://schemas.microsoft.com/office/drawing/2014/main" id="{13C70C9E-0C3E-CFFA-28C1-A784800A4586}"/>
              </a:ext>
            </a:extLst>
          </p:cNvPr>
          <p:cNvSpPr>
            <a:spLocks noGrp="1"/>
          </p:cNvSpPr>
          <p:nvPr>
            <p:ph sz="quarter" idx="11"/>
          </p:nvPr>
        </p:nvSpPr>
        <p:spPr>
          <a:xfrm>
            <a:off x="230416" y="634995"/>
            <a:ext cx="8624660" cy="4860925"/>
          </a:xfrm>
        </p:spPr>
        <p:txBody>
          <a:bodyPr/>
          <a:lstStyle/>
          <a:p>
            <a:pPr marL="571500" lvl="1" indent="-342900"/>
            <a:r>
              <a:rPr lang="en-US" sz="2400" dirty="0">
                <a:latin typeface="+mj-lt"/>
                <a:ea typeface="+mn-lt"/>
                <a:cs typeface="+mn-lt"/>
              </a:rPr>
              <a:t>Create new year’s ledgers and funds by:</a:t>
            </a:r>
          </a:p>
          <a:p>
            <a:pPr marL="971550" lvl="2" indent="-342900"/>
            <a:r>
              <a:rPr lang="en-US" sz="2100" dirty="0">
                <a:latin typeface="+mj-lt"/>
                <a:ea typeface="+mn-lt"/>
                <a:cs typeface="+mn-lt"/>
              </a:rPr>
              <a:t>Start over with new funds</a:t>
            </a:r>
          </a:p>
          <a:p>
            <a:pPr marL="971550" lvl="2" indent="-342900"/>
            <a:r>
              <a:rPr lang="en-US" sz="2100" dirty="0">
                <a:latin typeface="+mj-lt"/>
                <a:ea typeface="+mn-lt"/>
                <a:cs typeface="+mn-lt"/>
              </a:rPr>
              <a:t>Roll as Draft (activate when ready)</a:t>
            </a:r>
          </a:p>
          <a:p>
            <a:pPr marL="971550" lvl="2" indent="-342900"/>
            <a:r>
              <a:rPr lang="en-US" sz="2100" dirty="0">
                <a:latin typeface="+mj-lt"/>
                <a:ea typeface="+mn-lt"/>
                <a:cs typeface="+mn-lt"/>
              </a:rPr>
              <a:t>Roll as Active</a:t>
            </a:r>
          </a:p>
          <a:p>
            <a:pPr marL="571500" lvl="1" indent="-342900"/>
            <a:r>
              <a:rPr lang="en-US" sz="2400" dirty="0">
                <a:latin typeface="+mj-lt"/>
                <a:ea typeface="+mn-lt"/>
                <a:cs typeface="+mn-lt"/>
              </a:rPr>
              <a:t>New ledger must be active to accept transactions</a:t>
            </a:r>
          </a:p>
          <a:p>
            <a:pPr marL="971550" lvl="2" indent="-342900"/>
            <a:r>
              <a:rPr lang="en-US" sz="2100" dirty="0">
                <a:latin typeface="+mj-lt"/>
                <a:ea typeface="+mn-lt"/>
                <a:cs typeface="+mn-lt"/>
              </a:rPr>
              <a:t>Rollover PO Lines will fail if target ledger/funds in draft</a:t>
            </a:r>
          </a:p>
          <a:p>
            <a:pPr marL="971550" lvl="2" indent="-342900"/>
            <a:r>
              <a:rPr lang="en-US" sz="2100" dirty="0">
                <a:latin typeface="+mj-lt"/>
                <a:ea typeface="+mn-lt"/>
                <a:cs typeface="+mn-lt"/>
              </a:rPr>
              <a:t>No ability to modify allocations on draft funds</a:t>
            </a:r>
          </a:p>
          <a:p>
            <a:pPr indent="-514350"/>
            <a:endParaRPr lang="en-US" sz="2700" dirty="0">
              <a:latin typeface="+mj-lt"/>
              <a:ea typeface="+mn-lt"/>
              <a:cs typeface="+mn-lt"/>
            </a:endParaRPr>
          </a:p>
        </p:txBody>
      </p:sp>
    </p:spTree>
    <p:extLst>
      <p:ext uri="{BB962C8B-B14F-4D97-AF65-F5344CB8AC3E}">
        <p14:creationId xmlns:p14="http://schemas.microsoft.com/office/powerpoint/2010/main" val="1805611011"/>
      </p:ext>
    </p:extLst>
  </p:cSld>
  <p:clrMapOvr>
    <a:masterClrMapping/>
  </p:clrMapOvr>
</p:sld>
</file>

<file path=ppt/theme/theme1.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5911</TotalTime>
  <Words>6693</Words>
  <Application>Microsoft Office PowerPoint</Application>
  <PresentationFormat>Letter Paper (8.5x11 in)</PresentationFormat>
  <Paragraphs>380</Paragraphs>
  <Slides>28</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Calibri</vt:lpstr>
      <vt:lpstr>Century Gothic</vt:lpstr>
      <vt:lpstr>lato</vt:lpstr>
      <vt:lpstr>Merriweather</vt:lpstr>
      <vt:lpstr>Open Sans</vt:lpstr>
      <vt:lpstr>Roboto</vt:lpstr>
      <vt:lpstr>Times New Roman</vt:lpstr>
      <vt:lpstr>Wingdings</vt:lpstr>
      <vt:lpstr>Presentation11</vt:lpstr>
      <vt:lpstr>Technical Services Q&amp;A will start shortly</vt:lpstr>
      <vt:lpstr>TechNical Services Q&amp;A  5/23/2024 Annual Acquisitions Activities</vt:lpstr>
      <vt:lpstr>Today’s Agenda</vt:lpstr>
      <vt:lpstr>Introduction to fiscal period close</vt:lpstr>
      <vt:lpstr>Rollover</vt:lpstr>
      <vt:lpstr>Do I Have to?</vt:lpstr>
      <vt:lpstr>Fiscal Period Close Responsibilities</vt:lpstr>
      <vt:lpstr>Beginning Fiscal Period Close</vt:lpstr>
      <vt:lpstr>Options for Preparing New ledgers and Funds</vt:lpstr>
      <vt:lpstr>Ledger Rollover</vt:lpstr>
      <vt:lpstr>Ledger Rollover</vt:lpstr>
      <vt:lpstr>Ledger Rollover Results, Initially</vt:lpstr>
      <vt:lpstr>Ledger Rollover Results, Initially</vt:lpstr>
      <vt:lpstr>Updating the Fiscal Period</vt:lpstr>
      <vt:lpstr>Reviewing Draft Ledgers</vt:lpstr>
      <vt:lpstr>Reviewing Ledgers and Funds</vt:lpstr>
      <vt:lpstr>Questions?</vt:lpstr>
      <vt:lpstr>Rollover PO LInes</vt:lpstr>
      <vt:lpstr>Reports from Rollover PO Lines</vt:lpstr>
      <vt:lpstr>Reports from Rollover PO Lines</vt:lpstr>
      <vt:lpstr>Evaluating PO Line Rollover</vt:lpstr>
      <vt:lpstr>Resources for Fiscal Period Close</vt:lpstr>
      <vt:lpstr>Questions?</vt:lpstr>
      <vt:lpstr>Order Clean-up</vt:lpstr>
      <vt:lpstr>Clean-up Actions</vt:lpstr>
      <vt:lpstr>Renewals</vt:lpstr>
      <vt:lpstr>Renewals and Rollover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I-Share Alma Primo VE Office hours will start shortly</dc:title>
  <dc:creator>Masciadrelli, Jennifer</dc:creator>
  <cp:lastModifiedBy>Schwitzner, Ted</cp:lastModifiedBy>
  <cp:revision>540</cp:revision>
  <dcterms:created xsi:type="dcterms:W3CDTF">2019-09-18T17:05:10Z</dcterms:created>
  <dcterms:modified xsi:type="dcterms:W3CDTF">2024-05-23T16:52:30Z</dcterms:modified>
</cp:coreProperties>
</file>