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3319" r:id="rId5"/>
    <p:sldId id="3320" r:id="rId6"/>
    <p:sldId id="3321" r:id="rId7"/>
    <p:sldId id="3322" r:id="rId8"/>
    <p:sldId id="3323" r:id="rId9"/>
    <p:sldId id="3324" r:id="rId10"/>
    <p:sldId id="3295" r:id="rId11"/>
    <p:sldId id="3294" r:id="rId12"/>
    <p:sldId id="3315" r:id="rId13"/>
    <p:sldId id="3297" r:id="rId14"/>
    <p:sldId id="3298" r:id="rId15"/>
    <p:sldId id="3325" r:id="rId16"/>
    <p:sldId id="3300" r:id="rId17"/>
    <p:sldId id="3302" r:id="rId18"/>
    <p:sldId id="3316" r:id="rId19"/>
    <p:sldId id="3303" r:id="rId20"/>
    <p:sldId id="3301" r:id="rId21"/>
    <p:sldId id="3299" r:id="rId22"/>
    <p:sldId id="3304" r:id="rId23"/>
    <p:sldId id="3317" r:id="rId24"/>
    <p:sldId id="3305" r:id="rId25"/>
    <p:sldId id="3307" r:id="rId26"/>
    <p:sldId id="3308" r:id="rId27"/>
    <p:sldId id="3309" r:id="rId28"/>
    <p:sldId id="3318" r:id="rId29"/>
    <p:sldId id="3310" r:id="rId30"/>
    <p:sldId id="3311" r:id="rId31"/>
    <p:sldId id="3312" r:id="rId32"/>
    <p:sldId id="3313" r:id="rId33"/>
    <p:sldId id="3263" r:id="rId34"/>
    <p:sldId id="3198" r:id="rId35"/>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075EB-0E5A-F963-407B-990A90900088}" name="Masciadrelli, Jennifer" initials="MJ" userId="S::jmasciad@uillinois.edu::6ccfc54e-6ef4-4c47-aa09-bdb1c17db7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 id="2" name="Jennifer Hanna Masciadrelli" initials="JM" lastIdx="6" clrIdx="1">
    <p:extLst>
      <p:ext uri="{19B8F6BF-5375-455C-9EA6-DF929625EA0E}">
        <p15:presenceInfo xmlns:p15="http://schemas.microsoft.com/office/powerpoint/2012/main" userId="71Y7B493YIatweT83jg1vpRHhmZ2ASJfAAbCYmIhe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F6EA"/>
    <a:srgbClr val="B2B2B2"/>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9" autoAdjust="0"/>
    <p:restoredTop sz="72385" autoAdjust="0"/>
  </p:normalViewPr>
  <p:slideViewPr>
    <p:cSldViewPr snapToGrid="0" snapToObjects="1">
      <p:cViewPr varScale="1">
        <p:scale>
          <a:sx n="75" d="100"/>
          <a:sy n="75" d="100"/>
        </p:scale>
        <p:origin x="271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2" d="100"/>
          <a:sy n="92"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9/8/22</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9/8/22</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40Search_Configurations/010Configuring_Search_Profiles_for_Primo_VE#Adding_a_Search_Profil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40Search_Configurations/010Configuring_Search_Profiles_for_Primo_VE#Adding_a_Search_Profil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40Search_Configurations/010Configuring_Search_Profiles_for_Primo_VE#Adding_a_Search_Profil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80Configuring_Delivery_Services_for_Primo_VE/Configuring_Holdings_Search_for_Primo_V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30Primo_VE_User_Interface/Quicklinks_Provider_Lis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knowledge.exlibrisgroup.com/Primo/Product_Documentation/020Primo_VE/Primo_VE_(English)/030Primo_VE_User_Interface/Quicklinks_in_Primo_and_Primo_V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rli.illinois.edu/role-i-share-liaisons-webinar-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50Display_Configuration/010Configuring_Discovery_Views_for_Primo_VE#Configuring_the_Get_It_Servi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80Configuring_Delivery_Services_for_Primo_VE/Configuring_Discovery_Interface_Display_Logic_for_Primo_VE#Configuring_Miscellaneous_Display_Option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rli.illinois.edu/products-services/i-share/alma/sandbo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knowledge.exlibrisgroup.com/Primo/Product_Materials/Announcements/Preparing_for_the_Upgrade_to_Angular_1.8_in_Primo%2F%2FPrimo_V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120Other_Configurations/Configuring_the_Feedback_Tool_for_Primo_V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p:txBody>
      </p:sp>
    </p:spTree>
    <p:extLst>
      <p:ext uri="{BB962C8B-B14F-4D97-AF65-F5344CB8AC3E}">
        <p14:creationId xmlns:p14="http://schemas.microsoft.com/office/powerpoint/2010/main" val="4263348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Next we’ll go through a few of the options for Search Profiles that include the Central Discovery Index, or CDI.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Search Profiles enable your library to define groups of records that meet specific conditions for your users to search in Primo VE.  The groups may contain records that belong to the Central Index (CDI), to a specific library, to the I-Share Network, to a specific location or set of locations,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Search Profiles with CDI, there are options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Filter by Availability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Exclude CDI eBooks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Search in Full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Important Note about Search Profiles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They are global and used in all Primo VE Views.  In order to test them without affecting your current production Search Profiles, you would need to add a new Testing Search Profile to duplicate the one currently in use and change the setting(s), then activate that Testing Search Profile in a TEST View</a:t>
            </a:r>
            <a:r>
              <a:rPr lang="en-US" sz="1800" baseline="0" dirty="0">
                <a:effectLst/>
                <a:latin typeface="Calibri" panose="020F0502020204030204" pitchFamily="34" charset="0"/>
                <a:ea typeface="Calibri" panose="020F0502020204030204" pitchFamily="34" charset="0"/>
                <a:cs typeface="Calibri"/>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255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The “Filter by Availability” option can be checked or not.</a:t>
            </a:r>
          </a:p>
          <a:p>
            <a:endParaRPr lang="en-US" baseline="0" dirty="0">
              <a:cs typeface="Calibri"/>
            </a:endParaRPr>
          </a:p>
          <a:p>
            <a:r>
              <a:rPr lang="en-US" baseline="0" dirty="0">
                <a:cs typeface="Calibri"/>
              </a:rPr>
              <a:t>Check it if you want Primo VE to display results from CDI only if they have full text options available for your users.  When this is “on”, users can always choose to “Expand My Results” from the Primo VE facets to show results without full text.</a:t>
            </a:r>
          </a:p>
          <a:p>
            <a:endParaRPr lang="en-US" baseline="0" dirty="0">
              <a:cs typeface="Calibri"/>
            </a:endParaRPr>
          </a:p>
          <a:p>
            <a:r>
              <a:rPr lang="en-US" baseline="0" dirty="0">
                <a:cs typeface="Calibri"/>
              </a:rPr>
              <a:t>You’d leave this option unchecked if you wanted Primo VE to display all CDI records by default, even those without full text access.  Users can refine these results to only those with full text by applying the “Available online” facet.</a:t>
            </a:r>
          </a:p>
        </p:txBody>
      </p:sp>
    </p:spTree>
    <p:extLst>
      <p:ext uri="{BB962C8B-B14F-4D97-AF65-F5344CB8AC3E}">
        <p14:creationId xmlns:p14="http://schemas.microsoft.com/office/powerpoint/2010/main" val="1279917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Here is a screenshot from the UIS Sandbox showing the location of the “Expand My Results” toggle and the “Available online” facet.</a:t>
            </a:r>
          </a:p>
        </p:txBody>
      </p:sp>
    </p:spTree>
    <p:extLst>
      <p:ext uri="{BB962C8B-B14F-4D97-AF65-F5344CB8AC3E}">
        <p14:creationId xmlns:p14="http://schemas.microsoft.com/office/powerpoint/2010/main" val="147003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November 2021, Ex Libris introduced Phase 1 of this configuration option to exclude eBooks from CDI search results.  This option was meant to help reduce duplicate results for the same title from your Alma and CDI when a library preferred to use their own eBook cataloging records instead of the records from CDI, but turning on this option during Phase 1 filtered ALL eBook records from the CDI results. So, if you hadn’t locally cataloged all of your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ebooks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Alma, it was removing all access to certain things when records for them were only available from the CDI results.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 second phase of this enhancement in August 2022, this configuration option now excludes CDI eBook records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only for collections that have portfolios in Alma instead</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filtering out all eBook records from the CDI results. Books from database collections will continue to appear in the CDI search results.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for example, if you enable this setting and have active portfolios in e-collections for Wiley and JSTOR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ebooks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ebooks</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not be returned by searches of CDI, but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ebooks</a:t>
            </a:r>
            <a:r>
              <a:rPr lang="en-US" sz="1800" dirty="0">
                <a:effectLst/>
                <a:latin typeface="Calibri" panose="020F0502020204030204" pitchFamily="34" charset="0"/>
                <a:ea typeface="Calibri" panose="020F0502020204030204" pitchFamily="34" charset="0"/>
                <a:cs typeface="Times New Roman" panose="02020603050405020304" pitchFamily="18" charset="0"/>
              </a:rPr>
              <a:t> from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HathiTrust</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other e-collections without active portfolios in Alma will be returned.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details regarding these options, see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https://knowledge.exlibrisgroup.com/Primo/Product_Documentation/020Primo_VE/Primo_VE_(English)/040Search_Configurations/010Configuring_Search_Profiles_for_Primo_VE#Adding_a_Search_Profile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scroll down to the chart titled “Valid Scope Types”; see the section on “Central Index”.</a:t>
            </a:r>
          </a:p>
          <a:p>
            <a:endParaRPr lang="en-US" baseline="0" dirty="0">
              <a:cs typeface="Calibri"/>
            </a:endParaRPr>
          </a:p>
        </p:txBody>
      </p:sp>
    </p:spTree>
    <p:extLst>
      <p:ext uri="{BB962C8B-B14F-4D97-AF65-F5344CB8AC3E}">
        <p14:creationId xmlns:p14="http://schemas.microsoft.com/office/powerpoint/2010/main" val="38584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spcBef>
                <a:spcPts val="0"/>
              </a:spcBef>
              <a:spcAft>
                <a:spcPts val="0"/>
              </a:spcAft>
            </a:pPr>
            <a:r>
              <a:rPr lang="en-US" sz="2800" dirty="0"/>
              <a:t>This setting will configure whether searches </a:t>
            </a:r>
            <a:r>
              <a:rPr lang="en-US" sz="2800" dirty="0">
                <a:ea typeface="Calibri" panose="020F0502020204030204" pitchFamily="34" charset="0"/>
                <a:cs typeface="Times New Roman" panose="02020603050405020304" pitchFamily="18" charset="0"/>
              </a:rPr>
              <a:t>check indexed full text for matches on search terms, and whether or not users can override the setting themselves in Primo 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default, this is set to “No, Always” which means that full text is never checked for matches to the search query and users cannot change this.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details regarding these options, see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https://knowledge.exlibrisgroup.com/Primo/Product_Documentation/020Primo_VE/Primo_VE_(English)/040Search_Configurations/010Configuring_Search_Profiles_for_Primo_VE#Adding_a_Search_Profile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scroll down to the chart titled “Valid Scope Types”; see the section on “Central Index”.</a:t>
            </a:r>
          </a:p>
          <a:p>
            <a:endParaRPr lang="en-US" baseline="0" dirty="0">
              <a:cs typeface="Calibri"/>
            </a:endParaRPr>
          </a:p>
        </p:txBody>
      </p:sp>
    </p:spTree>
    <p:extLst>
      <p:ext uri="{BB962C8B-B14F-4D97-AF65-F5344CB8AC3E}">
        <p14:creationId xmlns:p14="http://schemas.microsoft.com/office/powerpoint/2010/main" val="2557383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Clicking “Edit FT search configuration” from the ellipsis shown on the last slide will open the screen to enable the following choices for including/excluding full text matches in CDI records:</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Always</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Per end-user selection</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Always</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Per end-user selection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it is set to one of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Yes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options, then search results will include items even if the search terms are not in the citation metadata so long as those terms are in the full text of the document (and so long as the full text is indexed).  Setting it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find the terms only in the metadata.</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option with “Per end-user selection” will create a slider option in the sidebar of Primo VE results list pages so that users can toggle the option on/off themselves.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aseline="0" dirty="0">
              <a:cs typeface="Calibri"/>
            </a:endParaRPr>
          </a:p>
        </p:txBody>
      </p:sp>
    </p:spTree>
    <p:extLst>
      <p:ext uri="{BB962C8B-B14F-4D97-AF65-F5344CB8AC3E}">
        <p14:creationId xmlns:p14="http://schemas.microsoft.com/office/powerpoint/2010/main" val="2162745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Here is an example in the Sandbox when “No, Per end-user selection” is chosen. After performing the search and getting results, the users could toggle this ON to rerun the search for matches within full text.</a:t>
            </a:r>
          </a:p>
        </p:txBody>
      </p:sp>
    </p:spTree>
    <p:extLst>
      <p:ext uri="{BB962C8B-B14F-4D97-AF65-F5344CB8AC3E}">
        <p14:creationId xmlns:p14="http://schemas.microsoft.com/office/powerpoint/2010/main" val="3671837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details on these three options, see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https://knowledge.exlibrisgroup.com/Primo/Product_Documentation/020Primo_VE/Primo_VE_(English)/040Search_Configurations/010Configuring_Search_Profiles_for_Primo_VE#Adding_a_Search_Profile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scroll down to the chart titled “Valid Scope Types”; see the section on “Central Index”.</a:t>
            </a:r>
          </a:p>
          <a:p>
            <a:endParaRPr lang="en-US" baseline="0" dirty="0">
              <a:cs typeface="Calibri"/>
            </a:endParaRPr>
          </a:p>
        </p:txBody>
      </p:sp>
    </p:spTree>
    <p:extLst>
      <p:ext uri="{BB962C8B-B14F-4D97-AF65-F5344CB8AC3E}">
        <p14:creationId xmlns:p14="http://schemas.microsoft.com/office/powerpoint/2010/main" val="77065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metadata provided in the bibliographic record, Primo VE now supports the indexing of holdings information so that users can search for information that is included in the holdings record.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this feature is configured in Alma,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your holdings record have the appropriate data,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these holdings records have been re-indexed,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users in Primo VE can perform basic and advanced searches to find records based on holdings information.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see </a:t>
            </a: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https://knowledge.exlibrisgroup.com/Primo/Product_Documentation/020Primo_VE/Primo_VE_(English)/080Configuring_Delivery_Services_for_Primo_VE/Configuring_Holdings_Search_for_Primo_VE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aseline="0" dirty="0">
              <a:cs typeface="Calibri"/>
            </a:endParaRPr>
          </a:p>
          <a:p>
            <a:r>
              <a:rPr lang="en-US" baseline="0" dirty="0">
                <a:cs typeface="Calibri"/>
              </a:rPr>
              <a:t>I know that the Newberry Library is already using this feature to expose unique Holdings metadata for search in Primo VE!</a:t>
            </a:r>
          </a:p>
        </p:txBody>
      </p:sp>
    </p:spTree>
    <p:extLst>
      <p:ext uri="{BB962C8B-B14F-4D97-AF65-F5344CB8AC3E}">
        <p14:creationId xmlns:p14="http://schemas.microsoft.com/office/powerpoint/2010/main" val="2872237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CDI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Quicklinks</a:t>
            </a:r>
            <a:r>
              <a:rPr lang="en-US" sz="1800" dirty="0">
                <a:effectLst/>
                <a:latin typeface="Calibri" panose="020F0502020204030204" pitchFamily="34" charset="0"/>
                <a:ea typeface="Calibri" panose="020F0502020204030204" pitchFamily="34" charset="0"/>
                <a:cs typeface="Times New Roman" panose="02020603050405020304" pitchFamily="18" charset="0"/>
              </a:rPr>
              <a:t> feature embeds links to the PDF and HTML full text directly into the brief display in Primo VE. This provides a convenient and quick way for users to access full text from CDI with a single click.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Libraries often have access to several platforms for the same item. However, with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Quicklinks</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only show one link of each type (PDF and HTML). Users who are familiar with the different platforms and prefer to select a link themselves can click into the record and continue to select from all options provided in the View Online section of the Full Record.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Quicklinks</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currently available for a selected list of 19 content providers. Ex Libris is continuing to work with new providers so that the list of providers will grow over time. For a list of providers who currently support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Quicklinks</a:t>
            </a:r>
            <a:r>
              <a:rPr lang="en-US" sz="1800" dirty="0">
                <a:effectLst/>
                <a:latin typeface="Calibri" panose="020F0502020204030204" pitchFamily="34" charset="0"/>
                <a:ea typeface="Calibri" panose="020F0502020204030204" pitchFamily="34" charset="0"/>
                <a:cs typeface="Times New Roman" panose="02020603050405020304" pitchFamily="18" charset="0"/>
              </a:rPr>
              <a:t>, see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Quicklinks Provider 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https://knowledge.exlibrisgroup.com/Primo/Product_Documentation/020Primo_VE/Primo_VE_(English)/030Primo_VE_User_Interface/Quicklinks_in_Primo_and_Primo_VE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aseline="0" dirty="0">
              <a:cs typeface="Calibri"/>
            </a:endParaRPr>
          </a:p>
        </p:txBody>
      </p:sp>
    </p:spTree>
    <p:extLst>
      <p:ext uri="{BB962C8B-B14F-4D97-AF65-F5344CB8AC3E}">
        <p14:creationId xmlns:p14="http://schemas.microsoft.com/office/powerpoint/2010/main" val="69033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hlinkClick r:id="rId3"/>
              </a:rPr>
              <a:t>https://www.carli.illinois.edu/role-i-share-liaisons-webinar-0</a:t>
            </a:r>
            <a:endParaRPr lang="en-US" dirty="0"/>
          </a:p>
        </p:txBody>
      </p:sp>
    </p:spTree>
    <p:extLst>
      <p:ext uri="{BB962C8B-B14F-4D97-AF65-F5344CB8AC3E}">
        <p14:creationId xmlns:p14="http://schemas.microsoft.com/office/powerpoint/2010/main" val="784059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Get It section of the Full Record display page is where users will see the physical holdings at your library. Previously, the locations in Get It were sorted either by alphabetic order or by best location.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this enhancement, called Custom Libraries Order, you can now create a default sort order by Library  for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all views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override it with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custom ordering per 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may be useful for institution who have customized Views for different Alma Libraries. Let’s say you have a separate Primo VE View for your Archives which has its own Library in Alma, and users of that View will likely care most about holdings at the Archives over holdings in another of your Libraries.  With this feature, for that Archives View only, you can configure it so that the Archives Library location holdings will display first in the Get It section before other libraries at your institution.  This configuration also displays the preferred holdings in the Brief Results availability statements in search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look at an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https://knowledge.exlibrisgroup.com/Primo/Product_Documentation/020Primo_VE/Primo_VE_(English)/050Display_Configuration/010Configuring_Discovery_Views_for_Primo_VE#Configuring_the_Get_It_Service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aseline="0" dirty="0">
              <a:cs typeface="Calibri"/>
            </a:endParaRPr>
          </a:p>
        </p:txBody>
      </p:sp>
    </p:spTree>
    <p:extLst>
      <p:ext uri="{BB962C8B-B14F-4D97-AF65-F5344CB8AC3E}">
        <p14:creationId xmlns:p14="http://schemas.microsoft.com/office/powerpoint/2010/main" val="28947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Here is an example of this feature in action after being configured at Wheaton College.  Their main Primo VE View is on the left in blue and the holdings in Get It below it for a Full Record. They have a separate library in Alma for their Wade Center, and a separate Primo VE View for it seen here in green with the Get It section below it.  They were able to use this feature to have the Wade Center holdings appear first in both the Brief Results and the Get It section on the Full Record page in the Wade Center View.</a:t>
            </a:r>
          </a:p>
        </p:txBody>
      </p:sp>
    </p:spTree>
    <p:extLst>
      <p:ext uri="{BB962C8B-B14F-4D97-AF65-F5344CB8AC3E}">
        <p14:creationId xmlns:p14="http://schemas.microsoft.com/office/powerpoint/2010/main" val="335752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indent="0">
              <a:spcBef>
                <a:spcPts val="0"/>
              </a:spcBef>
              <a:spcAft>
                <a:spcPts val="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electronic journals managed in Alma, there is an option to display a coverage summary by year in its availability statement in the results on the Library Search and Journal Search pages, reducing the need to view the journal's full display to get coverage information. The coverage summary will include a maximum of three date ranges. If there are more than three, the summary will include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more</a:t>
            </a:r>
            <a:r>
              <a:rPr lang="en-US" sz="1800" dirty="0">
                <a:effectLst/>
                <a:latin typeface="Calibri" panose="020F0502020204030204" pitchFamily="34" charset="0"/>
                <a:ea typeface="Calibri" panose="020F0502020204030204" pitchFamily="34" charset="0"/>
                <a:cs typeface="Times New Roman" panose="02020603050405020304" pitchFamily="18" charset="0"/>
              </a:rPr>
              <a:t> label.  The date ranges come from the portfolio in Alma.</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the coverage information is calculated in real time, it will not appear instantly in the results.</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 journal is available with no limitations and its portfolios do not contain any date ranges, overage information will not display in the availability statement.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Coverage information may include a single embargo, and if multiple embargoes exist, only one of them will appear in the coverage. If there a more than three date ranges in the coverage, the embargo will be excluded from the coverage if it exists.</a:t>
            </a:r>
          </a:p>
          <a:p>
            <a:endParaRPr lang="en-US" baseline="0" dirty="0">
              <a:cs typeface="Calibri"/>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To configure, go to Configuration Menu &gt; Discovery &gt; Other &gt; Customer Settings and set the parameter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brief_results_journal_coverage</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true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baseline="0" dirty="0">
              <a:effectLst/>
              <a:latin typeface="Calibri" panose="020F0502020204030204" pitchFamily="34" charset="0"/>
              <a:cs typeface="Times New Roman" panose="02020603050405020304" pitchFamily="18" charset="0"/>
            </a:endParaRPr>
          </a:p>
          <a:p>
            <a:r>
              <a:rPr lang="en-US" sz="1200" baseline="0" dirty="0">
                <a:effectLst/>
                <a:latin typeface="Calibri" panose="020F0502020204030204" pitchFamily="34" charset="0"/>
                <a:cs typeface="Times New Roman" panose="02020603050405020304" pitchFamily="18" charset="0"/>
              </a:rPr>
              <a:t>There are no refinements to this configuration option, it is either true (on) or false (off).  The default is false (off).</a:t>
            </a:r>
            <a:endParaRPr lang="en-US" baseline="0" dirty="0">
              <a:cs typeface="Calibri"/>
            </a:endParaRPr>
          </a:p>
        </p:txBody>
      </p:sp>
    </p:spTree>
    <p:extLst>
      <p:ext uri="{BB962C8B-B14F-4D97-AF65-F5344CB8AC3E}">
        <p14:creationId xmlns:p14="http://schemas.microsoft.com/office/powerpoint/2010/main" val="2795457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many cases, borrower information comes directly from campus information systems and cannot be modified from within Primo VE. With this option, the Edit option can be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hidden</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the Personal Details tab in My Library Card since changes made by users in Primo VE would have no effect in the campus system.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 to Alma Configuration &gt; Discovery &gt; Display Configuration &gt; Configure Views &gt; Edit View &gt; General tab &gt; clear the checkbox for “Enable Edit My Library Card”</a:t>
            </a:r>
          </a:p>
          <a:p>
            <a:endParaRPr lang="en-US" baseline="0" dirty="0">
              <a:cs typeface="Calibri"/>
            </a:endParaRPr>
          </a:p>
        </p:txBody>
      </p:sp>
    </p:spTree>
    <p:extLst>
      <p:ext uri="{BB962C8B-B14F-4D97-AF65-F5344CB8AC3E}">
        <p14:creationId xmlns:p14="http://schemas.microsoft.com/office/powerpoint/2010/main" val="2821799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default, the “Not Available” status in Primo VE will appear for any item that is not available; however, there is a configuration setting you can enable that will provide more details on why the item is Not Available in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Configuration Menu &gt; Discovery &gt; Other &gt; Customer Settings &gt; and set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broaden_availability_status</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parameter to true.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set to true, single-item records that are Not Available will now display with additional information (and yes, the labels are customizable!)</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available - Acquisition</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available - Claimed Returned</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available - Hold Shelf</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available - Loan</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available - Lost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available - In Process</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available - Missing</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available - Resource Sharing Request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available - Technical - Migration</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available - Transit</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available - Requested</a:t>
            </a:r>
          </a:p>
          <a:p>
            <a:endParaRPr lang="en-US" baseline="0" dirty="0">
              <a:cs typeface="Calibri"/>
            </a:endParaRPr>
          </a:p>
        </p:txBody>
      </p:sp>
    </p:spTree>
    <p:extLst>
      <p:ext uri="{BB962C8B-B14F-4D97-AF65-F5344CB8AC3E}">
        <p14:creationId xmlns:p14="http://schemas.microsoft.com/office/powerpoint/2010/main" val="912973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final potpourri item is that you can configure License Terms Information from electronic resources to display in Primo VE in the View It section of the Full Record.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this option requires the General System Administrator role or the Fulfillment Admin role to set.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https://knowledge.exlibrisgroup.com/Primo/Product_Documentation/020Primo_VE/Primo_VE_(English)/080Configuring_Delivery_Services_for_Primo_VE/Configuring_Discovery_Interface_Display_Logic_for_Primo_VE#Configuring_Miscellaneous_Display_Options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aseline="0" dirty="0">
              <a:cs typeface="Calibri"/>
            </a:endParaRPr>
          </a:p>
        </p:txBody>
      </p:sp>
    </p:spTree>
    <p:extLst>
      <p:ext uri="{BB962C8B-B14F-4D97-AF65-F5344CB8AC3E}">
        <p14:creationId xmlns:p14="http://schemas.microsoft.com/office/powerpoint/2010/main" val="3210500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Please type any</a:t>
            </a:r>
            <a:r>
              <a:rPr lang="en-US" baseline="0" dirty="0"/>
              <a:t> questions in the chat, or feel free to unmute to ask questions.</a:t>
            </a:r>
            <a:endParaRPr lang="en-US" dirty="0"/>
          </a:p>
        </p:txBody>
      </p:sp>
    </p:spTree>
    <p:extLst>
      <p:ext uri="{BB962C8B-B14F-4D97-AF65-F5344CB8AC3E}">
        <p14:creationId xmlns:p14="http://schemas.microsoft.com/office/powerpoint/2010/main" val="2781190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1372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https://</a:t>
            </a:r>
            <a:r>
              <a:rPr lang="en-US" dirty="0" err="1"/>
              <a:t>www.carli.illinois.edu</a:t>
            </a:r>
            <a:r>
              <a:rPr lang="en-US" dirty="0"/>
              <a:t>/calendar </a:t>
            </a:r>
          </a:p>
        </p:txBody>
      </p:sp>
    </p:spTree>
    <p:extLst>
      <p:ext uri="{BB962C8B-B14F-4D97-AF65-F5344CB8AC3E}">
        <p14:creationId xmlns:p14="http://schemas.microsoft.com/office/powerpoint/2010/main" val="95339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Always consult with all stakeholders at your library before making changes that will affect the behavior of your Primo VE interface. For most it’s the beginning of a new year, and your reference and instruction colleagues will thank you for not changing things out from under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always a good idea to keep a change log.  Future You or Future Someone Else will thank Present You for keeping track of the changes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many cases, Sandboxes and Test Views allow you to preview changes before committing to changing them in production.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are updating or changing your Primo VE configuration package, remember to save a copy of your old customization package before you upload a new one. Alma contains only the most recently-uploaded version, so you may need the old version if there are any issues with the changes you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Most of these changes can be made by someone with the Discovery Admin role except where noted</a:t>
            </a:r>
          </a:p>
        </p:txBody>
      </p:sp>
    </p:spTree>
    <p:extLst>
      <p:ext uri="{BB962C8B-B14F-4D97-AF65-F5344CB8AC3E}">
        <p14:creationId xmlns:p14="http://schemas.microsoft.com/office/powerpoint/2010/main" val="281273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Information on how to connect to the Sandboxes is posted here on the CARLI website. </a:t>
            </a:r>
            <a:r>
              <a:rPr lang="en-US" sz="1200" dirty="0">
                <a:hlinkClick r:id="rId3"/>
              </a:rPr>
              <a:t>https://www.carli.illinois.edu/products-services/i-share/alma/sandbox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easy to create Test Views in Primo VE by Duplicating an existing View; that way, you’ll have all of the current customizations of that View and be able to make incremental changes for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Throughout the rest of this presentation, watch for a Testing Recommendation location in the slide footer.</a:t>
            </a:r>
          </a:p>
          <a:p>
            <a:endParaRPr lang="en-US" dirty="0"/>
          </a:p>
        </p:txBody>
      </p:sp>
    </p:spTree>
    <p:extLst>
      <p:ext uri="{BB962C8B-B14F-4D97-AF65-F5344CB8AC3E}">
        <p14:creationId xmlns:p14="http://schemas.microsoft.com/office/powerpoint/2010/main" val="325879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 November 6, 2022 software release, Primo VE is moving to Angular 1.8.  The upgrade may affect local JavaScript customizations.</a:t>
            </a: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This Ex Libris website contains details on the changes, includes information on how to test your Primo VE NOW to look for any issues, how to adjust your customizations, if needed, and other Frequently Asked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ea typeface="Calibri" panose="020F0502020204030204" pitchFamily="34" charset="0"/>
                <a:cs typeface="Times New Roman" panose="02020603050405020304" pitchFamily="18" charset="0"/>
                <a:hlinkClick r:id="rId3"/>
              </a:rPr>
              <a:t>https://knowledge.exlibrisgroup.com/Primo/Product_Materials/Announcements/Preparing_for_the_Upgrade_to_Angular_1.8_in_Primo%2F%2FPrimo_VE</a:t>
            </a:r>
            <a:r>
              <a:rPr lang="en-US" sz="1200" dirty="0">
                <a:effectLst/>
                <a:ea typeface="Calibri" panose="020F0502020204030204" pitchFamily="34" charset="0"/>
                <a:cs typeface="Times New Roman" panose="02020603050405020304" pitchFamily="18" charset="0"/>
              </a:rPr>
              <a:t> </a:t>
            </a: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CARLI will be testing the customizations posted on the CARLI website and issue an announcement about any changes needed. https://</a:t>
            </a:r>
            <a:r>
              <a:rPr lang="en-US" baseline="0" dirty="0" err="1">
                <a:cs typeface="Calibri"/>
              </a:rPr>
              <a:t>www.carli.illinois.edu</a:t>
            </a:r>
            <a:r>
              <a:rPr lang="en-US" baseline="0" dirty="0">
                <a:cs typeface="Calibri"/>
              </a:rPr>
              <a:t>/products-services/</a:t>
            </a:r>
            <a:r>
              <a:rPr lang="en-US" baseline="0" dirty="0" err="1">
                <a:cs typeface="Calibri"/>
              </a:rPr>
              <a:t>i</a:t>
            </a:r>
            <a:r>
              <a:rPr lang="en-US" baseline="0" dirty="0">
                <a:cs typeface="Calibri"/>
              </a:rPr>
              <a:t>-share/discovery-interface/</a:t>
            </a:r>
            <a:r>
              <a:rPr lang="en-US" baseline="0" dirty="0" err="1">
                <a:cs typeface="Calibri"/>
              </a:rPr>
              <a:t>custom_package</a:t>
            </a:r>
            <a:r>
              <a:rPr lang="en-US" baseline="0" dirty="0">
                <a:cs typeface="Calibri"/>
              </a:rPr>
              <a:t> </a:t>
            </a:r>
          </a:p>
        </p:txBody>
      </p:sp>
    </p:spTree>
    <p:extLst>
      <p:ext uri="{BB962C8B-B14F-4D97-AF65-F5344CB8AC3E}">
        <p14:creationId xmlns:p14="http://schemas.microsoft.com/office/powerpoint/2010/main" val="144338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built-in functionality allows you to solicit feedback from your users without having to install custom CSS/JavaScript code or General Electronic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have up to four categories, and the tool is configurable per Primo VE 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tool sends email to one or more addresses, and the email is configurable with the Alma “Report a Problem 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available in May 2022, Ex Libris is working on more enhancements for this feature in the November feature release!  All labels can be changed, of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I’ve configured it to be on in the KNX Sandbox if you’d like to take a look!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https://knowledge.exlibrisgroup.com/Primo/Product_Documentation/020Primo_VE/Primo_VE_(English)/120Other_Configurations/Configuring_the_Feedback_Tool_for_Primo_VE</a:t>
            </a:r>
            <a:r>
              <a:rPr lang="en-US" sz="2800" dirty="0">
                <a:effectLst/>
              </a:rPr>
              <a:t> </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p:txBody>
      </p:sp>
    </p:spTree>
    <p:extLst>
      <p:ext uri="{BB962C8B-B14F-4D97-AF65-F5344CB8AC3E}">
        <p14:creationId xmlns:p14="http://schemas.microsoft.com/office/powerpoint/2010/main" val="254841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You can now add reCAPTCHA security to the Email action on the Full Record Page and the Give Us Feedback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This configuration will apply to both, you can’t selectively apply the reCAPTCHA feature.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For more information, see the Ex Libris documentation on how to get reCAPTCHA keys and configure them in Alma: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https://</a:t>
            </a:r>
            <a:r>
              <a:rPr lang="en-US" baseline="0" dirty="0" err="1">
                <a:cs typeface="Calibri"/>
              </a:rPr>
              <a:t>knowledge.exlibrisgroup.com</a:t>
            </a:r>
            <a:r>
              <a:rPr lang="en-US" baseline="0" dirty="0">
                <a:cs typeface="Calibri"/>
              </a:rPr>
              <a:t>/Primo/</a:t>
            </a:r>
            <a:r>
              <a:rPr lang="en-US" baseline="0" dirty="0" err="1">
                <a:cs typeface="Calibri"/>
              </a:rPr>
              <a:t>Product_Documentation</a:t>
            </a:r>
            <a:r>
              <a:rPr lang="en-US" baseline="0" dirty="0">
                <a:cs typeface="Calibri"/>
              </a:rPr>
              <a:t>/020Primo_VE/</a:t>
            </a:r>
            <a:r>
              <a:rPr lang="en-US" baseline="0" dirty="0" err="1">
                <a:cs typeface="Calibri"/>
              </a:rPr>
              <a:t>Primo_VE</a:t>
            </a:r>
            <a:r>
              <a:rPr lang="en-US" baseline="0" dirty="0">
                <a:cs typeface="Calibri"/>
              </a:rPr>
              <a:t>_(English)/120Other_Configurations/</a:t>
            </a:r>
            <a:r>
              <a:rPr lang="en-US" baseline="0" dirty="0" err="1">
                <a:cs typeface="Calibri"/>
              </a:rPr>
              <a:t>Getting_reCaptcha_Site_and_Secret_Keys</a:t>
            </a:r>
            <a:r>
              <a:rPr lang="en-US" baseline="0" dirty="0">
                <a:cs typeface="Calibri"/>
              </a:rPr>
              <a:t> </a:t>
            </a:r>
          </a:p>
        </p:txBody>
      </p:sp>
    </p:spTree>
    <p:extLst>
      <p:ext uri="{BB962C8B-B14F-4D97-AF65-F5344CB8AC3E}">
        <p14:creationId xmlns:p14="http://schemas.microsoft.com/office/powerpoint/2010/main" val="231979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default, bibliographic Subjects display in the Full Record Details section in the order that they occur in the MARC record. With this feature, you can cause the Subjects to be displayed in Primo VE alphabetically instead.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you cannot select which kinds of subjects to apply this sort to; it will apply to all fields under the Subject label that are present in the bib.</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functionality is disabled by default. To enable it, set the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subjects_alphabetical_sort_full</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parameter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true</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Configuration Menu &gt; Discovery &gt; Other &gt; Customer Settings</a:t>
            </a:r>
          </a:p>
          <a:p>
            <a:endParaRPr lang="en-US" baseline="0" dirty="0">
              <a:cs typeface="Calibri"/>
            </a:endParaRPr>
          </a:p>
        </p:txBody>
      </p:sp>
    </p:spTree>
    <p:extLst>
      <p:ext uri="{BB962C8B-B14F-4D97-AF65-F5344CB8AC3E}">
        <p14:creationId xmlns:p14="http://schemas.microsoft.com/office/powerpoint/2010/main" val="3503609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knowledge.exlibrisgroup.com/Primo/Product_Materials/Announcements/Preparing_for_the_Upgrade_to_Angular_1.8_in_Primo%2F%2FPrimo_V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carli.illinois.edu/products-services/i-share/discovery-interface/custom_packag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share-knx-psb.primo.exlibrisgroup.com/discovery/search?vid=01CARLI_KNX:CARLITEST&amp;lang=e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knowledge.exlibrisgroup.com/Primo/Product_Documentation/020Primo_VE/Primo_VE_(English)/120Other_Configurations/Configuring_the_Feedback_Tool_for_Primo_VE"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120Other_Configurations/Getting_reCaptcha_Site_and_Secret_Key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i-share-uis-psb.primo.exlibrisgroup.com/discovery/search?vid=01CARLI_UIS:CARLI_UIS&amp;lang=en"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i-share-uis-psb.primo.exlibrisgroup.com/discovery/search?query=any,contains,influenza%20in%20cats&amp;tab=CentralIndex&amp;search_scope=CentralIndex&amp;vid=01CARLI_UIS:CARLI_UIS&amp;lang=en&amp;offset=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40Search_Configurations/010Configuring_Search_Profiles_for_Primo_VE#Adding_a_Search_Profil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80Configuring_Delivery_Services_for_Primo_VE/Configuring_Holdings_Search_for_Primo_V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30Primo_VE_User_Interface/Quicklinks_Provider_List"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knowledge.exlibrisgroup.com/Primo/Product_Documentation/020Primo_VE/Primo_VE_(English)/030Primo_VE_User_Interface/Quicklinks_in_Primo_and_Primo_V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50Display_Configuration/010Configuring_Discovery_Views_for_Primo_VE#Configuring_the_Get_It_Servic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i-share-whe.primo.exlibrisgroup.com/discovery/search?vid=01CARLI_WHE:02CARLI_WHE_WADE&amp;tab=Wade&amp;search_scope=wade" TargetMode="External"/><Relationship Id="rId3" Type="http://schemas.openxmlformats.org/officeDocument/2006/relationships/image" Target="../media/image26.png"/><Relationship Id="rId7" Type="http://schemas.openxmlformats.org/officeDocument/2006/relationships/hyperlink" Target="https://i-share-whe.primo.exlibrisgroup.com/discovery/search?vid=01CARLI_WHE:CARLI_WHE"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hyperlink" Target="https://i-share-uis-psb.primo.exlibrisgroup.com/discovery/search?vid=01CARLI_UIS:CARLI_UIS&amp;lang=en"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i-share-knx-psb.primo.exlibrisgroup.com/discovery/search?vid=01CARLI_KNX:CARLI_KNX&amp;lang=e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80Configuring_Delivery_Services_for_Primo_VE/Configuring_Discovery_Interface_Display_Logic_for_Primo_VE#Configuring_Miscellaneous_Display_Option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collections.carli.illinois.edu/digital/collection/sie_plants/id/223/rec/70"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role-i-share-liaisons-webinar-0"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go.illinois.edu/CARLItsqa"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www.carli.illinois.edu/calenda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arli.illinois.edu/products-services/i-share/alma/sandbox"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844E2-52CD-8904-85A6-EF8B6E1CCE1D}"/>
              </a:ext>
            </a:extLst>
          </p:cNvPr>
          <p:cNvSpPr>
            <a:spLocks noGrp="1"/>
          </p:cNvSpPr>
          <p:nvPr>
            <p:ph type="title"/>
          </p:nvPr>
        </p:nvSpPr>
        <p:spPr/>
        <p:txBody>
          <a:bodyPr/>
          <a:lstStyle/>
          <a:p>
            <a:r>
              <a:rPr lang="en-US" dirty="0"/>
              <a:t>I-Share Alma Primo VE Office hours will start shortly</a:t>
            </a:r>
          </a:p>
        </p:txBody>
      </p:sp>
      <p:sp>
        <p:nvSpPr>
          <p:cNvPr id="6" name="Content Placeholder 8">
            <a:extLst>
              <a:ext uri="{FF2B5EF4-FFF2-40B4-BE49-F238E27FC236}">
                <a16:creationId xmlns:a16="http://schemas.microsoft.com/office/drawing/2014/main" id="{B2D4D473-A901-1F02-387A-6BE7C721177A}"/>
              </a:ext>
            </a:extLst>
          </p:cNvPr>
          <p:cNvSpPr txBox="1">
            <a:spLocks/>
          </p:cNvSpPr>
          <p:nvPr/>
        </p:nvSpPr>
        <p:spPr bwMode="auto">
          <a:xfrm>
            <a:off x="4699694" y="624791"/>
            <a:ext cx="4283075" cy="5744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7" name="Picture 6">
            <a:extLst>
              <a:ext uri="{FF2B5EF4-FFF2-40B4-BE49-F238E27FC236}">
                <a16:creationId xmlns:a16="http://schemas.microsoft.com/office/drawing/2014/main" id="{F0E26897-0099-97CC-DDB0-F84B72C69522}"/>
              </a:ext>
            </a:extLst>
          </p:cNvPr>
          <p:cNvPicPr>
            <a:picLocks noChangeAspect="1"/>
          </p:cNvPicPr>
          <p:nvPr/>
        </p:nvPicPr>
        <p:blipFill>
          <a:blip r:embed="rId2"/>
          <a:stretch>
            <a:fillRect/>
          </a:stretch>
        </p:blipFill>
        <p:spPr>
          <a:xfrm>
            <a:off x="325507" y="899502"/>
            <a:ext cx="4019708" cy="1590532"/>
          </a:xfrm>
          <a:prstGeom prst="rect">
            <a:avLst/>
          </a:prstGeom>
        </p:spPr>
      </p:pic>
    </p:spTree>
    <p:extLst>
      <p:ext uri="{BB962C8B-B14F-4D97-AF65-F5344CB8AC3E}">
        <p14:creationId xmlns:p14="http://schemas.microsoft.com/office/powerpoint/2010/main" val="676158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Angular 1.8 in November 2022 release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9954" y="405209"/>
            <a:ext cx="8324091" cy="5881291"/>
          </a:xfrm>
          <a:prstGeom prst="rect">
            <a:avLst/>
          </a:prstGeom>
        </p:spPr>
        <p:txBody>
          <a:bodyPr/>
          <a:lstStyle/>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b="1" dirty="0">
                <a:effectLst/>
                <a:ea typeface="Calibri" panose="020F0502020204030204" pitchFamily="34" charset="0"/>
                <a:cs typeface="Times New Roman" panose="02020603050405020304" pitchFamily="18" charset="0"/>
              </a:rPr>
              <a:t>Primo VE is moving to Angular 1.8 with the November 6, 2022 software release</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U</a:t>
            </a:r>
            <a:r>
              <a:rPr lang="en-US" sz="2400" dirty="0">
                <a:effectLst/>
                <a:ea typeface="Calibri" panose="020F0502020204030204" pitchFamily="34" charset="0"/>
                <a:cs typeface="Times New Roman" panose="02020603050405020304" pitchFamily="18" charset="0"/>
              </a:rPr>
              <a:t>pgrade may impact your JavaScript customizations in Primo VE and may require you to adjust the customizations prior to the upgrade to ensure a smooth migration to Angular 1.8. </a:t>
            </a:r>
            <a:endParaRPr lang="en-US" sz="2400" dirty="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Ex Libris’ Preparing for the Upgrade to Angular 1.8 website</a:t>
            </a:r>
            <a:r>
              <a:rPr lang="en-US" sz="2400" dirty="0">
                <a:effectLst/>
                <a:ea typeface="Calibri" panose="020F0502020204030204" pitchFamily="34" charset="0"/>
                <a:cs typeface="Times New Roman" panose="02020603050405020304" pitchFamily="18" charset="0"/>
              </a:rPr>
              <a:t>: </a:t>
            </a:r>
            <a:r>
              <a:rPr lang="en-US" sz="1800" u="sng" dirty="0">
                <a:solidFill>
                  <a:srgbClr val="0563C1"/>
                </a:solidFill>
                <a:effectLst/>
                <a:ea typeface="Calibri" panose="020F0502020204030204" pitchFamily="34" charset="0"/>
                <a:cs typeface="Times New Roman" panose="02020603050405020304" pitchFamily="18" charset="0"/>
                <a:hlinkClick r:id="rId3"/>
              </a:rPr>
              <a:t>https://knowledge.exlibrisgroup.com/Primo/Product_Materials/Announcements/Preparing_for_the_Upgrade_to_Angular_1.8_in_Primo%2F%2FPrimo_VE</a:t>
            </a:r>
            <a:r>
              <a:rPr lang="en-US" sz="1800" dirty="0">
                <a:effectLst/>
                <a:ea typeface="Calibri" panose="020F0502020204030204" pitchFamily="34" charset="0"/>
                <a:cs typeface="Times New Roman" panose="02020603050405020304" pitchFamily="18" charset="0"/>
              </a:rPr>
              <a:t> </a:t>
            </a:r>
          </a:p>
          <a:p>
            <a:pPr marL="1085850" lvl="1" indent="-342900">
              <a:spcBef>
                <a:spcPts val="0"/>
              </a:spcBef>
              <a:spcAft>
                <a:spcPts val="0"/>
              </a:spcAft>
              <a:buFont typeface="Arial" panose="020B0604020202020204" pitchFamily="34" charset="0"/>
              <a:buChar char="•"/>
            </a:pPr>
            <a:r>
              <a:rPr lang="en-US" sz="2100" dirty="0">
                <a:ea typeface="Calibri" panose="020F0502020204030204" pitchFamily="34" charset="0"/>
                <a:cs typeface="Times New Roman" panose="02020603050405020304" pitchFamily="18" charset="0"/>
              </a:rPr>
              <a:t>Details on the changes, including webinar recordings</a:t>
            </a:r>
          </a:p>
          <a:p>
            <a:pPr marL="1085850" lvl="1" indent="-342900">
              <a:spcBef>
                <a:spcPts val="0"/>
              </a:spcBef>
              <a:spcAft>
                <a:spcPts val="0"/>
              </a:spcAft>
              <a:buFont typeface="Arial" panose="020B0604020202020204" pitchFamily="34" charset="0"/>
              <a:buChar char="•"/>
            </a:pPr>
            <a:r>
              <a:rPr lang="en-US" sz="2100" dirty="0">
                <a:effectLst/>
                <a:ea typeface="Calibri" panose="020F0502020204030204" pitchFamily="34" charset="0"/>
                <a:cs typeface="Times New Roman" panose="02020603050405020304" pitchFamily="18" charset="0"/>
              </a:rPr>
              <a:t>How to test your Primo VE NOW to identify any issues</a:t>
            </a:r>
          </a:p>
          <a:p>
            <a:pPr marL="1085850" lvl="1" indent="-342900">
              <a:spcBef>
                <a:spcPts val="0"/>
              </a:spcBef>
              <a:spcAft>
                <a:spcPts val="0"/>
              </a:spcAft>
              <a:buFont typeface="Arial" panose="020B0604020202020204" pitchFamily="34" charset="0"/>
              <a:buChar char="•"/>
            </a:pPr>
            <a:r>
              <a:rPr lang="en-US" sz="2100" dirty="0">
                <a:ea typeface="Calibri" panose="020F0502020204030204" pitchFamily="34" charset="0"/>
                <a:cs typeface="Times New Roman" panose="02020603050405020304" pitchFamily="18" charset="0"/>
              </a:rPr>
              <a:t>How to adjust customizations, if needed</a:t>
            </a:r>
          </a:p>
          <a:p>
            <a:pPr marL="1085850" lvl="1" indent="-342900">
              <a:spcBef>
                <a:spcPts val="0"/>
              </a:spcBef>
              <a:spcAft>
                <a:spcPts val="0"/>
              </a:spcAft>
              <a:buFont typeface="Arial" panose="020B0604020202020204" pitchFamily="34" charset="0"/>
              <a:buChar char="•"/>
            </a:pPr>
            <a:r>
              <a:rPr lang="en-US" sz="2100" dirty="0">
                <a:effectLst/>
                <a:ea typeface="Calibri" panose="020F0502020204030204" pitchFamily="34" charset="0"/>
                <a:cs typeface="Times New Roman" panose="02020603050405020304" pitchFamily="18" charset="0"/>
              </a:rPr>
              <a:t>Frequently Asked Questions</a:t>
            </a:r>
          </a:p>
          <a:p>
            <a:pPr lvl="1" indent="0">
              <a:spcBef>
                <a:spcPts val="0"/>
              </a:spcBef>
              <a:spcAft>
                <a:spcPts val="0"/>
              </a:spcAft>
              <a:buNone/>
            </a:pPr>
            <a:endParaRPr lang="en-US" sz="21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ea typeface="+mn-lt"/>
                <a:cs typeface="+mn-lt"/>
              </a:rPr>
              <a:t>CARLI will test </a:t>
            </a:r>
            <a:r>
              <a:rPr lang="en-US" sz="2400" dirty="0">
                <a:ea typeface="+mn-lt"/>
                <a:cs typeface="+mn-lt"/>
                <a:hlinkClick r:id="rId4"/>
              </a:rPr>
              <a:t>our posted customizations</a:t>
            </a:r>
            <a:r>
              <a:rPr lang="en-US" sz="2400" dirty="0">
                <a:ea typeface="+mn-lt"/>
                <a:cs typeface="+mn-lt"/>
              </a:rPr>
              <a:t> and send an announcement about any changes needed.</a:t>
            </a:r>
          </a:p>
        </p:txBody>
      </p:sp>
      <p:sp>
        <p:nvSpPr>
          <p:cNvPr id="3" name="TextBox 2">
            <a:extLst>
              <a:ext uri="{FF2B5EF4-FFF2-40B4-BE49-F238E27FC236}">
                <a16:creationId xmlns:a16="http://schemas.microsoft.com/office/drawing/2014/main" id="{AD824D48-35F0-916A-4A3C-FF8BEE996597}"/>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Follow instructions in link above to test in production with special URL parameter.</a:t>
            </a:r>
          </a:p>
        </p:txBody>
      </p:sp>
    </p:spTree>
    <p:extLst>
      <p:ext uri="{BB962C8B-B14F-4D97-AF65-F5344CB8AC3E}">
        <p14:creationId xmlns:p14="http://schemas.microsoft.com/office/powerpoint/2010/main" val="101842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“Give Us </a:t>
            </a:r>
            <a:r>
              <a:rPr lang="en-US" dirty="0" err="1"/>
              <a:t>FeedbacK</a:t>
            </a:r>
            <a:r>
              <a:rPr lang="en-US" dirty="0"/>
              <a:t>” Tool</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657600" y="567438"/>
            <a:ext cx="5076445" cy="4664962"/>
          </a:xfrm>
          <a:prstGeom prst="rect">
            <a:avLst/>
          </a:prstGeom>
        </p:spPr>
        <p:txBody>
          <a:bodyPr/>
          <a:lstStyle/>
          <a:p>
            <a:pPr marL="342900" marR="0" indent="-342900">
              <a:spcBef>
                <a:spcPts val="0"/>
              </a:spcBef>
              <a:spcAft>
                <a:spcPts val="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New built-in widget allows libraries to receive feedback from users.</a:t>
            </a:r>
          </a:p>
          <a:p>
            <a:pPr marL="342900" marR="0"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Up to four categories to offer</a:t>
            </a:r>
            <a:endParaRPr lang="en-US" sz="2400" dirty="0">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Appears in the lower right-hand corner of all pages.</a:t>
            </a:r>
          </a:p>
          <a:p>
            <a:pPr marL="342900" marR="0" indent="-342900">
              <a:spcBef>
                <a:spcPts val="0"/>
              </a:spcBef>
              <a:spcAft>
                <a:spcPts val="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Configura</a:t>
            </a:r>
            <a:r>
              <a:rPr lang="en-US" sz="2400" dirty="0">
                <a:ea typeface="Calibri" panose="020F0502020204030204" pitchFamily="34" charset="0"/>
                <a:cs typeface="Times New Roman" panose="02020603050405020304" pitchFamily="18" charset="0"/>
              </a:rPr>
              <a:t>ble by Primo VE View.</a:t>
            </a:r>
          </a:p>
          <a:p>
            <a:pPr marL="342900" marR="0"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Sends email (Alma Letter) to one or more addresses.</a:t>
            </a:r>
          </a:p>
          <a:p>
            <a:pPr marL="1085850" lvl="1" indent="-342900">
              <a:spcBef>
                <a:spcPts val="0"/>
              </a:spcBef>
              <a:spcAft>
                <a:spcPts val="0"/>
              </a:spcAft>
              <a:buFont typeface="Courier New" panose="02070309020205020404" pitchFamily="49" charset="0"/>
              <a:buChar char="o"/>
            </a:pPr>
            <a:r>
              <a:rPr lang="en-US" sz="2100" dirty="0">
                <a:ea typeface="Calibri" panose="020F0502020204030204" pitchFamily="34" charset="0"/>
                <a:cs typeface="Times New Roman" panose="02020603050405020304" pitchFamily="18" charset="0"/>
              </a:rPr>
              <a:t>Need Letter Admin or General Sys Admin role for Letters</a:t>
            </a:r>
          </a:p>
          <a:p>
            <a:pPr marL="342900" marR="0"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See it in action in the </a:t>
            </a:r>
            <a:r>
              <a:rPr lang="en-US" sz="2400" dirty="0">
                <a:ea typeface="Calibri" panose="020F0502020204030204" pitchFamily="34" charset="0"/>
                <a:cs typeface="Times New Roman" panose="02020603050405020304" pitchFamily="18" charset="0"/>
                <a:hlinkClick r:id="rId3"/>
              </a:rPr>
              <a:t>KNX Sandbox CARLITEST View</a:t>
            </a:r>
            <a:endParaRPr lang="en-US" sz="24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100" dirty="0">
              <a:latin typeface="+mj-lt"/>
              <a:ea typeface="+mn-lt"/>
              <a:cs typeface="+mn-lt"/>
            </a:endParaRPr>
          </a:p>
        </p:txBody>
      </p:sp>
      <p:pic>
        <p:nvPicPr>
          <p:cNvPr id="5" name="Picture 4" descr="Graphical user interface&#10;&#10;Description automatically generated">
            <a:extLst>
              <a:ext uri="{FF2B5EF4-FFF2-40B4-BE49-F238E27FC236}">
                <a16:creationId xmlns:a16="http://schemas.microsoft.com/office/drawing/2014/main" id="{C985BD01-8A3C-A66E-8135-97AF2455566D}"/>
              </a:ext>
            </a:extLst>
          </p:cNvPr>
          <p:cNvPicPr>
            <a:picLocks noChangeAspect="1"/>
          </p:cNvPicPr>
          <p:nvPr/>
        </p:nvPicPr>
        <p:blipFill>
          <a:blip r:embed="rId4"/>
          <a:stretch>
            <a:fillRect/>
          </a:stretch>
        </p:blipFill>
        <p:spPr>
          <a:xfrm>
            <a:off x="409955" y="641571"/>
            <a:ext cx="3076014" cy="4443131"/>
          </a:xfrm>
          <a:prstGeom prst="rect">
            <a:avLst/>
          </a:prstGeom>
        </p:spPr>
      </p:pic>
      <p:sp>
        <p:nvSpPr>
          <p:cNvPr id="6" name="TextBox 5">
            <a:extLst>
              <a:ext uri="{FF2B5EF4-FFF2-40B4-BE49-F238E27FC236}">
                <a16:creationId xmlns:a16="http://schemas.microsoft.com/office/drawing/2014/main" id="{FA326CF6-D961-D8F2-561F-E15A6DFCE277}"/>
              </a:ext>
            </a:extLst>
          </p:cNvPr>
          <p:cNvSpPr txBox="1"/>
          <p:nvPr/>
        </p:nvSpPr>
        <p:spPr>
          <a:xfrm>
            <a:off x="683985" y="5325243"/>
            <a:ext cx="7776030" cy="923330"/>
          </a:xfrm>
          <a:prstGeom prst="rect">
            <a:avLst/>
          </a:prstGeom>
          <a:noFill/>
        </p:spPr>
        <p:txBody>
          <a:bodyPr wrap="square" rtlCol="0">
            <a:spAutoFit/>
          </a:bodyPr>
          <a:lstStyle/>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https://knowledge.exlibrisgroup.com/Primo/Product_Documentation/020Primo_VE/Primo_VE_(English)/120Other_Configurations/Configuring_the_Feedback_Tool_for_Primo_VE</a:t>
            </a:r>
            <a:r>
              <a:rPr lang="en-US" dirty="0">
                <a:effectLst/>
              </a:rPr>
              <a:t> </a:t>
            </a:r>
            <a:endParaRPr lang="en-US" dirty="0"/>
          </a:p>
        </p:txBody>
      </p:sp>
      <p:sp>
        <p:nvSpPr>
          <p:cNvPr id="3" name="TextBox 2">
            <a:extLst>
              <a:ext uri="{FF2B5EF4-FFF2-40B4-BE49-F238E27FC236}">
                <a16:creationId xmlns:a16="http://schemas.microsoft.com/office/drawing/2014/main" id="{25B843F0-B411-833F-C678-5785B179D2F6}"/>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 – configured in </a:t>
            </a:r>
            <a:r>
              <a:rPr lang="en-US" sz="1800" dirty="0">
                <a:ea typeface="Calibri" panose="020F0502020204030204" pitchFamily="34" charset="0"/>
                <a:cs typeface="Times New Roman" panose="02020603050405020304" pitchFamily="18" charset="0"/>
                <a:hlinkClick r:id="rId3"/>
              </a:rPr>
              <a:t>KNX Sandbox CARLITEST View</a:t>
            </a:r>
            <a:endParaRPr lang="en-US" dirty="0">
              <a:solidFill>
                <a:srgbClr val="F5F6EA"/>
              </a:solidFill>
            </a:endParaRPr>
          </a:p>
        </p:txBody>
      </p:sp>
    </p:spTree>
    <p:extLst>
      <p:ext uri="{BB962C8B-B14F-4D97-AF65-F5344CB8AC3E}">
        <p14:creationId xmlns:p14="http://schemas.microsoft.com/office/powerpoint/2010/main" val="72044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Adding reCAPTCHA security to email sent from Primo VE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94730" y="574171"/>
            <a:ext cx="4314445" cy="4664962"/>
          </a:xfrm>
          <a:prstGeom prst="rect">
            <a:avLst/>
          </a:prstGeom>
        </p:spPr>
        <p:txBody>
          <a:bodyPr/>
          <a:lstStyle/>
          <a:p>
            <a:pPr marL="342900" marR="0" indent="-342900">
              <a:spcBef>
                <a:spcPts val="0"/>
              </a:spcBef>
              <a:spcAft>
                <a:spcPts val="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Can add reCAPTCHA security to Email Actio</a:t>
            </a:r>
            <a:r>
              <a:rPr lang="en-US" sz="2400" dirty="0">
                <a:ea typeface="Calibri" panose="020F0502020204030204" pitchFamily="34" charset="0"/>
                <a:cs typeface="Times New Roman" panose="02020603050405020304" pitchFamily="18" charset="0"/>
              </a:rPr>
              <a:t>n email and Feedback tool.</a:t>
            </a:r>
            <a:endParaRPr lang="en-US" sz="2400" dirty="0">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Must register your institution (if you haven’t already) and get keys from Google to input into Alma in the </a:t>
            </a:r>
            <a:r>
              <a:rPr lang="en-US" sz="2400" dirty="0">
                <a:effectLst/>
                <a:ea typeface="Calibri" panose="020F0502020204030204" pitchFamily="34" charset="0"/>
                <a:cs typeface="Times New Roman" panose="02020603050405020304" pitchFamily="18" charset="0"/>
              </a:rPr>
              <a:t>Captcha Keys mapping table (Alma Configuration &gt; Discovery &gt; Other &gt; Captcha configuration)</a:t>
            </a:r>
          </a:p>
          <a:p>
            <a:pPr marL="342900" marR="0"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Labels are configurable</a:t>
            </a:r>
            <a:endParaRPr lang="en-US" sz="2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100" dirty="0">
              <a:latin typeface="+mj-lt"/>
              <a:ea typeface="+mn-lt"/>
              <a:cs typeface="+mn-lt"/>
            </a:endParaRPr>
          </a:p>
        </p:txBody>
      </p:sp>
      <p:sp>
        <p:nvSpPr>
          <p:cNvPr id="6" name="TextBox 5">
            <a:extLst>
              <a:ext uri="{FF2B5EF4-FFF2-40B4-BE49-F238E27FC236}">
                <a16:creationId xmlns:a16="http://schemas.microsoft.com/office/drawing/2014/main" id="{FA326CF6-D961-D8F2-561F-E15A6DFCE277}"/>
              </a:ext>
            </a:extLst>
          </p:cNvPr>
          <p:cNvSpPr txBox="1"/>
          <p:nvPr/>
        </p:nvSpPr>
        <p:spPr>
          <a:xfrm>
            <a:off x="683985" y="5325243"/>
            <a:ext cx="7776030" cy="923330"/>
          </a:xfrm>
          <a:prstGeom prst="rect">
            <a:avLst/>
          </a:prstGeom>
          <a:noFill/>
        </p:spPr>
        <p:txBody>
          <a:bodyPr wrap="square" rtlCol="0">
            <a:spAutoFit/>
          </a:bodyPr>
          <a:lstStyle/>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https://knowledge.exlibrisgroup.com/Primo/Product_Documentation/020Primo_VE/Primo_VE_(English)/120Other_Configurations/Getting_reCaptcha_Site_and_Secret_Keys</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TextBox 2">
            <a:extLst>
              <a:ext uri="{FF2B5EF4-FFF2-40B4-BE49-F238E27FC236}">
                <a16:creationId xmlns:a16="http://schemas.microsoft.com/office/drawing/2014/main" id="{25B843F0-B411-833F-C678-5785B179D2F6}"/>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a:t>
            </a:r>
          </a:p>
        </p:txBody>
      </p:sp>
      <p:pic>
        <p:nvPicPr>
          <p:cNvPr id="8" name="Picture 7" descr="Graphical user interface, application&#10;&#10;Description automatically generated">
            <a:extLst>
              <a:ext uri="{FF2B5EF4-FFF2-40B4-BE49-F238E27FC236}">
                <a16:creationId xmlns:a16="http://schemas.microsoft.com/office/drawing/2014/main" id="{A1EB2AEC-741D-CD51-0552-649655FDDD38}"/>
              </a:ext>
            </a:extLst>
          </p:cNvPr>
          <p:cNvPicPr>
            <a:picLocks noChangeAspect="1"/>
          </p:cNvPicPr>
          <p:nvPr/>
        </p:nvPicPr>
        <p:blipFill>
          <a:blip r:embed="rId4"/>
          <a:stretch>
            <a:fillRect/>
          </a:stretch>
        </p:blipFill>
        <p:spPr>
          <a:xfrm>
            <a:off x="5336845" y="731256"/>
            <a:ext cx="3123170" cy="4507877"/>
          </a:xfrm>
          <a:prstGeom prst="rect">
            <a:avLst/>
          </a:prstGeom>
        </p:spPr>
      </p:pic>
    </p:spTree>
    <p:extLst>
      <p:ext uri="{BB962C8B-B14F-4D97-AF65-F5344CB8AC3E}">
        <p14:creationId xmlns:p14="http://schemas.microsoft.com/office/powerpoint/2010/main" val="118152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Alphabetic Sort of Subjects in Full Record Display Details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27560" y="2823046"/>
            <a:ext cx="8343753" cy="2263699"/>
          </a:xfrm>
          <a:prstGeom prst="rect">
            <a:avLst/>
          </a:prstGeom>
        </p:spPr>
        <p:txBody>
          <a:bodyPr/>
          <a:lstStyle/>
          <a:p>
            <a:pPr marL="342900" marR="0" indent="-342900">
              <a:spcBef>
                <a:spcPts val="0"/>
              </a:spcBef>
              <a:spcAft>
                <a:spcPts val="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Subjects display in the order they occur in the MARC record by default.</a:t>
            </a:r>
          </a:p>
          <a:p>
            <a:pPr marL="342900" marR="0"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This feature will alphabetize their display instead.</a:t>
            </a:r>
          </a:p>
          <a:p>
            <a:pPr marL="342900" marR="0"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Alma Configuration Menu &gt; Discovery &gt; Other &gt; Customer Settings &gt; </a:t>
            </a:r>
            <a:r>
              <a:rPr lang="en-US" sz="2400" b="1" dirty="0" err="1">
                <a:ea typeface="Calibri" panose="020F0502020204030204" pitchFamily="34" charset="0"/>
                <a:cs typeface="Times New Roman" panose="02020603050405020304" pitchFamily="18" charset="0"/>
              </a:rPr>
              <a:t>subjects_alphabetical_sort_fullDisplay</a:t>
            </a:r>
            <a:r>
              <a:rPr lang="en-US" sz="2400" b="1"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parameter to </a:t>
            </a:r>
            <a:r>
              <a:rPr lang="en-US" sz="2400" b="1" dirty="0">
                <a:ea typeface="Calibri" panose="020F0502020204030204" pitchFamily="34" charset="0"/>
                <a:cs typeface="Times New Roman" panose="02020603050405020304" pitchFamily="18" charset="0"/>
              </a:rPr>
              <a:t>true</a:t>
            </a:r>
          </a:p>
          <a:p>
            <a:pPr marL="342900" marR="0" indent="-342900">
              <a:spcBef>
                <a:spcPts val="0"/>
              </a:spcBef>
              <a:spcAft>
                <a:spcPts val="0"/>
              </a:spcAft>
              <a:buFont typeface="Arial" panose="020B0604020202020204" pitchFamily="34" charset="0"/>
              <a:buChar char="•"/>
            </a:pPr>
            <a:endParaRPr lang="en-US" sz="2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100" dirty="0">
              <a:latin typeface="+mj-lt"/>
              <a:ea typeface="+mn-lt"/>
              <a:cs typeface="+mn-lt"/>
            </a:endParaRPr>
          </a:p>
        </p:txBody>
      </p:sp>
      <p:pic>
        <p:nvPicPr>
          <p:cNvPr id="7" name="Picture 6" descr="Graphical user interface, application&#10;&#10;Description automatically generated">
            <a:extLst>
              <a:ext uri="{FF2B5EF4-FFF2-40B4-BE49-F238E27FC236}">
                <a16:creationId xmlns:a16="http://schemas.microsoft.com/office/drawing/2014/main" id="{CBB77A8D-4523-4CB2-6161-51EC7DA2E67A}"/>
              </a:ext>
            </a:extLst>
          </p:cNvPr>
          <p:cNvPicPr>
            <a:picLocks noChangeAspect="1"/>
          </p:cNvPicPr>
          <p:nvPr/>
        </p:nvPicPr>
        <p:blipFill>
          <a:blip r:embed="rId3"/>
          <a:stretch>
            <a:fillRect/>
          </a:stretch>
        </p:blipFill>
        <p:spPr>
          <a:xfrm>
            <a:off x="116393" y="595910"/>
            <a:ext cx="8911214" cy="2079025"/>
          </a:xfrm>
          <a:prstGeom prst="rect">
            <a:avLst/>
          </a:prstGeom>
          <a:ln>
            <a:solidFill>
              <a:srgbClr val="000000"/>
            </a:solidFill>
          </a:ln>
        </p:spPr>
      </p:pic>
      <p:pic>
        <p:nvPicPr>
          <p:cNvPr id="5" name="Picture 4">
            <a:extLst>
              <a:ext uri="{FF2B5EF4-FFF2-40B4-BE49-F238E27FC236}">
                <a16:creationId xmlns:a16="http://schemas.microsoft.com/office/drawing/2014/main" id="{D648F042-6E7A-D9CD-7958-EA75972776DE}"/>
              </a:ext>
            </a:extLst>
          </p:cNvPr>
          <p:cNvPicPr>
            <a:picLocks noChangeAspect="1"/>
          </p:cNvPicPr>
          <p:nvPr/>
        </p:nvPicPr>
        <p:blipFill>
          <a:blip r:embed="rId4"/>
          <a:stretch>
            <a:fillRect/>
          </a:stretch>
        </p:blipFill>
        <p:spPr>
          <a:xfrm>
            <a:off x="208899" y="5212932"/>
            <a:ext cx="8251116" cy="387636"/>
          </a:xfrm>
          <a:prstGeom prst="rect">
            <a:avLst/>
          </a:prstGeom>
          <a:ln>
            <a:solidFill>
              <a:schemeClr val="accent1"/>
            </a:solidFill>
          </a:ln>
        </p:spPr>
      </p:pic>
      <p:sp>
        <p:nvSpPr>
          <p:cNvPr id="3" name="TextBox 2">
            <a:extLst>
              <a:ext uri="{FF2B5EF4-FFF2-40B4-BE49-F238E27FC236}">
                <a16:creationId xmlns:a16="http://schemas.microsoft.com/office/drawing/2014/main" id="{EE262677-9DBE-D9D6-2727-E40117A7A811}"/>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 </a:t>
            </a:r>
          </a:p>
        </p:txBody>
      </p:sp>
      <p:sp>
        <p:nvSpPr>
          <p:cNvPr id="6" name="TextBox 5">
            <a:extLst>
              <a:ext uri="{FF2B5EF4-FFF2-40B4-BE49-F238E27FC236}">
                <a16:creationId xmlns:a16="http://schemas.microsoft.com/office/drawing/2014/main" id="{D651BABF-CB6C-750F-4E3C-CB4C16A4F513}"/>
              </a:ext>
            </a:extLst>
          </p:cNvPr>
          <p:cNvSpPr txBox="1"/>
          <p:nvPr/>
        </p:nvSpPr>
        <p:spPr>
          <a:xfrm>
            <a:off x="227560" y="5892758"/>
            <a:ext cx="6027905" cy="369332"/>
          </a:xfrm>
          <a:prstGeom prst="rect">
            <a:avLst/>
          </a:prstGeom>
          <a:noFill/>
        </p:spPr>
        <p:txBody>
          <a:bodyPr wrap="square" rtlCol="0">
            <a:spAutoFit/>
          </a:bodyPr>
          <a:lstStyle/>
          <a:p>
            <a:pPr marL="285750" indent="-285750">
              <a:buFont typeface="Arial" panose="020B0604020202020204" pitchFamily="34" charset="0"/>
              <a:buChar char="•"/>
            </a:pPr>
            <a:r>
              <a:rPr lang="en-US" dirty="0"/>
              <a:t>Enabled in </a:t>
            </a:r>
            <a:r>
              <a:rPr lang="en-US" dirty="0">
                <a:solidFill>
                  <a:srgbClr val="F5F6EA"/>
                </a:solidFill>
                <a:hlinkClick r:id="rId5"/>
              </a:rPr>
              <a:t>UIS Sandbox</a:t>
            </a:r>
            <a:endParaRPr lang="en-US" dirty="0"/>
          </a:p>
        </p:txBody>
      </p:sp>
    </p:spTree>
    <p:extLst>
      <p:ext uri="{BB962C8B-B14F-4D97-AF65-F5344CB8AC3E}">
        <p14:creationId xmlns:p14="http://schemas.microsoft.com/office/powerpoint/2010/main" val="299431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Options in Search Profiles that Include CDI </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90293" y="635619"/>
            <a:ext cx="8343753" cy="5727859"/>
          </a:xfrm>
          <a:prstGeom prst="rect">
            <a:avLst/>
          </a:prstGeom>
        </p:spPr>
        <p:txBody>
          <a:bodyPr/>
          <a:lstStyle/>
          <a:p>
            <a:pPr marR="0">
              <a:spcBef>
                <a:spcPts val="0"/>
              </a:spcBef>
              <a:spcAft>
                <a:spcPts val="0"/>
              </a:spcAft>
            </a:pPr>
            <a:r>
              <a:rPr lang="en-US" sz="2800" dirty="0">
                <a:ea typeface="Calibri" panose="020F0502020204030204" pitchFamily="34" charset="0"/>
                <a:cs typeface="Times New Roman" panose="02020603050405020304" pitchFamily="18" charset="0"/>
              </a:rPr>
              <a:t>Search Profiles define groups of records to be searched in Primo VE.</a:t>
            </a:r>
          </a:p>
          <a:p>
            <a:pPr marR="0">
              <a:spcBef>
                <a:spcPts val="0"/>
              </a:spcBef>
              <a:spcAft>
                <a:spcPts val="0"/>
              </a:spcAft>
            </a:pPr>
            <a:endParaRPr lang="en-US" sz="2000" dirty="0">
              <a:ea typeface="Calibri" panose="020F0502020204030204" pitchFamily="34" charset="0"/>
              <a:cs typeface="Times New Roman" panose="02020603050405020304" pitchFamily="18" charset="0"/>
            </a:endParaRPr>
          </a:p>
          <a:p>
            <a:pPr marR="0">
              <a:spcBef>
                <a:spcPts val="0"/>
              </a:spcBef>
              <a:spcAft>
                <a:spcPts val="0"/>
              </a:spcAft>
            </a:pPr>
            <a:r>
              <a:rPr lang="en-US" sz="2800" dirty="0">
                <a:ea typeface="Calibri" panose="020F0502020204030204" pitchFamily="34" charset="0"/>
                <a:cs typeface="Times New Roman" panose="02020603050405020304" pitchFamily="18" charset="0"/>
              </a:rPr>
              <a:t>In a Primo VE Search Profile for the Central Index (CDI), or a </a:t>
            </a:r>
            <a:r>
              <a:rPr lang="en-US" sz="2800" i="1" dirty="0">
                <a:solidFill>
                  <a:srgbClr val="002060"/>
                </a:solidFill>
                <a:ea typeface="Calibri" panose="020F0502020204030204" pitchFamily="34" charset="0"/>
                <a:cs typeface="Times New Roman" panose="02020603050405020304" pitchFamily="18" charset="0"/>
              </a:rPr>
              <a:t>Blended</a:t>
            </a:r>
            <a:r>
              <a:rPr lang="en-US" sz="2800" dirty="0">
                <a:ea typeface="Calibri" panose="020F0502020204030204" pitchFamily="34" charset="0"/>
                <a:cs typeface="Times New Roman" panose="02020603050405020304" pitchFamily="18" charset="0"/>
              </a:rPr>
              <a:t> Search Profile that includes the Central Index (CDI) as one of the scopes, here are three options you may configure to affect search results:</a:t>
            </a:r>
            <a:endParaRPr lang="en-US" sz="2400" dirty="0">
              <a:ea typeface="Calibri" panose="020F0502020204030204" pitchFamily="34" charset="0"/>
              <a:cs typeface="Times New Roman" panose="02020603050405020304" pitchFamily="18" charset="0"/>
            </a:endParaRPr>
          </a:p>
          <a:p>
            <a:pPr marL="1200150" lvl="1" indent="-457200">
              <a:spcBef>
                <a:spcPts val="0"/>
              </a:spcBef>
              <a:spcAft>
                <a:spcPts val="0"/>
              </a:spcAft>
              <a:buFont typeface="+mj-lt"/>
              <a:buAutoNum type="arabicPeriod"/>
            </a:pPr>
            <a:r>
              <a:rPr lang="en-US" sz="2100" dirty="0">
                <a:ea typeface="Calibri" panose="020F0502020204030204" pitchFamily="34" charset="0"/>
                <a:cs typeface="Times New Roman" panose="02020603050405020304" pitchFamily="18" charset="0"/>
              </a:rPr>
              <a:t>Filter by Availability</a:t>
            </a:r>
          </a:p>
          <a:p>
            <a:pPr marL="1200150" lvl="1" indent="-457200">
              <a:spcBef>
                <a:spcPts val="0"/>
              </a:spcBef>
              <a:spcAft>
                <a:spcPts val="0"/>
              </a:spcAft>
              <a:buFont typeface="+mj-lt"/>
              <a:buAutoNum type="arabicPeriod"/>
            </a:pPr>
            <a:r>
              <a:rPr lang="en-US" sz="2100" dirty="0">
                <a:ea typeface="Calibri" panose="020F0502020204030204" pitchFamily="34" charset="0"/>
                <a:cs typeface="Times New Roman" panose="02020603050405020304" pitchFamily="18" charset="0"/>
              </a:rPr>
              <a:t>Exclude CDI eBooks</a:t>
            </a:r>
          </a:p>
          <a:p>
            <a:pPr marL="1200150" lvl="1" indent="-457200">
              <a:spcBef>
                <a:spcPts val="0"/>
              </a:spcBef>
              <a:spcAft>
                <a:spcPts val="0"/>
              </a:spcAft>
              <a:buFont typeface="+mj-lt"/>
              <a:buAutoNum type="arabicPeriod"/>
            </a:pPr>
            <a:r>
              <a:rPr lang="en-US" sz="2100" dirty="0">
                <a:ea typeface="Calibri" panose="020F0502020204030204" pitchFamily="34" charset="0"/>
                <a:cs typeface="Times New Roman" panose="02020603050405020304" pitchFamily="18" charset="0"/>
              </a:rPr>
              <a:t>Search in FT</a:t>
            </a:r>
          </a:p>
          <a:p>
            <a:pPr marR="0">
              <a:spcBef>
                <a:spcPts val="0"/>
              </a:spcBef>
              <a:spcAft>
                <a:spcPts val="0"/>
              </a:spcAft>
            </a:pPr>
            <a:endParaRPr lang="en-US" sz="2400" dirty="0">
              <a:ea typeface="Calibri" panose="020F0502020204030204" pitchFamily="34" charset="0"/>
              <a:cs typeface="Times New Roman" panose="02020603050405020304" pitchFamily="18" charset="0"/>
            </a:endParaRPr>
          </a:p>
          <a:p>
            <a:pPr marR="0">
              <a:spcBef>
                <a:spcPts val="0"/>
              </a:spcBef>
              <a:spcAft>
                <a:spcPts val="0"/>
              </a:spcAft>
            </a:pPr>
            <a:r>
              <a:rPr lang="en-US" sz="2400" dirty="0">
                <a:ea typeface="Calibri" panose="020F0502020204030204" pitchFamily="34" charset="0"/>
                <a:cs typeface="Times New Roman" panose="02020603050405020304" pitchFamily="18" charset="0"/>
              </a:rPr>
              <a:t>Alma Configuration &gt; Discovery &gt; Search Configuration &gt; Search Profiles</a:t>
            </a:r>
          </a:p>
          <a:p>
            <a:pPr marL="342900" marR="0" indent="-342900">
              <a:spcBef>
                <a:spcPts val="0"/>
              </a:spcBef>
              <a:spcAft>
                <a:spcPts val="0"/>
              </a:spcAft>
              <a:buFont typeface="Arial" panose="020B0604020202020204" pitchFamily="34" charset="0"/>
              <a:buChar char="•"/>
            </a:pPr>
            <a:r>
              <a:rPr lang="en-US" sz="2100" dirty="0">
                <a:effectLst/>
                <a:latin typeface="Times New Roman" panose="02020603050405020304" pitchFamily="18" charset="0"/>
                <a:ea typeface="+mn-lt"/>
                <a:cs typeface="Times New Roman" panose="02020603050405020304" pitchFamily="18" charset="0"/>
              </a:rPr>
              <a:t>All three are Enabled/Configured in </a:t>
            </a:r>
            <a:r>
              <a:rPr lang="en-US" sz="2100" dirty="0">
                <a:effectLst/>
                <a:latin typeface="Times New Roman" panose="02020603050405020304" pitchFamily="18" charset="0"/>
                <a:ea typeface="+mn-lt"/>
                <a:cs typeface="Times New Roman" panose="02020603050405020304" pitchFamily="18" charset="0"/>
                <a:hlinkClick r:id="rId3"/>
              </a:rPr>
              <a:t>UIS Sandbox</a:t>
            </a:r>
            <a:r>
              <a:rPr lang="en-US" sz="2100" dirty="0">
                <a:effectLst/>
                <a:latin typeface="Times New Roman" panose="02020603050405020304" pitchFamily="18" charset="0"/>
                <a:ea typeface="+mn-lt"/>
                <a:cs typeface="Times New Roman" panose="02020603050405020304" pitchFamily="18" charset="0"/>
              </a:rPr>
              <a:t> “Articles” search scope.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3BDCAF0-3CBA-D324-48D3-BE2F5B0A025E}"/>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 or create Test Search Profile and Test View</a:t>
            </a:r>
          </a:p>
        </p:txBody>
      </p:sp>
    </p:spTree>
    <p:extLst>
      <p:ext uri="{BB962C8B-B14F-4D97-AF65-F5344CB8AC3E}">
        <p14:creationId xmlns:p14="http://schemas.microsoft.com/office/powerpoint/2010/main" val="386672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Filter By Availability in CDI Searches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6" y="1705429"/>
            <a:ext cx="4419644" cy="4739976"/>
          </a:xfrm>
          <a:prstGeom prst="rect">
            <a:avLst/>
          </a:prstGeom>
        </p:spPr>
        <p:txBody>
          <a:bodyPr/>
          <a:lstStyle/>
          <a:p>
            <a:pPr marR="0">
              <a:spcBef>
                <a:spcPts val="0"/>
              </a:spcBef>
              <a:spcAft>
                <a:spcPts val="0"/>
              </a:spcAft>
            </a:pPr>
            <a:r>
              <a:rPr lang="en-US" sz="2400" b="1" dirty="0">
                <a:ea typeface="Calibri" panose="020F0502020204030204" pitchFamily="34" charset="0"/>
                <a:cs typeface="Times New Roman" panose="02020603050405020304" pitchFamily="18" charset="0"/>
              </a:rPr>
              <a:t>Check</a:t>
            </a:r>
            <a:r>
              <a:rPr lang="en-US" sz="2400" dirty="0">
                <a:ea typeface="Calibri" panose="020F0502020204030204" pitchFamily="34" charset="0"/>
                <a:cs typeface="Times New Roman" panose="02020603050405020304" pitchFamily="18" charset="0"/>
              </a:rPr>
              <a:t> the “Filter by Availability” box if you want to display results of CDI records only if they have full text available.</a:t>
            </a:r>
            <a:endParaRPr lang="en-US" sz="2400" dirty="0">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After performing a search, users may select the “Expand My Results” option from the facets to display other records for which your library does not have full text.</a:t>
            </a:r>
          </a:p>
          <a:p>
            <a:pPr marL="342900" marR="0" indent="-342900">
              <a:spcBef>
                <a:spcPts val="0"/>
              </a:spcBef>
              <a:spcAft>
                <a:spcPts val="0"/>
              </a:spcAft>
              <a:buFont typeface="Arial" panose="020B0604020202020204" pitchFamily="34" charset="0"/>
              <a:buChar char="•"/>
            </a:pPr>
            <a:endParaRPr lang="en-US" sz="2400" b="1" dirty="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endParaRPr lang="en-US" sz="24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07462AF-CFE3-792E-FE72-FF75C03FD2E4}"/>
              </a:ext>
            </a:extLst>
          </p:cNvPr>
          <p:cNvPicPr>
            <a:picLocks noChangeAspect="1"/>
          </p:cNvPicPr>
          <p:nvPr/>
        </p:nvPicPr>
        <p:blipFill>
          <a:blip r:embed="rId3"/>
          <a:stretch>
            <a:fillRect/>
          </a:stretch>
        </p:blipFill>
        <p:spPr>
          <a:xfrm>
            <a:off x="225211" y="1058925"/>
            <a:ext cx="8677611" cy="602795"/>
          </a:xfrm>
          <a:prstGeom prst="rect">
            <a:avLst/>
          </a:prstGeom>
          <a:ln>
            <a:solidFill>
              <a:srgbClr val="000000"/>
            </a:solidFill>
          </a:ln>
        </p:spPr>
      </p:pic>
      <p:sp>
        <p:nvSpPr>
          <p:cNvPr id="6" name="Rectangle 5">
            <a:extLst>
              <a:ext uri="{FF2B5EF4-FFF2-40B4-BE49-F238E27FC236}">
                <a16:creationId xmlns:a16="http://schemas.microsoft.com/office/drawing/2014/main" id="{3530C2F9-3135-B528-6D3E-EF7E811EE61B}"/>
              </a:ext>
            </a:extLst>
          </p:cNvPr>
          <p:cNvSpPr/>
          <p:nvPr/>
        </p:nvSpPr>
        <p:spPr>
          <a:xfrm>
            <a:off x="4650060" y="1162721"/>
            <a:ext cx="691375" cy="520853"/>
          </a:xfrm>
          <a:prstGeom prst="rect">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13118182-E37C-1CB5-D53E-0D444D92F9D9}"/>
              </a:ext>
            </a:extLst>
          </p:cNvPr>
          <p:cNvSpPr txBox="1"/>
          <p:nvPr/>
        </p:nvSpPr>
        <p:spPr>
          <a:xfrm>
            <a:off x="4912484" y="1705429"/>
            <a:ext cx="3990338" cy="3785652"/>
          </a:xfrm>
          <a:prstGeom prst="rect">
            <a:avLst/>
          </a:prstGeom>
          <a:noFill/>
        </p:spPr>
        <p:txBody>
          <a:bodyPr wrap="square" rtlCol="0">
            <a:spAutoFit/>
          </a:bodyPr>
          <a:lstStyle/>
          <a:p>
            <a:r>
              <a:rPr lang="en-US" sz="2400" b="1" dirty="0">
                <a:ea typeface="+mn-lt"/>
                <a:cs typeface="+mn-lt"/>
              </a:rPr>
              <a:t>Uncheck</a:t>
            </a:r>
            <a:r>
              <a:rPr lang="en-US" sz="2400" dirty="0">
                <a:ea typeface="+mn-lt"/>
                <a:cs typeface="+mn-lt"/>
              </a:rPr>
              <a:t> the “Filter by Availability” box if you want to display all CDI records by default, including those without full text.</a:t>
            </a:r>
          </a:p>
          <a:p>
            <a:pPr marL="342900" indent="-342900">
              <a:buFont typeface="Arial" panose="020B0604020202020204" pitchFamily="34" charset="0"/>
              <a:buChar char="•"/>
            </a:pPr>
            <a:r>
              <a:rPr lang="en-US" sz="2400" dirty="0">
                <a:ea typeface="+mn-lt"/>
                <a:cs typeface="+mn-lt"/>
              </a:rPr>
              <a:t>After performing a search, users may select the “Available Online” facet to display only CDI records with full text.</a:t>
            </a:r>
          </a:p>
        </p:txBody>
      </p:sp>
      <p:pic>
        <p:nvPicPr>
          <p:cNvPr id="13" name="Picture 12" descr="Graphical user interface, text&#10;&#10;Description automatically generated with medium confidence">
            <a:extLst>
              <a:ext uri="{FF2B5EF4-FFF2-40B4-BE49-F238E27FC236}">
                <a16:creationId xmlns:a16="http://schemas.microsoft.com/office/drawing/2014/main" id="{83B62C65-A19B-8406-D172-DE4B426EF386}"/>
              </a:ext>
            </a:extLst>
          </p:cNvPr>
          <p:cNvPicPr>
            <a:picLocks noChangeAspect="1"/>
          </p:cNvPicPr>
          <p:nvPr/>
        </p:nvPicPr>
        <p:blipFill>
          <a:blip r:embed="rId4"/>
          <a:stretch>
            <a:fillRect/>
          </a:stretch>
        </p:blipFill>
        <p:spPr>
          <a:xfrm>
            <a:off x="6042907" y="5568537"/>
            <a:ext cx="1729493" cy="713759"/>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30C4A911-1E68-F725-8D21-CB52B813A35A}"/>
              </a:ext>
            </a:extLst>
          </p:cNvPr>
          <p:cNvPicPr>
            <a:picLocks noChangeAspect="1"/>
          </p:cNvPicPr>
          <p:nvPr/>
        </p:nvPicPr>
        <p:blipFill>
          <a:blip r:embed="rId5"/>
          <a:stretch>
            <a:fillRect/>
          </a:stretch>
        </p:blipFill>
        <p:spPr>
          <a:xfrm>
            <a:off x="1221038" y="5596496"/>
            <a:ext cx="2438400" cy="685800"/>
          </a:xfrm>
          <a:prstGeom prst="rect">
            <a:avLst/>
          </a:prstGeom>
        </p:spPr>
      </p:pic>
      <p:sp>
        <p:nvSpPr>
          <p:cNvPr id="8" name="TextBox 7">
            <a:extLst>
              <a:ext uri="{FF2B5EF4-FFF2-40B4-BE49-F238E27FC236}">
                <a16:creationId xmlns:a16="http://schemas.microsoft.com/office/drawing/2014/main" id="{42859762-3381-EDB7-C754-8226941265C0}"/>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 or create Test Search Profile and Test View</a:t>
            </a:r>
          </a:p>
        </p:txBody>
      </p:sp>
      <p:sp>
        <p:nvSpPr>
          <p:cNvPr id="3" name="TextBox 2">
            <a:extLst>
              <a:ext uri="{FF2B5EF4-FFF2-40B4-BE49-F238E27FC236}">
                <a16:creationId xmlns:a16="http://schemas.microsoft.com/office/drawing/2014/main" id="{B69B7479-32EE-BFCD-539D-181B2EF1CE7A}"/>
              </a:ext>
            </a:extLst>
          </p:cNvPr>
          <p:cNvSpPr txBox="1"/>
          <p:nvPr/>
        </p:nvSpPr>
        <p:spPr>
          <a:xfrm>
            <a:off x="1754460" y="458249"/>
            <a:ext cx="5791200" cy="523220"/>
          </a:xfrm>
          <a:prstGeom prst="rect">
            <a:avLst/>
          </a:prstGeom>
          <a:noFill/>
        </p:spPr>
        <p:txBody>
          <a:bodyPr wrap="square" rtlCol="0">
            <a:spAutoFit/>
          </a:bodyPr>
          <a:lstStyle/>
          <a:p>
            <a:pPr algn="ctr"/>
            <a:r>
              <a:rPr lang="en-US" sz="2800" b="1" dirty="0"/>
              <a:t>Filter by Availability</a:t>
            </a:r>
          </a:p>
        </p:txBody>
      </p:sp>
    </p:spTree>
    <p:extLst>
      <p:ext uri="{BB962C8B-B14F-4D97-AF65-F5344CB8AC3E}">
        <p14:creationId xmlns:p14="http://schemas.microsoft.com/office/powerpoint/2010/main" val="171015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Filter By Availability in CDI Searches</a:t>
            </a:r>
          </a:p>
        </p:txBody>
      </p:sp>
      <p:pic>
        <p:nvPicPr>
          <p:cNvPr id="7" name="Content Placeholder 6" descr="Graphical user interface, text, application, email, website&#10;&#10;Description automatically generated">
            <a:extLst>
              <a:ext uri="{FF2B5EF4-FFF2-40B4-BE49-F238E27FC236}">
                <a16:creationId xmlns:a16="http://schemas.microsoft.com/office/drawing/2014/main" id="{46330E80-33CE-177C-A68A-74FAF0AA1ECD}"/>
              </a:ext>
            </a:extLst>
          </p:cNvPr>
          <p:cNvPicPr>
            <a:picLocks noGrp="1" noChangeAspect="1"/>
          </p:cNvPicPr>
          <p:nvPr>
            <p:ph idx="4294967295"/>
          </p:nvPr>
        </p:nvPicPr>
        <p:blipFill>
          <a:blip r:embed="rId3"/>
          <a:stretch>
            <a:fillRect/>
          </a:stretch>
        </p:blipFill>
        <p:spPr>
          <a:xfrm>
            <a:off x="162940" y="1114816"/>
            <a:ext cx="8758081" cy="3639721"/>
          </a:xfrm>
          <a:prstGeom prst="rect">
            <a:avLst/>
          </a:prstGeom>
        </p:spPr>
      </p:pic>
      <p:sp>
        <p:nvSpPr>
          <p:cNvPr id="10" name="Rectangle 9">
            <a:extLst>
              <a:ext uri="{FF2B5EF4-FFF2-40B4-BE49-F238E27FC236}">
                <a16:creationId xmlns:a16="http://schemas.microsoft.com/office/drawing/2014/main" id="{A2E83FA1-B4B6-EF3F-59A2-921B04DC3A06}"/>
              </a:ext>
            </a:extLst>
          </p:cNvPr>
          <p:cNvSpPr/>
          <p:nvPr/>
        </p:nvSpPr>
        <p:spPr>
          <a:xfrm>
            <a:off x="363254" y="2971463"/>
            <a:ext cx="1252603" cy="3413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7683BC-93E2-5468-4833-25C6467C7EAD}"/>
              </a:ext>
            </a:extLst>
          </p:cNvPr>
          <p:cNvSpPr/>
          <p:nvPr/>
        </p:nvSpPr>
        <p:spPr>
          <a:xfrm>
            <a:off x="363254" y="3825760"/>
            <a:ext cx="1039662" cy="24519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62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Exclude </a:t>
            </a:r>
            <a:r>
              <a:rPr lang="en-US" dirty="0" err="1"/>
              <a:t>ebooks</a:t>
            </a:r>
            <a:r>
              <a:rPr lang="en-US" dirty="0"/>
              <a:t> from CDI search Results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2057400"/>
            <a:ext cx="8724014" cy="4248344"/>
          </a:xfrm>
          <a:prstGeom prst="rect">
            <a:avLst/>
          </a:prstGeom>
        </p:spPr>
        <p:txBody>
          <a:bodyPr/>
          <a:lstStyle/>
          <a:p>
            <a:pPr marL="342900" marR="0" indent="-342900">
              <a:spcBef>
                <a:spcPts val="0"/>
              </a:spcBef>
              <a:spcAft>
                <a:spcPts val="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Phase 1 introduced in November 2021</a:t>
            </a:r>
            <a:endParaRPr lang="en-US" sz="2800" dirty="0">
              <a:ea typeface="Calibri" panose="020F0502020204030204" pitchFamily="34" charset="0"/>
              <a:cs typeface="Times New Roman" panose="02020603050405020304" pitchFamily="18" charset="0"/>
            </a:endParaRPr>
          </a:p>
          <a:p>
            <a:pPr marL="800100" lvl="1"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When checked, e</a:t>
            </a:r>
            <a:r>
              <a:rPr lang="en-US" sz="2400" dirty="0">
                <a:effectLst/>
                <a:ea typeface="Calibri" panose="020F0502020204030204" pitchFamily="34" charset="0"/>
                <a:cs typeface="Times New Roman" panose="02020603050405020304" pitchFamily="18" charset="0"/>
              </a:rPr>
              <a:t>xcluded ALL eBooks from CDI search results.</a:t>
            </a:r>
          </a:p>
          <a:p>
            <a:pPr marL="800100" lvl="1"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Many libraries found this unsatisfactory and did not enable it.</a:t>
            </a:r>
            <a:endParaRPr lang="en-US" sz="2800" dirty="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ea typeface="Calibri" panose="020F0502020204030204" pitchFamily="34" charset="0"/>
                <a:cs typeface="Times New Roman" panose="02020603050405020304" pitchFamily="18" charset="0"/>
              </a:rPr>
              <a:t>Phase 2 introduced in August 2022</a:t>
            </a:r>
          </a:p>
          <a:p>
            <a:pPr marL="800100" lvl="1"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Now when checked, will exclude CDI eBook records only when there are active portfolios in active e-collections in Alma, thereby reducing duplicate results</a:t>
            </a:r>
          </a:p>
          <a:p>
            <a:pPr marL="800100" lvl="1"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Books from database collections continue to appear in results.</a:t>
            </a:r>
          </a:p>
          <a:p>
            <a:pPr marL="800100" lvl="1" indent="-342900">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May not be appropriate if your library is using Rapido; check with Ex Libris Rapido Support before enabling.</a:t>
            </a:r>
          </a:p>
          <a:p>
            <a:pPr marL="342900" marR="0" indent="-342900">
              <a:spcBef>
                <a:spcPts val="0"/>
              </a:spcBef>
              <a:spcAft>
                <a:spcPts val="0"/>
              </a:spcAft>
              <a:buFont typeface="Arial" panose="020B0604020202020204" pitchFamily="34" charset="0"/>
              <a:buChar char="•"/>
            </a:pPr>
            <a:endParaRPr lang="en-US" sz="2800" b="1" dirty="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endParaRPr lang="en-US" sz="2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100" dirty="0">
              <a:latin typeface="+mj-lt"/>
              <a:ea typeface="+mn-lt"/>
              <a:cs typeface="+mn-lt"/>
            </a:endParaRPr>
          </a:p>
        </p:txBody>
      </p:sp>
      <p:pic>
        <p:nvPicPr>
          <p:cNvPr id="5" name="Picture 4">
            <a:extLst>
              <a:ext uri="{FF2B5EF4-FFF2-40B4-BE49-F238E27FC236}">
                <a16:creationId xmlns:a16="http://schemas.microsoft.com/office/drawing/2014/main" id="{0792C216-FD25-D578-DD76-514A9D1E8457}"/>
              </a:ext>
            </a:extLst>
          </p:cNvPr>
          <p:cNvPicPr>
            <a:picLocks noChangeAspect="1"/>
          </p:cNvPicPr>
          <p:nvPr/>
        </p:nvPicPr>
        <p:blipFill>
          <a:blip r:embed="rId3"/>
          <a:stretch>
            <a:fillRect/>
          </a:stretch>
        </p:blipFill>
        <p:spPr>
          <a:xfrm>
            <a:off x="230415" y="1195508"/>
            <a:ext cx="8677626" cy="602796"/>
          </a:xfrm>
          <a:prstGeom prst="rect">
            <a:avLst/>
          </a:prstGeom>
          <a:ln>
            <a:solidFill>
              <a:srgbClr val="000000"/>
            </a:solidFill>
          </a:ln>
        </p:spPr>
      </p:pic>
      <p:sp>
        <p:nvSpPr>
          <p:cNvPr id="6" name="Rectangle 5">
            <a:extLst>
              <a:ext uri="{FF2B5EF4-FFF2-40B4-BE49-F238E27FC236}">
                <a16:creationId xmlns:a16="http://schemas.microsoft.com/office/drawing/2014/main" id="{AE5AFE45-B465-5396-E859-FEBBCE81E5CE}"/>
              </a:ext>
            </a:extLst>
          </p:cNvPr>
          <p:cNvSpPr/>
          <p:nvPr/>
        </p:nvSpPr>
        <p:spPr>
          <a:xfrm flipV="1">
            <a:off x="5452946" y="1354722"/>
            <a:ext cx="735981" cy="40732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4E208BF-EC48-1E49-3B1D-A6EDA6552D5B}"/>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 or create Test Search Profile and Test View</a:t>
            </a:r>
          </a:p>
        </p:txBody>
      </p:sp>
      <p:sp>
        <p:nvSpPr>
          <p:cNvPr id="7" name="TextBox 6">
            <a:extLst>
              <a:ext uri="{FF2B5EF4-FFF2-40B4-BE49-F238E27FC236}">
                <a16:creationId xmlns:a16="http://schemas.microsoft.com/office/drawing/2014/main" id="{8E93A9F7-19C5-C161-1D64-9496023F478D}"/>
              </a:ext>
            </a:extLst>
          </p:cNvPr>
          <p:cNvSpPr txBox="1"/>
          <p:nvPr/>
        </p:nvSpPr>
        <p:spPr>
          <a:xfrm>
            <a:off x="1696822" y="552256"/>
            <a:ext cx="5791200" cy="523220"/>
          </a:xfrm>
          <a:prstGeom prst="rect">
            <a:avLst/>
          </a:prstGeom>
          <a:noFill/>
        </p:spPr>
        <p:txBody>
          <a:bodyPr wrap="square" rtlCol="0">
            <a:spAutoFit/>
          </a:bodyPr>
          <a:lstStyle/>
          <a:p>
            <a:pPr algn="ctr"/>
            <a:r>
              <a:rPr lang="en-US" sz="2800" b="1" dirty="0"/>
              <a:t>Exclude CDI eBooks</a:t>
            </a:r>
          </a:p>
        </p:txBody>
      </p:sp>
    </p:spTree>
    <p:extLst>
      <p:ext uri="{BB962C8B-B14F-4D97-AF65-F5344CB8AC3E}">
        <p14:creationId xmlns:p14="http://schemas.microsoft.com/office/powerpoint/2010/main" val="180851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Give Users Ability to include/Exclude Full Text </a:t>
            </a:r>
            <a:r>
              <a:rPr lang="en-US" dirty="0" err="1"/>
              <a:t>MatchES</a:t>
            </a:r>
            <a:r>
              <a:rPr lang="en-US" dirty="0"/>
              <a:t> in CDI Searches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0123" y="2833348"/>
            <a:ext cx="8343753" cy="3562959"/>
          </a:xfrm>
          <a:prstGeom prst="rect">
            <a:avLst/>
          </a:prstGeom>
        </p:spPr>
        <p:txBody>
          <a:bodyPr/>
          <a:lstStyle/>
          <a:p>
            <a:pPr marL="457200" marR="0" indent="-457200">
              <a:spcBef>
                <a:spcPts val="0"/>
              </a:spcBef>
              <a:spcAft>
                <a:spcPts val="0"/>
              </a:spcAft>
              <a:buFont typeface="Arial" panose="020B0604020202020204" pitchFamily="34" charset="0"/>
              <a:buChar char="•"/>
            </a:pPr>
            <a:r>
              <a:rPr lang="en-US" sz="2800" dirty="0">
                <a:ea typeface="Calibri" panose="020F0502020204030204" pitchFamily="34" charset="0"/>
                <a:cs typeface="Times New Roman" panose="02020603050405020304" pitchFamily="18" charset="0"/>
              </a:rPr>
              <a:t>“Search in FT” option is edited by clicking the ellipsis button and choosing “Edit FT search configuration”.</a:t>
            </a:r>
            <a:endParaRPr lang="en-US" sz="2800" dirty="0">
              <a:effectLs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ea typeface="Calibri" panose="020F0502020204030204" pitchFamily="34" charset="0"/>
                <a:cs typeface="Times New Roman" panose="02020603050405020304" pitchFamily="18" charset="0"/>
              </a:rPr>
              <a:t>By default, set to “No, Always”</a:t>
            </a:r>
          </a:p>
          <a:p>
            <a:pPr marL="342900" marR="0" indent="-342900">
              <a:spcBef>
                <a:spcPts val="0"/>
              </a:spcBef>
              <a:spcAft>
                <a:spcPts val="0"/>
              </a:spcAft>
              <a:buFont typeface="Arial" panose="020B0604020202020204" pitchFamily="34" charset="0"/>
              <a:buChar char="•"/>
            </a:pPr>
            <a:r>
              <a:rPr lang="en-US" sz="2800" dirty="0">
                <a:ea typeface="Calibri" panose="020F0502020204030204" pitchFamily="34" charset="0"/>
                <a:cs typeface="Times New Roman" panose="02020603050405020304" pitchFamily="18" charset="0"/>
              </a:rPr>
              <a:t>This setting will configure whether searches check indexed full text for matches on search terms, and whether or not users can override the setting themselves in Primo VE.</a:t>
            </a:r>
          </a:p>
        </p:txBody>
      </p:sp>
      <p:pic>
        <p:nvPicPr>
          <p:cNvPr id="16" name="Picture 15" descr="Graphical user interface, application&#10;&#10;Description automatically generated">
            <a:extLst>
              <a:ext uri="{FF2B5EF4-FFF2-40B4-BE49-F238E27FC236}">
                <a16:creationId xmlns:a16="http://schemas.microsoft.com/office/drawing/2014/main" id="{5500E70D-4F3E-7B1E-47C6-179B79F96499}"/>
              </a:ext>
            </a:extLst>
          </p:cNvPr>
          <p:cNvPicPr>
            <a:picLocks noChangeAspect="1"/>
          </p:cNvPicPr>
          <p:nvPr/>
        </p:nvPicPr>
        <p:blipFill>
          <a:blip r:embed="rId3"/>
          <a:stretch>
            <a:fillRect/>
          </a:stretch>
        </p:blipFill>
        <p:spPr>
          <a:xfrm>
            <a:off x="138096" y="1271166"/>
            <a:ext cx="8867805" cy="1526311"/>
          </a:xfrm>
          <a:prstGeom prst="rect">
            <a:avLst/>
          </a:prstGeom>
          <a:ln>
            <a:solidFill>
              <a:srgbClr val="000000"/>
            </a:solidFill>
          </a:ln>
        </p:spPr>
      </p:pic>
      <p:sp>
        <p:nvSpPr>
          <p:cNvPr id="17" name="Rectangle 16">
            <a:extLst>
              <a:ext uri="{FF2B5EF4-FFF2-40B4-BE49-F238E27FC236}">
                <a16:creationId xmlns:a16="http://schemas.microsoft.com/office/drawing/2014/main" id="{6179F948-2CBC-1D4F-32C1-E259C31A46C6}"/>
              </a:ext>
            </a:extLst>
          </p:cNvPr>
          <p:cNvSpPr/>
          <p:nvPr/>
        </p:nvSpPr>
        <p:spPr>
          <a:xfrm>
            <a:off x="7607011" y="2458759"/>
            <a:ext cx="1398890" cy="32818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DEFFC-89B0-AABA-1E13-52C318531747}"/>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 or create Test Search Profile and Test View</a:t>
            </a:r>
          </a:p>
        </p:txBody>
      </p:sp>
      <p:sp>
        <p:nvSpPr>
          <p:cNvPr id="5" name="TextBox 4">
            <a:extLst>
              <a:ext uri="{FF2B5EF4-FFF2-40B4-BE49-F238E27FC236}">
                <a16:creationId xmlns:a16="http://schemas.microsoft.com/office/drawing/2014/main" id="{3C6ADC2C-7076-4037-FB47-DCF37914967C}"/>
              </a:ext>
            </a:extLst>
          </p:cNvPr>
          <p:cNvSpPr txBox="1"/>
          <p:nvPr/>
        </p:nvSpPr>
        <p:spPr>
          <a:xfrm>
            <a:off x="1696822" y="552256"/>
            <a:ext cx="5791200" cy="523220"/>
          </a:xfrm>
          <a:prstGeom prst="rect">
            <a:avLst/>
          </a:prstGeom>
          <a:noFill/>
        </p:spPr>
        <p:txBody>
          <a:bodyPr wrap="square" rtlCol="0">
            <a:spAutoFit/>
          </a:bodyPr>
          <a:lstStyle/>
          <a:p>
            <a:pPr algn="ctr"/>
            <a:r>
              <a:rPr lang="en-US" sz="2800" b="1" dirty="0"/>
              <a:t>Search in FT</a:t>
            </a:r>
          </a:p>
        </p:txBody>
      </p:sp>
    </p:spTree>
    <p:extLst>
      <p:ext uri="{BB962C8B-B14F-4D97-AF65-F5344CB8AC3E}">
        <p14:creationId xmlns:p14="http://schemas.microsoft.com/office/powerpoint/2010/main" val="1038448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Give Users Ability to include/Exclude Full Text </a:t>
            </a:r>
            <a:r>
              <a:rPr lang="en-US" dirty="0" err="1"/>
              <a:t>MatchES</a:t>
            </a:r>
            <a:r>
              <a:rPr lang="en-US" dirty="0"/>
              <a:t> in CDI Searches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0123" y="2732048"/>
            <a:ext cx="8343753" cy="2754351"/>
          </a:xfrm>
          <a:prstGeom prst="rect">
            <a:avLst/>
          </a:prstGeom>
        </p:spPr>
        <p:txBody>
          <a:bodyPr/>
          <a:lstStyle/>
          <a:p>
            <a:pPr marL="342900" marR="0" indent="-342900">
              <a:spcBef>
                <a:spcPts val="0"/>
              </a:spcBef>
              <a:spcAft>
                <a:spcPts val="0"/>
              </a:spcAft>
              <a:buFont typeface="Arial" panose="020B0604020202020204" pitchFamily="34" charset="0"/>
              <a:buChar char="•"/>
            </a:pPr>
            <a:r>
              <a:rPr lang="en-US" sz="2400" b="1" dirty="0">
                <a:ea typeface="Calibri" panose="020F0502020204030204" pitchFamily="34" charset="0"/>
                <a:cs typeface="Times New Roman" panose="02020603050405020304" pitchFamily="18" charset="0"/>
              </a:rPr>
              <a:t>Yes</a:t>
            </a:r>
            <a:r>
              <a:rPr lang="en-US" sz="2400" dirty="0">
                <a:ea typeface="Calibri" panose="020F0502020204030204" pitchFamily="34" charset="0"/>
                <a:cs typeface="Times New Roman" panose="02020603050405020304" pitchFamily="18" charset="0"/>
              </a:rPr>
              <a:t> means results will include items if the search terms are not in the citation metadata but are in the full text of the document (and it is indexed).</a:t>
            </a:r>
          </a:p>
          <a:p>
            <a:pPr marL="342900" marR="0" indent="-342900">
              <a:spcBef>
                <a:spcPts val="0"/>
              </a:spcBef>
              <a:spcAft>
                <a:spcPts val="0"/>
              </a:spcAft>
              <a:buFont typeface="Arial" panose="020B0604020202020204" pitchFamily="34" charset="0"/>
              <a:buChar char="•"/>
            </a:pPr>
            <a:r>
              <a:rPr lang="en-US" sz="2400" b="1" dirty="0">
                <a:ea typeface="Calibri" panose="020F0502020204030204" pitchFamily="34" charset="0"/>
                <a:cs typeface="Times New Roman" panose="02020603050405020304" pitchFamily="18" charset="0"/>
              </a:rPr>
              <a:t>No</a:t>
            </a:r>
            <a:r>
              <a:rPr lang="en-US" sz="2400" dirty="0">
                <a:ea typeface="Calibri" panose="020F0502020204030204" pitchFamily="34" charset="0"/>
                <a:cs typeface="Times New Roman" panose="02020603050405020304" pitchFamily="18" charset="0"/>
              </a:rPr>
              <a:t> means results will only include terms in the metadata.</a:t>
            </a:r>
          </a:p>
          <a:p>
            <a:pPr marL="342900" marR="0" indent="-342900">
              <a:spcBef>
                <a:spcPts val="0"/>
              </a:spcBef>
              <a:spcAft>
                <a:spcPts val="0"/>
              </a:spcAft>
              <a:buFont typeface="Arial" panose="020B0604020202020204" pitchFamily="34" charset="0"/>
              <a:buChar char="•"/>
            </a:pPr>
            <a:r>
              <a:rPr lang="en-US" sz="2400" b="1" dirty="0">
                <a:ea typeface="Calibri" panose="020F0502020204030204" pitchFamily="34" charset="0"/>
                <a:cs typeface="Times New Roman" panose="02020603050405020304" pitchFamily="18" charset="0"/>
              </a:rPr>
              <a:t>Always</a:t>
            </a:r>
            <a:r>
              <a:rPr lang="en-US" sz="2400" dirty="0">
                <a:ea typeface="Calibri" panose="020F0502020204030204" pitchFamily="34" charset="0"/>
                <a:cs typeface="Times New Roman" panose="02020603050405020304" pitchFamily="18" charset="0"/>
              </a:rPr>
              <a:t> means no end-user option to enable/disable this choice.</a:t>
            </a:r>
          </a:p>
          <a:p>
            <a:pPr marL="342900" marR="0" indent="-342900">
              <a:spcBef>
                <a:spcPts val="0"/>
              </a:spcBef>
              <a:spcAft>
                <a:spcPts val="0"/>
              </a:spcAft>
              <a:buFont typeface="Arial" panose="020B0604020202020204" pitchFamily="34" charset="0"/>
              <a:buChar char="•"/>
            </a:pPr>
            <a:r>
              <a:rPr lang="en-US" sz="2400" b="1" dirty="0">
                <a:ea typeface="Calibri" panose="020F0502020204030204" pitchFamily="34" charset="0"/>
                <a:cs typeface="Times New Roman" panose="02020603050405020304" pitchFamily="18" charset="0"/>
              </a:rPr>
              <a:t>Per end-user selection </a:t>
            </a:r>
            <a:r>
              <a:rPr lang="en-US" sz="2400" dirty="0">
                <a:ea typeface="Calibri" panose="020F0502020204030204" pitchFamily="34" charset="0"/>
                <a:cs typeface="Times New Roman" panose="02020603050405020304" pitchFamily="18" charset="0"/>
              </a:rPr>
              <a:t>will create a slider option in Primo VE for the user to toggle the Yes/No option themselves.</a:t>
            </a:r>
          </a:p>
          <a:p>
            <a:pPr marL="342900" marR="0" indent="-342900">
              <a:spcBef>
                <a:spcPts val="0"/>
              </a:spcBef>
              <a:spcAft>
                <a:spcPts val="0"/>
              </a:spcAft>
              <a:buFont typeface="Arial" panose="020B0604020202020204" pitchFamily="34" charset="0"/>
              <a:buChar char="•"/>
            </a:pPr>
            <a:endParaRPr lang="en-US" sz="2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100" dirty="0">
              <a:latin typeface="+mj-lt"/>
              <a:ea typeface="+mn-lt"/>
              <a:cs typeface="+mn-lt"/>
            </a:endParaRPr>
          </a:p>
        </p:txBody>
      </p:sp>
      <p:pic>
        <p:nvPicPr>
          <p:cNvPr id="5" name="Picture 4" descr="Graphical user interface, text, application&#10;&#10;Description automatically generated">
            <a:extLst>
              <a:ext uri="{FF2B5EF4-FFF2-40B4-BE49-F238E27FC236}">
                <a16:creationId xmlns:a16="http://schemas.microsoft.com/office/drawing/2014/main" id="{AC13B84C-3BC2-B9C2-17E5-6C745A9F2B68}"/>
              </a:ext>
            </a:extLst>
          </p:cNvPr>
          <p:cNvPicPr>
            <a:picLocks noChangeAspect="1"/>
          </p:cNvPicPr>
          <p:nvPr/>
        </p:nvPicPr>
        <p:blipFill>
          <a:blip r:embed="rId3"/>
          <a:stretch>
            <a:fillRect/>
          </a:stretch>
        </p:blipFill>
        <p:spPr>
          <a:xfrm>
            <a:off x="1256360" y="508011"/>
            <a:ext cx="6631280" cy="2136548"/>
          </a:xfrm>
          <a:prstGeom prst="rect">
            <a:avLst/>
          </a:prstGeom>
          <a:ln>
            <a:solidFill>
              <a:srgbClr val="000000"/>
            </a:solidFill>
          </a:ln>
        </p:spPr>
      </p:pic>
      <p:pic>
        <p:nvPicPr>
          <p:cNvPr id="7" name="Picture 6" descr="A picture containing logo&#10;&#10;Description automatically generated">
            <a:extLst>
              <a:ext uri="{FF2B5EF4-FFF2-40B4-BE49-F238E27FC236}">
                <a16:creationId xmlns:a16="http://schemas.microsoft.com/office/drawing/2014/main" id="{87DBE294-A8F9-BB9C-3DFF-949165B650A2}"/>
              </a:ext>
            </a:extLst>
          </p:cNvPr>
          <p:cNvPicPr>
            <a:picLocks noChangeAspect="1"/>
          </p:cNvPicPr>
          <p:nvPr/>
        </p:nvPicPr>
        <p:blipFill>
          <a:blip r:embed="rId4"/>
          <a:stretch>
            <a:fillRect/>
          </a:stretch>
        </p:blipFill>
        <p:spPr>
          <a:xfrm>
            <a:off x="3416299" y="5702289"/>
            <a:ext cx="2311400" cy="647700"/>
          </a:xfrm>
          <a:prstGeom prst="rect">
            <a:avLst/>
          </a:prstGeom>
        </p:spPr>
      </p:pic>
    </p:spTree>
    <p:extLst>
      <p:ext uri="{BB962C8B-B14F-4D97-AF65-F5344CB8AC3E}">
        <p14:creationId xmlns:p14="http://schemas.microsoft.com/office/powerpoint/2010/main" val="392631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5EAB-C627-4B1E-BCC5-16A69A739D05}"/>
              </a:ext>
            </a:extLst>
          </p:cNvPr>
          <p:cNvSpPr>
            <a:spLocks noGrp="1"/>
          </p:cNvSpPr>
          <p:nvPr>
            <p:ph type="ctrTitle"/>
          </p:nvPr>
        </p:nvSpPr>
        <p:spPr>
          <a:xfrm>
            <a:off x="685800" y="4529797"/>
            <a:ext cx="7772400" cy="1828800"/>
          </a:xfrm>
        </p:spPr>
        <p:txBody>
          <a:bodyPr>
            <a:noAutofit/>
          </a:bodyPr>
          <a:lstStyle/>
          <a:p>
            <a:pPr algn="ctr"/>
            <a:r>
              <a:rPr lang="en-US" sz="2200" dirty="0">
                <a:cs typeface="Arial"/>
              </a:rPr>
              <a:t>Alma Primo VE Open Office Hours</a:t>
            </a:r>
            <a:br>
              <a:rPr lang="en-US" sz="2200" dirty="0">
                <a:cs typeface="Arial"/>
              </a:rPr>
            </a:br>
            <a:r>
              <a:rPr lang="en-US" sz="2200" dirty="0">
                <a:cs typeface="Arial"/>
              </a:rPr>
              <a:t>SEPTEMBER 8, 2022</a:t>
            </a:r>
            <a:br>
              <a:rPr lang="en-US" sz="2200" dirty="0">
                <a:cs typeface="Arial"/>
              </a:rPr>
            </a:br>
            <a:br>
              <a:rPr lang="en-US" sz="2200" dirty="0">
                <a:cs typeface="Arial"/>
              </a:rPr>
            </a:br>
            <a:r>
              <a:rPr lang="en-US" sz="2200" dirty="0">
                <a:cs typeface="Arial"/>
              </a:rPr>
              <a:t>PRIMO VE POTPOURRI</a:t>
            </a:r>
            <a:endParaRPr lang="en-US" sz="2200" dirty="0"/>
          </a:p>
        </p:txBody>
      </p:sp>
    </p:spTree>
    <p:extLst>
      <p:ext uri="{BB962C8B-B14F-4D97-AF65-F5344CB8AC3E}">
        <p14:creationId xmlns:p14="http://schemas.microsoft.com/office/powerpoint/2010/main" val="259391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Give Users Ability to include/Exclude Full Text </a:t>
            </a:r>
            <a:r>
              <a:rPr lang="en-US" dirty="0" err="1"/>
              <a:t>MatchES</a:t>
            </a:r>
            <a:r>
              <a:rPr lang="en-US" dirty="0"/>
              <a:t> in CDI Searches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20545" y="508010"/>
            <a:ext cx="8343753" cy="5792581"/>
          </a:xfrm>
          <a:prstGeom prst="rect">
            <a:avLst/>
          </a:prstGeom>
        </p:spPr>
        <p:txBody>
          <a:bodyPr/>
          <a:lstStyle/>
          <a:p>
            <a:pPr marR="0">
              <a:spcBef>
                <a:spcPts val="0"/>
              </a:spcBef>
              <a:spcAft>
                <a:spcPts val="0"/>
              </a:spcAft>
            </a:pPr>
            <a:r>
              <a:rPr lang="en-US" sz="2400" dirty="0">
                <a:ea typeface="Calibri" panose="020F0502020204030204" pitchFamily="34" charset="0"/>
                <a:cs typeface="Times New Roman" panose="02020603050405020304" pitchFamily="18" charset="0"/>
              </a:rPr>
              <a:t>Here is an example with </a:t>
            </a:r>
            <a:r>
              <a:rPr lang="en-US" sz="2400" b="1" dirty="0">
                <a:ea typeface="Calibri" panose="020F0502020204030204" pitchFamily="34" charset="0"/>
                <a:cs typeface="Times New Roman" panose="02020603050405020304" pitchFamily="18" charset="0"/>
              </a:rPr>
              <a:t>No, Per end-user selection </a:t>
            </a:r>
            <a:r>
              <a:rPr lang="en-US" sz="2400" dirty="0">
                <a:ea typeface="Calibri" panose="020F0502020204030204" pitchFamily="34" charset="0"/>
                <a:cs typeface="Times New Roman" panose="02020603050405020304" pitchFamily="18" charset="0"/>
              </a:rPr>
              <a:t>chosen:</a:t>
            </a:r>
          </a:p>
          <a:p>
            <a:pPr marL="342900" marR="0" indent="-342900">
              <a:spcBef>
                <a:spcPts val="0"/>
              </a:spcBef>
              <a:spcAft>
                <a:spcPts val="0"/>
              </a:spcAft>
              <a:buFont typeface="Arial" panose="020B0604020202020204" pitchFamily="34" charset="0"/>
              <a:buChar char="•"/>
            </a:pPr>
            <a:endParaRPr lang="en-US" sz="2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100" dirty="0">
              <a:latin typeface="+mj-lt"/>
              <a:ea typeface="+mn-lt"/>
              <a:cs typeface="+mn-lt"/>
            </a:endParaRPr>
          </a:p>
        </p:txBody>
      </p:sp>
      <p:pic>
        <p:nvPicPr>
          <p:cNvPr id="6" name="Picture 5" descr="Graphical user interface, text, application, email, website&#10;&#10;Description automatically generated">
            <a:extLst>
              <a:ext uri="{FF2B5EF4-FFF2-40B4-BE49-F238E27FC236}">
                <a16:creationId xmlns:a16="http://schemas.microsoft.com/office/drawing/2014/main" id="{80A31C1E-6F08-F850-6D08-DF2DBDA92B35}"/>
              </a:ext>
            </a:extLst>
          </p:cNvPr>
          <p:cNvPicPr>
            <a:picLocks noChangeAspect="1"/>
          </p:cNvPicPr>
          <p:nvPr/>
        </p:nvPicPr>
        <p:blipFill>
          <a:blip r:embed="rId3"/>
          <a:stretch>
            <a:fillRect/>
          </a:stretch>
        </p:blipFill>
        <p:spPr>
          <a:xfrm>
            <a:off x="104970" y="1160474"/>
            <a:ext cx="8919214" cy="4401082"/>
          </a:xfrm>
          <a:prstGeom prst="rect">
            <a:avLst/>
          </a:prstGeom>
        </p:spPr>
      </p:pic>
      <p:sp>
        <p:nvSpPr>
          <p:cNvPr id="8" name="Rectangle 7">
            <a:extLst>
              <a:ext uri="{FF2B5EF4-FFF2-40B4-BE49-F238E27FC236}">
                <a16:creationId xmlns:a16="http://schemas.microsoft.com/office/drawing/2014/main" id="{93ED0C0D-481A-0F69-E1CF-66DF222C4F64}"/>
              </a:ext>
            </a:extLst>
          </p:cNvPr>
          <p:cNvSpPr/>
          <p:nvPr/>
        </p:nvSpPr>
        <p:spPr>
          <a:xfrm>
            <a:off x="230415" y="3620022"/>
            <a:ext cx="1535755" cy="36325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851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Ex Libris Documentation on CDI Search Scope options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0123" y="702528"/>
            <a:ext cx="8343753" cy="4783872"/>
          </a:xfrm>
          <a:prstGeom prst="rect">
            <a:avLst/>
          </a:prstGeom>
        </p:spPr>
        <p:txBody>
          <a:bodyPr/>
          <a:lstStyle/>
          <a:p>
            <a:r>
              <a:rPr lang="en-US" sz="2400" dirty="0">
                <a:latin typeface="Times New Roman" panose="02020603050405020304" pitchFamily="18" charset="0"/>
                <a:cs typeface="Times New Roman" panose="02020603050405020304" pitchFamily="18" charset="0"/>
              </a:rPr>
              <a:t>For more details on these three options go to:</a:t>
            </a:r>
            <a:endPar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r>
              <a:rPr lang="en-US" sz="2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https://knowledge.exlibrisgroup.com/Primo/Product_Documentation/020Primo_VE/Primo_VE_(English)/040Search_Configurations/010Configuring_Search_Profiles_for_Primo_VE#Adding_a_Search_Profile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croll down to the chart titled “Valid Scope Types” and see the section on “Central Index”:</a:t>
            </a:r>
          </a:p>
          <a:p>
            <a:endParaRPr lang="en-US" sz="2100" dirty="0">
              <a:latin typeface="+mj-lt"/>
              <a:ea typeface="+mn-lt"/>
              <a:cs typeface="+mn-lt"/>
            </a:endParaRPr>
          </a:p>
          <a:p>
            <a:pPr marL="342900" marR="0" indent="-342900">
              <a:spcBef>
                <a:spcPts val="0"/>
              </a:spcBef>
              <a:spcAft>
                <a:spcPts val="0"/>
              </a:spcAft>
              <a:buFont typeface="Arial" panose="020B0604020202020204" pitchFamily="34" charset="0"/>
              <a:buChar char="•"/>
            </a:pPr>
            <a:endParaRPr lang="en-US" sz="2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100" dirty="0">
              <a:latin typeface="+mj-lt"/>
              <a:ea typeface="+mn-lt"/>
              <a:cs typeface="+mn-lt"/>
            </a:endParaRPr>
          </a:p>
        </p:txBody>
      </p:sp>
      <p:pic>
        <p:nvPicPr>
          <p:cNvPr id="6" name="Picture 5" descr="Graphical user interface, application&#10;&#10;Description automatically generated">
            <a:extLst>
              <a:ext uri="{FF2B5EF4-FFF2-40B4-BE49-F238E27FC236}">
                <a16:creationId xmlns:a16="http://schemas.microsoft.com/office/drawing/2014/main" id="{5BA9AAF5-B8FB-1662-8D19-302342C4A860}"/>
              </a:ext>
            </a:extLst>
          </p:cNvPr>
          <p:cNvPicPr>
            <a:picLocks noChangeAspect="1"/>
          </p:cNvPicPr>
          <p:nvPr/>
        </p:nvPicPr>
        <p:blipFill>
          <a:blip r:embed="rId4"/>
          <a:stretch>
            <a:fillRect/>
          </a:stretch>
        </p:blipFill>
        <p:spPr>
          <a:xfrm>
            <a:off x="685799" y="3551664"/>
            <a:ext cx="7772400" cy="2839534"/>
          </a:xfrm>
          <a:prstGeom prst="rect">
            <a:avLst/>
          </a:prstGeom>
          <a:ln>
            <a:solidFill>
              <a:schemeClr val="accent1"/>
            </a:solidFill>
          </a:ln>
        </p:spPr>
      </p:pic>
    </p:spTree>
    <p:extLst>
      <p:ext uri="{BB962C8B-B14F-4D97-AF65-F5344CB8AC3E}">
        <p14:creationId xmlns:p14="http://schemas.microsoft.com/office/powerpoint/2010/main" val="1039453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Primo VE Supports Indexing of Holdings Metadata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0123" y="702528"/>
            <a:ext cx="8343753" cy="5731726"/>
          </a:xfrm>
          <a:prstGeom prst="rect">
            <a:avLst/>
          </a:prstGeom>
        </p:spPr>
        <p:txBody>
          <a:bodyPr/>
          <a:lstStyle/>
          <a:p>
            <a:r>
              <a:rPr lang="en-US" sz="2800" dirty="0">
                <a:latin typeface="Times New Roman" panose="02020603050405020304" pitchFamily="18" charset="0"/>
                <a:ea typeface="+mn-lt"/>
                <a:cs typeface="Times New Roman" panose="02020603050405020304" pitchFamily="18" charset="0"/>
              </a:rPr>
              <a:t>In addition to metadata in the bibliographic record, Primo VE now supports the indexing of holdings metadata so that users can search for holdings information in Primo VE.</a:t>
            </a:r>
            <a:endParaRPr lang="en-US" sz="2000" dirty="0">
              <a:latin typeface="Times New Roman" panose="02020603050405020304" pitchFamily="18" charset="0"/>
              <a:ea typeface="+mn-lt"/>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ea typeface="+mn-lt"/>
                <a:cs typeface="Times New Roman" panose="02020603050405020304" pitchFamily="18" charset="0"/>
              </a:rPr>
              <a:t>Configure the holdings record fields in Alma.</a:t>
            </a:r>
          </a:p>
          <a:p>
            <a:pPr marL="457200" indent="-457200">
              <a:buFont typeface="+mj-lt"/>
              <a:buAutoNum type="arabicPeriod"/>
            </a:pPr>
            <a:r>
              <a:rPr lang="en-US" sz="2400" dirty="0">
                <a:latin typeface="Times New Roman" panose="02020603050405020304" pitchFamily="18" charset="0"/>
                <a:ea typeface="+mn-lt"/>
                <a:cs typeface="Times New Roman" panose="02020603050405020304" pitchFamily="18" charset="0"/>
              </a:rPr>
              <a:t>Make sure your holdings records have the appropriate metadata in them.</a:t>
            </a:r>
          </a:p>
          <a:p>
            <a:pPr marL="457200" indent="-457200">
              <a:buFont typeface="+mj-lt"/>
              <a:buAutoNum type="arabicPeriod"/>
            </a:pPr>
            <a:r>
              <a:rPr lang="en-US" sz="2400" dirty="0">
                <a:latin typeface="Times New Roman" panose="02020603050405020304" pitchFamily="18" charset="0"/>
                <a:ea typeface="+mn-lt"/>
                <a:cs typeface="Times New Roman" panose="02020603050405020304" pitchFamily="18" charset="0"/>
              </a:rPr>
              <a:t>Reindex the holdings records with the metadata (this is also accomplished by the semi-annual Primo VE reindex).</a:t>
            </a:r>
          </a:p>
          <a:p>
            <a:endParaRPr lang="en-US" sz="2400" dirty="0">
              <a:latin typeface="Times New Roman" panose="02020603050405020304" pitchFamily="18" charset="0"/>
              <a:ea typeface="+mn-lt"/>
              <a:cs typeface="Times New Roman" panose="02020603050405020304" pitchFamily="18" charset="0"/>
            </a:endParaRPr>
          </a:p>
          <a:p>
            <a:r>
              <a:rPr lang="en-US" sz="1800" u="sng" dirty="0">
                <a:solidFill>
                  <a:srgbClr val="0563C1"/>
                </a:solidFill>
                <a:effectLst/>
                <a:ea typeface="Calibri" panose="020F0502020204030204" pitchFamily="34" charset="0"/>
                <a:cs typeface="Times New Roman" panose="02020603050405020304" pitchFamily="18" charset="0"/>
                <a:hlinkClick r:id="rId3"/>
              </a:rPr>
              <a:t>https://knowledge.exlibrisgroup.com/Primo/Product_Documentation/020Primo_VE/Primo_VE_(English)/080Configuring_Delivery_Services_for_Primo_VE/Configuring_Holdings_Search_for_Primo_VE</a:t>
            </a:r>
            <a:r>
              <a:rPr lang="en-US" sz="1600" dirty="0">
                <a:effectLst/>
              </a:rPr>
              <a:t> </a:t>
            </a:r>
            <a:endParaRPr lang="en-US" sz="2100" dirty="0">
              <a:ea typeface="+mn-lt"/>
              <a:cs typeface="Times New Roman" panose="02020603050405020304" pitchFamily="18" charset="0"/>
            </a:endParaRPr>
          </a:p>
        </p:txBody>
      </p:sp>
      <p:sp>
        <p:nvSpPr>
          <p:cNvPr id="3" name="TextBox 2">
            <a:extLst>
              <a:ext uri="{FF2B5EF4-FFF2-40B4-BE49-F238E27FC236}">
                <a16:creationId xmlns:a16="http://schemas.microsoft.com/office/drawing/2014/main" id="{27FC14A5-8E5C-C814-9ED5-D52AC8EF9606}"/>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a:t>
            </a:r>
          </a:p>
        </p:txBody>
      </p:sp>
    </p:spTree>
    <p:extLst>
      <p:ext uri="{BB962C8B-B14F-4D97-AF65-F5344CB8AC3E}">
        <p14:creationId xmlns:p14="http://schemas.microsoft.com/office/powerpoint/2010/main" val="2321122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err="1"/>
              <a:t>Quicklinks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0123" y="508011"/>
            <a:ext cx="8343753" cy="5926243"/>
          </a:xfrm>
          <a:prstGeom prst="rect">
            <a:avLst/>
          </a:prstGeom>
        </p:spPr>
        <p:txBody>
          <a:bodyPr/>
          <a:lstStyle/>
          <a:p>
            <a:r>
              <a:rPr lang="en-US" sz="2800" dirty="0">
                <a:ea typeface="+mn-lt"/>
                <a:cs typeface="+mn-lt"/>
              </a:rPr>
              <a:t>CDI </a:t>
            </a:r>
            <a:r>
              <a:rPr lang="en-US" sz="2800" dirty="0" err="1">
                <a:ea typeface="+mn-lt"/>
                <a:cs typeface="+mn-lt"/>
              </a:rPr>
              <a:t>Quicklinks</a:t>
            </a:r>
            <a:r>
              <a:rPr lang="en-US" sz="2800" dirty="0">
                <a:ea typeface="+mn-lt"/>
                <a:cs typeface="+mn-lt"/>
              </a:rPr>
              <a:t> feature embeds links to PDF and HTML full text directly into the Brief Displays in Primo VE.</a:t>
            </a:r>
          </a:p>
          <a:p>
            <a:pPr marL="342900" indent="-342900">
              <a:buFont typeface="Arial" panose="020B0604020202020204" pitchFamily="34" charset="0"/>
              <a:buChar char="•"/>
            </a:pPr>
            <a:endParaRPr lang="en-US" sz="2800" dirty="0">
              <a:ea typeface="+mn-lt"/>
              <a:cs typeface="+mn-lt"/>
            </a:endParaRPr>
          </a:p>
          <a:p>
            <a:pPr marL="342900" indent="-342900">
              <a:buFont typeface="Arial" panose="020B0604020202020204" pitchFamily="34" charset="0"/>
              <a:buChar char="•"/>
            </a:pPr>
            <a:endParaRPr lang="en-US" sz="2800" dirty="0">
              <a:ea typeface="+mn-lt"/>
              <a:cs typeface="+mn-lt"/>
            </a:endParaRPr>
          </a:p>
          <a:p>
            <a:pPr marL="342900" indent="-342900">
              <a:buFont typeface="Arial" panose="020B0604020202020204" pitchFamily="34" charset="0"/>
              <a:buChar char="•"/>
            </a:pPr>
            <a:endParaRPr lang="en-US" sz="2800" dirty="0">
              <a:ea typeface="+mn-lt"/>
              <a:cs typeface="+mn-lt"/>
            </a:endParaRPr>
          </a:p>
          <a:p>
            <a:pPr marL="342900" indent="-342900">
              <a:buFont typeface="Arial" panose="020B0604020202020204" pitchFamily="34" charset="0"/>
              <a:buChar char="•"/>
            </a:pPr>
            <a:endParaRPr lang="en-US" sz="2800" dirty="0">
              <a:ea typeface="+mn-lt"/>
              <a:cs typeface="+mn-lt"/>
            </a:endParaRPr>
          </a:p>
          <a:p>
            <a:pPr marL="342900" indent="-342900">
              <a:buFont typeface="Arial" panose="020B0604020202020204" pitchFamily="34" charset="0"/>
              <a:buChar char="•"/>
            </a:pPr>
            <a:r>
              <a:rPr lang="en-US" sz="2400" dirty="0">
                <a:ea typeface="+mn-lt"/>
                <a:cs typeface="+mn-lt"/>
              </a:rPr>
              <a:t>Available for 19 content providers: </a:t>
            </a:r>
            <a:r>
              <a:rPr lang="en-US" sz="2400" dirty="0">
                <a:ea typeface="+mn-lt"/>
                <a:cs typeface="+mn-lt"/>
                <a:hlinkClick r:id="rId3"/>
              </a:rPr>
              <a:t>Quicklinks Provider List</a:t>
            </a:r>
            <a:endParaRPr lang="en-US" sz="2400" dirty="0">
              <a:ea typeface="+mn-lt"/>
              <a:cs typeface="+mn-lt"/>
            </a:endParaRPr>
          </a:p>
          <a:p>
            <a:pPr marL="342900" indent="-342900">
              <a:buFont typeface="Arial" panose="020B0604020202020204" pitchFamily="34" charset="0"/>
              <a:buChar char="•"/>
            </a:pPr>
            <a:r>
              <a:rPr lang="en-US" sz="2400" dirty="0">
                <a:ea typeface="+mn-lt"/>
                <a:cs typeface="+mn-lt"/>
              </a:rPr>
              <a:t>Alma Configuration &gt; Discovery &gt; Display Configuration &gt; Configure Views &gt; Edit View &gt; General tab &gt; check the box for Display Quick Links</a:t>
            </a:r>
            <a:endParaRPr lang="en-US" sz="2400" dirty="0">
              <a:ea typeface="+mn-lt"/>
              <a:cs typeface="+mn-lt"/>
              <a:hlinkClick r:id="rId4">
                <a:extLst>
                  <a:ext uri="{A12FA001-AC4F-418D-AE19-62706E023703}">
                    <ahyp:hlinkClr xmlns:ahyp="http://schemas.microsoft.com/office/drawing/2018/hyperlinkcolor" val="tx"/>
                  </a:ext>
                </a:extLst>
              </a:hlinkClick>
            </a:endParaRPr>
          </a:p>
          <a:p>
            <a:endParaRPr lang="en-US" sz="2000" dirty="0">
              <a:ea typeface="+mn-lt"/>
              <a:cs typeface="+mn-lt"/>
              <a:hlinkClick r:id="rId4"/>
            </a:endParaRPr>
          </a:p>
          <a:p>
            <a:r>
              <a:rPr lang="en-US" sz="2000" dirty="0">
                <a:ea typeface="+mn-lt"/>
                <a:cs typeface="+mn-lt"/>
                <a:hlinkClick r:id="rId4"/>
              </a:rPr>
              <a:t>https://knowledge.exlibrisgroup.com/Primo/Product_Documentation/020Primo_VE/Primo_VE_(English)/030Primo_VE_User_Interface/Quicklinks_in_Primo_and_Primo_VE</a:t>
            </a:r>
            <a:r>
              <a:rPr lang="en-US" sz="2000" dirty="0">
                <a:ea typeface="+mn-lt"/>
                <a:cs typeface="+mn-lt"/>
              </a:rPr>
              <a:t> </a:t>
            </a:r>
          </a:p>
          <a:p>
            <a:endParaRPr lang="en-US" sz="2100" dirty="0">
              <a:latin typeface="Times New Roman" panose="02020603050405020304" pitchFamily="18" charset="0"/>
              <a:ea typeface="+mn-lt"/>
              <a:cs typeface="Times New Roman" panose="02020603050405020304" pitchFamily="18" charset="0"/>
            </a:endParaRPr>
          </a:p>
          <a:p>
            <a:endParaRPr lang="en-US" sz="2100" dirty="0">
              <a:latin typeface="Times New Roman" panose="02020603050405020304" pitchFamily="18" charset="0"/>
              <a:ea typeface="+mn-lt"/>
              <a:cs typeface="Times New Roman" panose="02020603050405020304" pitchFamily="18" charset="0"/>
            </a:endParaRPr>
          </a:p>
        </p:txBody>
      </p:sp>
      <p:pic>
        <p:nvPicPr>
          <p:cNvPr id="6" name="Picture 5" descr="Graphical user interface, text, application, email&#10;&#10;Description automatically generated">
            <a:extLst>
              <a:ext uri="{FF2B5EF4-FFF2-40B4-BE49-F238E27FC236}">
                <a16:creationId xmlns:a16="http://schemas.microsoft.com/office/drawing/2014/main" id="{968379D1-9E90-D878-1C05-4DBD347C66DD}"/>
              </a:ext>
            </a:extLst>
          </p:cNvPr>
          <p:cNvPicPr>
            <a:picLocks noChangeAspect="1"/>
          </p:cNvPicPr>
          <p:nvPr/>
        </p:nvPicPr>
        <p:blipFill>
          <a:blip r:embed="rId5"/>
          <a:stretch>
            <a:fillRect/>
          </a:stretch>
        </p:blipFill>
        <p:spPr>
          <a:xfrm>
            <a:off x="704849" y="1498600"/>
            <a:ext cx="7734300" cy="1930400"/>
          </a:xfrm>
          <a:prstGeom prst="rect">
            <a:avLst/>
          </a:prstGeom>
          <a:ln>
            <a:solidFill>
              <a:srgbClr val="000000"/>
            </a:solidFill>
          </a:ln>
        </p:spPr>
      </p:pic>
      <p:sp>
        <p:nvSpPr>
          <p:cNvPr id="3" name="TextBox 2">
            <a:extLst>
              <a:ext uri="{FF2B5EF4-FFF2-40B4-BE49-F238E27FC236}">
                <a16:creationId xmlns:a16="http://schemas.microsoft.com/office/drawing/2014/main" id="{1205AFE6-8B4D-2E07-D9C1-739A72DBC86E}"/>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a:t>
            </a:r>
          </a:p>
        </p:txBody>
      </p:sp>
      <p:pic>
        <p:nvPicPr>
          <p:cNvPr id="9" name="Picture 8" descr="Logo&#10;&#10;Description automatically generated with low confidence">
            <a:extLst>
              <a:ext uri="{FF2B5EF4-FFF2-40B4-BE49-F238E27FC236}">
                <a16:creationId xmlns:a16="http://schemas.microsoft.com/office/drawing/2014/main" id="{3B59AF3F-EA10-158D-B87A-FB99C9D145AC}"/>
              </a:ext>
            </a:extLst>
          </p:cNvPr>
          <p:cNvPicPr>
            <a:picLocks noChangeAspect="1"/>
          </p:cNvPicPr>
          <p:nvPr/>
        </p:nvPicPr>
        <p:blipFill>
          <a:blip r:embed="rId6"/>
          <a:stretch>
            <a:fillRect/>
          </a:stretch>
        </p:blipFill>
        <p:spPr>
          <a:xfrm>
            <a:off x="5138152" y="4826000"/>
            <a:ext cx="2273300" cy="533400"/>
          </a:xfrm>
          <a:prstGeom prst="rect">
            <a:avLst/>
          </a:prstGeom>
          <a:ln>
            <a:solidFill>
              <a:schemeClr val="accent1"/>
            </a:solidFill>
          </a:ln>
        </p:spPr>
      </p:pic>
    </p:spTree>
    <p:extLst>
      <p:ext uri="{BB962C8B-B14F-4D97-AF65-F5344CB8AC3E}">
        <p14:creationId xmlns:p14="http://schemas.microsoft.com/office/powerpoint/2010/main" val="1506521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Custom Order of Locations in Full Record Display Get It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0123" y="563137"/>
            <a:ext cx="8343753" cy="5731726"/>
          </a:xfrm>
          <a:prstGeom prst="rect">
            <a:avLst/>
          </a:prstGeom>
        </p:spPr>
        <p:txBody>
          <a:bodyPr/>
          <a:lstStyle/>
          <a:p>
            <a:r>
              <a:rPr lang="en-US" sz="2400" dirty="0">
                <a:ea typeface="+mn-lt"/>
                <a:cs typeface="+mn-lt"/>
              </a:rPr>
              <a:t>Get It section of the Full Record page displays the physical locations that hold an item. If there are multiple locations, the Get It section lists the Locations in alphabetical order by default, without regard to which Library a location is in.</a:t>
            </a:r>
          </a:p>
          <a:p>
            <a:pPr marL="342900" indent="-342900">
              <a:buFont typeface="Arial" panose="020B0604020202020204" pitchFamily="34" charset="0"/>
              <a:buChar char="•"/>
            </a:pPr>
            <a:r>
              <a:rPr lang="en-US" sz="2400" dirty="0">
                <a:ea typeface="+mn-lt"/>
                <a:cs typeface="+mn-lt"/>
              </a:rPr>
              <a:t>New option for </a:t>
            </a:r>
            <a:r>
              <a:rPr lang="en-US" sz="2400" b="1" dirty="0">
                <a:ea typeface="+mn-lt"/>
                <a:cs typeface="+mn-lt"/>
              </a:rPr>
              <a:t>Custom Libraries Order </a:t>
            </a:r>
            <a:r>
              <a:rPr lang="en-US" sz="2400" dirty="0">
                <a:ea typeface="+mn-lt"/>
                <a:cs typeface="+mn-lt"/>
              </a:rPr>
              <a:t>per Primo VE View.</a:t>
            </a:r>
          </a:p>
          <a:p>
            <a:pPr marL="342900" indent="-342900">
              <a:buFont typeface="Arial" panose="020B0604020202020204" pitchFamily="34" charset="0"/>
              <a:buChar char="•"/>
            </a:pPr>
            <a:r>
              <a:rPr lang="en-US" sz="2400" dirty="0">
                <a:ea typeface="+mn-lt"/>
                <a:cs typeface="+mn-lt"/>
              </a:rPr>
              <a:t>The Brief Display availability statement will also display the preferred Library’s locations first.</a:t>
            </a:r>
          </a:p>
          <a:p>
            <a:pPr marL="342900" indent="-342900">
              <a:buFont typeface="Arial" panose="020B0604020202020204" pitchFamily="34" charset="0"/>
              <a:buChar char="•"/>
            </a:pPr>
            <a:r>
              <a:rPr lang="en-US" sz="2400" dirty="0">
                <a:ea typeface="+mn-lt"/>
                <a:cs typeface="+mn-lt"/>
              </a:rPr>
              <a:t>For each prioritized Library, Alma further sorts the locations alphabetically and then by the number of available items, or by Location priority, if established.</a:t>
            </a:r>
          </a:p>
          <a:p>
            <a:pPr marL="342900" indent="-342900">
              <a:buFont typeface="Arial" panose="020B0604020202020204" pitchFamily="34" charset="0"/>
              <a:buChar char="•"/>
            </a:pPr>
            <a:endParaRPr lang="en-US" sz="2400" dirty="0">
              <a:ea typeface="+mn-lt"/>
              <a:cs typeface="+mn-lt"/>
            </a:endParaRPr>
          </a:p>
          <a:p>
            <a:r>
              <a:rPr lang="en-US" sz="2000" dirty="0">
                <a:ea typeface="+mn-lt"/>
                <a:cs typeface="Times New Roman" panose="02020603050405020304" pitchFamily="18" charset="0"/>
                <a:hlinkClick r:id="rId3"/>
              </a:rPr>
              <a:t>https://knowledge.exlibrisgroup.com/Primo/Product_Documentation/020Primo_VE/Primo_VE_(English)/050Display_Configuration/010Configuring_Discovery_Views_for_Primo_VE#Configuring_the_Get_It_Service</a:t>
            </a:r>
            <a:r>
              <a:rPr lang="en-US" sz="2000" dirty="0">
                <a:ea typeface="+mn-lt"/>
                <a:cs typeface="Times New Roman" panose="02020603050405020304" pitchFamily="18" charset="0"/>
              </a:rPr>
              <a:t> </a:t>
            </a:r>
          </a:p>
          <a:p>
            <a:endParaRPr lang="en-US" sz="2100" dirty="0">
              <a:latin typeface="Times New Roman" panose="02020603050405020304" pitchFamily="18" charset="0"/>
              <a:ea typeface="+mn-lt"/>
              <a:cs typeface="Times New Roman" panose="02020603050405020304" pitchFamily="18" charset="0"/>
            </a:endParaRPr>
          </a:p>
        </p:txBody>
      </p:sp>
      <p:sp>
        <p:nvSpPr>
          <p:cNvPr id="3" name="TextBox 2">
            <a:extLst>
              <a:ext uri="{FF2B5EF4-FFF2-40B4-BE49-F238E27FC236}">
                <a16:creationId xmlns:a16="http://schemas.microsoft.com/office/drawing/2014/main" id="{3137649F-2377-86E9-227E-6C367F47C4D3}"/>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Test View</a:t>
            </a:r>
          </a:p>
        </p:txBody>
      </p:sp>
    </p:spTree>
    <p:extLst>
      <p:ext uri="{BB962C8B-B14F-4D97-AF65-F5344CB8AC3E}">
        <p14:creationId xmlns:p14="http://schemas.microsoft.com/office/powerpoint/2010/main" val="385632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application, email&#10;&#10;Description automatically generated">
            <a:extLst>
              <a:ext uri="{FF2B5EF4-FFF2-40B4-BE49-F238E27FC236}">
                <a16:creationId xmlns:a16="http://schemas.microsoft.com/office/drawing/2014/main" id="{B1616ABE-0D6E-1447-4007-6F19FFE70DE2}"/>
              </a:ext>
            </a:extLst>
          </p:cNvPr>
          <p:cNvPicPr>
            <a:picLocks noChangeAspect="1"/>
          </p:cNvPicPr>
          <p:nvPr/>
        </p:nvPicPr>
        <p:blipFill>
          <a:blip r:embed="rId3"/>
          <a:stretch>
            <a:fillRect/>
          </a:stretch>
        </p:blipFill>
        <p:spPr>
          <a:xfrm>
            <a:off x="4836535" y="3429000"/>
            <a:ext cx="4184650" cy="2613025"/>
          </a:xfrm>
          <a:prstGeom prst="rect">
            <a:avLst/>
          </a:prstGeom>
          <a:ln>
            <a:solidFill>
              <a:srgbClr val="000000"/>
            </a:solidFill>
          </a:ln>
        </p:spPr>
      </p:pic>
      <p:pic>
        <p:nvPicPr>
          <p:cNvPr id="17" name="Picture 16" descr="Graphical user interface, text, application, email, Teams&#10;&#10;Description automatically generated">
            <a:extLst>
              <a:ext uri="{FF2B5EF4-FFF2-40B4-BE49-F238E27FC236}">
                <a16:creationId xmlns:a16="http://schemas.microsoft.com/office/drawing/2014/main" id="{EDB653C9-C146-0FC1-D2F5-D42EA237D434}"/>
              </a:ext>
            </a:extLst>
          </p:cNvPr>
          <p:cNvPicPr>
            <a:picLocks noChangeAspect="1"/>
          </p:cNvPicPr>
          <p:nvPr/>
        </p:nvPicPr>
        <p:blipFill>
          <a:blip r:embed="rId4"/>
          <a:stretch>
            <a:fillRect/>
          </a:stretch>
        </p:blipFill>
        <p:spPr>
          <a:xfrm>
            <a:off x="200415" y="3429001"/>
            <a:ext cx="4371585" cy="2743282"/>
          </a:xfrm>
          <a:prstGeom prst="rect">
            <a:avLst/>
          </a:prstGeom>
          <a:ln>
            <a:solidFill>
              <a:srgbClr val="000000"/>
            </a:solidFill>
          </a:ln>
        </p:spPr>
      </p:pic>
      <p:pic>
        <p:nvPicPr>
          <p:cNvPr id="13" name="Content Placeholder 12" descr="Graphical user interface, text, application, website&#10;&#10;Description automatically generated">
            <a:extLst>
              <a:ext uri="{FF2B5EF4-FFF2-40B4-BE49-F238E27FC236}">
                <a16:creationId xmlns:a16="http://schemas.microsoft.com/office/drawing/2014/main" id="{6F3D6D1E-24C7-370D-7667-4A241E1BB410}"/>
              </a:ext>
            </a:extLst>
          </p:cNvPr>
          <p:cNvPicPr>
            <a:picLocks noGrp="1" noChangeAspect="1"/>
          </p:cNvPicPr>
          <p:nvPr>
            <p:ph idx="1"/>
          </p:nvPr>
        </p:nvPicPr>
        <p:blipFill>
          <a:blip r:embed="rId5"/>
          <a:stretch>
            <a:fillRect/>
          </a:stretch>
        </p:blipFill>
        <p:spPr>
          <a:xfrm>
            <a:off x="143453" y="1333487"/>
            <a:ext cx="4516167" cy="1778069"/>
          </a:xfrm>
          <a:ln>
            <a:solidFill>
              <a:srgbClr val="000000"/>
            </a:solidFill>
          </a:ln>
        </p:spPr>
      </p:pic>
      <p:pic>
        <p:nvPicPr>
          <p:cNvPr id="19" name="Picture 18" descr="Graphical user interface, application&#10;&#10;Description automatically generated">
            <a:extLst>
              <a:ext uri="{FF2B5EF4-FFF2-40B4-BE49-F238E27FC236}">
                <a16:creationId xmlns:a16="http://schemas.microsoft.com/office/drawing/2014/main" id="{BA952AE5-CE7B-E07B-EECD-71F3B5BCF6B8}"/>
              </a:ext>
            </a:extLst>
          </p:cNvPr>
          <p:cNvPicPr>
            <a:picLocks noChangeAspect="1"/>
          </p:cNvPicPr>
          <p:nvPr/>
        </p:nvPicPr>
        <p:blipFill>
          <a:blip r:embed="rId6"/>
          <a:stretch>
            <a:fillRect/>
          </a:stretch>
        </p:blipFill>
        <p:spPr>
          <a:xfrm>
            <a:off x="4836535" y="1333487"/>
            <a:ext cx="4164012" cy="1866100"/>
          </a:xfrm>
          <a:prstGeom prst="rect">
            <a:avLst/>
          </a:prstGeom>
          <a:ln>
            <a:solidFill>
              <a:srgbClr val="000000"/>
            </a:solidFill>
          </a:ln>
        </p:spPr>
      </p:pic>
      <p:sp>
        <p:nvSpPr>
          <p:cNvPr id="2" name="Title 1"/>
          <p:cNvSpPr>
            <a:spLocks noGrp="1"/>
          </p:cNvSpPr>
          <p:nvPr>
            <p:ph type="title"/>
          </p:nvPr>
        </p:nvSpPr>
        <p:spPr>
          <a:xfrm>
            <a:off x="200415" y="93888"/>
            <a:ext cx="8701775" cy="768085"/>
          </a:xfrm>
        </p:spPr>
        <p:txBody>
          <a:bodyPr wrap="square" anchor="ctr">
            <a:normAutofit/>
          </a:bodyPr>
          <a:lstStyle/>
          <a:p>
            <a:pPr>
              <a:lnSpc>
                <a:spcPct val="90000"/>
              </a:lnSpc>
            </a:pPr>
            <a:r>
              <a:rPr lang="en-US" sz="2400" dirty="0">
                <a:latin typeface="Times New Roman" panose="02020603050405020304" pitchFamily="18" charset="0"/>
                <a:cs typeface="Times New Roman" panose="02020603050405020304" pitchFamily="18" charset="0"/>
              </a:rPr>
              <a:t>Example: Custom Order of Locations used by Wheaton College</a:t>
            </a:r>
          </a:p>
        </p:txBody>
      </p:sp>
      <p:sp>
        <p:nvSpPr>
          <p:cNvPr id="20" name="TextBox 19">
            <a:extLst>
              <a:ext uri="{FF2B5EF4-FFF2-40B4-BE49-F238E27FC236}">
                <a16:creationId xmlns:a16="http://schemas.microsoft.com/office/drawing/2014/main" id="{C78626C6-AF8D-EA62-9FA8-1F0371E27C68}"/>
              </a:ext>
            </a:extLst>
          </p:cNvPr>
          <p:cNvSpPr txBox="1"/>
          <p:nvPr/>
        </p:nvSpPr>
        <p:spPr>
          <a:xfrm>
            <a:off x="143453" y="825159"/>
            <a:ext cx="4314387" cy="381765"/>
          </a:xfrm>
          <a:prstGeom prst="rect">
            <a:avLst/>
          </a:prstGeom>
          <a:noFill/>
        </p:spPr>
        <p:txBody>
          <a:bodyPr wrap="square" rtlCol="0">
            <a:spAutoFit/>
          </a:bodyPr>
          <a:lstStyle/>
          <a:p>
            <a:r>
              <a:rPr lang="en-US" dirty="0">
                <a:hlinkClick r:id="rId7"/>
              </a:rPr>
              <a:t>WHE </a:t>
            </a:r>
            <a:r>
              <a:rPr lang="en-US" dirty="0" err="1">
                <a:hlinkClick r:id="rId7"/>
              </a:rPr>
              <a:t>Buswell</a:t>
            </a:r>
            <a:r>
              <a:rPr lang="en-US" dirty="0">
                <a:hlinkClick r:id="rId7"/>
              </a:rPr>
              <a:t> Library View</a:t>
            </a:r>
            <a:endParaRPr lang="en-US" dirty="0"/>
          </a:p>
        </p:txBody>
      </p:sp>
      <p:sp>
        <p:nvSpPr>
          <p:cNvPr id="21" name="TextBox 20">
            <a:extLst>
              <a:ext uri="{FF2B5EF4-FFF2-40B4-BE49-F238E27FC236}">
                <a16:creationId xmlns:a16="http://schemas.microsoft.com/office/drawing/2014/main" id="{72A57037-D0C7-6399-2762-E05814F86BD4}"/>
              </a:ext>
            </a:extLst>
          </p:cNvPr>
          <p:cNvSpPr txBox="1"/>
          <p:nvPr/>
        </p:nvSpPr>
        <p:spPr>
          <a:xfrm>
            <a:off x="4836535" y="829813"/>
            <a:ext cx="4065655" cy="369332"/>
          </a:xfrm>
          <a:prstGeom prst="rect">
            <a:avLst/>
          </a:prstGeom>
          <a:noFill/>
        </p:spPr>
        <p:txBody>
          <a:bodyPr wrap="square" rtlCol="0">
            <a:spAutoFit/>
          </a:bodyPr>
          <a:lstStyle/>
          <a:p>
            <a:r>
              <a:rPr lang="en-US" dirty="0">
                <a:hlinkClick r:id="rId8"/>
              </a:rPr>
              <a:t>WHE Wade Center View</a:t>
            </a:r>
            <a:endParaRPr lang="en-US" dirty="0"/>
          </a:p>
        </p:txBody>
      </p:sp>
    </p:spTree>
    <p:extLst>
      <p:ext uri="{BB962C8B-B14F-4D97-AF65-F5344CB8AC3E}">
        <p14:creationId xmlns:p14="http://schemas.microsoft.com/office/powerpoint/2010/main" val="4289321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Show Journal Coverage Dates in Brief Results and Journal Search </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0123" y="540762"/>
            <a:ext cx="8343753" cy="5893492"/>
          </a:xfrm>
          <a:prstGeom prst="rect">
            <a:avLst/>
          </a:prstGeom>
        </p:spPr>
        <p:txBody>
          <a:bodyPr/>
          <a:lstStyle/>
          <a:p>
            <a:pPr marL="342900" indent="-342900">
              <a:buFont typeface="Arial" panose="020B0604020202020204" pitchFamily="34" charset="0"/>
              <a:buChar char="•"/>
            </a:pPr>
            <a:r>
              <a:rPr lang="en-US" sz="2100" dirty="0">
                <a:ea typeface="+mn-lt"/>
                <a:cs typeface="+mn-lt"/>
              </a:rPr>
              <a:t>For electronic journals managed in Alma, Primo VE can display a coverage summary by year which is taken from the portfolio in the Brief Results availability statement area.</a:t>
            </a:r>
          </a:p>
          <a:p>
            <a:pPr marL="342900" indent="-342900">
              <a:buFont typeface="Arial" panose="020B0604020202020204" pitchFamily="34" charset="0"/>
              <a:buChar char="•"/>
            </a:pPr>
            <a:r>
              <a:rPr lang="en-US" sz="2100" dirty="0">
                <a:ea typeface="+mn-lt"/>
                <a:cs typeface="+mn-lt"/>
              </a:rPr>
              <a:t>Can include up to three date ranges; if more there will be an “and more” label. Can include one embargo.</a:t>
            </a:r>
          </a:p>
          <a:p>
            <a:pPr marL="342900" indent="-342900">
              <a:buFont typeface="Arial" panose="020B0604020202020204" pitchFamily="34" charset="0"/>
              <a:buChar char="•"/>
            </a:pPr>
            <a:r>
              <a:rPr lang="en-US" sz="2100" dirty="0">
                <a:ea typeface="+mn-lt"/>
                <a:cs typeface="+mn-lt"/>
              </a:rPr>
              <a:t>Coverage is calculated in real-time, so may not display immediately.</a:t>
            </a:r>
          </a:p>
          <a:p>
            <a:endParaRPr lang="en-US" sz="2100" dirty="0">
              <a:latin typeface="Times New Roman" panose="02020603050405020304" pitchFamily="18" charset="0"/>
              <a:ea typeface="+mn-lt"/>
              <a:cs typeface="Times New Roman" panose="02020603050405020304" pitchFamily="18" charset="0"/>
            </a:endParaRPr>
          </a:p>
          <a:p>
            <a:endParaRPr lang="en-US" sz="2100" dirty="0">
              <a:latin typeface="Times New Roman" panose="02020603050405020304" pitchFamily="18" charset="0"/>
              <a:ea typeface="+mn-lt"/>
              <a:cs typeface="Times New Roman" panose="02020603050405020304" pitchFamily="18" charset="0"/>
            </a:endParaRPr>
          </a:p>
          <a:p>
            <a:endParaRPr lang="en-US" sz="2100" dirty="0">
              <a:latin typeface="Times New Roman" panose="02020603050405020304" pitchFamily="18" charset="0"/>
              <a:ea typeface="+mn-lt"/>
              <a:cs typeface="Times New Roman" panose="02020603050405020304" pitchFamily="18" charset="0"/>
            </a:endParaRPr>
          </a:p>
          <a:p>
            <a:endParaRPr lang="en-US" sz="2100" dirty="0">
              <a:latin typeface="Times New Roman" panose="02020603050405020304" pitchFamily="18" charset="0"/>
              <a:ea typeface="+mn-lt"/>
              <a:cs typeface="Times New Roman" panose="02020603050405020304" pitchFamily="18" charset="0"/>
            </a:endParaRPr>
          </a:p>
          <a:p>
            <a:endParaRPr lang="en-US" sz="2100" dirty="0">
              <a:latin typeface="Times New Roman" panose="02020603050405020304" pitchFamily="18" charset="0"/>
              <a:ea typeface="+mn-lt"/>
              <a:cs typeface="Times New Roman" panose="02020603050405020304" pitchFamily="18" charset="0"/>
            </a:endParaRPr>
          </a:p>
          <a:p>
            <a:endParaRPr lang="en-US" sz="2100" dirty="0">
              <a:latin typeface="Times New Roman" panose="02020603050405020304" pitchFamily="18" charset="0"/>
              <a:ea typeface="+mn-lt"/>
              <a:cs typeface="Times New Roman" panose="02020603050405020304" pitchFamily="18" charset="0"/>
            </a:endParaRPr>
          </a:p>
          <a:p>
            <a:r>
              <a:rPr lang="en-US" sz="2100" dirty="0">
                <a:latin typeface="Times New Roman" panose="02020603050405020304" pitchFamily="18" charset="0"/>
                <a:ea typeface="+mn-lt"/>
                <a:cs typeface="Times New Roman" panose="02020603050405020304" pitchFamily="18" charset="0"/>
              </a:rPr>
              <a:t>Alma Configuration &gt; Discovery &gt; Other &gt; Customer Settings &gt; set the parameter </a:t>
            </a:r>
            <a:r>
              <a:rPr lang="en-US" sz="2100" b="1" dirty="0" err="1">
                <a:latin typeface="Times New Roman" panose="02020603050405020304" pitchFamily="18" charset="0"/>
                <a:ea typeface="+mn-lt"/>
                <a:cs typeface="Times New Roman" panose="02020603050405020304" pitchFamily="18" charset="0"/>
              </a:rPr>
              <a:t>brief_results_journal_coverage</a:t>
            </a:r>
            <a:r>
              <a:rPr lang="en-US" sz="2100" b="1" dirty="0">
                <a:latin typeface="Times New Roman" panose="02020603050405020304" pitchFamily="18" charset="0"/>
                <a:ea typeface="+mn-lt"/>
                <a:cs typeface="Times New Roman" panose="02020603050405020304" pitchFamily="18" charset="0"/>
              </a:rPr>
              <a:t> </a:t>
            </a:r>
            <a:r>
              <a:rPr lang="en-US" sz="2100" dirty="0">
                <a:latin typeface="Times New Roman" panose="02020603050405020304" pitchFamily="18" charset="0"/>
                <a:ea typeface="+mn-lt"/>
                <a:cs typeface="Times New Roman" panose="02020603050405020304" pitchFamily="18" charset="0"/>
              </a:rPr>
              <a:t>to </a:t>
            </a:r>
            <a:r>
              <a:rPr lang="en-US" sz="2100" b="1" dirty="0">
                <a:latin typeface="Times New Roman" panose="02020603050405020304" pitchFamily="18" charset="0"/>
                <a:ea typeface="+mn-lt"/>
                <a:cs typeface="Times New Roman" panose="02020603050405020304" pitchFamily="18" charset="0"/>
              </a:rPr>
              <a:t>true</a:t>
            </a:r>
          </a:p>
        </p:txBody>
      </p:sp>
      <p:pic>
        <p:nvPicPr>
          <p:cNvPr id="5" name="Picture 4">
            <a:extLst>
              <a:ext uri="{FF2B5EF4-FFF2-40B4-BE49-F238E27FC236}">
                <a16:creationId xmlns:a16="http://schemas.microsoft.com/office/drawing/2014/main" id="{5B9A1EFC-5A83-D96A-7AD1-017295E8B987}"/>
              </a:ext>
            </a:extLst>
          </p:cNvPr>
          <p:cNvPicPr>
            <a:picLocks noChangeAspect="1"/>
          </p:cNvPicPr>
          <p:nvPr/>
        </p:nvPicPr>
        <p:blipFill>
          <a:blip r:embed="rId3"/>
          <a:stretch>
            <a:fillRect/>
          </a:stretch>
        </p:blipFill>
        <p:spPr>
          <a:xfrm>
            <a:off x="223716" y="5760439"/>
            <a:ext cx="8696561" cy="323533"/>
          </a:xfrm>
          <a:prstGeom prst="rect">
            <a:avLst/>
          </a:prstGeom>
          <a:ln>
            <a:solidFill>
              <a:srgbClr val="000000"/>
            </a:solidFill>
          </a:ln>
        </p:spPr>
      </p:pic>
      <p:pic>
        <p:nvPicPr>
          <p:cNvPr id="7" name="Picture 6" descr="Graphical user interface, text, application&#10;&#10;Description automatically generated">
            <a:extLst>
              <a:ext uri="{FF2B5EF4-FFF2-40B4-BE49-F238E27FC236}">
                <a16:creationId xmlns:a16="http://schemas.microsoft.com/office/drawing/2014/main" id="{A8EB4E36-D994-6689-137B-72D2F75E4E3D}"/>
              </a:ext>
            </a:extLst>
          </p:cNvPr>
          <p:cNvPicPr>
            <a:picLocks noChangeAspect="1"/>
          </p:cNvPicPr>
          <p:nvPr/>
        </p:nvPicPr>
        <p:blipFill>
          <a:blip r:embed="rId4"/>
          <a:stretch>
            <a:fillRect/>
          </a:stretch>
        </p:blipFill>
        <p:spPr>
          <a:xfrm>
            <a:off x="332348" y="2705179"/>
            <a:ext cx="8479299" cy="2181434"/>
          </a:xfrm>
          <a:prstGeom prst="rect">
            <a:avLst/>
          </a:prstGeom>
        </p:spPr>
      </p:pic>
      <p:sp>
        <p:nvSpPr>
          <p:cNvPr id="8" name="TextBox 7">
            <a:extLst>
              <a:ext uri="{FF2B5EF4-FFF2-40B4-BE49-F238E27FC236}">
                <a16:creationId xmlns:a16="http://schemas.microsoft.com/office/drawing/2014/main" id="{A2E0CE47-4813-D04B-2BF9-57F13489981D}"/>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a:t>
            </a:r>
          </a:p>
        </p:txBody>
      </p:sp>
    </p:spTree>
    <p:extLst>
      <p:ext uri="{BB962C8B-B14F-4D97-AF65-F5344CB8AC3E}">
        <p14:creationId xmlns:p14="http://schemas.microsoft.com/office/powerpoint/2010/main" val="155099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wrap="square" anchor="ctr">
            <a:normAutofit/>
          </a:bodyPr>
          <a:lstStyle/>
          <a:p>
            <a:r>
              <a:rPr lang="en-US" dirty="0"/>
              <a:t>Disable Edit Option in Personal Details of My Library Card</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230187" y="634995"/>
            <a:ext cx="4226357" cy="4062265"/>
          </a:xfrm>
        </p:spPr>
        <p:txBody>
          <a:bodyPr wrap="square" anchor="t">
            <a:normAutofit/>
          </a:bodyPr>
          <a:lstStyle/>
          <a:p>
            <a:endParaRPr lang="en-US"/>
          </a:p>
          <a:p>
            <a:endParaRPr lang="en-US"/>
          </a:p>
          <a:p>
            <a:endParaRPr lang="en-US"/>
          </a:p>
        </p:txBody>
      </p:sp>
      <p:pic>
        <p:nvPicPr>
          <p:cNvPr id="5" name="Picture 4" descr="Graphical user interface, application, Teams&#10;&#10;Description automatically generated">
            <a:extLst>
              <a:ext uri="{FF2B5EF4-FFF2-40B4-BE49-F238E27FC236}">
                <a16:creationId xmlns:a16="http://schemas.microsoft.com/office/drawing/2014/main" id="{E68128AE-03FB-988F-768B-937623D87259}"/>
              </a:ext>
            </a:extLst>
          </p:cNvPr>
          <p:cNvPicPr>
            <a:picLocks noChangeAspect="1"/>
          </p:cNvPicPr>
          <p:nvPr/>
        </p:nvPicPr>
        <p:blipFill>
          <a:blip r:embed="rId3"/>
          <a:stretch>
            <a:fillRect/>
          </a:stretch>
        </p:blipFill>
        <p:spPr>
          <a:xfrm>
            <a:off x="4305663" y="857496"/>
            <a:ext cx="4283075" cy="2002337"/>
          </a:xfrm>
          <a:prstGeom prst="rect">
            <a:avLst/>
          </a:prstGeom>
          <a:noFill/>
        </p:spPr>
      </p:pic>
      <p:sp>
        <p:nvSpPr>
          <p:cNvPr id="10" name="Text Placeholder 4">
            <a:extLst>
              <a:ext uri="{FF2B5EF4-FFF2-40B4-BE49-F238E27FC236}">
                <a16:creationId xmlns:a16="http://schemas.microsoft.com/office/drawing/2014/main" id="{C9251F26-903D-ECA5-4379-F9D1C310072E}"/>
              </a:ext>
            </a:extLst>
          </p:cNvPr>
          <p:cNvSpPr>
            <a:spLocks noGrp="1"/>
          </p:cNvSpPr>
          <p:nvPr>
            <p:ph type="body" sz="quarter" idx="13"/>
          </p:nvPr>
        </p:nvSpPr>
        <p:spPr>
          <a:xfrm>
            <a:off x="230187" y="480533"/>
            <a:ext cx="4204198" cy="4024709"/>
          </a:xfrm>
        </p:spPr>
        <p:txBody>
          <a:bodyPr/>
          <a:lstStyle/>
          <a:p>
            <a:pPr marL="342900" indent="-342900">
              <a:buFont typeface="Arial" panose="020B0604020202020204" pitchFamily="34" charset="0"/>
              <a:buChar char="•"/>
            </a:pPr>
            <a:r>
              <a:rPr lang="en-US" sz="2400" dirty="0"/>
              <a:t>In Primo VE My Library Card, there is an option to allow users to EDIT their personal information.</a:t>
            </a:r>
          </a:p>
          <a:p>
            <a:pPr marL="342900" indent="-342900">
              <a:buFont typeface="Arial" panose="020B0604020202020204" pitchFamily="34" charset="0"/>
              <a:buChar char="•"/>
            </a:pPr>
            <a:r>
              <a:rPr lang="en-US" sz="2400" dirty="0"/>
              <a:t>Often these data come from campus/student information systems and cannot be modified by Primo VE.</a:t>
            </a:r>
          </a:p>
          <a:p>
            <a:pPr marL="342900" indent="-342900">
              <a:buFont typeface="Arial" panose="020B0604020202020204" pitchFamily="34" charset="0"/>
              <a:buChar char="•"/>
            </a:pPr>
            <a:r>
              <a:rPr lang="en-US" sz="2400" dirty="0"/>
              <a:t>This option hides the EDIT button in My Library Card.</a:t>
            </a:r>
          </a:p>
          <a:p>
            <a:endParaRPr lang="en-US" sz="2400" dirty="0"/>
          </a:p>
          <a:p>
            <a:endParaRPr lang="en-US" sz="2400" dirty="0"/>
          </a:p>
          <a:p>
            <a:endParaRPr lang="en-US" sz="2400" dirty="0"/>
          </a:p>
        </p:txBody>
      </p:sp>
      <p:sp>
        <p:nvSpPr>
          <p:cNvPr id="6" name="Text Placeholder 4">
            <a:extLst>
              <a:ext uri="{FF2B5EF4-FFF2-40B4-BE49-F238E27FC236}">
                <a16:creationId xmlns:a16="http://schemas.microsoft.com/office/drawing/2014/main" id="{9B24A91D-2AD7-1CF2-8863-EED5965F0F29}"/>
              </a:ext>
            </a:extLst>
          </p:cNvPr>
          <p:cNvSpPr txBox="1">
            <a:spLocks/>
          </p:cNvSpPr>
          <p:nvPr/>
        </p:nvSpPr>
        <p:spPr bwMode="auto">
          <a:xfrm>
            <a:off x="365848" y="4493988"/>
            <a:ext cx="8412304" cy="1173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14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Alma Configuration &gt; Discovery &gt; Display Configuration &gt; Configure Views &gt; Edit the View &gt; General tab &gt; </a:t>
            </a:r>
            <a:r>
              <a:rPr lang="en-US" sz="2400" b="1" dirty="0"/>
              <a:t>clear</a:t>
            </a:r>
            <a:r>
              <a:rPr lang="en-US" sz="2400" dirty="0"/>
              <a:t> </a:t>
            </a:r>
            <a:r>
              <a:rPr lang="en-US" sz="2400" b="1" dirty="0"/>
              <a:t>the checkbox </a:t>
            </a:r>
            <a:r>
              <a:rPr lang="en-US" sz="2400" dirty="0"/>
              <a:t>for “Enable Edit My Library Card”</a:t>
            </a:r>
          </a:p>
        </p:txBody>
      </p:sp>
      <p:pic>
        <p:nvPicPr>
          <p:cNvPr id="11" name="Picture 10" descr="Logo&#10;&#10;Description automatically generated with medium confidence">
            <a:extLst>
              <a:ext uri="{FF2B5EF4-FFF2-40B4-BE49-F238E27FC236}">
                <a16:creationId xmlns:a16="http://schemas.microsoft.com/office/drawing/2014/main" id="{D8CC62E4-0722-7185-849E-CB4CC872A269}"/>
              </a:ext>
            </a:extLst>
          </p:cNvPr>
          <p:cNvPicPr>
            <a:picLocks noChangeAspect="1"/>
          </p:cNvPicPr>
          <p:nvPr/>
        </p:nvPicPr>
        <p:blipFill>
          <a:blip r:embed="rId4"/>
          <a:stretch>
            <a:fillRect/>
          </a:stretch>
        </p:blipFill>
        <p:spPr>
          <a:xfrm>
            <a:off x="2897415" y="5696385"/>
            <a:ext cx="2895600" cy="558800"/>
          </a:xfrm>
          <a:prstGeom prst="rect">
            <a:avLst/>
          </a:prstGeom>
          <a:ln>
            <a:solidFill>
              <a:srgbClr val="000000"/>
            </a:solidFill>
          </a:ln>
        </p:spPr>
      </p:pic>
      <p:sp>
        <p:nvSpPr>
          <p:cNvPr id="12" name="TextBox 11">
            <a:extLst>
              <a:ext uri="{FF2B5EF4-FFF2-40B4-BE49-F238E27FC236}">
                <a16:creationId xmlns:a16="http://schemas.microsoft.com/office/drawing/2014/main" id="{B71E278E-F93C-DCD0-9821-98A4ED036329}"/>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 or Test View</a:t>
            </a:r>
          </a:p>
        </p:txBody>
      </p:sp>
    </p:spTree>
    <p:extLst>
      <p:ext uri="{BB962C8B-B14F-4D97-AF65-F5344CB8AC3E}">
        <p14:creationId xmlns:p14="http://schemas.microsoft.com/office/powerpoint/2010/main" val="1267668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Broaden “Not Available” status in Brief Results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0123" y="508011"/>
            <a:ext cx="8343753" cy="5926243"/>
          </a:xfrm>
          <a:prstGeom prst="rect">
            <a:avLst/>
          </a:prstGeom>
        </p:spPr>
        <p:txBody>
          <a:bodyPr/>
          <a:lstStyle/>
          <a:p>
            <a:r>
              <a:rPr lang="en-US" sz="2400" dirty="0">
                <a:ea typeface="+mn-lt"/>
                <a:cs typeface="+mn-lt"/>
              </a:rPr>
              <a:t>For any item that is not available, the item’s default Primo VE display label is only “Not Available”.</a:t>
            </a:r>
          </a:p>
          <a:p>
            <a:pPr marL="342900" indent="-342900">
              <a:buFont typeface="Arial" panose="020B0604020202020204" pitchFamily="34" charset="0"/>
              <a:buChar char="•"/>
            </a:pPr>
            <a:r>
              <a:rPr lang="en-US" sz="2100" dirty="0">
                <a:ea typeface="+mn-lt"/>
                <a:cs typeface="+mn-lt"/>
              </a:rPr>
              <a:t>For single-item records, setting can be enabled to broaden the “Not Available” statuses to provide more details such as Hold Shelf, Loan, Lost, In Process Missing, etc.</a:t>
            </a:r>
          </a:p>
          <a:p>
            <a:pPr marL="342900" indent="-342900">
              <a:buFont typeface="Arial" panose="020B0604020202020204" pitchFamily="34" charset="0"/>
              <a:buChar char="•"/>
            </a:pPr>
            <a:r>
              <a:rPr lang="en-US" sz="2100" dirty="0">
                <a:ea typeface="+mn-lt"/>
                <a:cs typeface="+mn-lt"/>
              </a:rPr>
              <a:t>Labels are customizable.</a:t>
            </a:r>
          </a:p>
          <a:p>
            <a:r>
              <a:rPr lang="en-US" sz="2100" dirty="0">
                <a:ea typeface="+mn-lt"/>
                <a:cs typeface="+mn-lt"/>
              </a:rPr>
              <a:t>Alma Configuration &gt; Discovery &gt; Other &gt; Customer Settings &gt; set the </a:t>
            </a:r>
            <a:r>
              <a:rPr lang="en-US" sz="2100" b="1" dirty="0" err="1">
                <a:ea typeface="+mn-lt"/>
                <a:cs typeface="+mn-lt"/>
              </a:rPr>
              <a:t>broaden_availability_status</a:t>
            </a:r>
            <a:r>
              <a:rPr lang="en-US" sz="2100" b="1" dirty="0">
                <a:ea typeface="+mn-lt"/>
                <a:cs typeface="+mn-lt"/>
              </a:rPr>
              <a:t> </a:t>
            </a:r>
            <a:r>
              <a:rPr lang="en-US" sz="2100" dirty="0">
                <a:ea typeface="+mn-lt"/>
                <a:cs typeface="+mn-lt"/>
              </a:rPr>
              <a:t>parameter to </a:t>
            </a:r>
            <a:r>
              <a:rPr lang="en-US" sz="2100" b="1" dirty="0">
                <a:ea typeface="+mn-lt"/>
                <a:cs typeface="+mn-lt"/>
              </a:rPr>
              <a:t>true</a:t>
            </a:r>
            <a:endParaRPr lang="en-US" sz="2100" dirty="0">
              <a:ea typeface="+mn-lt"/>
              <a:cs typeface="+mn-lt"/>
            </a:endParaRPr>
          </a:p>
          <a:p>
            <a:endParaRPr lang="en-US" sz="2100" b="1" dirty="0">
              <a:ea typeface="+mn-lt"/>
              <a:cs typeface="+mn-lt"/>
            </a:endParaRPr>
          </a:p>
          <a:p>
            <a:r>
              <a:rPr lang="en-US" sz="2100" dirty="0">
                <a:ea typeface="+mn-lt"/>
                <a:cs typeface="+mn-lt"/>
              </a:rPr>
              <a:t>Result example:  “Not available” becomes “Not available – Lost”</a:t>
            </a:r>
          </a:p>
          <a:p>
            <a:endParaRPr lang="en-US" sz="2100" dirty="0">
              <a:ea typeface="+mn-lt"/>
              <a:cs typeface="+mn-lt"/>
            </a:endParaRPr>
          </a:p>
          <a:p>
            <a:endParaRPr lang="en-US" sz="2100" dirty="0">
              <a:ea typeface="+mn-lt"/>
              <a:cs typeface="+mn-lt"/>
            </a:endParaRPr>
          </a:p>
          <a:p>
            <a:endParaRPr lang="en-US" sz="2100" dirty="0">
              <a:ea typeface="+mn-lt"/>
              <a:cs typeface="+mn-lt"/>
            </a:endParaRPr>
          </a:p>
          <a:p>
            <a:endParaRPr lang="en-US" sz="2100" dirty="0">
              <a:ea typeface="+mn-lt"/>
              <a:cs typeface="+mn-lt"/>
            </a:endParaRPr>
          </a:p>
          <a:p>
            <a:r>
              <a:rPr lang="en-US" sz="1800" dirty="0">
                <a:ea typeface="+mn-lt"/>
                <a:cs typeface="+mn-lt"/>
              </a:rPr>
              <a:t>Configured in </a:t>
            </a:r>
            <a:r>
              <a:rPr lang="en-US" sz="1800" dirty="0">
                <a:effectLst/>
                <a:latin typeface="Times New Roman" panose="02020603050405020304" pitchFamily="18" charset="0"/>
                <a:ea typeface="+mn-lt"/>
                <a:cs typeface="Times New Roman" panose="02020603050405020304" pitchFamily="18" charset="0"/>
                <a:hlinkClick r:id="rId3"/>
              </a:rPr>
              <a:t>UIS Sandbox </a:t>
            </a:r>
            <a:r>
              <a:rPr lang="en-US" sz="1800" dirty="0">
                <a:ea typeface="+mn-lt"/>
                <a:cs typeface="+mn-lt"/>
              </a:rPr>
              <a:t>and </a:t>
            </a:r>
            <a:r>
              <a:rPr lang="en-US" sz="1800" dirty="0">
                <a:ea typeface="+mn-lt"/>
                <a:cs typeface="+mn-lt"/>
                <a:hlinkClick r:id="rId4"/>
              </a:rPr>
              <a:t>KNX Sandbox</a:t>
            </a:r>
            <a:endParaRPr lang="en-US" sz="1800" dirty="0">
              <a:ea typeface="+mn-lt"/>
              <a:cs typeface="+mn-lt"/>
            </a:endParaRPr>
          </a:p>
          <a:p>
            <a:endParaRPr lang="en-US" sz="2100" dirty="0">
              <a:latin typeface="Times New Roman" panose="02020603050405020304" pitchFamily="18" charset="0"/>
              <a:ea typeface="+mn-lt"/>
              <a:cs typeface="Times New Roman" panose="02020603050405020304" pitchFamily="18" charset="0"/>
            </a:endParaRPr>
          </a:p>
          <a:p>
            <a:endParaRPr lang="en-US" sz="2100" dirty="0">
              <a:latin typeface="Times New Roman" panose="02020603050405020304" pitchFamily="18" charset="0"/>
              <a:ea typeface="+mn-lt"/>
              <a:cs typeface="Times New Roman" panose="02020603050405020304" pitchFamily="18" charset="0"/>
            </a:endParaRPr>
          </a:p>
        </p:txBody>
      </p:sp>
      <p:pic>
        <p:nvPicPr>
          <p:cNvPr id="5" name="Picture 4" descr="Graphical user interface, text&#10;&#10;Description automatically generated with medium confidence">
            <a:extLst>
              <a:ext uri="{FF2B5EF4-FFF2-40B4-BE49-F238E27FC236}">
                <a16:creationId xmlns:a16="http://schemas.microsoft.com/office/drawing/2014/main" id="{44814CE0-E6E0-9BE5-3428-4620B105E834}"/>
              </a:ext>
            </a:extLst>
          </p:cNvPr>
          <p:cNvPicPr>
            <a:picLocks noChangeAspect="1"/>
          </p:cNvPicPr>
          <p:nvPr/>
        </p:nvPicPr>
        <p:blipFill>
          <a:blip r:embed="rId5"/>
          <a:stretch>
            <a:fillRect/>
          </a:stretch>
        </p:blipFill>
        <p:spPr>
          <a:xfrm>
            <a:off x="685798" y="4316582"/>
            <a:ext cx="7772400" cy="1347756"/>
          </a:xfrm>
          <a:prstGeom prst="rect">
            <a:avLst/>
          </a:prstGeom>
        </p:spPr>
      </p:pic>
      <p:pic>
        <p:nvPicPr>
          <p:cNvPr id="7" name="Picture 6">
            <a:extLst>
              <a:ext uri="{FF2B5EF4-FFF2-40B4-BE49-F238E27FC236}">
                <a16:creationId xmlns:a16="http://schemas.microsoft.com/office/drawing/2014/main" id="{B12A724E-2522-96F2-A11D-436B1EE64EBC}"/>
              </a:ext>
            </a:extLst>
          </p:cNvPr>
          <p:cNvPicPr>
            <a:picLocks noChangeAspect="1"/>
          </p:cNvPicPr>
          <p:nvPr/>
        </p:nvPicPr>
        <p:blipFill>
          <a:blip r:embed="rId6"/>
          <a:stretch>
            <a:fillRect/>
          </a:stretch>
        </p:blipFill>
        <p:spPr>
          <a:xfrm>
            <a:off x="94785" y="3485974"/>
            <a:ext cx="8954429" cy="286915"/>
          </a:xfrm>
          <a:prstGeom prst="rect">
            <a:avLst/>
          </a:prstGeom>
          <a:ln>
            <a:solidFill>
              <a:schemeClr val="accent1"/>
            </a:solidFill>
          </a:ln>
        </p:spPr>
      </p:pic>
      <p:sp>
        <p:nvSpPr>
          <p:cNvPr id="8" name="TextBox 7">
            <a:extLst>
              <a:ext uri="{FF2B5EF4-FFF2-40B4-BE49-F238E27FC236}">
                <a16:creationId xmlns:a16="http://schemas.microsoft.com/office/drawing/2014/main" id="{F005E7A0-E676-FB00-598F-B027587C7E7C}"/>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a:t>
            </a:r>
          </a:p>
        </p:txBody>
      </p:sp>
    </p:spTree>
    <p:extLst>
      <p:ext uri="{BB962C8B-B14F-4D97-AF65-F5344CB8AC3E}">
        <p14:creationId xmlns:p14="http://schemas.microsoft.com/office/powerpoint/2010/main" val="1960989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724014" cy="602796"/>
          </a:xfrm>
        </p:spPr>
        <p:txBody>
          <a:bodyPr/>
          <a:lstStyle/>
          <a:p>
            <a:r>
              <a:rPr lang="en-US" dirty="0"/>
              <a:t>Display License Terms Information for E-Resources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0123" y="702528"/>
            <a:ext cx="8343753" cy="5731726"/>
          </a:xfrm>
          <a:prstGeom prst="rect">
            <a:avLst/>
          </a:prstGeom>
        </p:spPr>
        <p:txBody>
          <a:bodyPr/>
          <a:lstStyle/>
          <a:p>
            <a:r>
              <a:rPr lang="en-US" sz="2400" dirty="0">
                <a:ea typeface="+mn-lt"/>
                <a:cs typeface="+mn-lt"/>
              </a:rPr>
              <a:t>If you have License Terms in your electronic resources in Alma, you can configure them to display in Primo VE in the View Online section.</a:t>
            </a:r>
          </a:p>
          <a:p>
            <a:pPr marL="342900" indent="-342900">
              <a:buFont typeface="Arial" panose="020B0604020202020204" pitchFamily="34" charset="0"/>
              <a:buChar char="•"/>
            </a:pPr>
            <a:endParaRPr lang="en-US" sz="2100" dirty="0">
              <a:ea typeface="+mn-lt"/>
              <a:cs typeface="+mn-lt"/>
            </a:endParaRPr>
          </a:p>
          <a:p>
            <a:pPr marL="342900" indent="-342900">
              <a:buFont typeface="Arial" panose="020B0604020202020204" pitchFamily="34" charset="0"/>
              <a:buChar char="•"/>
            </a:pPr>
            <a:endParaRPr lang="en-US" sz="2100" dirty="0">
              <a:ea typeface="+mn-lt"/>
              <a:cs typeface="+mn-lt"/>
            </a:endParaRPr>
          </a:p>
          <a:p>
            <a:endParaRPr lang="en-US" sz="2100" dirty="0">
              <a:ea typeface="+mn-lt"/>
              <a:cs typeface="+mn-lt"/>
            </a:endParaRPr>
          </a:p>
          <a:p>
            <a:r>
              <a:rPr lang="en-US" sz="2100" dirty="0">
                <a:ea typeface="+mn-lt"/>
                <a:cs typeface="+mn-lt"/>
              </a:rPr>
              <a:t>Alma Configuration &gt; Fulfillment* &gt; Discovery Interface Display Logic &gt; Other Settings &gt; check box for Enable Display of License Information</a:t>
            </a:r>
          </a:p>
          <a:p>
            <a:pPr marL="342900" indent="-342900">
              <a:buFont typeface="Arial" panose="020B0604020202020204" pitchFamily="34" charset="0"/>
              <a:buChar char="•"/>
            </a:pPr>
            <a:endParaRPr lang="en-US" sz="2100" dirty="0">
              <a:ea typeface="+mn-lt"/>
              <a:cs typeface="+mn-lt"/>
            </a:endParaRPr>
          </a:p>
          <a:p>
            <a:pPr marL="342900" indent="-342900">
              <a:buFont typeface="Arial" panose="020B0604020202020204" pitchFamily="34" charset="0"/>
              <a:buChar char="•"/>
            </a:pPr>
            <a:endParaRPr lang="en-US" sz="2100" dirty="0">
              <a:ea typeface="+mn-lt"/>
              <a:cs typeface="+mn-lt"/>
            </a:endParaRPr>
          </a:p>
          <a:p>
            <a:pPr marL="342900" indent="-342900">
              <a:buFont typeface="Arial" panose="020B0604020202020204" pitchFamily="34" charset="0"/>
              <a:buChar char="•"/>
            </a:pPr>
            <a:endParaRPr lang="en-US" sz="2100" dirty="0">
              <a:ea typeface="+mn-lt"/>
              <a:cs typeface="+mn-lt"/>
            </a:endParaRPr>
          </a:p>
          <a:p>
            <a:r>
              <a:rPr lang="en-US" sz="1800" dirty="0">
                <a:ea typeface="+mn-lt"/>
                <a:cs typeface="+mn-lt"/>
                <a:hlinkClick r:id="rId3"/>
              </a:rPr>
              <a:t>https://knowledge.exlibrisgroup.com/Primo/Product_Documentation/020Primo_VE/Primo_VE_(English)/080Configuring_Delivery_Services_for_Primo_VE/Configuring_Discovery_Interface_Display_Logic_for_Primo_VE#Configuring_Miscellaneous_Display_Options</a:t>
            </a:r>
            <a:r>
              <a:rPr lang="en-US" sz="1800" dirty="0">
                <a:ea typeface="+mn-lt"/>
                <a:cs typeface="+mn-lt"/>
              </a:rPr>
              <a:t> </a:t>
            </a:r>
          </a:p>
          <a:p>
            <a:endParaRPr lang="en-US" sz="2100" dirty="0">
              <a:latin typeface="Times New Roman" panose="02020603050405020304" pitchFamily="18" charset="0"/>
              <a:ea typeface="+mn-lt"/>
              <a:cs typeface="Times New Roman" panose="02020603050405020304" pitchFamily="18" charset="0"/>
            </a:endParaRPr>
          </a:p>
          <a:p>
            <a:endParaRPr lang="en-US" sz="2100" dirty="0">
              <a:latin typeface="Times New Roman" panose="02020603050405020304" pitchFamily="18" charset="0"/>
              <a:ea typeface="+mn-lt"/>
              <a:cs typeface="Times New Roman" panose="02020603050405020304" pitchFamily="18" charset="0"/>
            </a:endParaRPr>
          </a:p>
        </p:txBody>
      </p:sp>
      <p:pic>
        <p:nvPicPr>
          <p:cNvPr id="7" name="Picture 6" descr="A picture containing rectangle&#10;&#10;Description automatically generated">
            <a:extLst>
              <a:ext uri="{FF2B5EF4-FFF2-40B4-BE49-F238E27FC236}">
                <a16:creationId xmlns:a16="http://schemas.microsoft.com/office/drawing/2014/main" id="{D2DEE413-836B-14CF-4416-0373181FDC0B}"/>
              </a:ext>
            </a:extLst>
          </p:cNvPr>
          <p:cNvPicPr>
            <a:picLocks noChangeAspect="1"/>
          </p:cNvPicPr>
          <p:nvPr/>
        </p:nvPicPr>
        <p:blipFill>
          <a:blip r:embed="rId4"/>
          <a:stretch>
            <a:fillRect/>
          </a:stretch>
        </p:blipFill>
        <p:spPr>
          <a:xfrm>
            <a:off x="400123" y="3868597"/>
            <a:ext cx="4585997" cy="770922"/>
          </a:xfrm>
          <a:prstGeom prst="rect">
            <a:avLst/>
          </a:prstGeom>
          <a:ln>
            <a:solidFill>
              <a:srgbClr val="000000"/>
            </a:solidFill>
          </a:ln>
        </p:spPr>
      </p:pic>
      <p:pic>
        <p:nvPicPr>
          <p:cNvPr id="9" name="Picture 8" descr="A picture containing application&#10;&#10;Description automatically generated">
            <a:extLst>
              <a:ext uri="{FF2B5EF4-FFF2-40B4-BE49-F238E27FC236}">
                <a16:creationId xmlns:a16="http://schemas.microsoft.com/office/drawing/2014/main" id="{0BB0E75A-040C-CC29-54E2-54045ABE4F3D}"/>
              </a:ext>
            </a:extLst>
          </p:cNvPr>
          <p:cNvPicPr>
            <a:picLocks noChangeAspect="1"/>
          </p:cNvPicPr>
          <p:nvPr/>
        </p:nvPicPr>
        <p:blipFill>
          <a:blip r:embed="rId5"/>
          <a:stretch>
            <a:fillRect/>
          </a:stretch>
        </p:blipFill>
        <p:spPr>
          <a:xfrm>
            <a:off x="2614385" y="1518757"/>
            <a:ext cx="5845630" cy="1326028"/>
          </a:xfrm>
          <a:prstGeom prst="rect">
            <a:avLst/>
          </a:prstGeom>
          <a:ln>
            <a:solidFill>
              <a:srgbClr val="000000"/>
            </a:solidFill>
          </a:ln>
        </p:spPr>
      </p:pic>
      <p:sp>
        <p:nvSpPr>
          <p:cNvPr id="10" name="TextBox 9">
            <a:extLst>
              <a:ext uri="{FF2B5EF4-FFF2-40B4-BE49-F238E27FC236}">
                <a16:creationId xmlns:a16="http://schemas.microsoft.com/office/drawing/2014/main" id="{0C1ECAE1-DEFE-A67C-27FB-2FD967A3E953}"/>
              </a:ext>
            </a:extLst>
          </p:cNvPr>
          <p:cNvSpPr txBox="1"/>
          <p:nvPr/>
        </p:nvSpPr>
        <p:spPr>
          <a:xfrm>
            <a:off x="279589" y="6489114"/>
            <a:ext cx="8180426" cy="369332"/>
          </a:xfrm>
          <a:prstGeom prst="rect">
            <a:avLst/>
          </a:prstGeom>
          <a:noFill/>
        </p:spPr>
        <p:txBody>
          <a:bodyPr wrap="square" rtlCol="0">
            <a:spAutoFit/>
          </a:bodyPr>
          <a:lstStyle/>
          <a:p>
            <a:r>
              <a:rPr lang="en-US" dirty="0">
                <a:solidFill>
                  <a:srgbClr val="F5F6EA"/>
                </a:solidFill>
              </a:rPr>
              <a:t>Testing Recommendation: Sandbox</a:t>
            </a:r>
          </a:p>
        </p:txBody>
      </p:sp>
      <p:sp>
        <p:nvSpPr>
          <p:cNvPr id="11" name="Rectangle 10">
            <a:extLst>
              <a:ext uri="{FF2B5EF4-FFF2-40B4-BE49-F238E27FC236}">
                <a16:creationId xmlns:a16="http://schemas.microsoft.com/office/drawing/2014/main" id="{01A8FBE2-8523-88D3-2764-EC53B456F2AD}"/>
              </a:ext>
            </a:extLst>
          </p:cNvPr>
          <p:cNvSpPr/>
          <p:nvPr/>
        </p:nvSpPr>
        <p:spPr>
          <a:xfrm>
            <a:off x="7014806" y="2275574"/>
            <a:ext cx="848514" cy="36389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E0D00E-3641-CFE7-4CAA-62FB586BFF8B}"/>
              </a:ext>
            </a:extLst>
          </p:cNvPr>
          <p:cNvSpPr txBox="1"/>
          <p:nvPr/>
        </p:nvSpPr>
        <p:spPr>
          <a:xfrm>
            <a:off x="5384800" y="3868597"/>
            <a:ext cx="3359076" cy="584775"/>
          </a:xfrm>
          <a:prstGeom prst="rect">
            <a:avLst/>
          </a:prstGeom>
          <a:noFill/>
        </p:spPr>
        <p:txBody>
          <a:bodyPr wrap="square" rtlCol="0">
            <a:spAutoFit/>
          </a:bodyPr>
          <a:lstStyle/>
          <a:p>
            <a:r>
              <a:rPr lang="en-US" sz="1600" dirty="0"/>
              <a:t>* Requires General System Admin or Fulfillment Admin role</a:t>
            </a:r>
          </a:p>
        </p:txBody>
      </p:sp>
    </p:spTree>
    <p:extLst>
      <p:ext uri="{BB962C8B-B14F-4D97-AF65-F5344CB8AC3E}">
        <p14:creationId xmlns:p14="http://schemas.microsoft.com/office/powerpoint/2010/main" val="411886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9954" y="493943"/>
            <a:ext cx="8503631" cy="5849287"/>
          </a:xfrm>
          <a:prstGeom prst="rect">
            <a:avLst/>
          </a:prstGeom>
        </p:spPr>
        <p:txBody>
          <a:bodyPr/>
          <a:lstStyle/>
          <a:p>
            <a:pPr algn="ctr"/>
            <a:r>
              <a:rPr lang="en-US" sz="2400" b="1" dirty="0">
                <a:latin typeface="Arial" panose="020B0604020202020204" pitchFamily="34" charset="0"/>
                <a:ea typeface="+mn-lt"/>
                <a:cs typeface="Arial" panose="020B0604020202020204" pitchFamily="34" charset="0"/>
              </a:rPr>
              <a:t>Agenda – 9/8/2022</a:t>
            </a:r>
          </a:p>
          <a:p>
            <a:endParaRPr lang="en-US" sz="2100" dirty="0">
              <a:latin typeface="+mj-lt"/>
              <a:ea typeface="+mn-lt"/>
              <a:cs typeface="+mn-lt"/>
            </a:endParaRPr>
          </a:p>
          <a:p>
            <a:pPr>
              <a:spcBef>
                <a:spcPts val="0"/>
              </a:spcBef>
            </a:pPr>
            <a:r>
              <a:rPr lang="en-US" sz="2400" dirty="0">
                <a:latin typeface="Arial" panose="020B0604020202020204" pitchFamily="34" charset="0"/>
                <a:ea typeface="+mn-lt"/>
                <a:cs typeface="Arial" panose="020B0604020202020204" pitchFamily="34" charset="0"/>
              </a:rPr>
              <a:t>Announcements and Reminders</a:t>
            </a:r>
          </a:p>
          <a:p>
            <a:pPr>
              <a:spcBef>
                <a:spcPts val="0"/>
              </a:spcBef>
            </a:pPr>
            <a:endParaRPr lang="en-US" sz="2400" dirty="0">
              <a:latin typeface="Arial" panose="020B0604020202020204" pitchFamily="34" charset="0"/>
              <a:ea typeface="+mn-lt"/>
              <a:cs typeface="Arial" panose="020B0604020202020204" pitchFamily="34" charset="0"/>
            </a:endParaRPr>
          </a:p>
          <a:p>
            <a:pPr>
              <a:spcBef>
                <a:spcPts val="0"/>
              </a:spcBef>
            </a:pPr>
            <a:r>
              <a:rPr lang="en-US" sz="2400" dirty="0">
                <a:latin typeface="Arial" panose="020B0604020202020204" pitchFamily="34" charset="0"/>
                <a:ea typeface="+mn-lt"/>
                <a:cs typeface="Arial" panose="020B0604020202020204" pitchFamily="34" charset="0"/>
              </a:rPr>
              <a:t>Primo VE: Potpourri of Customizations</a:t>
            </a:r>
          </a:p>
          <a:p>
            <a:pPr marL="1085850" lvl="1" indent="-342900">
              <a:spcBef>
                <a:spcPts val="0"/>
              </a:spcBef>
              <a:buFont typeface="Arial" panose="020B0604020202020204" pitchFamily="34" charset="0"/>
              <a:buChar char="•"/>
            </a:pPr>
            <a:r>
              <a:rPr lang="en-US" dirty="0">
                <a:solidFill>
                  <a:srgbClr val="592C5F"/>
                </a:solidFill>
                <a:latin typeface="Arial" panose="020B0604020202020204" pitchFamily="34" charset="0"/>
                <a:ea typeface="+mn-lt"/>
                <a:cs typeface="Arial" panose="020B0604020202020204" pitchFamily="34" charset="0"/>
              </a:rPr>
              <a:t>Disclaimers and Reminders</a:t>
            </a:r>
          </a:p>
          <a:p>
            <a:pPr marL="1085850" lvl="1" indent="-342900">
              <a:spcBef>
                <a:spcPts val="0"/>
              </a:spcBef>
              <a:buFont typeface="Arial" panose="020B0604020202020204" pitchFamily="34" charset="0"/>
              <a:buChar char="•"/>
            </a:pPr>
            <a:r>
              <a:rPr lang="en-US" dirty="0">
                <a:latin typeface="Arial" panose="020B0604020202020204" pitchFamily="34" charset="0"/>
                <a:ea typeface="+mn-lt"/>
                <a:cs typeface="Arial" panose="020B0604020202020204" pitchFamily="34" charset="0"/>
              </a:rPr>
              <a:t>Feedback Tool</a:t>
            </a:r>
          </a:p>
          <a:p>
            <a:pPr marL="1085850" lvl="1" indent="-34290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Alphabetic Sort of Subjects in Full Record Display Details </a:t>
            </a:r>
          </a:p>
          <a:p>
            <a:pPr marL="1085850" lvl="1" indent="-34290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CDI Search Results Options</a:t>
            </a:r>
          </a:p>
          <a:p>
            <a:pPr marL="1085850" lvl="1" indent="-34290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Indexing of Holdings Metadata</a:t>
            </a:r>
          </a:p>
          <a:p>
            <a:pPr marL="1085850" lvl="1" indent="-342900">
              <a:spcBef>
                <a:spcPts val="0"/>
              </a:spcBef>
              <a:buFont typeface="Arial" panose="020B0604020202020204" pitchFamily="34" charset="0"/>
              <a:buChar char="•"/>
            </a:pPr>
            <a:r>
              <a:rPr lang="en-US" dirty="0" err="1">
                <a:latin typeface="Arial" panose="020B0604020202020204" pitchFamily="34" charset="0"/>
                <a:ea typeface="+mn-lt"/>
                <a:cs typeface="Arial" panose="020B0604020202020204" pitchFamily="34" charset="0"/>
              </a:rPr>
              <a:t>Quicklinks</a:t>
            </a:r>
            <a:endParaRPr lang="en-US" dirty="0">
              <a:latin typeface="Arial" panose="020B0604020202020204" pitchFamily="34" charset="0"/>
              <a:ea typeface="+mn-lt"/>
              <a:cs typeface="Arial" panose="020B0604020202020204" pitchFamily="34" charset="0"/>
            </a:endParaRPr>
          </a:p>
          <a:p>
            <a:pPr marL="1085850" lvl="1" indent="-34290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Location Order in Full Record Display’s Get It Section</a:t>
            </a:r>
          </a:p>
          <a:p>
            <a:pPr marL="1085850" lvl="1" indent="-34290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Journal Coverage Dates in Brief Results</a:t>
            </a:r>
          </a:p>
          <a:p>
            <a:pPr marL="1085850" lvl="1" indent="-34290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Disable Edit Option in Personal Details of My Library Card</a:t>
            </a:r>
            <a:endParaRPr lang="en-US" dirty="0">
              <a:latin typeface="Arial" panose="020B0604020202020204" pitchFamily="34" charset="0"/>
              <a:ea typeface="+mn-lt"/>
              <a:cs typeface="Arial" panose="020B0604020202020204" pitchFamily="34" charset="0"/>
            </a:endParaRPr>
          </a:p>
          <a:p>
            <a:pPr marL="1085850" lvl="1" indent="-34290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Broaden “Not Available” status in Brief Results</a:t>
            </a:r>
          </a:p>
          <a:p>
            <a:pPr marL="1085850" lvl="1" indent="-342900">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Display License Terms Information for E-Resources</a:t>
            </a:r>
            <a:endParaRPr lang="en-US" dirty="0">
              <a:latin typeface="Arial" panose="020B0604020202020204" pitchFamily="34" charset="0"/>
              <a:ea typeface="+mn-lt"/>
              <a:cs typeface="Arial" panose="020B0604020202020204" pitchFamily="34" charset="0"/>
            </a:endParaRPr>
          </a:p>
          <a:p>
            <a:pPr marL="1085850" lvl="1" indent="-342900">
              <a:spcBef>
                <a:spcPts val="0"/>
              </a:spcBef>
              <a:buFont typeface="Arial" panose="020B0604020202020204" pitchFamily="34" charset="0"/>
              <a:buChar char="•"/>
            </a:pPr>
            <a:endParaRPr lang="en-US"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470132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Your Questions</a:t>
            </a:r>
          </a:p>
        </p:txBody>
      </p:sp>
      <p:sp>
        <p:nvSpPr>
          <p:cNvPr id="4" name="Chart Placeholder 3"/>
          <p:cNvSpPr>
            <a:spLocks noGrp="1"/>
          </p:cNvSpPr>
          <p:nvPr>
            <p:ph type="chart" sz="quarter" idx="10"/>
          </p:nvPr>
        </p:nvSpPr>
        <p:spPr/>
      </p:sp>
      <p:pic>
        <p:nvPicPr>
          <p:cNvPr id="2052" name="Picture 4" descr="Question Mark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7447"/>
            <a:ext cx="9114757" cy="60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13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wrap="square" anchor="ctr">
            <a:normAutofit/>
          </a:bodyPr>
          <a:lstStyle/>
          <a:p>
            <a:r>
              <a:rPr lang="en-US" b="1" dirty="0"/>
              <a:t>I-Share Alma Primo VE Office hours</a:t>
            </a:r>
            <a:endParaRPr lang="en-US" dirty="0"/>
          </a:p>
        </p:txBody>
      </p:sp>
      <p:sp>
        <p:nvSpPr>
          <p:cNvPr id="6" name="Content Placeholder 1">
            <a:extLst>
              <a:ext uri="{FF2B5EF4-FFF2-40B4-BE49-F238E27FC236}">
                <a16:creationId xmlns:a16="http://schemas.microsoft.com/office/drawing/2014/main" id="{8B72402F-53C8-4647-BC3F-04DE232EF3D4}"/>
              </a:ext>
            </a:extLst>
          </p:cNvPr>
          <p:cNvSpPr>
            <a:spLocks noGrp="1"/>
          </p:cNvSpPr>
          <p:nvPr>
            <p:ph sz="quarter" idx="11"/>
          </p:nvPr>
        </p:nvSpPr>
        <p:spPr>
          <a:xfrm>
            <a:off x="4572000" y="634995"/>
            <a:ext cx="4283075" cy="4860925"/>
          </a:xfrm>
        </p:spPr>
        <p:txBody>
          <a:bodyPr wrap="square" anchor="t">
            <a:normAutofit/>
          </a:bodyPr>
          <a:lstStyle/>
          <a:p>
            <a:endParaRPr lang="en-US" b="1" dirty="0"/>
          </a:p>
          <a:p>
            <a:endParaRPr lang="en-US" b="1" dirty="0"/>
          </a:p>
          <a:p>
            <a:r>
              <a:rPr lang="en-US" b="1" dirty="0"/>
              <a:t>Join us October 13</a:t>
            </a:r>
            <a:br>
              <a:rPr lang="en-US" b="1" dirty="0"/>
            </a:br>
            <a:r>
              <a:rPr lang="en-US" b="1" dirty="0"/>
              <a:t>at 2pm for another </a:t>
            </a:r>
          </a:p>
          <a:p>
            <a:r>
              <a:rPr lang="en-US" b="1" dirty="0"/>
              <a:t>Office Hour session.</a:t>
            </a:r>
            <a:br>
              <a:rPr lang="en-US" b="1" dirty="0"/>
            </a:br>
            <a:endParaRPr lang="en-US" b="1" dirty="0"/>
          </a:p>
          <a:p>
            <a:r>
              <a:rPr lang="en-US" b="1" dirty="0"/>
              <a:t>Contact CARLI at </a:t>
            </a:r>
          </a:p>
          <a:p>
            <a:r>
              <a:rPr lang="en-US" b="1" dirty="0" err="1"/>
              <a:t>support@carli.illinois.edu</a:t>
            </a:r>
            <a:endParaRPr lang="en-US" b="1" dirty="0"/>
          </a:p>
          <a:p>
            <a:endParaRPr lang="en-US" dirty="0"/>
          </a:p>
        </p:txBody>
      </p:sp>
      <p:sp>
        <p:nvSpPr>
          <p:cNvPr id="11" name="Text Placeholder 4">
            <a:extLst>
              <a:ext uri="{FF2B5EF4-FFF2-40B4-BE49-F238E27FC236}">
                <a16:creationId xmlns:a16="http://schemas.microsoft.com/office/drawing/2014/main" id="{266EFA9D-BE97-A18B-25D9-9BE6E14C0486}"/>
              </a:ext>
            </a:extLst>
          </p:cNvPr>
          <p:cNvSpPr>
            <a:spLocks noGrp="1"/>
          </p:cNvSpPr>
          <p:nvPr>
            <p:ph type="body" sz="quarter" idx="13"/>
          </p:nvPr>
        </p:nvSpPr>
        <p:spPr>
          <a:xfrm>
            <a:off x="230188" y="5599113"/>
            <a:ext cx="8624887" cy="635000"/>
          </a:xfrm>
        </p:spPr>
        <p:txBody>
          <a:bodyPr/>
          <a:lstStyle/>
          <a:p>
            <a:r>
              <a:rPr lang="en-US" dirty="0"/>
              <a:t>POS1009070396, Missouri ironweed; Plants of SIUE (Southern Illinois University Edwardsville) </a:t>
            </a:r>
            <a:r>
              <a:rPr lang="en-US" dirty="0">
                <a:hlinkClick r:id="rId3"/>
              </a:rPr>
              <a:t>https://collections.carli.illinois.edu/digital/collection/sie_plants/id/223/rec/70</a:t>
            </a:r>
            <a:r>
              <a:rPr lang="en-US" dirty="0"/>
              <a:t> </a:t>
            </a:r>
          </a:p>
        </p:txBody>
      </p:sp>
      <p:pic>
        <p:nvPicPr>
          <p:cNvPr id="4" name="Picture 3" descr="A close up of purple flowers&#10;&#10;Description automatically generated with medium confidence">
            <a:extLst>
              <a:ext uri="{FF2B5EF4-FFF2-40B4-BE49-F238E27FC236}">
                <a16:creationId xmlns:a16="http://schemas.microsoft.com/office/drawing/2014/main" id="{63547C30-21E5-8013-7DAF-B283F68A95B1}"/>
              </a:ext>
            </a:extLst>
          </p:cNvPr>
          <p:cNvPicPr>
            <a:picLocks noChangeAspect="1"/>
          </p:cNvPicPr>
          <p:nvPr/>
        </p:nvPicPr>
        <p:blipFill>
          <a:blip r:embed="rId4"/>
          <a:stretch>
            <a:fillRect/>
          </a:stretch>
        </p:blipFill>
        <p:spPr>
          <a:xfrm>
            <a:off x="883298" y="683818"/>
            <a:ext cx="3175518" cy="4763277"/>
          </a:xfrm>
          <a:prstGeom prst="rect">
            <a:avLst/>
          </a:prstGeom>
        </p:spPr>
      </p:pic>
    </p:spTree>
    <p:extLst>
      <p:ext uri="{BB962C8B-B14F-4D97-AF65-F5344CB8AC3E}">
        <p14:creationId xmlns:p14="http://schemas.microsoft.com/office/powerpoint/2010/main" val="331848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23E668-5FDB-F8E6-273F-B3C28F9A921B}"/>
              </a:ext>
            </a:extLst>
          </p:cNvPr>
          <p:cNvSpPr>
            <a:spLocks noGrp="1"/>
          </p:cNvSpPr>
          <p:nvPr>
            <p:ph type="title"/>
          </p:nvPr>
        </p:nvSpPr>
        <p:spPr/>
        <p:txBody>
          <a:bodyPr/>
          <a:lstStyle/>
          <a:p>
            <a:r>
              <a:rPr lang="en-US" dirty="0"/>
              <a:t>REMINDERS</a:t>
            </a:r>
          </a:p>
        </p:txBody>
      </p:sp>
      <p:sp>
        <p:nvSpPr>
          <p:cNvPr id="5" name="Content Placeholder 2">
            <a:extLst>
              <a:ext uri="{FF2B5EF4-FFF2-40B4-BE49-F238E27FC236}">
                <a16:creationId xmlns:a16="http://schemas.microsoft.com/office/drawing/2014/main" id="{12EB9550-CF19-FFFA-4622-D00DE9D63AEA}"/>
              </a:ext>
            </a:extLst>
          </p:cNvPr>
          <p:cNvSpPr txBox="1">
            <a:spLocks/>
          </p:cNvSpPr>
          <p:nvPr/>
        </p:nvSpPr>
        <p:spPr bwMode="auto">
          <a:xfrm>
            <a:off x="135924" y="728420"/>
            <a:ext cx="8872152" cy="557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b="1" dirty="0">
                <a:latin typeface="+mj-lt"/>
                <a:ea typeface="+mn-lt"/>
                <a:cs typeface="+mn-lt"/>
              </a:rPr>
              <a:t>I-Share Liaisons Webinar</a:t>
            </a:r>
          </a:p>
          <a:p>
            <a:pPr algn="ctr"/>
            <a:r>
              <a:rPr lang="en-US" sz="2800" dirty="0">
                <a:latin typeface="+mj-lt"/>
                <a:ea typeface="+mn-lt"/>
                <a:cs typeface="+mn-lt"/>
              </a:rPr>
              <a:t>Wednesday, September 14 from 3:00-4:00pm</a:t>
            </a:r>
          </a:p>
          <a:p>
            <a:pPr algn="ctr"/>
            <a:endParaRPr lang="en-US" sz="2800" dirty="0">
              <a:latin typeface="+mj-lt"/>
              <a:ea typeface="+mn-lt"/>
              <a:cs typeface="+mn-lt"/>
            </a:endParaRPr>
          </a:p>
          <a:p>
            <a:pPr algn="ctr"/>
            <a:r>
              <a:rPr lang="en-US" sz="2400" dirty="0">
                <a:latin typeface="Arial" panose="020B0604020202020204" pitchFamily="34" charset="0"/>
                <a:cs typeface="Arial" panose="020B0604020202020204" pitchFamily="34" charset="0"/>
              </a:rPr>
              <a:t>Review the roles and responsibilities of I-Share Liaisons. Attendance of I-Share Liaisons is encouraged but not required. </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Register on CARLI website at: </a:t>
            </a:r>
          </a:p>
          <a:p>
            <a:pPr algn="ctr"/>
            <a:r>
              <a:rPr lang="en-US" sz="2400" dirty="0">
                <a:latin typeface="Arial" panose="020B0604020202020204" pitchFamily="34" charset="0"/>
                <a:cs typeface="Arial" panose="020B0604020202020204" pitchFamily="34" charset="0"/>
                <a:hlinkClick r:id="rId3"/>
              </a:rPr>
              <a:t>https://www.carli.illinois.edu/role-i-share-liaisons-webinar-0</a:t>
            </a:r>
            <a:r>
              <a:rPr lang="en-US" sz="2400" dirty="0">
                <a:latin typeface="Arial" panose="020B0604020202020204" pitchFamily="34" charset="0"/>
                <a:cs typeface="Arial" panose="020B0604020202020204" pitchFamily="34" charset="0"/>
              </a:rPr>
              <a:t> </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Session will be recorded.</a:t>
            </a:r>
          </a:p>
        </p:txBody>
      </p:sp>
    </p:spTree>
    <p:extLst>
      <p:ext uri="{BB962C8B-B14F-4D97-AF65-F5344CB8AC3E}">
        <p14:creationId xmlns:p14="http://schemas.microsoft.com/office/powerpoint/2010/main" val="47585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23E668-5FDB-F8E6-273F-B3C28F9A921B}"/>
              </a:ext>
            </a:extLst>
          </p:cNvPr>
          <p:cNvSpPr>
            <a:spLocks noGrp="1"/>
          </p:cNvSpPr>
          <p:nvPr>
            <p:ph type="title"/>
          </p:nvPr>
        </p:nvSpPr>
        <p:spPr/>
        <p:txBody>
          <a:bodyPr/>
          <a:lstStyle/>
          <a:p>
            <a:r>
              <a:rPr lang="en-US" dirty="0"/>
              <a:t>REMINDERS</a:t>
            </a:r>
          </a:p>
        </p:txBody>
      </p:sp>
      <p:sp>
        <p:nvSpPr>
          <p:cNvPr id="5" name="Content Placeholder 2">
            <a:extLst>
              <a:ext uri="{FF2B5EF4-FFF2-40B4-BE49-F238E27FC236}">
                <a16:creationId xmlns:a16="http://schemas.microsoft.com/office/drawing/2014/main" id="{12EB9550-CF19-FFFA-4622-D00DE9D63AEA}"/>
              </a:ext>
            </a:extLst>
          </p:cNvPr>
          <p:cNvSpPr txBox="1">
            <a:spLocks/>
          </p:cNvSpPr>
          <p:nvPr/>
        </p:nvSpPr>
        <p:spPr bwMode="auto">
          <a:xfrm>
            <a:off x="135924" y="714352"/>
            <a:ext cx="8872152" cy="5578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spcBef>
                <a:spcPts val="0"/>
              </a:spcBef>
              <a:buNone/>
            </a:pPr>
            <a:r>
              <a:rPr lang="en-US" sz="2400" b="1" dirty="0">
                <a:latin typeface="Arial"/>
                <a:ea typeface="+mn-lt"/>
                <a:cs typeface="+mn-lt"/>
              </a:rPr>
              <a:t>Upcoming Office Hours </a:t>
            </a:r>
            <a:endParaRPr lang="en-US" sz="2400" b="1" dirty="0">
              <a:cs typeface="+mn-lt"/>
            </a:endParaRPr>
          </a:p>
          <a:p>
            <a:pPr marL="925513" lvl="1" indent="-274638">
              <a:spcBef>
                <a:spcPts val="0"/>
              </a:spcBef>
              <a:buChar char="•"/>
            </a:pPr>
            <a:r>
              <a:rPr lang="en-US" sz="2400" dirty="0">
                <a:latin typeface="Arial"/>
                <a:ea typeface="+mn-lt"/>
                <a:cs typeface="+mn-lt"/>
              </a:rPr>
              <a:t>Held on the 2</a:t>
            </a:r>
            <a:r>
              <a:rPr lang="en-US" sz="2400" baseline="30000" dirty="0">
                <a:latin typeface="Arial"/>
                <a:ea typeface="+mn-lt"/>
                <a:cs typeface="+mn-lt"/>
              </a:rPr>
              <a:t>nd</a:t>
            </a:r>
            <a:r>
              <a:rPr lang="en-US" sz="2400" dirty="0">
                <a:latin typeface="Arial"/>
                <a:ea typeface="+mn-lt"/>
                <a:cs typeface="+mn-lt"/>
              </a:rPr>
              <a:t> Thursday of each month from 2:00-3:00pm</a:t>
            </a:r>
          </a:p>
          <a:p>
            <a:pPr marL="925195" lvl="1" indent="-274320">
              <a:spcBef>
                <a:spcPts val="0"/>
              </a:spcBef>
              <a:buChar char="•"/>
            </a:pPr>
            <a:r>
              <a:rPr lang="en-US" sz="2400" dirty="0">
                <a:latin typeface="Arial"/>
                <a:ea typeface="+mn-lt"/>
                <a:cs typeface="+mn-lt"/>
              </a:rPr>
              <a:t>Next session: October 13, 2022</a:t>
            </a:r>
          </a:p>
          <a:p>
            <a:pPr marL="925195" lvl="1" indent="-274320">
              <a:spcBef>
                <a:spcPts val="0"/>
              </a:spcBef>
              <a:buChar char="•"/>
            </a:pPr>
            <a:endParaRPr lang="en-US" sz="2400" dirty="0">
              <a:latin typeface="Arial"/>
              <a:ea typeface="+mn-lt"/>
              <a:cs typeface="+mn-lt"/>
            </a:endParaRPr>
          </a:p>
          <a:p>
            <a:pPr marL="173736" lvl="1" indent="0">
              <a:spcBef>
                <a:spcPts val="0"/>
              </a:spcBef>
              <a:buNone/>
            </a:pPr>
            <a:r>
              <a:rPr lang="en-US" sz="2400" b="1" dirty="0">
                <a:latin typeface="Arial"/>
                <a:ea typeface="+mn-lt"/>
                <a:cs typeface="+mn-lt"/>
              </a:rPr>
              <a:t>Let’s Talk About Fulfillment</a:t>
            </a:r>
          </a:p>
          <a:p>
            <a:pPr marL="925513" lvl="1" indent="-274638">
              <a:spcBef>
                <a:spcPts val="0"/>
              </a:spcBef>
              <a:buChar char="•"/>
            </a:pPr>
            <a:r>
              <a:rPr lang="en-US" sz="2400" dirty="0">
                <a:latin typeface="Arial"/>
                <a:ea typeface="+mn-lt"/>
                <a:cs typeface="+mn-lt"/>
              </a:rPr>
              <a:t>Held on some Fridays of each month from 2:00-3:30pm</a:t>
            </a:r>
          </a:p>
          <a:p>
            <a:pPr marL="925513" lvl="1" indent="-274638">
              <a:spcBef>
                <a:spcPts val="0"/>
              </a:spcBef>
              <a:buChar char="•"/>
            </a:pPr>
            <a:r>
              <a:rPr lang="en-US" sz="2400" dirty="0">
                <a:latin typeface="Arial"/>
                <a:ea typeface="+mn-lt"/>
                <a:cs typeface="+mn-lt"/>
              </a:rPr>
              <a:t>Next session on September 16</a:t>
            </a:r>
          </a:p>
          <a:p>
            <a:pPr marL="173736" lvl="1" indent="0">
              <a:spcBef>
                <a:spcPts val="0"/>
              </a:spcBef>
              <a:buNone/>
            </a:pPr>
            <a:endParaRPr lang="en-US" sz="2400" dirty="0">
              <a:latin typeface="Arial"/>
              <a:ea typeface="+mn-lt"/>
              <a:cs typeface="+mn-lt"/>
            </a:endParaRPr>
          </a:p>
          <a:p>
            <a:pPr marL="173736" lvl="1" indent="0">
              <a:spcBef>
                <a:spcPts val="0"/>
              </a:spcBef>
              <a:buNone/>
            </a:pPr>
            <a:r>
              <a:rPr lang="en-US" sz="2400" b="1" dirty="0">
                <a:latin typeface="Arial"/>
                <a:ea typeface="+mn-lt"/>
                <a:cs typeface="+mn-lt"/>
              </a:rPr>
              <a:t>Technical Services Q&amp;A</a:t>
            </a:r>
          </a:p>
          <a:p>
            <a:pPr marL="925513" lvl="1" indent="-274638">
              <a:spcBef>
                <a:spcPts val="0"/>
              </a:spcBef>
              <a:buChar char="•"/>
            </a:pPr>
            <a:r>
              <a:rPr lang="en-US" sz="2400" dirty="0">
                <a:latin typeface="Arial"/>
                <a:ea typeface="+mn-lt"/>
                <a:cs typeface="+mn-lt"/>
              </a:rPr>
              <a:t>Next session: Wednesday, September 21, from 2:00-3:00pm</a:t>
            </a:r>
          </a:p>
          <a:p>
            <a:pPr marL="925513" lvl="1" indent="-274638">
              <a:spcBef>
                <a:spcPts val="0"/>
              </a:spcBef>
              <a:buFont typeface="Arial" charset="0"/>
              <a:buChar char="•"/>
            </a:pPr>
            <a:r>
              <a:rPr lang="en-US" sz="2400" dirty="0">
                <a:latin typeface="Arial"/>
                <a:ea typeface="+mn-lt"/>
                <a:cs typeface="+mn-lt"/>
                <a:hlinkClick r:id="rId3" tooltip="https://www.carli.illinois.edu/products-services/i-share/TechServicesQA">
                  <a:extLst>
                    <a:ext uri="{A12FA001-AC4F-418D-AE19-62706E023703}">
                      <ahyp:hlinkClr xmlns:ahyp="http://schemas.microsoft.com/office/drawing/2018/hyperlinkcolor" val="tx"/>
                    </a:ext>
                  </a:extLst>
                </a:hlinkClick>
              </a:rPr>
              <a:t>https://go.illinois.edu/CARLItsqa</a:t>
            </a:r>
            <a:r>
              <a:rPr lang="en-US" sz="2400" dirty="0">
                <a:latin typeface="Arial"/>
                <a:ea typeface="+mn-lt"/>
                <a:cs typeface="+mn-lt"/>
              </a:rPr>
              <a:t> for past sessions</a:t>
            </a:r>
          </a:p>
          <a:p>
            <a:pPr marL="650875" lvl="1" indent="0">
              <a:spcBef>
                <a:spcPts val="0"/>
              </a:spcBef>
              <a:buNone/>
            </a:pPr>
            <a:endParaRPr lang="en-US" sz="2400" dirty="0">
              <a:latin typeface="Arial"/>
              <a:ea typeface="+mn-lt"/>
              <a:cs typeface="+mn-lt"/>
            </a:endParaRPr>
          </a:p>
          <a:p>
            <a:pPr marL="165100" lvl="1" indent="0">
              <a:spcBef>
                <a:spcPts val="0"/>
              </a:spcBef>
              <a:buNone/>
            </a:pPr>
            <a:r>
              <a:rPr lang="en-US" sz="2400" b="1" dirty="0">
                <a:latin typeface="Arial"/>
                <a:ea typeface="+mn-lt"/>
                <a:cs typeface="+mn-lt"/>
              </a:rPr>
              <a:t>All event are on the </a:t>
            </a:r>
            <a:r>
              <a:rPr lang="en-US" sz="2400" b="1" dirty="0">
                <a:latin typeface="Arial"/>
                <a:ea typeface="+mn-lt"/>
                <a:cs typeface="+mn-lt"/>
                <a:hlinkClick r:id="rId4"/>
              </a:rPr>
              <a:t>CARLI Calendar</a:t>
            </a:r>
            <a:r>
              <a:rPr lang="en-US" sz="2400" b="1" dirty="0">
                <a:latin typeface="Arial"/>
                <a:ea typeface="+mn-lt"/>
                <a:cs typeface="+mn-lt"/>
              </a:rPr>
              <a:t>!</a:t>
            </a:r>
          </a:p>
        </p:txBody>
      </p:sp>
    </p:spTree>
    <p:extLst>
      <p:ext uri="{BB962C8B-B14F-4D97-AF65-F5344CB8AC3E}">
        <p14:creationId xmlns:p14="http://schemas.microsoft.com/office/powerpoint/2010/main" val="394433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23E668-5FDB-F8E6-273F-B3C28F9A921B}"/>
              </a:ext>
            </a:extLst>
          </p:cNvPr>
          <p:cNvSpPr>
            <a:spLocks noGrp="1"/>
          </p:cNvSpPr>
          <p:nvPr>
            <p:ph type="title"/>
          </p:nvPr>
        </p:nvSpPr>
        <p:spPr/>
        <p:txBody>
          <a:bodyPr/>
          <a:lstStyle/>
          <a:p>
            <a:r>
              <a:rPr lang="en-US" dirty="0"/>
              <a:t>REMINDERS</a:t>
            </a:r>
          </a:p>
        </p:txBody>
      </p:sp>
      <p:sp>
        <p:nvSpPr>
          <p:cNvPr id="5" name="Content Placeholder 2">
            <a:extLst>
              <a:ext uri="{FF2B5EF4-FFF2-40B4-BE49-F238E27FC236}">
                <a16:creationId xmlns:a16="http://schemas.microsoft.com/office/drawing/2014/main" id="{12EB9550-CF19-FFFA-4622-D00DE9D63AEA}"/>
              </a:ext>
            </a:extLst>
          </p:cNvPr>
          <p:cNvSpPr txBox="1">
            <a:spLocks/>
          </p:cNvSpPr>
          <p:nvPr/>
        </p:nvSpPr>
        <p:spPr bwMode="auto">
          <a:xfrm>
            <a:off x="135924" y="714352"/>
            <a:ext cx="8853331" cy="5578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3738" lvl="1" indent="0" algn="ctr">
              <a:spcBef>
                <a:spcPts val="0"/>
              </a:spcBef>
              <a:buNone/>
            </a:pPr>
            <a:r>
              <a:rPr lang="en-US" sz="2800" b="1" dirty="0">
                <a:latin typeface="Arial"/>
                <a:ea typeface="+mn-lt"/>
                <a:cs typeface="+mn-lt"/>
              </a:rPr>
              <a:t>Alma Electronic Resources</a:t>
            </a:r>
          </a:p>
          <a:p>
            <a:pPr indent="-49212" algn="ctr">
              <a:spcBef>
                <a:spcPts val="0"/>
              </a:spcBef>
            </a:pPr>
            <a:endParaRPr lang="en-US" sz="2700" dirty="0">
              <a:latin typeface="Arial"/>
              <a:ea typeface="+mn-lt"/>
              <a:cs typeface="+mn-lt"/>
            </a:endParaRPr>
          </a:p>
          <a:p>
            <a:pPr indent="-49212" algn="ctr">
              <a:spcBef>
                <a:spcPts val="0"/>
              </a:spcBef>
            </a:pPr>
            <a:r>
              <a:rPr lang="en-US" sz="2700" dirty="0">
                <a:latin typeface="Arial"/>
                <a:ea typeface="+mn-lt"/>
                <a:cs typeface="+mn-lt"/>
              </a:rPr>
              <a:t>Be sure to update your electronic collections in your Alma IZ</a:t>
            </a:r>
          </a:p>
          <a:p>
            <a:pPr indent="-49212" algn="ctr">
              <a:spcBef>
                <a:spcPts val="0"/>
              </a:spcBef>
            </a:pPr>
            <a:endParaRPr lang="en-US" sz="2700" dirty="0">
              <a:latin typeface="Arial"/>
              <a:ea typeface="+mn-lt"/>
              <a:cs typeface="+mn-lt"/>
            </a:endParaRPr>
          </a:p>
          <a:p>
            <a:pPr marL="1036638" lvl="1" indent="-342900">
              <a:spcBef>
                <a:spcPts val="0"/>
              </a:spcBef>
              <a:buFont typeface="Arial" panose="020B0604020202020204" pitchFamily="34" charset="0"/>
              <a:buChar char="•"/>
            </a:pPr>
            <a:r>
              <a:rPr lang="en-US" sz="2300" dirty="0">
                <a:latin typeface="Arial"/>
                <a:ea typeface="+mn-lt"/>
                <a:cs typeface="+mn-lt"/>
              </a:rPr>
              <a:t>Activate any new collections and subscriptions for patrons to get access</a:t>
            </a:r>
          </a:p>
          <a:p>
            <a:pPr marL="1036638" lvl="1" indent="-342900">
              <a:spcBef>
                <a:spcPts val="0"/>
              </a:spcBef>
              <a:buFont typeface="Arial" panose="020B0604020202020204" pitchFamily="34" charset="0"/>
              <a:buChar char="•"/>
            </a:pPr>
            <a:r>
              <a:rPr lang="en-US" sz="2300" dirty="0">
                <a:latin typeface="Arial"/>
                <a:ea typeface="+mn-lt"/>
                <a:cs typeface="+mn-lt"/>
              </a:rPr>
              <a:t>Deactivate and delete collections if you no longer subscribe</a:t>
            </a:r>
          </a:p>
          <a:p>
            <a:pPr marL="1036638" lvl="1" indent="-342900">
              <a:spcBef>
                <a:spcPts val="0"/>
              </a:spcBef>
              <a:buFont typeface="Arial" panose="020B0604020202020204" pitchFamily="34" charset="0"/>
              <a:buChar char="•"/>
            </a:pPr>
            <a:r>
              <a:rPr lang="en-US" sz="2300" dirty="0">
                <a:latin typeface="Arial"/>
                <a:ea typeface="+mn-lt"/>
                <a:cs typeface="+mn-lt"/>
              </a:rPr>
              <a:t>Update any authentication changes you have made</a:t>
            </a:r>
          </a:p>
          <a:p>
            <a:pPr marL="925513" lvl="1" indent="-274638">
              <a:spcBef>
                <a:spcPts val="0"/>
              </a:spcBef>
              <a:buFont typeface="Arial" charset="0"/>
              <a:buChar char="•"/>
            </a:pPr>
            <a:endParaRPr lang="en-US" sz="2400" dirty="0">
              <a:latin typeface="Arial"/>
              <a:ea typeface="+mn-lt"/>
              <a:cs typeface="+mn-lt"/>
            </a:endParaRPr>
          </a:p>
        </p:txBody>
      </p:sp>
    </p:spTree>
    <p:extLst>
      <p:ext uri="{BB962C8B-B14F-4D97-AF65-F5344CB8AC3E}">
        <p14:creationId xmlns:p14="http://schemas.microsoft.com/office/powerpoint/2010/main" val="229097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7EFD5-8CD5-6805-2BB0-5DFC60E0D39E}"/>
              </a:ext>
            </a:extLst>
          </p:cNvPr>
          <p:cNvSpPr>
            <a:spLocks noGrp="1"/>
          </p:cNvSpPr>
          <p:nvPr>
            <p:ph sz="quarter" idx="10"/>
          </p:nvPr>
        </p:nvSpPr>
        <p:spPr>
          <a:xfrm>
            <a:off x="662473" y="1706137"/>
            <a:ext cx="7837715" cy="3789783"/>
          </a:xfrm>
        </p:spPr>
        <p:txBody>
          <a:bodyPr/>
          <a:lstStyle/>
          <a:p>
            <a:pPr algn="ctr"/>
            <a:r>
              <a:rPr lang="en-US" sz="4800" dirty="0">
                <a:latin typeface="Calibri" panose="020F0502020204030204" pitchFamily="34" charset="0"/>
                <a:cs typeface="Calibri" panose="020F0502020204030204" pitchFamily="34" charset="0"/>
              </a:rPr>
              <a:t>Primo VE Potpourri </a:t>
            </a:r>
          </a:p>
          <a:p>
            <a:pPr algn="ctr"/>
            <a:endParaRPr lang="en-US" sz="4800" dirty="0">
              <a:latin typeface="Calibri" panose="020F0502020204030204" pitchFamily="34" charset="0"/>
              <a:cs typeface="Calibri" panose="020F0502020204030204" pitchFamily="34" charset="0"/>
            </a:endParaRPr>
          </a:p>
          <a:p>
            <a:pPr algn="ctr"/>
            <a:r>
              <a:rPr lang="en-US" sz="3200" dirty="0">
                <a:latin typeface="Calibri" panose="020F0502020204030204" pitchFamily="34" charset="0"/>
                <a:cs typeface="Calibri" panose="020F0502020204030204" pitchFamily="34" charset="0"/>
              </a:rPr>
              <a:t>Configurations, Settings, and Customizations You Might Not Be Aware Of</a:t>
            </a:r>
          </a:p>
        </p:txBody>
      </p:sp>
    </p:spTree>
    <p:extLst>
      <p:ext uri="{BB962C8B-B14F-4D97-AF65-F5344CB8AC3E}">
        <p14:creationId xmlns:p14="http://schemas.microsoft.com/office/powerpoint/2010/main" val="98057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Friendly Disclaimers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09954" y="508011"/>
            <a:ext cx="8324091" cy="5741591"/>
          </a:xfrm>
          <a:prstGeom prst="rect">
            <a:avLst/>
          </a:prstGeom>
        </p:spPr>
        <p:txBody>
          <a:bodyPr/>
          <a:lstStyle/>
          <a:p>
            <a:pPr marR="0" lvl="0">
              <a:spcBef>
                <a:spcPts val="0"/>
              </a:spcBef>
              <a:spcAft>
                <a:spcPts val="0"/>
              </a:spcAft>
            </a:pPr>
            <a:r>
              <a:rPr lang="en-US" sz="2800" dirty="0">
                <a:ea typeface="Calibri" panose="020F0502020204030204" pitchFamily="34" charset="0"/>
                <a:cs typeface="Times New Roman" panose="02020603050405020304" pitchFamily="18" charset="0"/>
              </a:rPr>
              <a:t>When making changes to configurations, settings, or customizations…</a:t>
            </a:r>
            <a:endParaRPr lang="en-US" sz="2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800" dirty="0">
                <a:effectLst/>
                <a:ea typeface="Calibri" panose="020F0502020204030204" pitchFamily="34" charset="0"/>
                <a:cs typeface="Times New Roman" panose="02020603050405020304" pitchFamily="18" charset="0"/>
              </a:rPr>
              <a:t>Do not make changes without consulting with all stakeholders at your library.</a:t>
            </a:r>
          </a:p>
          <a:p>
            <a:pPr marL="342900" marR="0" lvl="0" indent="-342900">
              <a:spcBef>
                <a:spcPts val="0"/>
              </a:spcBef>
              <a:spcAft>
                <a:spcPts val="0"/>
              </a:spcAft>
              <a:buFont typeface="Symbol" pitchFamily="2" charset="2"/>
              <a:buChar char=""/>
            </a:pPr>
            <a:r>
              <a:rPr lang="en-US" sz="2800" dirty="0">
                <a:effectLst/>
                <a:ea typeface="Calibri" panose="020F0502020204030204" pitchFamily="34" charset="0"/>
                <a:cs typeface="Times New Roman" panose="02020603050405020304" pitchFamily="18" charset="0"/>
              </a:rPr>
              <a:t>Keep a change log or record of what you change and the rationale behind it. </a:t>
            </a:r>
          </a:p>
          <a:p>
            <a:pPr marL="342900" marR="0" lvl="0" indent="-342900">
              <a:spcBef>
                <a:spcPts val="0"/>
              </a:spcBef>
              <a:spcAft>
                <a:spcPts val="0"/>
              </a:spcAft>
              <a:buFont typeface="Symbol" pitchFamily="2" charset="2"/>
              <a:buChar char=""/>
            </a:pPr>
            <a:r>
              <a:rPr lang="en-US" sz="2800" dirty="0">
                <a:effectLst/>
                <a:ea typeface="Calibri" panose="020F0502020204030204" pitchFamily="34" charset="0"/>
                <a:cs typeface="Times New Roman" panose="02020603050405020304" pitchFamily="18" charset="0"/>
              </a:rPr>
              <a:t>When possible, test changes in one of the CARLI Sandboxes or in a TEST View of Primo VE first before making changes in production.*</a:t>
            </a:r>
          </a:p>
          <a:p>
            <a:pPr marL="342900" marR="0" lvl="0" indent="-342900">
              <a:spcBef>
                <a:spcPts val="0"/>
              </a:spcBef>
              <a:spcAft>
                <a:spcPts val="0"/>
              </a:spcAft>
              <a:buFont typeface="Symbol" pitchFamily="2" charset="2"/>
              <a:buChar char=""/>
            </a:pPr>
            <a:r>
              <a:rPr lang="en-US" sz="2800" dirty="0">
                <a:ea typeface="Calibri" panose="020F0502020204030204" pitchFamily="34" charset="0"/>
                <a:cs typeface="Times New Roman" panose="02020603050405020304" pitchFamily="18" charset="0"/>
              </a:rPr>
              <a:t>Save a copy of your old configuration package zip file! Alma contains only the current version.</a:t>
            </a:r>
          </a:p>
          <a:p>
            <a:pPr marL="342900" marR="0" lvl="0" indent="-342900">
              <a:spcBef>
                <a:spcPts val="0"/>
              </a:spcBef>
              <a:spcAft>
                <a:spcPts val="0"/>
              </a:spcAft>
              <a:buFont typeface="Symbol" pitchFamily="2" charset="2"/>
              <a:buChar char=""/>
            </a:pPr>
            <a:r>
              <a:rPr lang="en-US" sz="2800" dirty="0">
                <a:effectLst/>
                <a:ea typeface="Calibri" panose="020F0502020204030204" pitchFamily="34" charset="0"/>
                <a:cs typeface="Times New Roman" panose="02020603050405020304" pitchFamily="18" charset="0"/>
              </a:rPr>
              <a:t>You’ll need the </a:t>
            </a:r>
            <a:r>
              <a:rPr lang="en-US" sz="2800" i="1" dirty="0">
                <a:effectLst/>
                <a:ea typeface="Calibri" panose="020F0502020204030204" pitchFamily="34" charset="0"/>
                <a:cs typeface="Times New Roman" panose="02020603050405020304" pitchFamily="18" charset="0"/>
              </a:rPr>
              <a:t>Discovery Admin </a:t>
            </a:r>
            <a:r>
              <a:rPr lang="en-US" sz="2800" dirty="0">
                <a:effectLst/>
                <a:ea typeface="Calibri" panose="020F0502020204030204" pitchFamily="34" charset="0"/>
                <a:cs typeface="Times New Roman" panose="02020603050405020304" pitchFamily="18" charset="0"/>
              </a:rPr>
              <a:t>role to make most of these changes except where noted.</a:t>
            </a:r>
          </a:p>
        </p:txBody>
      </p:sp>
    </p:spTree>
    <p:extLst>
      <p:ext uri="{BB962C8B-B14F-4D97-AF65-F5344CB8AC3E}">
        <p14:creationId xmlns:p14="http://schemas.microsoft.com/office/powerpoint/2010/main" val="109743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90F3-8ED3-6D05-D715-EA66C4D4E1F5}"/>
              </a:ext>
            </a:extLst>
          </p:cNvPr>
          <p:cNvSpPr>
            <a:spLocks noGrp="1"/>
          </p:cNvSpPr>
          <p:nvPr>
            <p:ph type="title"/>
          </p:nvPr>
        </p:nvSpPr>
        <p:spPr/>
        <p:txBody>
          <a:bodyPr/>
          <a:lstStyle/>
          <a:p>
            <a:r>
              <a:rPr lang="en-US" dirty="0"/>
              <a:t>Sandboxes and Test Views</a:t>
            </a:r>
          </a:p>
        </p:txBody>
      </p:sp>
      <p:sp>
        <p:nvSpPr>
          <p:cNvPr id="3" name="Content Placeholder 2">
            <a:extLst>
              <a:ext uri="{FF2B5EF4-FFF2-40B4-BE49-F238E27FC236}">
                <a16:creationId xmlns:a16="http://schemas.microsoft.com/office/drawing/2014/main" id="{23D2C265-D983-48D1-C20A-A137EF10E367}"/>
              </a:ext>
            </a:extLst>
          </p:cNvPr>
          <p:cNvSpPr>
            <a:spLocks noGrp="1"/>
          </p:cNvSpPr>
          <p:nvPr>
            <p:ph sz="quarter" idx="10"/>
          </p:nvPr>
        </p:nvSpPr>
        <p:spPr>
          <a:xfrm>
            <a:off x="356633" y="671358"/>
            <a:ext cx="8430734" cy="5515284"/>
          </a:xfrm>
        </p:spPr>
        <p:txBody>
          <a:bodyPr/>
          <a:lstStyle/>
          <a:p>
            <a:pPr marL="342900" indent="-342900">
              <a:buFont typeface="Arial" panose="020B0604020202020204" pitchFamily="34" charset="0"/>
              <a:buChar char="•"/>
            </a:pPr>
            <a:r>
              <a:rPr lang="en-US" sz="2800" dirty="0"/>
              <a:t>Information on the Alma and Primo VE Sandboxes can be found at: </a:t>
            </a:r>
            <a:r>
              <a:rPr lang="en-US" sz="2800" dirty="0">
                <a:hlinkClick r:id="rId3"/>
              </a:rPr>
              <a:t>https://www.carli.illinois.edu/products-services/i-share/alma/sandbox</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From the Primo VE Views list in Alma, you can Duplicate an existing View to make a new Test View:</a:t>
            </a:r>
          </a:p>
          <a:p>
            <a:pPr marL="342900" indent="-342900">
              <a:buFont typeface="Arial" panose="020B0604020202020204" pitchFamily="34" charset="0"/>
              <a:buChar char="•"/>
            </a:pPr>
            <a:endParaRPr lang="en-US" dirty="0"/>
          </a:p>
        </p:txBody>
      </p:sp>
      <p:pic>
        <p:nvPicPr>
          <p:cNvPr id="7" name="Picture 6" descr="Table&#10;&#10;Description automatically generated with medium confidence">
            <a:extLst>
              <a:ext uri="{FF2B5EF4-FFF2-40B4-BE49-F238E27FC236}">
                <a16:creationId xmlns:a16="http://schemas.microsoft.com/office/drawing/2014/main" id="{6160B99E-89EA-B07C-B826-FF52FB35AA21}"/>
              </a:ext>
            </a:extLst>
          </p:cNvPr>
          <p:cNvPicPr>
            <a:picLocks noChangeAspect="1"/>
          </p:cNvPicPr>
          <p:nvPr/>
        </p:nvPicPr>
        <p:blipFill>
          <a:blip r:embed="rId4"/>
          <a:stretch>
            <a:fillRect/>
          </a:stretch>
        </p:blipFill>
        <p:spPr>
          <a:xfrm>
            <a:off x="466201" y="3685528"/>
            <a:ext cx="8211598" cy="2374193"/>
          </a:xfrm>
          <a:prstGeom prst="rect">
            <a:avLst/>
          </a:prstGeom>
          <a:ln>
            <a:solidFill>
              <a:schemeClr val="accent1"/>
            </a:solidFill>
          </a:ln>
        </p:spPr>
      </p:pic>
      <p:sp>
        <p:nvSpPr>
          <p:cNvPr id="8" name="Rectangle 7">
            <a:extLst>
              <a:ext uri="{FF2B5EF4-FFF2-40B4-BE49-F238E27FC236}">
                <a16:creationId xmlns:a16="http://schemas.microsoft.com/office/drawing/2014/main" id="{0A98B1B5-B4C2-8C71-1E7C-B9F30A0086D8}"/>
              </a:ext>
            </a:extLst>
          </p:cNvPr>
          <p:cNvSpPr/>
          <p:nvPr/>
        </p:nvSpPr>
        <p:spPr>
          <a:xfrm>
            <a:off x="8271530" y="5134518"/>
            <a:ext cx="406269" cy="37578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3E286B-45ED-DB39-BED5-C9216D2BA18C}"/>
              </a:ext>
            </a:extLst>
          </p:cNvPr>
          <p:cNvSpPr/>
          <p:nvPr/>
        </p:nvSpPr>
        <p:spPr>
          <a:xfrm>
            <a:off x="7538439" y="5662272"/>
            <a:ext cx="919347" cy="30727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94892C5-7471-F8E9-3811-AA93613686C6}"/>
              </a:ext>
            </a:extLst>
          </p:cNvPr>
          <p:cNvSpPr txBox="1"/>
          <p:nvPr/>
        </p:nvSpPr>
        <p:spPr>
          <a:xfrm>
            <a:off x="279589" y="6489114"/>
            <a:ext cx="7258850" cy="369332"/>
          </a:xfrm>
          <a:prstGeom prst="rect">
            <a:avLst/>
          </a:prstGeom>
          <a:noFill/>
        </p:spPr>
        <p:txBody>
          <a:bodyPr wrap="square" rtlCol="0">
            <a:spAutoFit/>
          </a:bodyPr>
          <a:lstStyle/>
          <a:p>
            <a:r>
              <a:rPr lang="en-US" dirty="0">
                <a:solidFill>
                  <a:srgbClr val="F5F6EA"/>
                </a:solidFill>
              </a:rPr>
              <a:t>*Future Slides will recommend where to test a feature in this footer.</a:t>
            </a:r>
          </a:p>
        </p:txBody>
      </p:sp>
    </p:spTree>
    <p:extLst>
      <p:ext uri="{BB962C8B-B14F-4D97-AF65-F5344CB8AC3E}">
        <p14:creationId xmlns:p14="http://schemas.microsoft.com/office/powerpoint/2010/main" val="1928520377"/>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D14D91DDC1C14E95B52DCEB4D3F4F9" ma:contentTypeVersion="14" ma:contentTypeDescription="Create a new document." ma:contentTypeScope="" ma:versionID="9d51ba7f8e935413c995e12a3f5b1b11">
  <xsd:schema xmlns:xsd="http://www.w3.org/2001/XMLSchema" xmlns:xs="http://www.w3.org/2001/XMLSchema" xmlns:p="http://schemas.microsoft.com/office/2006/metadata/properties" xmlns:ns1="http://schemas.microsoft.com/sharepoint/v3" xmlns:ns3="8798a5e6-441a-4f76-bc16-8a05a9cbd19f" xmlns:ns4="a8c90f87-fc96-4d10-86c9-bb179ddfd50b" targetNamespace="http://schemas.microsoft.com/office/2006/metadata/properties" ma:root="true" ma:fieldsID="10d99802a922f13eda90332264a5425f" ns1:_="" ns3:_="" ns4:_="">
    <xsd:import namespace="http://schemas.microsoft.com/sharepoint/v3"/>
    <xsd:import namespace="8798a5e6-441a-4f76-bc16-8a05a9cbd19f"/>
    <xsd:import namespace="a8c90f87-fc96-4d10-86c9-bb179ddfd5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98a5e6-441a-4f76-bc16-8a05a9cbd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c90f87-fc96-4d10-86c9-bb179ddfd50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38C5067-D3EF-45A9-A100-BBD57A789CEF}">
  <ds:schemaRefs>
    <ds:schemaRef ds:uri="http://schemas.microsoft.com/sharepoint/v3/contenttype/forms"/>
  </ds:schemaRefs>
</ds:datastoreItem>
</file>

<file path=customXml/itemProps2.xml><?xml version="1.0" encoding="utf-8"?>
<ds:datastoreItem xmlns:ds="http://schemas.openxmlformats.org/officeDocument/2006/customXml" ds:itemID="{487AB120-5B8D-4837-80F3-4448D5982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98a5e6-441a-4f76-bc16-8a05a9cbd19f"/>
    <ds:schemaRef ds:uri="a8c90f87-fc96-4d10-86c9-bb179ddfd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3C4C0-AA3C-4308-9805-C4AAFFF34819}">
  <ds:schemaRefs>
    <ds:schemaRef ds:uri="http://schemas.microsoft.com/sharepoint/v3"/>
    <ds:schemaRef ds:uri="8798a5e6-441a-4f76-bc16-8a05a9cbd19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8c90f87-fc96-4d10-86c9-bb179ddfd50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14286</TotalTime>
  <Words>5615</Words>
  <Application>Microsoft Macintosh PowerPoint</Application>
  <PresentationFormat>Letter Paper (8.5x11 in)</PresentationFormat>
  <Paragraphs>380</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Courier New</vt:lpstr>
      <vt:lpstr>Symbol</vt:lpstr>
      <vt:lpstr>Times New Roman</vt:lpstr>
      <vt:lpstr>Presentation11</vt:lpstr>
      <vt:lpstr>I-Share Alma Primo VE Office hours will start shortly</vt:lpstr>
      <vt:lpstr>Alma Primo VE Open Office Hours SEPTEMBER 8, 2022  PRIMO VE POTPOURRI</vt:lpstr>
      <vt:lpstr>AGENDA</vt:lpstr>
      <vt:lpstr>REMINDERS</vt:lpstr>
      <vt:lpstr>REMINDERS</vt:lpstr>
      <vt:lpstr>REMINDERS</vt:lpstr>
      <vt:lpstr>PowerPoint Presentation</vt:lpstr>
      <vt:lpstr>Friendly Disclaimers</vt:lpstr>
      <vt:lpstr>Sandboxes and Test Views</vt:lpstr>
      <vt:lpstr>Angular 1.8 in November 2022 release</vt:lpstr>
      <vt:lpstr>“Give Us FeedbacK” Tool</vt:lpstr>
      <vt:lpstr>Adding reCAPTCHA security to email sent from Primo VE</vt:lpstr>
      <vt:lpstr>Alphabetic Sort of Subjects in Full Record Display Details Section</vt:lpstr>
      <vt:lpstr>Options in Search Profiles that Include CDI </vt:lpstr>
      <vt:lpstr>Filter By Availability in CDI Searches</vt:lpstr>
      <vt:lpstr>Filter By Availability in CDI Searches</vt:lpstr>
      <vt:lpstr>Exclude ebooks from CDI search Results</vt:lpstr>
      <vt:lpstr>Give Users Ability to include/Exclude Full Text MatchES in CDI Searches</vt:lpstr>
      <vt:lpstr>Give Users Ability to include/Exclude Full Text MatchES in CDI Searches</vt:lpstr>
      <vt:lpstr>Give Users Ability to include/Exclude Full Text MatchES in CDI Searches</vt:lpstr>
      <vt:lpstr>Ex Libris Documentation on CDI Search Scope options</vt:lpstr>
      <vt:lpstr>Primo VE Supports Indexing of Holdings Metadata</vt:lpstr>
      <vt:lpstr>Quicklinks</vt:lpstr>
      <vt:lpstr>Custom Order of Locations in Full Record Display Get It Section</vt:lpstr>
      <vt:lpstr>Example: Custom Order of Locations used by Wheaton College</vt:lpstr>
      <vt:lpstr>Show Journal Coverage Dates in Brief Results and Journal Search </vt:lpstr>
      <vt:lpstr>Disable Edit Option in Personal Details of My Library Card</vt:lpstr>
      <vt:lpstr>Broaden “Not Available” status in Brief Results</vt:lpstr>
      <vt:lpstr>Display License Terms Information for E-Resources</vt:lpstr>
      <vt:lpstr>Your Questions</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Gibson, Jessica</cp:lastModifiedBy>
  <cp:revision>1795</cp:revision>
  <dcterms:created xsi:type="dcterms:W3CDTF">2019-09-18T17:05:10Z</dcterms:created>
  <dcterms:modified xsi:type="dcterms:W3CDTF">2022-09-08T17:18:06Z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0x010100C6D14D91DDC1C14E95B52DCEB4D3F4F9</vt:lpwstr>
  </property>
</Properties>
</file>