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3184" r:id="rId5"/>
    <p:sldId id="3185" r:id="rId6"/>
    <p:sldId id="3186" r:id="rId7"/>
    <p:sldId id="3265" r:id="rId8"/>
    <p:sldId id="3209" r:id="rId9"/>
    <p:sldId id="3266" r:id="rId10"/>
    <p:sldId id="3284" r:id="rId11"/>
    <p:sldId id="3270" r:id="rId12"/>
    <p:sldId id="3268" r:id="rId13"/>
    <p:sldId id="3269" r:id="rId14"/>
    <p:sldId id="3292" r:id="rId15"/>
    <p:sldId id="3280" r:id="rId16"/>
    <p:sldId id="3293" r:id="rId17"/>
    <p:sldId id="3288" r:id="rId18"/>
    <p:sldId id="3279" r:id="rId19"/>
    <p:sldId id="3277" r:id="rId20"/>
    <p:sldId id="3289" r:id="rId21"/>
    <p:sldId id="3278" r:id="rId22"/>
    <p:sldId id="3285" r:id="rId23"/>
    <p:sldId id="3281" r:id="rId24"/>
    <p:sldId id="3286" r:id="rId25"/>
    <p:sldId id="3287" r:id="rId26"/>
    <p:sldId id="3290" r:id="rId27"/>
    <p:sldId id="3291" r:id="rId28"/>
    <p:sldId id="3263" r:id="rId29"/>
    <p:sldId id="3198" r:id="rId30"/>
  </p:sldIdLst>
  <p:sldSz cx="9144000" cy="6858000" type="letter"/>
  <p:notesSz cx="462915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04075EB-0E5A-F963-407B-990A90900088}" name="Masciadrelli, Jennifer" initials="MJ" userId="S::jmasciad@uillinois.edu::6ccfc54e-6ef4-4c47-aa09-bdb1c17db7a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wanson, Nicole Marie" initials="SNM" lastIdx="1" clrIdx="0">
    <p:extLst>
      <p:ext uri="{19B8F6BF-5375-455C-9EA6-DF929625EA0E}">
        <p15:presenceInfo xmlns:p15="http://schemas.microsoft.com/office/powerpoint/2012/main" userId="S-1-5-21-2509641344-1052565914-3260824488-395907" providerId="AD"/>
      </p:ext>
    </p:extLst>
  </p:cmAuthor>
  <p:cmAuthor id="2" name="Jennifer Hanna Masciadrelli" initials="JM" lastIdx="6" clrIdx="1">
    <p:extLst>
      <p:ext uri="{19B8F6BF-5375-455C-9EA6-DF929625EA0E}">
        <p15:presenceInfo xmlns:p15="http://schemas.microsoft.com/office/powerpoint/2012/main" userId="71Y7B493YIatweT83jg1vpRHhmZ2ASJfAAbCYmIheLA=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2B2B2"/>
    <a:srgbClr val="F5F6EA"/>
    <a:srgbClr val="F2E8F4"/>
    <a:srgbClr val="EBD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A1F7CD-619C-470C-BDD7-4E70AD85E061}" v="1" dt="2022-07-14T17:06:49.894"/>
    <p1510:client id="{F84D5AA2-FCB8-4EA4-A170-C7174E49DE69}" v="166" dt="2022-07-14T16:35:16.7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72325" autoAdjust="0"/>
  </p:normalViewPr>
  <p:slideViewPr>
    <p:cSldViewPr snapToGrid="0" snapToObjects="1">
      <p:cViewPr varScale="1">
        <p:scale>
          <a:sx n="79" d="100"/>
          <a:sy n="79" d="100"/>
        </p:scale>
        <p:origin x="323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0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2" d="100"/>
          <a:sy n="92" d="100"/>
        </p:scale>
        <p:origin x="341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Gibson" userId="S3QnVjwWOVPykqlUZEcrtTfT5BAZOhOl+qrgMBtkrNo=" providerId="None" clId="Web-{F84D5AA2-FCB8-4EA4-A170-C7174E49DE69}"/>
    <pc:docChg chg="modSld">
      <pc:chgData name="Jessica Gibson" userId="S3QnVjwWOVPykqlUZEcrtTfT5BAZOhOl+qrgMBtkrNo=" providerId="None" clId="Web-{F84D5AA2-FCB8-4EA4-A170-C7174E49DE69}" dt="2022-07-14T16:35:16.796" v="165" actId="20577"/>
      <pc:docMkLst>
        <pc:docMk/>
      </pc:docMkLst>
      <pc:sldChg chg="modSp">
        <pc:chgData name="Jessica Gibson" userId="S3QnVjwWOVPykqlUZEcrtTfT5BAZOhOl+qrgMBtkrNo=" providerId="None" clId="Web-{F84D5AA2-FCB8-4EA4-A170-C7174E49DE69}" dt="2022-07-14T16:35:16.796" v="165" actId="20577"/>
        <pc:sldMkLst>
          <pc:docMk/>
          <pc:sldMk cId="1818470211" sldId="3266"/>
        </pc:sldMkLst>
        <pc:spChg chg="mod">
          <ac:chgData name="Jessica Gibson" userId="S3QnVjwWOVPykqlUZEcrtTfT5BAZOhOl+qrgMBtkrNo=" providerId="None" clId="Web-{F84D5AA2-FCB8-4EA4-A170-C7174E49DE69}" dt="2022-07-14T16:35:16.796" v="165" actId="20577"/>
          <ac:spMkLst>
            <pc:docMk/>
            <pc:sldMk cId="1818470211" sldId="3266"/>
            <ac:spMk id="4" creationId="{D3105F55-B2CD-4128-9A66-80FC7B7A4AC6}"/>
          </ac:spMkLst>
        </pc:spChg>
      </pc:sldChg>
    </pc:docChg>
  </pc:docChgLst>
  <pc:docChgLst>
    <pc:chgData name="Jessica Gibson" userId="S3QnVjwWOVPykqlUZEcrtTfT5BAZOhOl+qrgMBtkrNo=" providerId="None" clId="Web-{9AA1F7CD-619C-470C-BDD7-4E70AD85E061}"/>
    <pc:docChg chg="modSld">
      <pc:chgData name="Jessica Gibson" userId="S3QnVjwWOVPykqlUZEcrtTfT5BAZOhOl+qrgMBtkrNo=" providerId="None" clId="Web-{9AA1F7CD-619C-470C-BDD7-4E70AD85E061}" dt="2022-07-14T17:06:49.894" v="0" actId="20577"/>
      <pc:docMkLst>
        <pc:docMk/>
      </pc:docMkLst>
      <pc:sldChg chg="modSp">
        <pc:chgData name="Jessica Gibson" userId="S3QnVjwWOVPykqlUZEcrtTfT5BAZOhOl+qrgMBtkrNo=" providerId="None" clId="Web-{9AA1F7CD-619C-470C-BDD7-4E70AD85E061}" dt="2022-07-14T17:06:49.894" v="0" actId="20577"/>
        <pc:sldMkLst>
          <pc:docMk/>
          <pc:sldMk cId="1818470211" sldId="3266"/>
        </pc:sldMkLst>
        <pc:spChg chg="mod">
          <ac:chgData name="Jessica Gibson" userId="S3QnVjwWOVPykqlUZEcrtTfT5BAZOhOl+qrgMBtkrNo=" providerId="None" clId="Web-{9AA1F7CD-619C-470C-BDD7-4E70AD85E061}" dt="2022-07-14T17:06:49.894" v="0" actId="20577"/>
          <ac:spMkLst>
            <pc:docMk/>
            <pc:sldMk cId="1818470211" sldId="3266"/>
            <ac:spMk id="4" creationId="{D3105F55-B2CD-4128-9A66-80FC7B7A4AC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C9309A-D8A1-47BF-A6E1-A6FDB84A1D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0066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D3C60F-2F65-4707-A5A9-49BCEB2C29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2622550" y="0"/>
            <a:ext cx="200501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82DDE-1673-4FAD-ABA7-B01B4E41DDF4}" type="datetimeFigureOut">
              <a:rPr lang="en-US" smtClean="0"/>
              <a:t>7/14/2022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34E268-706B-4645-A9CA-030372244A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20066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31A59A-014C-4195-86B0-744A65A318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2622550" y="6513513"/>
            <a:ext cx="2005013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4A8E0-CBC9-4654-A5E4-C16A209462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6456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005965" cy="6796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622114" y="0"/>
            <a:ext cx="2005965" cy="6796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ACEC6-FD2B-364A-87A5-E4E57BEBA3DB}" type="datetimeFigureOut">
              <a:rPr lang="en-US" smtClean="0"/>
              <a:t>7/14/2022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9250" y="446954"/>
            <a:ext cx="2272233" cy="1704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99241" y="2210696"/>
            <a:ext cx="4164693" cy="42003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4815" y="6075485"/>
            <a:ext cx="2005965" cy="6796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548372" y="6075485"/>
            <a:ext cx="2005965" cy="6796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322D7-5974-A64C-97E5-5150CB0450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8128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2322D7-5974-A64C-97E5-5150CB0450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743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9969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0035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989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9460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2108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11653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6821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9445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36264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5297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00894-D4C7-4176-BCDB-B30C355E07D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7181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5423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0786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Setting expiry and purge dates is a complex balancing act among access for the user to your services, the frequency at which you update user data, and the values of providing patron privacy and system security.</a:t>
            </a:r>
          </a:p>
        </p:txBody>
      </p:sp>
    </p:spTree>
    <p:extLst>
      <p:ext uri="{BB962C8B-B14F-4D97-AF65-F5344CB8AC3E}">
        <p14:creationId xmlns:p14="http://schemas.microsoft.com/office/powerpoint/2010/main" val="17438349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type any</a:t>
            </a:r>
            <a:r>
              <a:rPr lang="en-US" baseline="0" dirty="0"/>
              <a:t> questions in the chat, or feel free to unmute to ask questions.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1904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721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2694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1432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6024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0283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Arial"/>
                <a:ea typeface="+mn-lt"/>
                <a:cs typeface="+mn-lt"/>
              </a:rPr>
              <a:t>Why reinvent the wheel? Projects are easier to begin with some inspiration!  Start your next local project by reviewing other libraries’ documentation first.</a:t>
            </a:r>
          </a:p>
          <a:p>
            <a:endParaRPr lang="en-US" sz="1200" dirty="0">
              <a:latin typeface="Arial"/>
              <a:ea typeface="+mn-lt"/>
              <a:cs typeface="+mn-lt"/>
            </a:endParaRPr>
          </a:p>
          <a:p>
            <a:r>
              <a:rPr lang="en-US" sz="1200" dirty="0">
                <a:latin typeface="Arial"/>
                <a:ea typeface="+mn-lt"/>
                <a:cs typeface="+mn-lt"/>
              </a:rPr>
              <a:t>Over 50 shared documents from I-Share libraries!</a:t>
            </a:r>
          </a:p>
          <a:p>
            <a:endParaRPr lang="en-US" sz="1200" dirty="0">
              <a:latin typeface="Arial"/>
              <a:ea typeface="+mn-lt"/>
              <a:cs typeface="+mn-lt"/>
            </a:endParaRPr>
          </a:p>
          <a:p>
            <a:r>
              <a:rPr lang="en-US" baseline="0" dirty="0">
                <a:cs typeface="Calibri"/>
              </a:rPr>
              <a:t>And if you have local documentation to share, please do!  It’s easy to submit via the link on the page.</a:t>
            </a:r>
          </a:p>
        </p:txBody>
      </p:sp>
    </p:spTree>
    <p:extLst>
      <p:ext uri="{BB962C8B-B14F-4D97-AF65-F5344CB8AC3E}">
        <p14:creationId xmlns:p14="http://schemas.microsoft.com/office/powerpoint/2010/main" val="4226835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681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962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1358900"/>
            <a:ext cx="2319338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CARLI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3906838"/>
            <a:ext cx="22383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125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895850"/>
            <a:ext cx="9144000" cy="15128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2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4895272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04455" y="5323454"/>
            <a:ext cx="7273636" cy="1362075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004455" y="4504306"/>
            <a:ext cx="7490258" cy="819148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556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847590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999570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36828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80534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568407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9525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12057" y="759030"/>
            <a:ext cx="4733307" cy="54408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hart Placeholder 9"/>
          <p:cNvSpPr>
            <a:spLocks noGrp="1"/>
          </p:cNvSpPr>
          <p:nvPr>
            <p:ph type="chart" sz="quarter" idx="10"/>
          </p:nvPr>
        </p:nvSpPr>
        <p:spPr>
          <a:xfrm>
            <a:off x="5160963" y="758825"/>
            <a:ext cx="3763962" cy="2473325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160963" y="3394075"/>
            <a:ext cx="3763962" cy="2805113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561100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9525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12057" y="1397001"/>
            <a:ext cx="8497125" cy="37638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30415" y="-94785"/>
            <a:ext cx="82296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CARLI Alma/primo VE kickoff webinar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C080E6-33F4-104F-8C1A-6F3E368DDB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59500"/>
            <a:ext cx="17653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4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9525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12057" y="5369700"/>
            <a:ext cx="8497125" cy="86484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312057" y="1004888"/>
            <a:ext cx="8496981" cy="4144962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644817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91038" cy="6384925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572001" y="0"/>
            <a:ext cx="4572000" cy="329088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572000" y="3371997"/>
            <a:ext cx="4572000" cy="301292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55859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" y="9769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eResources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2741613"/>
            <a:ext cx="5056188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350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/>
        </p:nvSpPr>
        <p:spPr>
          <a:xfrm>
            <a:off x="6299838" y="1028735"/>
            <a:ext cx="2844162" cy="5305847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/>
        </p:nvSpPr>
        <p:spPr>
          <a:xfrm rot="16200000">
            <a:off x="5977868" y="2766399"/>
            <a:ext cx="4602537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/>
        </p:nvSpPr>
        <p:spPr>
          <a:xfrm>
            <a:off x="6430856" y="4401520"/>
            <a:ext cx="2790417" cy="933648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9" y="2491161"/>
            <a:ext cx="2340297" cy="238945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5812091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/>
        </p:nvGrpSpPr>
        <p:grpSpPr>
          <a:xfrm rot="20150758">
            <a:off x="8338215" y="1325627"/>
            <a:ext cx="472480" cy="663649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/>
        </p:nvGrpSpPr>
        <p:grpSpPr>
          <a:xfrm>
            <a:off x="6499692" y="5157193"/>
            <a:ext cx="837308" cy="876003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08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849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8739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639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3286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8514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5257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3834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3499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346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" y="12273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19" descr="iShare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2725738"/>
            <a:ext cx="34258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2553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861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71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9986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667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2287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0946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8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90" y="-19538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19" descr="CollectionsManagement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2882900"/>
            <a:ext cx="8509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666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" y="12991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19" descr="DigitalCollections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92413"/>
            <a:ext cx="7162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288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" y="22042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4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9525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230187" y="634995"/>
            <a:ext cx="4226357" cy="486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9"/>
          <p:cNvSpPr>
            <a:spLocks noGrp="1"/>
          </p:cNvSpPr>
          <p:nvPr>
            <p:ph sz="quarter" idx="11"/>
          </p:nvPr>
        </p:nvSpPr>
        <p:spPr>
          <a:xfrm>
            <a:off x="4572000" y="634995"/>
            <a:ext cx="4283075" cy="486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30188" y="5599113"/>
            <a:ext cx="8624887" cy="63500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18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5621338" cy="6415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848927" y="273050"/>
            <a:ext cx="3008313" cy="6736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75216" y="273050"/>
            <a:ext cx="4888345" cy="5853113"/>
          </a:xfrm>
        </p:spPr>
        <p:txBody>
          <a:bodyPr/>
          <a:lstStyle>
            <a:lvl1pPr>
              <a:defRPr sz="2600" b="0" i="0" cap="all">
                <a:solidFill>
                  <a:schemeClr val="bg2"/>
                </a:solidFill>
                <a:latin typeface="+mj-lt"/>
              </a:defRPr>
            </a:lvl1pPr>
            <a:lvl2pPr marL="0" indent="0">
              <a:buFontTx/>
              <a:buNone/>
              <a:defRPr sz="1600" b="0" i="0">
                <a:solidFill>
                  <a:schemeClr val="bg2"/>
                </a:solidFill>
                <a:latin typeface="+mj-lt"/>
              </a:defRPr>
            </a:lvl2pPr>
            <a:lvl3pPr marL="228600" indent="0">
              <a:spcBef>
                <a:spcPts val="500"/>
              </a:spcBef>
              <a:buFontTx/>
              <a:buNone/>
              <a:defRPr sz="1200" b="0" i="0">
                <a:solidFill>
                  <a:schemeClr val="bg2"/>
                </a:solidFill>
                <a:latin typeface="+mj-lt"/>
              </a:defRPr>
            </a:lvl3pPr>
            <a:lvl4pPr>
              <a:defRPr sz="2000" b="0" i="0">
                <a:latin typeface="+mj-lt"/>
              </a:defRPr>
            </a:lvl4pPr>
            <a:lvl5pPr>
              <a:defRPr sz="2000" b="0" i="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8927" y="1054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083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7250113" cy="6415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3164" cy="683635"/>
          </a:xfrm>
        </p:spPr>
        <p:txBody>
          <a:bodyPr>
            <a:normAutofit/>
          </a:bodyPr>
          <a:lstStyle>
            <a:lvl1pPr algn="l">
              <a:defRPr sz="2400" b="0" i="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7200" y="1154546"/>
            <a:ext cx="6492875" cy="490653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7331075" y="0"/>
            <a:ext cx="1812925" cy="163988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7331075" y="1708440"/>
            <a:ext cx="1812925" cy="233203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8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331075" y="4122305"/>
            <a:ext cx="1812925" cy="228123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25424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28" name="Group 7"/>
          <p:cNvGrpSpPr>
            <a:grpSpLocks/>
          </p:cNvGrpSpPr>
          <p:nvPr/>
        </p:nvGrpSpPr>
        <p:grpSpPr bwMode="auto">
          <a:xfrm>
            <a:off x="1" y="6450775"/>
            <a:ext cx="9152952" cy="415057"/>
            <a:chOff x="126124" y="6360379"/>
            <a:chExt cx="9091992" cy="504457"/>
          </a:xfrm>
        </p:grpSpPr>
        <p:sp>
          <p:nvSpPr>
            <p:cNvPr id="9" name="Rectangle 8"/>
            <p:cNvSpPr/>
            <p:nvPr userDrawn="1"/>
          </p:nvSpPr>
          <p:spPr>
            <a:xfrm>
              <a:off x="126124" y="6363184"/>
              <a:ext cx="8680743" cy="5016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grpSp>
          <p:nvGrpSpPr>
            <p:cNvPr id="1031" name="Group 9"/>
            <p:cNvGrpSpPr>
              <a:grpSpLocks/>
            </p:cNvGrpSpPr>
            <p:nvPr/>
          </p:nvGrpSpPr>
          <p:grpSpPr bwMode="auto">
            <a:xfrm>
              <a:off x="8817821" y="6360379"/>
              <a:ext cx="400295" cy="501650"/>
              <a:chOff x="-682839" y="6360379"/>
              <a:chExt cx="8484472" cy="50165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321173" y="6360379"/>
                <a:ext cx="1480460" cy="5016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572123" y="6360379"/>
                <a:ext cx="1480439" cy="5016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789407" y="6360379"/>
                <a:ext cx="1514105" cy="5016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040335" y="6360379"/>
                <a:ext cx="1480460" cy="50165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-682839" y="6360379"/>
                <a:ext cx="1480439" cy="5016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697" r:id="rId19"/>
    <p:sldLayoutId id="2147483716" r:id="rId20"/>
    <p:sldLayoutId id="2147483721" r:id="rId21"/>
    <p:sldLayoutId id="2147483722" r:id="rId22"/>
    <p:sldLayoutId id="2147483725" r:id="rId23"/>
    <p:sldLayoutId id="2147483726" r:id="rId24"/>
    <p:sldLayoutId id="2147483727" r:id="rId25"/>
    <p:sldLayoutId id="2147483728" r:id="rId26"/>
    <p:sldLayoutId id="2147483729" r:id="rId27"/>
    <p:sldLayoutId id="2147483731" r:id="rId28"/>
    <p:sldLayoutId id="2147483733" r:id="rId29"/>
    <p:sldLayoutId id="2147483734" r:id="rId30"/>
    <p:sldLayoutId id="2147483735" r:id="rId31"/>
    <p:sldLayoutId id="2147483736" r:id="rId32"/>
    <p:sldLayoutId id="2147483738" r:id="rId33"/>
    <p:sldLayoutId id="2147483739" r:id="rId34"/>
    <p:sldLayoutId id="2147483740" r:id="rId35"/>
    <p:sldLayoutId id="2147483741" r:id="rId36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5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ollections.carli.illinois.edu/digital/collection/sie_plants/id/73/rec/1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o.illinois.edu/annstat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o.illinois.edu/CARLItsq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li.illinois.edu/products-services/i-share/i-share-documentation/shared-documentatio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CB8F6A4-FCF0-A447-9F59-512B1DA3C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15" y="-94785"/>
            <a:ext cx="8386460" cy="602796"/>
          </a:xfrm>
        </p:spPr>
        <p:txBody>
          <a:bodyPr/>
          <a:lstStyle/>
          <a:p>
            <a:r>
              <a:rPr lang="en-US" dirty="0"/>
              <a:t>I-Share Alma Primo VE Office hours will start shortly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D77F3D4-63D5-E741-8320-25D81CE9C8A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0" y="634995"/>
            <a:ext cx="4283075" cy="5744290"/>
          </a:xfrm>
        </p:spPr>
        <p:txBody>
          <a:bodyPr/>
          <a:lstStyle/>
          <a:p>
            <a:r>
              <a:rPr lang="en-US" sz="2400" i="1" dirty="0">
                <a:latin typeface="+mj-lt"/>
              </a:rPr>
              <a:t>Welcome!</a:t>
            </a:r>
          </a:p>
          <a:p>
            <a:endParaRPr lang="en-US" sz="2400" i="1" dirty="0">
              <a:latin typeface="+mj-lt"/>
            </a:endParaRPr>
          </a:p>
          <a:p>
            <a:r>
              <a:rPr lang="en-US" sz="2000" dirty="0">
                <a:latin typeface="+mj-lt"/>
              </a:rPr>
              <a:t>Office Hours will start at 2pm and run until 3pm.</a:t>
            </a:r>
            <a:br>
              <a:rPr lang="en-US" sz="2000" dirty="0">
                <a:latin typeface="+mj-lt"/>
              </a:rPr>
            </a:b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Please mute your microphone.</a:t>
            </a:r>
            <a:br>
              <a:rPr lang="en-US" sz="2000" dirty="0">
                <a:latin typeface="+mj-lt"/>
              </a:rPr>
            </a:b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As time permits, we will respond to questions typed in the chat box, and offline afterwards, as needed.</a:t>
            </a:r>
            <a:br>
              <a:rPr lang="en-US" sz="2000" dirty="0">
                <a:latin typeface="+mj-lt"/>
              </a:rPr>
            </a:b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This session will be recorded and made available on the CARLI website both as PDF slides and as a recording, with live links to all referenced resources.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D2CA1F-992B-4E4D-BBA1-8563B7B3E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6" y="937515"/>
            <a:ext cx="4019708" cy="15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18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/>
          <a:lstStyle/>
          <a:p>
            <a:r>
              <a:rPr lang="en-US" dirty="0"/>
              <a:t>User Record Requirements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105F55-B2CD-4128-9A66-80FC7B7A4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5924" y="405209"/>
            <a:ext cx="8872152" cy="604208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800" dirty="0">
                <a:latin typeface="+mj-lt"/>
                <a:ea typeface="+mn-lt"/>
                <a:cs typeface="+mn-lt"/>
              </a:rPr>
              <a:t>Required data for all records:</a:t>
            </a:r>
          </a:p>
          <a:p>
            <a:pPr algn="ctr"/>
            <a:endParaRPr lang="en-US" sz="1000" b="1" dirty="0">
              <a:latin typeface="+mj-lt"/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n-lt"/>
                <a:cs typeface="+mn-lt"/>
              </a:rPr>
              <a:t>Primary Identifier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n-lt"/>
                <a:cs typeface="+mn-lt"/>
              </a:rPr>
              <a:t>Last name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n-lt"/>
                <a:cs typeface="+mn-lt"/>
              </a:rPr>
              <a:t>Email address (must also be checked as Preferred)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n-lt"/>
                <a:cs typeface="+mn-lt"/>
              </a:rPr>
              <a:t>User Group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n-lt"/>
                <a:cs typeface="+mn-lt"/>
              </a:rPr>
              <a:t>Expiry Date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n-lt"/>
                <a:cs typeface="+mn-lt"/>
              </a:rPr>
              <a:t>Purge Date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n-lt"/>
                <a:cs typeface="+mn-lt"/>
              </a:rPr>
              <a:t>Address (must also be checked as Preferred)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100" dirty="0">
                <a:latin typeface="+mj-lt"/>
                <a:ea typeface="+mn-lt"/>
                <a:cs typeface="+mn-lt"/>
              </a:rPr>
              <a:t>Address line 1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100" dirty="0">
                <a:latin typeface="+mj-lt"/>
                <a:ea typeface="+mn-lt"/>
                <a:cs typeface="+mn-lt"/>
              </a:rPr>
              <a:t>Address state/province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100" dirty="0">
                <a:latin typeface="+mj-lt"/>
                <a:ea typeface="+mn-lt"/>
                <a:cs typeface="+mn-lt"/>
              </a:rPr>
              <a:t>Address postal code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100" dirty="0">
                <a:latin typeface="+mj-lt"/>
                <a:ea typeface="+mn-lt"/>
                <a:cs typeface="+mn-lt"/>
              </a:rPr>
              <a:t>City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sz="2100" dirty="0">
              <a:latin typeface="+mj-lt"/>
              <a:ea typeface="+mn-lt"/>
              <a:cs typeface="+mn-lt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sz="2400" dirty="0">
              <a:latin typeface="+mj-lt"/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+mj-lt"/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>
              <a:latin typeface="+mj-lt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1414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EEA28-9779-BA55-0754-99944221E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Having Preferred Contact Details is Required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7D66D-0EDC-F120-10BD-95F7E919CC4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Preferred contacts support…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AFN functionality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Accurate letter creation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AFN reporting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Primo VE user detail display</a:t>
            </a:r>
          </a:p>
          <a:p>
            <a:r>
              <a:rPr lang="en-US" dirty="0"/>
              <a:t>Always select a preferred address, even if only one is present.</a:t>
            </a:r>
          </a:p>
        </p:txBody>
      </p:sp>
      <p:pic>
        <p:nvPicPr>
          <p:cNvPr id="7" name="Content Placeholder 6" descr="A partial display of an Alma user record contact information screen, showing street addresses and email addresses.">
            <a:extLst>
              <a:ext uri="{FF2B5EF4-FFF2-40B4-BE49-F238E27FC236}">
                <a16:creationId xmlns:a16="http://schemas.microsoft.com/office/drawing/2014/main" id="{974C6528-2FB3-8CF0-669C-C760A85AFA40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5273753" y="635000"/>
            <a:ext cx="2879569" cy="4860925"/>
          </a:xfrm>
          <a:ln>
            <a:solidFill>
              <a:schemeClr val="accent1"/>
            </a:solidFill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3CA4EA-1A36-0501-BC14-BD1223C062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44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/>
          <a:lstStyle/>
          <a:p>
            <a:r>
              <a:rPr lang="en-US" dirty="0"/>
              <a:t>User Record Requirements: Primary and Other Identifiers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105F55-B2CD-4128-9A66-80FC7B7A4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5924" y="405209"/>
            <a:ext cx="8872152" cy="5904151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n-lt"/>
                <a:cs typeface="+mn-lt"/>
              </a:rPr>
              <a:t>User records support multiple identifiers for: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100" dirty="0">
                <a:latin typeface="+mj-lt"/>
                <a:ea typeface="+mn-lt"/>
                <a:cs typeface="+mn-lt"/>
              </a:rPr>
              <a:t>Login/username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  <a:ea typeface="+mn-lt"/>
                <a:cs typeface="+mn-lt"/>
              </a:rPr>
              <a:t>If using single sign-on (e.g., OpenAthens, Microsoft Azure, etc.), user record must contain a matching identifier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100" dirty="0">
                <a:latin typeface="+mj-lt"/>
                <a:ea typeface="+mn-lt"/>
                <a:cs typeface="+mn-lt"/>
              </a:rPr>
              <a:t>Matching to student information system for updates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100" dirty="0">
                <a:latin typeface="+mj-lt"/>
                <a:ea typeface="+mn-lt"/>
                <a:cs typeface="+mn-lt"/>
              </a:rPr>
              <a:t>Find user for fulfillment (e.g., check-out, request)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n-lt"/>
                <a:cs typeface="+mn-lt"/>
              </a:rPr>
              <a:t>Possible identifiers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100" dirty="0">
                <a:latin typeface="+mj-lt"/>
                <a:ea typeface="+mn-lt"/>
                <a:cs typeface="+mn-lt"/>
              </a:rPr>
              <a:t>Institution ID (e.g., student ID number, employee ID, “Banner ID number”)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100" dirty="0">
                <a:latin typeface="+mj-lt"/>
                <a:ea typeface="+mn-lt"/>
                <a:cs typeface="+mn-lt"/>
              </a:rPr>
              <a:t>Barcode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100" dirty="0">
                <a:latin typeface="+mj-lt"/>
                <a:ea typeface="+mn-lt"/>
                <a:cs typeface="+mn-lt"/>
              </a:rPr>
              <a:t>Username or “Net ID” (must be provisioned by Ex Libris)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100" dirty="0">
                <a:latin typeface="+mj-lt"/>
                <a:ea typeface="+mn-lt"/>
                <a:cs typeface="+mn-lt"/>
              </a:rPr>
              <a:t>Email (if provisioned; separate from the email address)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n-lt"/>
                <a:cs typeface="+mn-lt"/>
              </a:rPr>
              <a:t>Choice of Primary Identifier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100" dirty="0">
                <a:latin typeface="+mj-lt"/>
                <a:ea typeface="+mn-lt"/>
                <a:cs typeface="+mn-lt"/>
              </a:rPr>
              <a:t>Should be a value that will not change over time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100" dirty="0">
                <a:latin typeface="+mj-lt"/>
                <a:ea typeface="+mn-lt"/>
                <a:cs typeface="+mn-lt"/>
              </a:rPr>
              <a:t>Commonly used as the SIS match point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ea typeface="+mn-lt"/>
              <a:cs typeface="+mn-lt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sz="2400" dirty="0">
              <a:latin typeface="+mj-lt"/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+mj-lt"/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>
              <a:latin typeface="+mj-lt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8853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EEA28-9779-BA55-0754-99944221E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7D66D-0EDC-F120-10BD-95F7E919CC4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Identifiers must be unique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Across the institution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Ideally, across I-Share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3CA4EA-1A36-0501-BC14-BD1223C062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A partial image of the Alma user record Identifiers screen that displays the primary identifier as the ID value, then displays additional identifiers such as Institution ID and Barcode.">
            <a:extLst>
              <a:ext uri="{FF2B5EF4-FFF2-40B4-BE49-F238E27FC236}">
                <a16:creationId xmlns:a16="http://schemas.microsoft.com/office/drawing/2014/main" id="{2F294BB6-A621-3456-AFB7-E707E611A96F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4572000" y="1676683"/>
            <a:ext cx="4283075" cy="2777558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43324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C195F0-4845-4D87-847B-7D1DC655E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23454"/>
            <a:ext cx="9144000" cy="1362075"/>
          </a:xfrm>
        </p:spPr>
        <p:txBody>
          <a:bodyPr/>
          <a:lstStyle/>
          <a:p>
            <a:pPr algn="ctr"/>
            <a:r>
              <a:rPr lang="en-US" dirty="0"/>
              <a:t>Student Information System Synchronization practices</a:t>
            </a:r>
          </a:p>
        </p:txBody>
      </p:sp>
    </p:spTree>
    <p:extLst>
      <p:ext uri="{BB962C8B-B14F-4D97-AF65-F5344CB8AC3E}">
        <p14:creationId xmlns:p14="http://schemas.microsoft.com/office/powerpoint/2010/main" val="2897599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/>
          <a:lstStyle/>
          <a:p>
            <a:r>
              <a:rPr lang="en-US" dirty="0"/>
              <a:t>Student Information System Sync Practices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105F55-B2CD-4128-9A66-80FC7B7A4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5924" y="405209"/>
            <a:ext cx="8872152" cy="2715943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n-lt"/>
                <a:cs typeface="+mn-lt"/>
              </a:rPr>
              <a:t>CARLI ran the “Alma Institutional Student Information System (SIS) Practices” survey in June and July 2021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100" dirty="0">
                <a:latin typeface="+mj-lt"/>
                <a:ea typeface="+mn-lt"/>
                <a:cs typeface="+mn-lt"/>
              </a:rPr>
              <a:t>55 responses representing 50 institutions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  <a:ea typeface="+mn-lt"/>
                <a:cs typeface="+mn-lt"/>
              </a:rPr>
              <a:t>4 incomplete surveys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100" dirty="0">
                <a:latin typeface="+mj-lt"/>
                <a:ea typeface="+mn-lt"/>
                <a:cs typeface="+mn-lt"/>
              </a:rPr>
              <a:t>Most libraries responding use SIS sync (48 of 53)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  <a:ea typeface="+mn-lt"/>
                <a:cs typeface="+mn-lt"/>
              </a:rPr>
              <a:t>3 institutions identifying manual entry only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  <a:ea typeface="+mn-lt"/>
                <a:cs typeface="+mn-lt"/>
              </a:rPr>
              <a:t>1 institution identified a SIS process that included extra steps</a:t>
            </a:r>
          </a:p>
        </p:txBody>
      </p:sp>
      <p:pic>
        <p:nvPicPr>
          <p:cNvPr id="5" name="Picture 4" descr="A bar chart describing how institutions create and update user records (n = 53).&#10;Most institutions (48) mainly use SIS to create and update users; five (5) institutions mainly add users in another manner.">
            <a:extLst>
              <a:ext uri="{FF2B5EF4-FFF2-40B4-BE49-F238E27FC236}">
                <a16:creationId xmlns:a16="http://schemas.microsoft.com/office/drawing/2014/main" id="{510AE86D-F075-13D3-71D3-9F8D9B9C1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78071"/>
            <a:ext cx="9144000" cy="3474720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1089951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/>
          <a:lstStyle/>
          <a:p>
            <a:r>
              <a:rPr lang="en-US" dirty="0"/>
              <a:t>SIS Practices: Frequency of Updates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105F55-B2CD-4128-9A66-80FC7B7A4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09954" y="405209"/>
            <a:ext cx="8324091" cy="2874439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n-lt"/>
                <a:cs typeface="+mn-lt"/>
              </a:rPr>
              <a:t>Over half of institutions run daily SIS updates.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100" dirty="0">
                <a:latin typeface="+mj-lt"/>
                <a:ea typeface="+mn-lt"/>
                <a:cs typeface="+mn-lt"/>
              </a:rPr>
              <a:t>Both students and employees covered here</a:t>
            </a:r>
            <a:endParaRPr lang="en-US" sz="1800" dirty="0">
              <a:latin typeface="+mj-lt"/>
              <a:ea typeface="+mn-lt"/>
              <a:cs typeface="+mn-lt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100" dirty="0">
                <a:latin typeface="+mj-lt"/>
                <a:ea typeface="+mn-lt"/>
                <a:cs typeface="+mn-lt"/>
              </a:rPr>
              <a:t>Two institutions are daily except for weekends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n-lt"/>
                <a:cs typeface="+mn-lt"/>
              </a:rPr>
              <a:t>Six institutions run once per week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n-lt"/>
                <a:cs typeface="+mn-lt"/>
              </a:rPr>
              <a:t>Seven institutions run monthly on semester basis</a:t>
            </a:r>
          </a:p>
        </p:txBody>
      </p:sp>
      <p:pic>
        <p:nvPicPr>
          <p:cNvPr id="5" name="Picture 4" descr="A bar chart identifying the number of institutions that load student data at frequencies of daily, weekly, monthly, on semesters, and other frequencies.">
            <a:extLst>
              <a:ext uri="{FF2B5EF4-FFF2-40B4-BE49-F238E27FC236}">
                <a16:creationId xmlns:a16="http://schemas.microsoft.com/office/drawing/2014/main" id="{51996294-7F6E-D65E-4B8D-CD47371DD8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67" r="17200"/>
          <a:stretch/>
        </p:blipFill>
        <p:spPr>
          <a:xfrm>
            <a:off x="566928" y="3203779"/>
            <a:ext cx="4005072" cy="3249012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7" name="Picture 6" descr="A bar chart identifying the number of institutions that load employee data at frequencies of daily, weekly, monthly, on semesters, and other frequencies.">
            <a:extLst>
              <a:ext uri="{FF2B5EF4-FFF2-40B4-BE49-F238E27FC236}">
                <a16:creationId xmlns:a16="http://schemas.microsoft.com/office/drawing/2014/main" id="{DCD34C6F-1F39-8A20-EC6F-E7B64AB7CF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199" r="16801"/>
          <a:stretch/>
        </p:blipFill>
        <p:spPr>
          <a:xfrm>
            <a:off x="4571999" y="3203779"/>
            <a:ext cx="4045939" cy="3249012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1982336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/>
          <a:lstStyle/>
          <a:p>
            <a:r>
              <a:rPr lang="en-US" dirty="0"/>
              <a:t>SIS Practices: Contents of Updates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105F55-B2CD-4128-9A66-80FC7B7A4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09954" y="405209"/>
            <a:ext cx="8324091" cy="2874439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n-lt"/>
                <a:cs typeface="+mn-lt"/>
              </a:rPr>
              <a:t>Most institutions perform comprehensive loads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100" dirty="0">
                <a:latin typeface="+mj-lt"/>
                <a:ea typeface="+mn-lt"/>
                <a:cs typeface="+mn-lt"/>
              </a:rPr>
              <a:t>Sending all available records</a:t>
            </a:r>
            <a:endParaRPr lang="en-US" sz="1800" dirty="0">
              <a:latin typeface="+mj-lt"/>
              <a:ea typeface="+mn-lt"/>
              <a:cs typeface="+mn-lt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100" dirty="0">
                <a:latin typeface="+mj-lt"/>
                <a:ea typeface="+mn-lt"/>
                <a:cs typeface="+mn-lt"/>
              </a:rPr>
              <a:t>Two institutions are daily except for weekends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n-lt"/>
                <a:cs typeface="+mn-lt"/>
              </a:rPr>
              <a:t>Fewer institutions running regular incremental loads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100" dirty="0">
                <a:latin typeface="+mj-lt"/>
                <a:ea typeface="+mn-lt"/>
                <a:cs typeface="+mn-lt"/>
              </a:rPr>
              <a:t>8 load new students at frequency (5 for employees)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100" dirty="0">
                <a:latin typeface="+mj-lt"/>
                <a:ea typeface="+mn-lt"/>
                <a:cs typeface="+mn-lt"/>
              </a:rPr>
              <a:t>1 institution supplements with monthly comprehensive loads</a:t>
            </a:r>
          </a:p>
        </p:txBody>
      </p:sp>
      <p:pic>
        <p:nvPicPr>
          <p:cNvPr id="6" name="Picture 5" descr="A bar chart that identifies the number of institutions that update all user records with each SIS load or that load new and updated data at each update.">
            <a:extLst>
              <a:ext uri="{FF2B5EF4-FFF2-40B4-BE49-F238E27FC236}">
                <a16:creationId xmlns:a16="http://schemas.microsoft.com/office/drawing/2014/main" id="{9924D088-8CBA-6680-791B-0EF44B401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015" y="3153733"/>
            <a:ext cx="7363969" cy="3299058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3176645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/>
          <a:lstStyle/>
          <a:p>
            <a:r>
              <a:rPr lang="en-US" dirty="0"/>
              <a:t>Expiry and Purge Dates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105F55-B2CD-4128-9A66-80FC7B7A4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09954" y="405209"/>
            <a:ext cx="8324091" cy="590180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800" b="1" dirty="0">
                <a:latin typeface="+mj-lt"/>
                <a:ea typeface="+mn-lt"/>
                <a:cs typeface="+mn-lt"/>
              </a:rPr>
              <a:t>Who wants a patron record to live forever?</a:t>
            </a:r>
            <a:endParaRPr lang="en-US" sz="2400" b="1" dirty="0">
              <a:latin typeface="+mj-lt"/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+mj-lt"/>
                <a:ea typeface="+mn-lt"/>
                <a:cs typeface="+mn-lt"/>
              </a:rPr>
              <a:t>Expiry Date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n-lt"/>
                <a:cs typeface="+mn-lt"/>
              </a:rPr>
              <a:t>Used to authorize a user against a calendar.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n-lt"/>
                <a:cs typeface="+mn-lt"/>
              </a:rPr>
              <a:t>Provide access to active patrons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n-lt"/>
                <a:cs typeface="+mn-lt"/>
              </a:rPr>
              <a:t>Expired user cannot login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n-lt"/>
                <a:cs typeface="+mn-lt"/>
              </a:rPr>
              <a:t>Cannot borrow or renew loans past expiry date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+mj-lt"/>
                <a:ea typeface="+mn-lt"/>
                <a:cs typeface="+mn-lt"/>
              </a:rPr>
              <a:t>Purge Date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n-lt"/>
                <a:cs typeface="+mn-lt"/>
              </a:rPr>
              <a:t>Used to manage access to user data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n-lt"/>
                <a:cs typeface="+mn-lt"/>
              </a:rPr>
              <a:t>Retain long enough to provide accountability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n-lt"/>
                <a:cs typeface="+mn-lt"/>
              </a:rPr>
              <a:t>Set short enough to protect patron privacy</a:t>
            </a:r>
          </a:p>
        </p:txBody>
      </p:sp>
    </p:spTree>
    <p:extLst>
      <p:ext uri="{BB962C8B-B14F-4D97-AF65-F5344CB8AC3E}">
        <p14:creationId xmlns:p14="http://schemas.microsoft.com/office/powerpoint/2010/main" val="61216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/>
          <a:lstStyle/>
          <a:p>
            <a:r>
              <a:rPr lang="en-US" dirty="0"/>
              <a:t>Expiry Date Choices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105F55-B2CD-4128-9A66-80FC7B7A4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09954" y="405209"/>
            <a:ext cx="8324091" cy="2606215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n-lt"/>
                <a:cs typeface="+mn-lt"/>
              </a:rPr>
              <a:t>Broad distribution of practices (n = 45)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100" dirty="0">
                <a:latin typeface="+mj-lt"/>
                <a:ea typeface="+mn-lt"/>
                <a:cs typeface="+mn-lt"/>
              </a:rPr>
              <a:t>28 institutions choose a fixed date on the calendar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  <a:ea typeface="+mn-lt"/>
                <a:cs typeface="+mn-lt"/>
              </a:rPr>
              <a:t>17 choose a neutral date, e.g., 6/30 or 12/31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  <a:ea typeface="+mn-lt"/>
                <a:cs typeface="+mn-lt"/>
              </a:rPr>
              <a:t>11 choose a date on the academic calendar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100" dirty="0">
                <a:latin typeface="+mj-lt"/>
                <a:ea typeface="+mn-lt"/>
                <a:cs typeface="+mn-lt"/>
              </a:rPr>
              <a:t>18 institutions set a date relative to the update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  <a:ea typeface="+mn-lt"/>
                <a:cs typeface="+mn-lt"/>
              </a:rPr>
              <a:t>3 set expiry multiple years in the future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  <a:ea typeface="+mn-lt"/>
                <a:cs typeface="+mn-lt"/>
              </a:rPr>
              <a:t>8 set expiry as the update day + 365 days</a:t>
            </a:r>
          </a:p>
        </p:txBody>
      </p:sp>
      <p:pic>
        <p:nvPicPr>
          <p:cNvPr id="5" name="Picture 4" descr="A bar chart that identifies the number of institutions that select different intervals for a user record's expiry date, with values: Fixed, end of term; Fixed, beg. next term; fixed, neutral date; Relative, date plus 1 yr; Relative, date plus 2+ yrs; Relative, date plus other">
            <a:extLst>
              <a:ext uri="{FF2B5EF4-FFF2-40B4-BE49-F238E27FC236}">
                <a16:creationId xmlns:a16="http://schemas.microsoft.com/office/drawing/2014/main" id="{908305E8-A318-ABB6-488F-5F1B55D81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228" y="3011423"/>
            <a:ext cx="6481544" cy="3435219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75742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0" y="4443046"/>
            <a:ext cx="9144000" cy="1862338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200" dirty="0">
                <a:ea typeface="+mj-ea"/>
                <a:cs typeface="Arial"/>
              </a:rPr>
              <a:t>Alma Primo VE Open Office Hours</a:t>
            </a:r>
            <a:br>
              <a:rPr lang="en-US" sz="2200" dirty="0">
                <a:ea typeface="+mj-ea"/>
                <a:cs typeface="Arial"/>
              </a:rPr>
            </a:br>
            <a:r>
              <a:rPr lang="en-US" sz="2200" dirty="0">
                <a:ea typeface="+mj-ea"/>
                <a:cs typeface="Arial"/>
              </a:rPr>
              <a:t>July 14, 2022</a:t>
            </a:r>
            <a:br>
              <a:rPr lang="en-US" sz="2200" dirty="0">
                <a:ea typeface="+mj-ea"/>
                <a:cs typeface="Arial"/>
              </a:rPr>
            </a:br>
            <a:br>
              <a:rPr lang="en-US" sz="2200" dirty="0">
                <a:ea typeface="+mj-ea"/>
                <a:cs typeface="Arial"/>
              </a:rPr>
            </a:br>
            <a:r>
              <a:rPr lang="en-US" sz="2200" dirty="0">
                <a:ea typeface="+mj-ea"/>
                <a:cs typeface="Arial"/>
              </a:rPr>
              <a:t>User Management: </a:t>
            </a:r>
            <a:br>
              <a:rPr lang="en-US" sz="2200" dirty="0">
                <a:ea typeface="+mj-ea"/>
                <a:cs typeface="Arial"/>
              </a:rPr>
            </a:br>
            <a:r>
              <a:rPr lang="en-US" sz="2200" dirty="0">
                <a:ea typeface="+mj-ea"/>
                <a:cs typeface="Arial"/>
              </a:rPr>
              <a:t>Creating &amp; Updating User Data</a:t>
            </a:r>
            <a:endParaRPr lang="en-US" sz="2200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58235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/>
          <a:lstStyle/>
          <a:p>
            <a:r>
              <a:rPr lang="en-US" dirty="0"/>
              <a:t>Expiry Date Choices: Interesting variations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105F55-B2CD-4128-9A66-80FC7B7A4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09954" y="405209"/>
            <a:ext cx="8324091" cy="5849287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n-lt"/>
                <a:cs typeface="+mn-lt"/>
              </a:rPr>
              <a:t>60 days from update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n-lt"/>
                <a:cs typeface="+mn-lt"/>
              </a:rPr>
              <a:t>6 months from update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n-lt"/>
                <a:cs typeface="+mn-lt"/>
              </a:rPr>
              <a:t>9 months from update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n-lt"/>
                <a:cs typeface="+mn-lt"/>
              </a:rPr>
              <a:t>End of term + 3 weeks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n-lt"/>
                <a:cs typeface="+mn-lt"/>
              </a:rPr>
              <a:t>End of term + 3 months grace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n-lt"/>
                <a:cs typeface="+mn-lt"/>
              </a:rPr>
              <a:t>Update date + Longest Loan Period + 1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n-lt"/>
                <a:cs typeface="+mn-lt"/>
              </a:rPr>
              <a:t>End of the month following the end of the term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n-lt"/>
                <a:cs typeface="+mn-lt"/>
              </a:rPr>
              <a:t>Expected graduation date OR end of term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+mj-lt"/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n-lt"/>
                <a:cs typeface="+mn-lt"/>
              </a:rPr>
              <a:t>Employees’ records more commonly a fixed future date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100" dirty="0">
                <a:latin typeface="+mj-lt"/>
                <a:ea typeface="+mn-lt"/>
                <a:cs typeface="+mn-lt"/>
              </a:rPr>
              <a:t>5/31/2025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100" dirty="0">
                <a:latin typeface="+mj-lt"/>
                <a:ea typeface="+mn-lt"/>
                <a:cs typeface="+mn-lt"/>
              </a:rPr>
              <a:t>1/1/2030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100" dirty="0">
                <a:latin typeface="+mj-lt"/>
                <a:ea typeface="+mn-lt"/>
                <a:cs typeface="+mn-lt"/>
              </a:rPr>
              <a:t>7/31/2031</a:t>
            </a:r>
          </a:p>
        </p:txBody>
      </p:sp>
    </p:spTree>
    <p:extLst>
      <p:ext uri="{BB962C8B-B14F-4D97-AF65-F5344CB8AC3E}">
        <p14:creationId xmlns:p14="http://schemas.microsoft.com/office/powerpoint/2010/main" val="1948184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/>
          <a:lstStyle/>
          <a:p>
            <a:r>
              <a:rPr lang="en-US" dirty="0"/>
              <a:t>Purge Date Choices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105F55-B2CD-4128-9A66-80FC7B7A4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09954" y="405209"/>
            <a:ext cx="8324091" cy="2606215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n-lt"/>
                <a:cs typeface="+mn-lt"/>
              </a:rPr>
              <a:t>Practices tied often to expiry and load choices (n = 48)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100" dirty="0">
                <a:latin typeface="+mj-lt"/>
                <a:ea typeface="+mn-lt"/>
                <a:cs typeface="+mn-lt"/>
              </a:rPr>
              <a:t>26 institutions choose a date related to another date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  <a:ea typeface="+mn-lt"/>
                <a:cs typeface="+mn-lt"/>
              </a:rPr>
              <a:t>21 choose date relative to the expiry date (e.g., Expiry + 1 year)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  <a:ea typeface="+mn-lt"/>
                <a:cs typeface="+mn-lt"/>
              </a:rPr>
              <a:t>6 choose date relative to the update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100" dirty="0">
                <a:latin typeface="+mj-lt"/>
                <a:ea typeface="+mn-lt"/>
                <a:cs typeface="+mn-lt"/>
              </a:rPr>
              <a:t>11 institutions choose a fixed calendar date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100" dirty="0">
                <a:latin typeface="+mj-lt"/>
                <a:ea typeface="+mn-lt"/>
                <a:cs typeface="+mn-lt"/>
              </a:rPr>
              <a:t>9 institutions use the same expiry and purge date</a:t>
            </a:r>
          </a:p>
        </p:txBody>
      </p:sp>
      <p:pic>
        <p:nvPicPr>
          <p:cNvPr id="6" name="Picture 5" descr="A bar chart that identifies the number of institutions using different intervals for setting purge dates, with values: Same as expiry date; Relative date to expiry date; Fixed date on calendar; Relative date from loading date.">
            <a:extLst>
              <a:ext uri="{FF2B5EF4-FFF2-40B4-BE49-F238E27FC236}">
                <a16:creationId xmlns:a16="http://schemas.microsoft.com/office/drawing/2014/main" id="{037C3E40-0AB0-5D97-37A7-D4B1769A3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11" y="2724965"/>
            <a:ext cx="7766304" cy="3727826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3079030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/>
          <a:lstStyle/>
          <a:p>
            <a:r>
              <a:rPr lang="en-US" dirty="0"/>
              <a:t>Purge Date Choices: Interesting variations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105F55-B2CD-4128-9A66-80FC7B7A4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09954" y="405209"/>
            <a:ext cx="8324091" cy="5849287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n-lt"/>
                <a:cs typeface="+mn-lt"/>
              </a:rPr>
              <a:t>Most common: expiry date + one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n-lt"/>
                <a:cs typeface="+mn-lt"/>
              </a:rPr>
              <a:t>6 months from update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n-lt"/>
                <a:cs typeface="+mn-lt"/>
              </a:rPr>
              <a:t>12 months from update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n-lt"/>
                <a:cs typeface="+mn-lt"/>
              </a:rPr>
              <a:t>9/15 of the year after expiry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n-lt"/>
                <a:cs typeface="+mn-lt"/>
              </a:rPr>
              <a:t>Expiry + 2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n-lt"/>
                <a:cs typeface="+mn-lt"/>
              </a:rPr>
              <a:t>Graduating students get 3 months past graduation date; other students get 12 months past expiry (end of term)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+mj-lt"/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n-lt"/>
                <a:cs typeface="+mn-lt"/>
              </a:rPr>
              <a:t>Employees’ records more commonly a fixed future date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100" dirty="0">
                <a:latin typeface="+mj-lt"/>
                <a:ea typeface="+mn-lt"/>
                <a:cs typeface="+mn-lt"/>
              </a:rPr>
              <a:t>1/1/2030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n-lt"/>
                <a:cs typeface="+mn-lt"/>
              </a:rPr>
              <a:t>Frequently, institutions using same criteria as students</a:t>
            </a:r>
          </a:p>
        </p:txBody>
      </p:sp>
    </p:spTree>
    <p:extLst>
      <p:ext uri="{BB962C8B-B14F-4D97-AF65-F5344CB8AC3E}">
        <p14:creationId xmlns:p14="http://schemas.microsoft.com/office/powerpoint/2010/main" val="1316310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C195F0-4845-4D87-847B-7D1DC655E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23454"/>
            <a:ext cx="9144000" cy="1362075"/>
          </a:xfrm>
        </p:spPr>
        <p:txBody>
          <a:bodyPr/>
          <a:lstStyle/>
          <a:p>
            <a:pPr algn="ctr"/>
            <a:r>
              <a:rPr lang="en-US" dirty="0"/>
              <a:t>Common Desirable Practices </a:t>
            </a:r>
            <a:br>
              <a:rPr lang="en-US" dirty="0"/>
            </a:br>
            <a:r>
              <a:rPr lang="en-US" dirty="0"/>
              <a:t>for User Management</a:t>
            </a:r>
          </a:p>
        </p:txBody>
      </p:sp>
    </p:spTree>
    <p:extLst>
      <p:ext uri="{BB962C8B-B14F-4D97-AF65-F5344CB8AC3E}">
        <p14:creationId xmlns:p14="http://schemas.microsoft.com/office/powerpoint/2010/main" val="40344911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ABE34-715B-85B3-9885-4E7DD71B2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Desirable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67199-C9EC-828F-806D-A3F1775CC50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30187" y="634995"/>
            <a:ext cx="8229600" cy="3415406"/>
          </a:xfrm>
        </p:spPr>
        <p:txBody>
          <a:bodyPr/>
          <a:lstStyle/>
          <a:p>
            <a:r>
              <a:rPr lang="en-US" dirty="0"/>
              <a:t>Most institutions use SIS loads; All create users manually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Collect only as much data as needed for operations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Retain only for as long as needed for operations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Consider record retention policies at your institution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Select reasonable dates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Frequency of updates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Services offered (e.g., loan periods, authentication)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B2B76A-1BA9-12F6-34E9-68F53E30B7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partial view of the Alma user record general information screen, displaying the status, status date (06/21/2020), birth date, expiration date (12/31/2099), purge date (12/31/2099), and last patron activity date (02/25/2021).">
            <a:extLst>
              <a:ext uri="{FF2B5EF4-FFF2-40B4-BE49-F238E27FC236}">
                <a16:creationId xmlns:a16="http://schemas.microsoft.com/office/drawing/2014/main" id="{988727D0-3808-054A-A9DA-6EE0F3287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86" y="4322104"/>
            <a:ext cx="8624889" cy="100530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682607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Questions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/>
      </p:sp>
      <p:pic>
        <p:nvPicPr>
          <p:cNvPr id="2052" name="Picture 4" descr="Question Mark 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7447"/>
            <a:ext cx="9114757" cy="604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130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 wrap="square" anchor="ctr">
            <a:normAutofit/>
          </a:bodyPr>
          <a:lstStyle/>
          <a:p>
            <a:r>
              <a:rPr lang="en-US" b="1" dirty="0"/>
              <a:t>I-Share Alma Primo VE Office hours</a:t>
            </a:r>
            <a:endParaRPr lang="en-US" dirty="0"/>
          </a:p>
        </p:txBody>
      </p:sp>
      <p:pic>
        <p:nvPicPr>
          <p:cNvPr id="5" name="Picture 4" descr="A picture containing outdoor, sky, grass, plant&#10;&#10;Description automatically generated">
            <a:extLst>
              <a:ext uri="{FF2B5EF4-FFF2-40B4-BE49-F238E27FC236}">
                <a16:creationId xmlns:a16="http://schemas.microsoft.com/office/drawing/2014/main" id="{450C922E-7777-C3CF-DEE2-E31FD9E85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32" y="634995"/>
            <a:ext cx="3244667" cy="4860925"/>
          </a:xfrm>
          <a:prstGeom prst="rect">
            <a:avLst/>
          </a:prstGeom>
          <a:noFill/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8B72402F-53C8-4647-BC3F-04DE232EF3D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0" y="634995"/>
            <a:ext cx="4283075" cy="4860925"/>
          </a:xfrm>
        </p:spPr>
        <p:txBody>
          <a:bodyPr wrap="square" anchor="t">
            <a:normAutofit/>
          </a:bodyPr>
          <a:lstStyle/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Join us August 11</a:t>
            </a:r>
            <a:br>
              <a:rPr lang="en-US" b="1" dirty="0"/>
            </a:br>
            <a:r>
              <a:rPr lang="en-US" b="1" dirty="0"/>
              <a:t>at 2pm for another </a:t>
            </a:r>
          </a:p>
          <a:p>
            <a:r>
              <a:rPr lang="en-US" b="1" dirty="0"/>
              <a:t>Office Hour session.</a:t>
            </a:r>
            <a:br>
              <a:rPr lang="en-US" b="1" dirty="0"/>
            </a:br>
            <a:endParaRPr lang="en-US" b="1" dirty="0"/>
          </a:p>
          <a:p>
            <a:r>
              <a:rPr lang="en-US" b="1" dirty="0"/>
              <a:t>Contact CARLI at </a:t>
            </a:r>
          </a:p>
          <a:p>
            <a:r>
              <a:rPr lang="en-US" b="1" dirty="0" err="1"/>
              <a:t>support@carli.illinois.edu</a:t>
            </a:r>
            <a:endParaRPr lang="en-US" b="1" dirty="0"/>
          </a:p>
          <a:p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66EFA9D-BE97-A18B-25D9-9BE6E14C04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0188" y="5599113"/>
            <a:ext cx="8624887" cy="635000"/>
          </a:xfrm>
        </p:spPr>
        <p:txBody>
          <a:bodyPr/>
          <a:lstStyle/>
          <a:p>
            <a:r>
              <a:rPr lang="en-US" dirty="0"/>
              <a:t>POS1008170080, Big bluestem; Plants of SIUE (Southern Illinois University Edwardsville) </a:t>
            </a:r>
            <a:r>
              <a:rPr lang="en-US" dirty="0">
                <a:hlinkClick r:id="rId4"/>
              </a:rPr>
              <a:t>https://collections.carli.illinois.edu/digital/collection/sie_plants/id/73/rec/11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8486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/>
          <a:lstStyle/>
          <a:p>
            <a:r>
              <a:rPr lang="en-US" dirty="0"/>
              <a:t>Agenda Office Hours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105F55-B2CD-4128-9A66-80FC7B7A4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508011"/>
            <a:ext cx="8321040" cy="581836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800" b="1" dirty="0">
                <a:latin typeface="+mj-lt"/>
                <a:ea typeface="+mn-lt"/>
                <a:cs typeface="+mn-lt"/>
              </a:rPr>
              <a:t>Agenda – 7/14/2022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+mj-lt"/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+mj-lt"/>
                <a:ea typeface="+mn-lt"/>
                <a:cs typeface="+mn-lt"/>
              </a:rPr>
              <a:t>Announcements and Reminders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+mj-lt"/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+mj-lt"/>
                <a:ea typeface="+mn-lt"/>
                <a:cs typeface="+mn-lt"/>
              </a:rPr>
              <a:t>User Management: Creating &amp; Updating User Data</a:t>
            </a:r>
          </a:p>
          <a:p>
            <a:pPr marL="108585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n-lt"/>
                <a:cs typeface="+mn-lt"/>
              </a:rPr>
              <a:t>User Record Requirements</a:t>
            </a:r>
          </a:p>
          <a:p>
            <a:pPr marL="108585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n-lt"/>
                <a:cs typeface="+mn-lt"/>
              </a:rPr>
              <a:t>SIS Sync Practices</a:t>
            </a:r>
          </a:p>
          <a:p>
            <a:pPr marL="1485900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n-lt"/>
                <a:cs typeface="+mn-lt"/>
              </a:rPr>
              <a:t>Survey Results</a:t>
            </a:r>
          </a:p>
          <a:p>
            <a:pPr marL="1485900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n-lt"/>
                <a:cs typeface="+mn-lt"/>
              </a:rPr>
              <a:t>Update frequency</a:t>
            </a:r>
          </a:p>
          <a:p>
            <a:pPr marL="1485900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n-lt"/>
                <a:cs typeface="+mn-lt"/>
              </a:rPr>
              <a:t>Expiry and Purge Dates</a:t>
            </a:r>
          </a:p>
          <a:p>
            <a:pPr marL="108585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n-lt"/>
                <a:cs typeface="+mn-lt"/>
              </a:rPr>
              <a:t>Common Desirable Practices</a:t>
            </a:r>
          </a:p>
          <a:p>
            <a:pPr lvl="1" indent="0">
              <a:spcBef>
                <a:spcPts val="0"/>
              </a:spcBef>
              <a:buNone/>
            </a:pPr>
            <a:endParaRPr lang="en-US" sz="2700" dirty="0">
              <a:latin typeface="+mj-lt"/>
              <a:ea typeface="+mn-lt"/>
              <a:cs typeface="+mn-lt"/>
            </a:endParaRPr>
          </a:p>
          <a:p>
            <a:pPr marL="1485900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+mj-lt"/>
              <a:ea typeface="+mn-lt"/>
              <a:cs typeface="+mn-lt"/>
            </a:endParaRPr>
          </a:p>
          <a:p>
            <a:br>
              <a:rPr lang="en-US" sz="2400" dirty="0"/>
            </a:br>
            <a:endParaRPr lang="en-US" sz="2500" dirty="0">
              <a:latin typeface="+mj-lt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7503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105F55-B2CD-4128-9A66-80FC7B7A4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5924" y="728420"/>
            <a:ext cx="8872152" cy="557859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800" b="1" dirty="0">
                <a:latin typeface="+mj-lt"/>
                <a:ea typeface="+mn-lt"/>
                <a:cs typeface="+mn-lt"/>
              </a:rPr>
              <a:t>I-Share Annual Statistics Package</a:t>
            </a:r>
          </a:p>
          <a:p>
            <a:pPr algn="ctr"/>
            <a:r>
              <a:rPr lang="en-US" sz="2400" dirty="0">
                <a:latin typeface="Arial"/>
                <a:ea typeface="+mn-lt"/>
                <a:cs typeface="+mn-lt"/>
                <a:hlinkClick r:id="rId3"/>
              </a:rPr>
              <a:t>https://go.illinois.edu/annstats</a:t>
            </a:r>
            <a:endParaRPr lang="en-US" sz="2400" dirty="0">
              <a:latin typeface="Arial"/>
              <a:ea typeface="+mn-lt"/>
              <a:cs typeface="+mn-lt"/>
            </a:endParaRPr>
          </a:p>
          <a:p>
            <a:r>
              <a:rPr lang="en-US" sz="2400" dirty="0">
                <a:latin typeface="Arial"/>
                <a:ea typeface="+mn-lt"/>
                <a:cs typeface="+mn-lt"/>
              </a:rPr>
              <a:t>FY2021-2022 Annual Statistics Package reports are being run and posted to your libraries’ secure FTP folder.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Collection stats were generated on July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Circulation and AFN Stats 1-3 generated on July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Request stats and unique titles stats will be generated July 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/>
              <a:ea typeface="+mn-lt"/>
              <a:cs typeface="+mn-lt"/>
            </a:endParaRPr>
          </a:p>
          <a:p>
            <a:r>
              <a:rPr lang="en-US" sz="2400" dirty="0">
                <a:latin typeface="Arial"/>
                <a:ea typeface="+mn-lt"/>
                <a:cs typeface="+mn-lt"/>
              </a:rPr>
              <a:t>If you’re not familiar with CARLI’s secure FTP server, see</a:t>
            </a:r>
          </a:p>
          <a:p>
            <a:pPr algn="ctr"/>
            <a:r>
              <a:rPr lang="en-US" sz="2400" dirty="0">
                <a:latin typeface="Arial"/>
                <a:ea typeface="+mn-lt"/>
                <a:cs typeface="+mn-lt"/>
              </a:rPr>
              <a:t>https://go.illinois.edu/CARLIsftp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Files on secure FTP server are deleted after 60 days to conserve space</a:t>
            </a:r>
            <a:endParaRPr lang="en-US" sz="1800" dirty="0">
              <a:latin typeface="Arial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7619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105F55-B2CD-4128-9A66-80FC7B7A4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0447" y="508011"/>
            <a:ext cx="8229600" cy="563675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800" b="1" dirty="0">
                <a:latin typeface="+mj-lt"/>
                <a:ea typeface="+mn-lt"/>
                <a:cs typeface="+mn-lt"/>
              </a:rPr>
              <a:t>Announcements/Reminders</a:t>
            </a:r>
            <a:endParaRPr lang="en-US" sz="2400" dirty="0">
              <a:latin typeface="+mj-lt"/>
              <a:ea typeface="+mn-lt"/>
              <a:cs typeface="+mn-lt"/>
            </a:endParaRPr>
          </a:p>
          <a:p>
            <a:pPr lvl="1" indent="0">
              <a:spcBef>
                <a:spcPts val="0"/>
              </a:spcBef>
              <a:buNone/>
            </a:pPr>
            <a:endParaRPr lang="en-US" sz="1600" dirty="0">
              <a:latin typeface="Arial"/>
              <a:ea typeface="+mn-lt"/>
              <a:cs typeface="+mn-lt"/>
            </a:endParaRPr>
          </a:p>
          <a:p>
            <a:pPr marL="171450" lvl="1" indent="0">
              <a:spcBef>
                <a:spcPts val="0"/>
              </a:spcBef>
              <a:buNone/>
            </a:pPr>
            <a:r>
              <a:rPr lang="en-US" sz="2400" dirty="0">
                <a:latin typeface="Arial"/>
                <a:ea typeface="+mn-lt"/>
                <a:cs typeface="+mn-lt"/>
              </a:rPr>
              <a:t>Upcoming Office Hours </a:t>
            </a:r>
            <a:endParaRPr lang="en-US" sz="2400" dirty="0">
              <a:latin typeface="Times New Roman"/>
              <a:cs typeface="+mn-lt"/>
            </a:endParaRPr>
          </a:p>
          <a:p>
            <a:pPr marL="925513" lvl="1" indent="-274638">
              <a:spcBef>
                <a:spcPts val="0"/>
              </a:spcBef>
              <a:buChar char="•"/>
            </a:pPr>
            <a:r>
              <a:rPr lang="en-US" sz="2400" dirty="0">
                <a:latin typeface="Arial"/>
                <a:ea typeface="+mn-lt"/>
                <a:cs typeface="+mn-lt"/>
              </a:rPr>
              <a:t>2022 Office Hours have been scheduled – </a:t>
            </a:r>
            <a:br>
              <a:rPr lang="en-US" sz="2400" dirty="0">
                <a:latin typeface="Arial"/>
                <a:ea typeface="+mn-lt"/>
                <a:cs typeface="+mn-lt"/>
              </a:rPr>
            </a:br>
            <a:r>
              <a:rPr lang="en-US" sz="2400" dirty="0">
                <a:latin typeface="Arial"/>
                <a:ea typeface="+mn-lt"/>
                <a:cs typeface="+mn-lt"/>
              </a:rPr>
              <a:t>2</a:t>
            </a:r>
            <a:r>
              <a:rPr lang="en-US" sz="2400" baseline="30000" dirty="0">
                <a:latin typeface="Arial"/>
                <a:ea typeface="+mn-lt"/>
                <a:cs typeface="+mn-lt"/>
              </a:rPr>
              <a:t>nd</a:t>
            </a:r>
            <a:r>
              <a:rPr lang="en-US" sz="2400" dirty="0">
                <a:latin typeface="Arial"/>
                <a:ea typeface="+mn-lt"/>
                <a:cs typeface="+mn-lt"/>
              </a:rPr>
              <a:t> Thursday of each month, 2pm-3pm.</a:t>
            </a:r>
          </a:p>
          <a:p>
            <a:pPr marL="925195" lvl="1" indent="-274320">
              <a:spcBef>
                <a:spcPts val="0"/>
              </a:spcBef>
              <a:buChar char="•"/>
            </a:pPr>
            <a:r>
              <a:rPr lang="en-US" sz="2400" dirty="0">
                <a:latin typeface="Arial"/>
                <a:ea typeface="+mn-lt"/>
                <a:cs typeface="+mn-lt"/>
              </a:rPr>
              <a:t>Next session: August 11, 2022</a:t>
            </a:r>
          </a:p>
          <a:p>
            <a:pPr marL="925195" lvl="1" indent="-274320">
              <a:spcBef>
                <a:spcPts val="0"/>
              </a:spcBef>
              <a:buChar char="•"/>
            </a:pPr>
            <a:endParaRPr lang="en-US" sz="2400" dirty="0">
              <a:latin typeface="Arial"/>
              <a:ea typeface="+mn-lt"/>
              <a:cs typeface="+mn-lt"/>
            </a:endParaRPr>
          </a:p>
          <a:p>
            <a:pPr marL="173736" lvl="1" indent="0">
              <a:spcBef>
                <a:spcPts val="0"/>
              </a:spcBef>
              <a:buNone/>
            </a:pPr>
            <a:r>
              <a:rPr lang="en-US" sz="2400" dirty="0">
                <a:latin typeface="Arial"/>
                <a:ea typeface="+mn-lt"/>
                <a:cs typeface="+mn-lt"/>
              </a:rPr>
              <a:t>Let’s Talk About Fulfillment</a:t>
            </a:r>
          </a:p>
          <a:p>
            <a:pPr marL="925513" lvl="1" indent="-274638">
              <a:spcBef>
                <a:spcPts val="0"/>
              </a:spcBef>
              <a:buChar char="•"/>
            </a:pPr>
            <a:r>
              <a:rPr lang="en-US" sz="2400" dirty="0">
                <a:latin typeface="Arial"/>
                <a:ea typeface="+mn-lt"/>
                <a:cs typeface="+mn-lt"/>
              </a:rPr>
              <a:t>Off for July</a:t>
            </a:r>
          </a:p>
          <a:p>
            <a:pPr marL="925513" lvl="1" indent="-274638">
              <a:spcBef>
                <a:spcPts val="0"/>
              </a:spcBef>
              <a:buChar char="•"/>
            </a:pPr>
            <a:r>
              <a:rPr lang="en-US" sz="2400" dirty="0">
                <a:latin typeface="Arial"/>
                <a:ea typeface="+mn-lt"/>
                <a:cs typeface="+mn-lt"/>
              </a:rPr>
              <a:t>New schedule for 2022-2023 coming soon</a:t>
            </a:r>
          </a:p>
          <a:p>
            <a:pPr marL="173736" lvl="1" indent="0">
              <a:spcBef>
                <a:spcPts val="0"/>
              </a:spcBef>
              <a:buNone/>
            </a:pPr>
            <a:endParaRPr lang="en-US" sz="2400" dirty="0">
              <a:latin typeface="Arial"/>
              <a:ea typeface="+mn-lt"/>
              <a:cs typeface="+mn-lt"/>
            </a:endParaRPr>
          </a:p>
          <a:p>
            <a:pPr marL="173736" lvl="1" indent="0">
              <a:spcBef>
                <a:spcPts val="0"/>
              </a:spcBef>
              <a:buNone/>
            </a:pPr>
            <a:r>
              <a:rPr lang="en-US" sz="2400" dirty="0">
                <a:latin typeface="Arial"/>
                <a:ea typeface="+mn-lt"/>
                <a:cs typeface="+mn-lt"/>
              </a:rPr>
              <a:t>Technical Services Q&amp;A</a:t>
            </a:r>
          </a:p>
          <a:p>
            <a:pPr marL="925513" lvl="1" indent="-274638">
              <a:spcBef>
                <a:spcPts val="0"/>
              </a:spcBef>
              <a:buChar char="•"/>
            </a:pPr>
            <a:r>
              <a:rPr lang="en-US" sz="2400" dirty="0">
                <a:latin typeface="Arial"/>
                <a:ea typeface="+mn-lt"/>
                <a:cs typeface="+mn-lt"/>
              </a:rPr>
              <a:t>Off for July</a:t>
            </a:r>
          </a:p>
          <a:p>
            <a:pPr marL="925513" lvl="1" indent="-274638">
              <a:spcBef>
                <a:spcPts val="0"/>
              </a:spcBef>
              <a:buFont typeface="Arial" charset="0"/>
              <a:buChar char="•"/>
            </a:pPr>
            <a:r>
              <a:rPr lang="en-US" sz="2400" dirty="0">
                <a:latin typeface="Arial"/>
                <a:ea typeface="+mn-lt"/>
                <a:cs typeface="+mn-lt"/>
                <a:hlinkClick r:id="rId3" tooltip="https://www.carli.illinois.edu/products-services/i-share/TechServicesQ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https://go.illinois.edu/CARLItsqa</a:t>
            </a:r>
            <a:r>
              <a:rPr lang="en-US" sz="2400" dirty="0">
                <a:latin typeface="Arial"/>
                <a:ea typeface="+mn-lt"/>
                <a:cs typeface="+mn-lt"/>
              </a:rPr>
              <a:t> for past sessions</a:t>
            </a:r>
          </a:p>
          <a:p>
            <a:pPr marL="925195" lvl="1" indent="-274320">
              <a:spcBef>
                <a:spcPts val="0"/>
              </a:spcBef>
              <a:buChar char="•"/>
            </a:pPr>
            <a:r>
              <a:rPr lang="en-US" sz="2400" dirty="0">
                <a:latin typeface="Arial"/>
                <a:ea typeface="+mn-lt"/>
                <a:cs typeface="+mn-lt"/>
              </a:rPr>
              <a:t>Next session: August 11, 2022</a:t>
            </a:r>
          </a:p>
          <a:p>
            <a:pPr marL="925195" lvl="1" indent="-274320">
              <a:spcBef>
                <a:spcPts val="0"/>
              </a:spcBef>
              <a:buChar char="•"/>
            </a:pPr>
            <a:endParaRPr lang="en-US" sz="2400" dirty="0">
              <a:latin typeface="Arial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2533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105F55-B2CD-4128-9A66-80FC7B7A4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5924" y="371959"/>
            <a:ext cx="8872152" cy="5955689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800" b="1" dirty="0">
                <a:latin typeface="+mj-lt"/>
                <a:ea typeface="+mn-lt"/>
                <a:cs typeface="+mn-lt"/>
              </a:rPr>
              <a:t>Announcements/Reminders</a:t>
            </a:r>
            <a:endParaRPr lang="en-US" sz="2400" dirty="0">
              <a:latin typeface="+mj-lt"/>
              <a:ea typeface="+mn-lt"/>
              <a:cs typeface="+mn-lt"/>
            </a:endParaRPr>
          </a:p>
          <a:p>
            <a:pPr marL="693738" lvl="1" indent="0">
              <a:spcBef>
                <a:spcPts val="0"/>
              </a:spcBef>
              <a:buNone/>
            </a:pPr>
            <a:endParaRPr lang="en-US" sz="2000" dirty="0">
              <a:latin typeface="Arial"/>
              <a:ea typeface="+mn-lt"/>
              <a:cs typeface="+mn-lt"/>
            </a:endParaRPr>
          </a:p>
          <a:p>
            <a:pPr marL="693738" lvl="1" indent="0">
              <a:spcBef>
                <a:spcPts val="0"/>
              </a:spcBef>
              <a:buNone/>
            </a:pPr>
            <a:r>
              <a:rPr lang="en-US" sz="2000" dirty="0">
                <a:latin typeface="Arial"/>
                <a:ea typeface="+mn-lt"/>
                <a:cs typeface="+mn-lt"/>
              </a:rPr>
              <a:t>Alma Electronic Resources</a:t>
            </a:r>
          </a:p>
          <a:p>
            <a:pPr marL="1036638" lvl="1" indent="-342900">
              <a:spcBef>
                <a:spcPts val="0"/>
              </a:spcBef>
            </a:pPr>
            <a:r>
              <a:rPr lang="en-US" sz="2000" dirty="0">
                <a:latin typeface="Arial"/>
                <a:ea typeface="+mn-lt"/>
                <a:cs typeface="+mn-lt"/>
              </a:rPr>
              <a:t>Be sure to update your electronic collections in your Alma IZ for the current fiscal year subscriptions</a:t>
            </a:r>
          </a:p>
          <a:p>
            <a:pPr marL="1436688" lvl="2" indent="-342900">
              <a:spcBef>
                <a:spcPts val="0"/>
              </a:spcBef>
            </a:pPr>
            <a:r>
              <a:rPr lang="en-US" sz="1700" dirty="0">
                <a:latin typeface="Arial"/>
                <a:ea typeface="+mn-lt"/>
                <a:cs typeface="+mn-lt"/>
              </a:rPr>
              <a:t>Activate any new collections and subscriptions for patrons to get access</a:t>
            </a:r>
          </a:p>
          <a:p>
            <a:pPr marL="1436688" lvl="2" indent="-342900">
              <a:spcBef>
                <a:spcPts val="0"/>
              </a:spcBef>
            </a:pPr>
            <a:r>
              <a:rPr lang="en-US" sz="1700" dirty="0">
                <a:latin typeface="Arial"/>
                <a:ea typeface="+mn-lt"/>
                <a:cs typeface="+mn-lt"/>
              </a:rPr>
              <a:t>Deactivate and delete collections if you no longer subscribe</a:t>
            </a:r>
          </a:p>
          <a:p>
            <a:pPr marL="1093788" lvl="2" indent="0">
              <a:spcBef>
                <a:spcPts val="0"/>
              </a:spcBef>
              <a:buNone/>
            </a:pPr>
            <a:endParaRPr lang="en-US" sz="1700" dirty="0">
              <a:latin typeface="Arial"/>
              <a:ea typeface="+mn-lt"/>
              <a:cs typeface="+mn-lt"/>
            </a:endParaRPr>
          </a:p>
          <a:p>
            <a:pPr marL="693738" lvl="1" indent="0">
              <a:spcBef>
                <a:spcPts val="0"/>
              </a:spcBef>
              <a:buNone/>
            </a:pPr>
            <a:r>
              <a:rPr lang="en-US" sz="2000" dirty="0">
                <a:latin typeface="Arial"/>
                <a:ea typeface="+mn-lt"/>
                <a:cs typeface="+mn-lt"/>
              </a:rPr>
              <a:t>Alma Acquisitions: Fiscal Period Rollover</a:t>
            </a:r>
          </a:p>
          <a:p>
            <a:pPr marL="1036638" lvl="1" indent="-342900">
              <a:spcBef>
                <a:spcPts val="0"/>
              </a:spcBef>
            </a:pPr>
            <a:r>
              <a:rPr lang="en-US" sz="2000" dirty="0">
                <a:latin typeface="Arial"/>
                <a:ea typeface="+mn-lt"/>
                <a:cs typeface="+mn-lt"/>
              </a:rPr>
              <a:t>CARLI staff are available to consult on rollover tasks</a:t>
            </a:r>
          </a:p>
          <a:p>
            <a:pPr marL="1036320" lvl="1" indent="-342900">
              <a:spcBef>
                <a:spcPts val="0"/>
              </a:spcBef>
            </a:pPr>
            <a:r>
              <a:rPr lang="en-US" sz="2000" dirty="0">
                <a:latin typeface="Arial"/>
                <a:ea typeface="+mn-lt"/>
                <a:cs typeface="+mn-lt"/>
              </a:rPr>
              <a:t>CARLI will create new fiscal years for non-</a:t>
            </a:r>
            <a:r>
              <a:rPr lang="en-US" sz="2000" dirty="0" err="1">
                <a:latin typeface="Arial"/>
                <a:ea typeface="+mn-lt"/>
                <a:cs typeface="+mn-lt"/>
              </a:rPr>
              <a:t>Acq</a:t>
            </a:r>
            <a:r>
              <a:rPr lang="en-US" sz="2000" dirty="0">
                <a:latin typeface="Arial"/>
                <a:ea typeface="+mn-lt"/>
                <a:cs typeface="+mn-lt"/>
              </a:rPr>
              <a:t> institutions</a:t>
            </a:r>
          </a:p>
          <a:p>
            <a:pPr marL="1036320" lvl="1" indent="-342900">
              <a:spcBef>
                <a:spcPts val="0"/>
              </a:spcBef>
            </a:pPr>
            <a:endParaRPr lang="en-US" sz="2000" dirty="0">
              <a:latin typeface="Arial"/>
              <a:ea typeface="+mn-lt"/>
              <a:cs typeface="+mn-lt"/>
            </a:endParaRPr>
          </a:p>
          <a:p>
            <a:pPr marL="693420" lvl="1" indent="0">
              <a:spcBef>
                <a:spcPts val="0"/>
              </a:spcBef>
              <a:buNone/>
            </a:pPr>
            <a:r>
              <a:rPr lang="en-US" sz="2000" dirty="0">
                <a:latin typeface="Arial"/>
                <a:ea typeface="+mn-lt"/>
                <a:cs typeface="+mn-lt"/>
              </a:rPr>
              <a:t>EBSCO/CARLI </a:t>
            </a:r>
            <a:r>
              <a:rPr lang="en-US" sz="2000" dirty="0" err="1">
                <a:latin typeface="Arial"/>
                <a:ea typeface="+mn-lt"/>
                <a:cs typeface="+mn-lt"/>
              </a:rPr>
              <a:t>OpenAthens</a:t>
            </a:r>
            <a:r>
              <a:rPr lang="en-US" sz="2000" dirty="0">
                <a:latin typeface="Arial"/>
                <a:ea typeface="+mn-lt"/>
                <a:cs typeface="+mn-lt"/>
              </a:rPr>
              <a:t> Health Checks and Q&amp;A</a:t>
            </a:r>
          </a:p>
          <a:p>
            <a:pPr marL="1036320" lvl="1" indent="-342900">
              <a:spcBef>
                <a:spcPts val="0"/>
              </a:spcBef>
            </a:pPr>
            <a:r>
              <a:rPr lang="en-US" sz="2000">
                <a:latin typeface="Arial"/>
                <a:ea typeface="+mn-lt"/>
                <a:cs typeface="+mn-lt"/>
              </a:rPr>
              <a:t>Wednesday, July 20, 10-11am</a:t>
            </a:r>
          </a:p>
          <a:p>
            <a:pPr marL="1036320" lvl="1" indent="-342900">
              <a:spcBef>
                <a:spcPts val="0"/>
              </a:spcBef>
            </a:pPr>
            <a:r>
              <a:rPr lang="en-US" sz="2000">
                <a:latin typeface="Arial"/>
                <a:ea typeface="+mn-lt"/>
                <a:cs typeface="+mn-lt"/>
              </a:rPr>
              <a:t>Tuesday, July 26, 10-11am</a:t>
            </a:r>
          </a:p>
          <a:p>
            <a:pPr marL="693420" lvl="1" indent="0">
              <a:spcBef>
                <a:spcPts val="0"/>
              </a:spcBef>
              <a:buNone/>
            </a:pPr>
            <a:r>
              <a:rPr lang="en-US" sz="2000" dirty="0">
                <a:latin typeface="Arial"/>
                <a:ea typeface="+mn-lt"/>
                <a:cs typeface="+mn-lt"/>
              </a:rPr>
              <a:t>EBSCO Support is holding “Health Checks” for CARLI libraries using </a:t>
            </a:r>
            <a:r>
              <a:rPr lang="en-US" sz="2000" dirty="0" err="1">
                <a:latin typeface="Arial"/>
                <a:ea typeface="+mn-lt"/>
                <a:cs typeface="+mn-lt"/>
              </a:rPr>
              <a:t>OpenAthens</a:t>
            </a:r>
            <a:r>
              <a:rPr lang="en-US" sz="2000" dirty="0">
                <a:latin typeface="Arial"/>
                <a:ea typeface="+mn-lt"/>
                <a:cs typeface="+mn-lt"/>
              </a:rPr>
              <a:t> to help with optimizing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>
                <a:latin typeface="Arial"/>
                <a:ea typeface="+mn-lt"/>
                <a:cs typeface="+mn-lt"/>
              </a:rPr>
              <a:t>and using the product to address your library’s ever-changing needs. </a:t>
            </a:r>
            <a:r>
              <a:rPr lang="en-US" sz="2000">
                <a:latin typeface="Arial"/>
                <a:ea typeface="+mn-lt"/>
                <a:cs typeface="Arial"/>
              </a:rPr>
              <a:t>Register via the CARLI Calendar!</a:t>
            </a:r>
          </a:p>
          <a:p>
            <a:pPr marL="693420" lvl="1" indent="0">
              <a:spcBef>
                <a:spcPts val="0"/>
              </a:spcBef>
              <a:buNone/>
            </a:pPr>
            <a:endParaRPr lang="en-US" sz="2000" dirty="0">
              <a:latin typeface="Arial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8470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105F55-B2CD-4128-9A66-80FC7B7A4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5924" y="728420"/>
            <a:ext cx="8872152" cy="557859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800" b="1" dirty="0">
                <a:latin typeface="+mj-lt"/>
                <a:ea typeface="+mn-lt"/>
                <a:cs typeface="+mn-lt"/>
              </a:rPr>
              <a:t>Shared Document Depository</a:t>
            </a:r>
          </a:p>
          <a:p>
            <a:r>
              <a:rPr lang="en-US" sz="2400" dirty="0">
                <a:latin typeface="Arial"/>
                <a:ea typeface="+mn-lt"/>
                <a:cs typeface="+mn-lt"/>
                <a:hlinkClick r:id="rId3"/>
              </a:rPr>
              <a:t>https://www.carli.illinois.edu/products-services/i-share/i-share-documentation/shared-documentation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</a:p>
          <a:p>
            <a:endParaRPr lang="en-US" sz="2400" dirty="0">
              <a:latin typeface="Arial"/>
              <a:ea typeface="+mn-lt"/>
              <a:cs typeface="+mn-lt"/>
            </a:endParaRPr>
          </a:p>
          <a:p>
            <a:r>
              <a:rPr lang="en-US" sz="2400" dirty="0">
                <a:latin typeface="Arial"/>
                <a:ea typeface="+mn-lt"/>
                <a:cs typeface="+mn-lt"/>
              </a:rPr>
              <a:t>The depository contains documentation submitted by CARLI member libraries for the benefit of the broader community.</a:t>
            </a:r>
          </a:p>
          <a:p>
            <a:pPr marL="14288" lvl="1" indent="0">
              <a:buNone/>
            </a:pPr>
            <a:endParaRPr lang="en-US" sz="2400" dirty="0">
              <a:latin typeface="Arial"/>
              <a:ea typeface="+mn-lt"/>
              <a:cs typeface="+mn-lt"/>
            </a:endParaRPr>
          </a:p>
          <a:p>
            <a:pPr marL="14288" lvl="1" indent="0">
              <a:buNone/>
            </a:pPr>
            <a:r>
              <a:rPr lang="en-US" sz="2400" dirty="0">
                <a:latin typeface="Arial"/>
                <a:ea typeface="+mn-lt"/>
                <a:cs typeface="+mn-lt"/>
              </a:rPr>
              <a:t>Workflow topics include: Acquisitions, Analytics, Cataloging, eResources, Fulfillment, Primo VE, SIS, Users and more.</a:t>
            </a:r>
          </a:p>
          <a:p>
            <a:pPr marL="14288" lvl="1" indent="0">
              <a:buNone/>
            </a:pPr>
            <a:endParaRPr lang="en-US" sz="2400" dirty="0">
              <a:latin typeface="Arial"/>
              <a:ea typeface="+mn-lt"/>
              <a:cs typeface="+mn-lt"/>
            </a:endParaRPr>
          </a:p>
          <a:p>
            <a:pPr marL="14288" lvl="1" indent="0">
              <a:buNone/>
            </a:pPr>
            <a:r>
              <a:rPr lang="en-US" sz="2000" dirty="0">
                <a:latin typeface="Arial"/>
                <a:ea typeface="+mn-lt"/>
                <a:cs typeface="+mn-lt"/>
              </a:rPr>
              <a:t>Note: The documentation is not peer-reviewed; it is up to those using the documentation to determine whether the information is still valid, accurate, and of use for their purpose.</a:t>
            </a:r>
          </a:p>
        </p:txBody>
      </p:sp>
    </p:spTree>
    <p:extLst>
      <p:ext uri="{BB962C8B-B14F-4D97-AF65-F5344CB8AC3E}">
        <p14:creationId xmlns:p14="http://schemas.microsoft.com/office/powerpoint/2010/main" val="3372096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105F55-B2CD-4128-9A66-80FC7B7A4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405209"/>
            <a:ext cx="8229600" cy="5901805"/>
          </a:xfrm>
          <a:prstGeom prst="rect">
            <a:avLst/>
          </a:prstGeom>
        </p:spPr>
        <p:txBody>
          <a:bodyPr/>
          <a:lstStyle/>
          <a:p>
            <a:pPr algn="ctr"/>
            <a:endParaRPr lang="en-US" sz="2800" b="1" dirty="0">
              <a:latin typeface="+mj-lt"/>
              <a:ea typeface="+mn-lt"/>
              <a:cs typeface="+mn-lt"/>
            </a:endParaRPr>
          </a:p>
          <a:p>
            <a:pPr algn="ctr"/>
            <a:r>
              <a:rPr lang="en-US" sz="2800" b="1" dirty="0">
                <a:latin typeface="+mj-lt"/>
                <a:ea typeface="+mn-lt"/>
                <a:cs typeface="+mn-lt"/>
              </a:rPr>
              <a:t>User Management: </a:t>
            </a:r>
            <a:br>
              <a:rPr lang="en-US" sz="2800" b="1" dirty="0">
                <a:latin typeface="+mj-lt"/>
                <a:ea typeface="+mn-lt"/>
                <a:cs typeface="+mn-lt"/>
              </a:rPr>
            </a:br>
            <a:r>
              <a:rPr lang="en-US" sz="2800" b="1" dirty="0">
                <a:latin typeface="+mj-lt"/>
                <a:ea typeface="+mn-lt"/>
                <a:cs typeface="+mn-lt"/>
              </a:rPr>
              <a:t>Creating &amp; Updating User Data</a:t>
            </a:r>
            <a:endParaRPr lang="en-US" sz="2400" dirty="0">
              <a:latin typeface="+mj-lt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034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C195F0-4845-4D87-847B-7D1DC655E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23454"/>
            <a:ext cx="9144000" cy="1362075"/>
          </a:xfrm>
        </p:spPr>
        <p:txBody>
          <a:bodyPr/>
          <a:lstStyle/>
          <a:p>
            <a:pPr algn="ctr"/>
            <a:r>
              <a:rPr lang="en-US" dirty="0"/>
              <a:t>User Record Requirements</a:t>
            </a:r>
          </a:p>
        </p:txBody>
      </p:sp>
    </p:spTree>
    <p:extLst>
      <p:ext uri="{BB962C8B-B14F-4D97-AF65-F5344CB8AC3E}">
        <p14:creationId xmlns:p14="http://schemas.microsoft.com/office/powerpoint/2010/main" val="285428846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11">
  <a:themeElements>
    <a:clrScheme name="CARLI colors 1">
      <a:dk1>
        <a:srgbClr val="592C5F"/>
      </a:dk1>
      <a:lt1>
        <a:sysClr val="window" lastClr="FFFFFF"/>
      </a:lt1>
      <a:dk2>
        <a:srgbClr val="493842"/>
      </a:dk2>
      <a:lt2>
        <a:srgbClr val="FFFFFF"/>
      </a:lt2>
      <a:accent1>
        <a:srgbClr val="592C5F"/>
      </a:accent1>
      <a:accent2>
        <a:srgbClr val="0996A9"/>
      </a:accent2>
      <a:accent3>
        <a:srgbClr val="0033A0"/>
      </a:accent3>
      <a:accent4>
        <a:srgbClr val="712177"/>
      </a:accent4>
      <a:accent5>
        <a:srgbClr val="7E8034"/>
      </a:accent5>
      <a:accent6>
        <a:srgbClr val="006647"/>
      </a:accent6>
      <a:hlink>
        <a:srgbClr val="0996A9"/>
      </a:hlink>
      <a:folHlink>
        <a:srgbClr val="71217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D14D91DDC1C14E95B52DCEB4D3F4F9" ma:contentTypeVersion="14" ma:contentTypeDescription="Create a new document." ma:contentTypeScope="" ma:versionID="9d51ba7f8e935413c995e12a3f5b1b11">
  <xsd:schema xmlns:xsd="http://www.w3.org/2001/XMLSchema" xmlns:xs="http://www.w3.org/2001/XMLSchema" xmlns:p="http://schemas.microsoft.com/office/2006/metadata/properties" xmlns:ns1="http://schemas.microsoft.com/sharepoint/v3" xmlns:ns3="8798a5e6-441a-4f76-bc16-8a05a9cbd19f" xmlns:ns4="a8c90f87-fc96-4d10-86c9-bb179ddfd50b" targetNamespace="http://schemas.microsoft.com/office/2006/metadata/properties" ma:root="true" ma:fieldsID="10d99802a922f13eda90332264a5425f" ns1:_="" ns3:_="" ns4:_="">
    <xsd:import namespace="http://schemas.microsoft.com/sharepoint/v3"/>
    <xsd:import namespace="8798a5e6-441a-4f76-bc16-8a05a9cbd19f"/>
    <xsd:import namespace="a8c90f87-fc96-4d10-86c9-bb179ddfd50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98a5e6-441a-4f76-bc16-8a05a9cbd1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c90f87-fc96-4d10-86c9-bb179ddfd50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D3C4C0-AA3C-4308-9805-C4AAFFF34819}">
  <ds:schemaRefs>
    <ds:schemaRef ds:uri="http://schemas.microsoft.com/sharepoint/v3"/>
    <ds:schemaRef ds:uri="8798a5e6-441a-4f76-bc16-8a05a9cbd19f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8c90f87-fc96-4d10-86c9-bb179ddfd50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38C5067-D3EF-45A9-A100-BBD57A789C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7AB120-5B8D-4837-80F3-4448D5982F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798a5e6-441a-4f76-bc16-8a05a9cbd19f"/>
    <ds:schemaRef ds:uri="a8c90f87-fc96-4d10-86c9-bb179ddfd5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10774</TotalTime>
  <Words>1445</Words>
  <Application>Microsoft Office PowerPoint</Application>
  <PresentationFormat>Letter Paper (8.5x11 in)</PresentationFormat>
  <Paragraphs>213</Paragraphs>
  <Slides>26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Presentation11</vt:lpstr>
      <vt:lpstr>I-Share Alma Primo VE Office hours will start shortly</vt:lpstr>
      <vt:lpstr>Alma Primo VE Open Office Hours July 14, 2022  User Management:  Creating &amp; Updating User Data</vt:lpstr>
      <vt:lpstr>Agenda Office Hours</vt:lpstr>
      <vt:lpstr>Reminders</vt:lpstr>
      <vt:lpstr>Announcements</vt:lpstr>
      <vt:lpstr>Announcements</vt:lpstr>
      <vt:lpstr>Reminders</vt:lpstr>
      <vt:lpstr> </vt:lpstr>
      <vt:lpstr>User Record Requirements</vt:lpstr>
      <vt:lpstr>User Record Requirements</vt:lpstr>
      <vt:lpstr>Having Preferred Contact Details is Required</vt:lpstr>
      <vt:lpstr>User Record Requirements: Primary and Other Identifiers</vt:lpstr>
      <vt:lpstr>Identifiers</vt:lpstr>
      <vt:lpstr>Student Information System Synchronization practices</vt:lpstr>
      <vt:lpstr>Student Information System Sync Practices</vt:lpstr>
      <vt:lpstr>SIS Practices: Frequency of Updates</vt:lpstr>
      <vt:lpstr>SIS Practices: Contents of Updates</vt:lpstr>
      <vt:lpstr>Expiry and Purge Dates</vt:lpstr>
      <vt:lpstr>Expiry Date Choices</vt:lpstr>
      <vt:lpstr>Expiry Date Choices: Interesting variations</vt:lpstr>
      <vt:lpstr>Purge Date Choices</vt:lpstr>
      <vt:lpstr>Purge Date Choices: Interesting variations</vt:lpstr>
      <vt:lpstr>Common Desirable Practices  for User Management</vt:lpstr>
      <vt:lpstr>Common Desirable Practices</vt:lpstr>
      <vt:lpstr>Your Questions</vt:lpstr>
      <vt:lpstr>I-Share Alma Primo VE Office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I-Share Alma Primo VE Office hours will start shortly</dc:title>
  <dc:creator>Masciadrelli, Jennifer</dc:creator>
  <cp:lastModifiedBy>Schwitzner, Ted</cp:lastModifiedBy>
  <cp:revision>1713</cp:revision>
  <dcterms:created xsi:type="dcterms:W3CDTF">2019-09-18T17:05:10Z</dcterms:created>
  <dcterms:modified xsi:type="dcterms:W3CDTF">2022-07-14T17:06:50Z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0x010100C6D14D91DDC1C14E95B52DCEB4D3F4F9</vt:lpwstr>
  </property>
</Properties>
</file>