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Quicksand"/>
      <p:regular r:id="rId16"/>
      <p:bold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icksand-bold.fntdata"/><Relationship Id="rId16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801d83d87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801d83d87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801d83d8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801d83d8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801d83d87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801d83d87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801d83d87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801d83d87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801d83d87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801d83d87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801d83d87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801d83d87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801d83d87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801d83d87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801d83d87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801d83d87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801d83d87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801d83d87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9525" y="1167250"/>
            <a:ext cx="6293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000075"/>
            <a:ext cx="630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3688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688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solidFill>
                  <a:schemeClr val="dk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 amt="31000"/>
          </a:blip>
          <a:srcRect b="7806" l="73817" r="0" t="7798"/>
          <a:stretch/>
        </p:blipFill>
        <p:spPr>
          <a:xfrm>
            <a:off x="6749877" y="0"/>
            <a:ext cx="23941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68825"/>
            <a:ext cx="6302700" cy="5727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1200000" dist="19050">
              <a:srgbClr val="000000">
                <a:alpha val="9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6302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Char char="●"/>
              <a:defRPr sz="2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Char char="○"/>
              <a:defRPr sz="1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Char char="■"/>
              <a:defRPr sz="1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●"/>
              <a:defRPr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○"/>
              <a:defRPr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■"/>
              <a:defRPr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●"/>
              <a:defRPr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○"/>
              <a:defRPr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■"/>
              <a:defRPr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 amt="31000"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7895200" y="0"/>
            <a:ext cx="1248900" cy="5143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5375" y="3991624"/>
            <a:ext cx="1148550" cy="11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90350" y="365650"/>
            <a:ext cx="6214500" cy="314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A</a:t>
            </a:r>
            <a:b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TITLES</a:t>
            </a:r>
            <a:b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b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PRIMO</a:t>
            </a:r>
            <a:endParaRPr b="1" sz="4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90350" y="3841275"/>
            <a:ext cx="51975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0C9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Jodi Craiglow</a:t>
            </a:r>
            <a:endParaRPr sz="3000">
              <a:solidFill>
                <a:srgbClr val="F0C9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0C9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Technical Services Supervisor, Rolfing Memorial Library</a:t>
            </a:r>
            <a:br>
              <a:rPr lang="en">
                <a:solidFill>
                  <a:srgbClr val="F0C96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CARLI LAB Report ⬩ May 12, 2022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1700" y="1152475"/>
            <a:ext cx="630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Presentation materials:</a:t>
            </a:r>
            <a:br>
              <a:rPr lang="en"/>
            </a:br>
            <a:r>
              <a:rPr b="1" lang="en" u="sng"/>
              <a:t>bit.ly/CARLI-New-Titles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TIU’s New Titles collection:</a:t>
            </a:r>
            <a:br>
              <a:rPr lang="en"/>
            </a:br>
            <a:r>
              <a:rPr b="1" lang="en" u="sng"/>
              <a:t>library.tiu.edu/newbooks</a:t>
            </a:r>
            <a:endParaRPr b="1" u="sng"/>
          </a:p>
          <a:p>
            <a:pPr indent="-368300" lvl="0" marL="457200" rtl="0" algn="l">
              <a:spcBef>
                <a:spcPts val="2000"/>
              </a:spcBef>
              <a:spcAft>
                <a:spcPts val="2000"/>
              </a:spcAft>
              <a:buSzPts val="2200"/>
              <a:buChar char="●"/>
            </a:pPr>
            <a:r>
              <a:rPr lang="en"/>
              <a:t>Contact Jodi:</a:t>
            </a:r>
            <a:br>
              <a:rPr lang="en"/>
            </a:br>
            <a:r>
              <a:rPr b="1" lang="en" u="sng"/>
              <a:t>jacraiglow@tiu.edu</a:t>
            </a:r>
            <a:r>
              <a:rPr lang="en"/>
              <a:t>;</a:t>
            </a:r>
            <a:r>
              <a:rPr lang="en"/>
              <a:t> 847-317-4020</a:t>
            </a:r>
            <a:endParaRPr/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311700" y="959725"/>
            <a:ext cx="6219300" cy="4080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Overview</a:t>
            </a:r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 rot="2700000">
            <a:off x="760732" y="661621"/>
            <a:ext cx="3712660" cy="2945527"/>
            <a:chOff x="1293736" y="859495"/>
            <a:chExt cx="3712696" cy="2945555"/>
          </a:xfrm>
        </p:grpSpPr>
        <p:sp>
          <p:nvSpPr>
            <p:cNvPr id="75" name="Google Shape;75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2700000">
              <a:off x="1510773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14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Analysis</a:t>
              </a:r>
              <a:endPara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 rot="-2700000">
              <a:off x="1755428" y="2057485"/>
              <a:ext cx="359860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Century Gothic"/>
                  <a:ea typeface="Century Gothic"/>
                  <a:cs typeface="Century Gothic"/>
                  <a:sym typeface="Century Gothic"/>
                </a:rPr>
                <a:t>Let Alma figure out what your new titles are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 rot="2700000">
            <a:off x="2115172" y="1850954"/>
            <a:ext cx="3730648" cy="2963504"/>
            <a:chOff x="3203958" y="841517"/>
            <a:chExt cx="3730684" cy="2963533"/>
          </a:xfrm>
        </p:grpSpPr>
        <p:sp>
          <p:nvSpPr>
            <p:cNvPr id="80" name="Google Shape;80;p14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 rot="-2700000">
              <a:off x="3420995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3C78D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Set</a:t>
              </a:r>
              <a:endPara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 rot="-2700000">
              <a:off x="3661910" y="2048507"/>
              <a:ext cx="3624064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Century Gothic"/>
                  <a:ea typeface="Century Gothic"/>
                  <a:cs typeface="Century Gothic"/>
                  <a:sym typeface="Century Gothic"/>
                </a:rPr>
                <a:t>Bundle records together so you can use them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4" name="Google Shape;84;p14"/>
          <p:cNvGrpSpPr/>
          <p:nvPr/>
        </p:nvGrpSpPr>
        <p:grpSpPr>
          <a:xfrm rot="2700000">
            <a:off x="3426290" y="3168524"/>
            <a:ext cx="3042761" cy="2546976"/>
            <a:chOff x="5123977" y="1258050"/>
            <a:chExt cx="3042791" cy="2547000"/>
          </a:xfrm>
        </p:grpSpPr>
        <p:sp>
          <p:nvSpPr>
            <p:cNvPr id="85" name="Google Shape;85;p14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 rot="-2700000">
              <a:off x="5341013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D9EE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14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Collection</a:t>
              </a:r>
              <a:endPara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 rot="-2700000">
              <a:off x="5724404" y="2392458"/>
              <a:ext cx="2651226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Century Gothic"/>
                  <a:ea typeface="Century Gothic"/>
                  <a:cs typeface="Century Gothic"/>
                  <a:sym typeface="Century Gothic"/>
                </a:rPr>
                <a:t>Show off your haul to the world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9" name="Google Shape;89;p14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4"/>
          <p:cNvSpPr/>
          <p:nvPr/>
        </p:nvSpPr>
        <p:spPr>
          <a:xfrm rot="-5400000">
            <a:off x="713650" y="2153800"/>
            <a:ext cx="2158500" cy="2610300"/>
          </a:xfrm>
          <a:prstGeom prst="bentArrow">
            <a:avLst>
              <a:gd fmla="val 11050" name="adj1"/>
              <a:gd fmla="val 16146" name="adj2"/>
              <a:gd fmla="val 25000" name="adj3"/>
              <a:gd fmla="val 43750" name="adj4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2235775" y="4290325"/>
            <a:ext cx="862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311700" y="959725"/>
            <a:ext cx="6219300" cy="42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68125" y="969625"/>
            <a:ext cx="23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You Need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152475"/>
            <a:ext cx="60303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/>
              <a:t>Configuration</a:t>
            </a:r>
            <a:r>
              <a:rPr lang="en"/>
              <a:t>: </a:t>
            </a:r>
            <a:r>
              <a:rPr lang="en"/>
              <a:t>Discovery Administrator </a:t>
            </a:r>
            <a:r>
              <a:rPr lang="en" u="sng"/>
              <a:t>or</a:t>
            </a:r>
            <a:r>
              <a:rPr lang="en"/>
              <a:t> Discovery Operator - Limited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Char char="●"/>
            </a:pPr>
            <a:r>
              <a:rPr b="1" lang="en"/>
              <a:t>Analysis</a:t>
            </a:r>
            <a:r>
              <a:rPr lang="en"/>
              <a:t>: </a:t>
            </a:r>
            <a:r>
              <a:rPr lang="en"/>
              <a:t>Designs Analytics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Char char="●"/>
            </a:pPr>
            <a:r>
              <a:rPr b="1" lang="en"/>
              <a:t>Set</a:t>
            </a:r>
            <a:r>
              <a:rPr lang="en"/>
              <a:t>: Manager/Administrator (any type)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2000"/>
              </a:spcAft>
              <a:buSzPts val="2200"/>
              <a:buChar char="●"/>
            </a:pPr>
            <a:r>
              <a:rPr b="1" lang="en"/>
              <a:t>Collection</a:t>
            </a:r>
            <a:r>
              <a:rPr lang="en"/>
              <a:t>: Collection Inventory Operator </a:t>
            </a:r>
            <a:r>
              <a:rPr lang="en" u="sng"/>
              <a:t>and</a:t>
            </a:r>
            <a:r>
              <a:rPr lang="en"/>
              <a:t> Collection Inventory Operator Extended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25" y="1040425"/>
            <a:ext cx="5015350" cy="3212390"/>
          </a:xfrm>
          <a:prstGeom prst="rect">
            <a:avLst/>
          </a:prstGeom>
          <a:noFill/>
          <a:ln cap="flat" cmpd="sng" w="9525">
            <a:solidFill>
              <a:srgbClr val="04399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Pre-Step: Configuration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478725" y="4549225"/>
            <a:ext cx="512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 &gt; Discovery &gt; Display Configuration: Configure Views &gt; (Default View) Edit &gt; Links Menu &gt; </a:t>
            </a:r>
            <a:r>
              <a:rPr b="1"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CollectionDiscovery</a:t>
            </a:r>
            <a:endParaRPr b="1" sz="1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48" y="1040425"/>
            <a:ext cx="5015350" cy="3280676"/>
          </a:xfrm>
          <a:prstGeom prst="rect">
            <a:avLst/>
          </a:prstGeom>
          <a:noFill/>
          <a:ln cap="flat" cmpd="sng" w="9525">
            <a:solidFill>
              <a:srgbClr val="04399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Analysis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478725" y="4549225"/>
            <a:ext cx="50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Shared Folders &gt; Community &gt; Reports &gt; Consortia &gt; CARLI &gt; Member Library Submissions &gt; </a:t>
            </a:r>
            <a:r>
              <a:rPr b="1"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Titles MMSID List</a:t>
            </a:r>
            <a:endParaRPr b="1" sz="1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26" y="1040425"/>
            <a:ext cx="5015350" cy="3565777"/>
          </a:xfrm>
          <a:prstGeom prst="rect">
            <a:avLst/>
          </a:prstGeom>
          <a:noFill/>
          <a:ln cap="flat" cmpd="sng" w="9525">
            <a:solidFill>
              <a:srgbClr val="04399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Set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25" y="1040425"/>
            <a:ext cx="5015350" cy="3565751"/>
          </a:xfrm>
          <a:prstGeom prst="rect">
            <a:avLst/>
          </a:prstGeom>
          <a:noFill/>
          <a:ln cap="flat" cmpd="sng" w="9525">
            <a:solidFill>
              <a:srgbClr val="04399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Collection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478725" y="4549225"/>
            <a:ext cx="50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collection</a:t>
            </a:r>
            <a:endParaRPr b="1" sz="1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25" y="1040425"/>
            <a:ext cx="5015350" cy="3565751"/>
          </a:xfrm>
          <a:prstGeom prst="rect">
            <a:avLst/>
          </a:prstGeom>
          <a:noFill/>
          <a:ln cap="flat" cmpd="sng" w="9525">
            <a:solidFill>
              <a:srgbClr val="04399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Collection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478725" y="4549225"/>
            <a:ext cx="50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titles from set</a:t>
            </a:r>
            <a:endParaRPr b="1" sz="1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216425"/>
            <a:ext cx="63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1152475"/>
            <a:ext cx="630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Export analysis results*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Create new set(s)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Delete titles currently in collection(s)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Add titles from new set(s)</a:t>
            </a:r>
            <a:endParaRPr/>
          </a:p>
          <a:p>
            <a:pPr indent="-368300" lvl="0" marL="457200" rtl="0" algn="l">
              <a:spcBef>
                <a:spcPts val="2000"/>
              </a:spcBef>
              <a:spcAft>
                <a:spcPts val="2000"/>
              </a:spcAft>
              <a:buSzPts val="2200"/>
              <a:buAutoNum type="arabicPeriod"/>
            </a:pPr>
            <a:r>
              <a:rPr lang="en"/>
              <a:t>Wait for Primo to refresh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478725" y="4549225"/>
            <a:ext cx="50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If you’re not creating your set directly from the analysis</a:t>
            </a:r>
            <a:endParaRPr b="1" sz="1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7000950" y="486150"/>
            <a:ext cx="1860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Overview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 You Need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Updating</a:t>
            </a:r>
            <a:endParaRPr b="1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C9A343"/>
      </a:dk1>
      <a:lt1>
        <a:srgbClr val="FFFFFF"/>
      </a:lt1>
      <a:dk2>
        <a:srgbClr val="C0BFBF"/>
      </a:dk2>
      <a:lt2>
        <a:srgbClr val="04399F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