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184" r:id="rId5"/>
    <p:sldId id="3185" r:id="rId6"/>
    <p:sldId id="3186" r:id="rId7"/>
    <p:sldId id="3209" r:id="rId8"/>
    <p:sldId id="3264" r:id="rId9"/>
    <p:sldId id="3267" r:id="rId10"/>
    <p:sldId id="3265" r:id="rId11"/>
    <p:sldId id="3266" r:id="rId12"/>
    <p:sldId id="3263" r:id="rId13"/>
    <p:sldId id="3198" r:id="rId14"/>
  </p:sldIdLst>
  <p:sldSz cx="9144000" cy="6858000" type="letter"/>
  <p:notesSz cx="462915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04075EB-0E5A-F963-407B-990A90900088}" name="Masciadrelli, Jennifer" initials="MJ" userId="S::jmasciad@uillinois.edu::6ccfc54e-6ef4-4c47-aa09-bdb1c17db7a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wanson, Nicole Marie" initials="SNM" lastIdx="1" clrIdx="0">
    <p:extLst>
      <p:ext uri="{19B8F6BF-5375-455C-9EA6-DF929625EA0E}">
        <p15:presenceInfo xmlns:p15="http://schemas.microsoft.com/office/powerpoint/2012/main" userId="S-1-5-21-2509641344-1052565914-3260824488-395907" providerId="AD"/>
      </p:ext>
    </p:extLst>
  </p:cmAuthor>
  <p:cmAuthor id="2" name="Jennifer Hanna Masciadrelli" initials="JM" lastIdx="6" clrIdx="1">
    <p:extLst>
      <p:ext uri="{19B8F6BF-5375-455C-9EA6-DF929625EA0E}">
        <p15:presenceInfo xmlns:p15="http://schemas.microsoft.com/office/powerpoint/2012/main" userId="71Y7B493YIatweT83jg1vpRHhmZ2ASJfAAbCYmIheLA=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2B2B2"/>
    <a:srgbClr val="F5F6EA"/>
    <a:srgbClr val="F2E8F4"/>
    <a:srgbClr val="EBD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9" autoAdjust="0"/>
    <p:restoredTop sz="72242" autoAdjust="0"/>
  </p:normalViewPr>
  <p:slideViewPr>
    <p:cSldViewPr snapToGrid="0" snapToObjects="1">
      <p:cViewPr varScale="1">
        <p:scale>
          <a:sx n="64" d="100"/>
          <a:sy n="64" d="100"/>
        </p:scale>
        <p:origin x="120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341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C9309A-D8A1-47BF-A6E1-A6FDB84A1D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006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D3C60F-2F65-4707-A5A9-49BCEB2C29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2622550" y="0"/>
            <a:ext cx="200501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82DDE-1673-4FAD-ABA7-B01B4E41DDF4}" type="datetimeFigureOut">
              <a:rPr lang="en-US" smtClean="0"/>
              <a:t>5/12/22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34E268-706B-4645-A9CA-030372244A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2006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31A59A-014C-4195-86B0-744A65A318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2622550" y="6513513"/>
            <a:ext cx="200501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4A8E0-CBC9-4654-A5E4-C16A209462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6456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005965" cy="6796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622114" y="0"/>
            <a:ext cx="2005965" cy="6796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ACEC6-FD2B-364A-87A5-E4E57BEBA3DB}" type="datetimeFigureOut">
              <a:rPr lang="en-US" smtClean="0"/>
              <a:t>5/12/22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9250" y="446954"/>
            <a:ext cx="2272233" cy="1704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99241" y="2210696"/>
            <a:ext cx="4164693" cy="42003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4815" y="6075485"/>
            <a:ext cx="2005965" cy="6796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548372" y="6075485"/>
            <a:ext cx="2005965" cy="6796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322D7-5974-A64C-97E5-5150CB0450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8128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2322D7-5974-A64C-97E5-5150CB0450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743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721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00894-D4C7-4176-BCDB-B30C355E07D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18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2694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6024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0342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1175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Arial"/>
                <a:ea typeface="+mn-lt"/>
                <a:cs typeface="+mn-lt"/>
              </a:rPr>
              <a:t>Why reinvent the wheel? Projects are easier to begin with some inspiration!  Start your next local project by reviewing other libraries’ documentation first.</a:t>
            </a:r>
          </a:p>
          <a:p>
            <a:endParaRPr lang="en-US" sz="1200" dirty="0">
              <a:latin typeface="Arial"/>
              <a:ea typeface="+mn-lt"/>
              <a:cs typeface="+mn-lt"/>
            </a:endParaRPr>
          </a:p>
          <a:p>
            <a:r>
              <a:rPr lang="en-US" sz="1200" dirty="0">
                <a:latin typeface="Arial"/>
                <a:ea typeface="+mn-lt"/>
                <a:cs typeface="+mn-lt"/>
              </a:rPr>
              <a:t>Over 50 shared documents from I-Share libraries!</a:t>
            </a:r>
          </a:p>
          <a:p>
            <a:endParaRPr lang="en-US" sz="1200" dirty="0">
              <a:latin typeface="Arial"/>
              <a:ea typeface="+mn-lt"/>
              <a:cs typeface="+mn-lt"/>
            </a:endParaRPr>
          </a:p>
          <a:p>
            <a:r>
              <a:rPr lang="en-US" baseline="0" dirty="0">
                <a:cs typeface="Calibri"/>
              </a:rPr>
              <a:t>And if you have local documentation to share, please do!  It’s easy to submit via the link on the page.</a:t>
            </a:r>
          </a:p>
        </p:txBody>
      </p:sp>
    </p:spTree>
    <p:extLst>
      <p:ext uri="{BB962C8B-B14F-4D97-AF65-F5344CB8AC3E}">
        <p14:creationId xmlns:p14="http://schemas.microsoft.com/office/powerpoint/2010/main" val="4021432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7670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type any</a:t>
            </a:r>
            <a:r>
              <a:rPr lang="en-US" baseline="0" dirty="0"/>
              <a:t> questions in the chat, or feel free to unmute to ask questions.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90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1358900"/>
            <a:ext cx="2319338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CARLI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3906838"/>
            <a:ext cx="22383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25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895850"/>
            <a:ext cx="9144000" cy="15128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4895272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04455" y="5323454"/>
            <a:ext cx="7273636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004455" y="4504306"/>
            <a:ext cx="7490258" cy="819148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556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847590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999570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36828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80534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568407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12057" y="759030"/>
            <a:ext cx="4733307" cy="54408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hart Placeholder 9"/>
          <p:cNvSpPr>
            <a:spLocks noGrp="1"/>
          </p:cNvSpPr>
          <p:nvPr>
            <p:ph type="chart" sz="quarter" idx="10"/>
          </p:nvPr>
        </p:nvSpPr>
        <p:spPr>
          <a:xfrm>
            <a:off x="5160963" y="758825"/>
            <a:ext cx="3763962" cy="2473325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160963" y="3394075"/>
            <a:ext cx="3763962" cy="2805113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561100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12057" y="1397001"/>
            <a:ext cx="8497125" cy="37638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CARLI Alma/primo VE kickoff webinar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C080E6-33F4-104F-8C1A-6F3E368DDB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59500"/>
            <a:ext cx="17653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4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12057" y="5369700"/>
            <a:ext cx="8497125" cy="86484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312057" y="1004888"/>
            <a:ext cx="8496981" cy="4144962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644817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91038" cy="6384925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572001" y="0"/>
            <a:ext cx="4572000" cy="32908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72000" y="3371997"/>
            <a:ext cx="4572000" cy="301292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55859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" y="9769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eResources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2741613"/>
            <a:ext cx="505618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350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/>
        </p:nvSpPr>
        <p:spPr>
          <a:xfrm>
            <a:off x="6299838" y="1028735"/>
            <a:ext cx="2844162" cy="5305847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/>
        </p:nvSpPr>
        <p:spPr>
          <a:xfrm rot="16200000">
            <a:off x="5977868" y="2766399"/>
            <a:ext cx="4602537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/>
        </p:nvSpPr>
        <p:spPr>
          <a:xfrm>
            <a:off x="6430856" y="4401520"/>
            <a:ext cx="2790417" cy="933648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9" y="2491161"/>
            <a:ext cx="2340297" cy="238945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5812091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/>
        </p:nvGrpSpPr>
        <p:grpSpPr>
          <a:xfrm rot="20150758">
            <a:off x="8338215" y="1325627"/>
            <a:ext cx="472480" cy="663649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/>
        </p:nvGrpSpPr>
        <p:grpSpPr>
          <a:xfrm>
            <a:off x="6499692" y="5157193"/>
            <a:ext cx="837308" cy="876003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08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849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873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39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3286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851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525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383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499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34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" y="12273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19" descr="iShare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2725738"/>
            <a:ext cx="34258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553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861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71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9986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667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2287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946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0" y="-19538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19" descr="CollectionsManagement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882900"/>
            <a:ext cx="8509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666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" y="12991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19" descr="DigitalCollections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92413"/>
            <a:ext cx="7162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288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" y="22042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4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230187" y="634995"/>
            <a:ext cx="4226357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9"/>
          <p:cNvSpPr>
            <a:spLocks noGrp="1"/>
          </p:cNvSpPr>
          <p:nvPr>
            <p:ph sz="quarter" idx="11"/>
          </p:nvPr>
        </p:nvSpPr>
        <p:spPr>
          <a:xfrm>
            <a:off x="4572000" y="634995"/>
            <a:ext cx="4283075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30188" y="5599113"/>
            <a:ext cx="8624887" cy="635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1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5621338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48927" y="273050"/>
            <a:ext cx="3008313" cy="6736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75216" y="273050"/>
            <a:ext cx="4888345" cy="5853113"/>
          </a:xfrm>
        </p:spPr>
        <p:txBody>
          <a:bodyPr/>
          <a:lstStyle>
            <a:lvl1pPr>
              <a:defRPr sz="2600" b="0" i="0" cap="all">
                <a:solidFill>
                  <a:schemeClr val="bg2"/>
                </a:solidFill>
                <a:latin typeface="+mj-lt"/>
              </a:defRPr>
            </a:lvl1pPr>
            <a:lvl2pPr marL="0" indent="0">
              <a:buFontTx/>
              <a:buNone/>
              <a:defRPr sz="1600" b="0" i="0">
                <a:solidFill>
                  <a:schemeClr val="bg2"/>
                </a:solidFill>
                <a:latin typeface="+mj-lt"/>
              </a:defRPr>
            </a:lvl2pPr>
            <a:lvl3pPr marL="228600" indent="0">
              <a:spcBef>
                <a:spcPts val="500"/>
              </a:spcBef>
              <a:buFontTx/>
              <a:buNone/>
              <a:defRPr sz="1200" b="0" i="0">
                <a:solidFill>
                  <a:schemeClr val="bg2"/>
                </a:solidFill>
                <a:latin typeface="+mj-lt"/>
              </a:defRPr>
            </a:lvl3pPr>
            <a:lvl4pPr>
              <a:defRPr sz="2000" b="0" i="0">
                <a:latin typeface="+mj-lt"/>
              </a:defRPr>
            </a:lvl4pPr>
            <a:lvl5pPr>
              <a:defRPr sz="2000" b="0" i="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8927" y="1054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08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7250113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3164" cy="683635"/>
          </a:xfrm>
        </p:spPr>
        <p:txBody>
          <a:bodyPr>
            <a:normAutofit/>
          </a:bodyPr>
          <a:lstStyle>
            <a:lvl1pPr algn="l">
              <a:defRPr sz="2400" b="0" i="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7200" y="1154546"/>
            <a:ext cx="6492875" cy="490653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331075" y="0"/>
            <a:ext cx="1812925" cy="16398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331075" y="1708440"/>
            <a:ext cx="1812925" cy="233203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331075" y="4122305"/>
            <a:ext cx="1812925" cy="228123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25424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28" name="Group 7"/>
          <p:cNvGrpSpPr>
            <a:grpSpLocks/>
          </p:cNvGrpSpPr>
          <p:nvPr/>
        </p:nvGrpSpPr>
        <p:grpSpPr bwMode="auto">
          <a:xfrm>
            <a:off x="1" y="6450775"/>
            <a:ext cx="9152952" cy="415057"/>
            <a:chOff x="126124" y="6360379"/>
            <a:chExt cx="9091992" cy="504457"/>
          </a:xfrm>
        </p:grpSpPr>
        <p:sp>
          <p:nvSpPr>
            <p:cNvPr id="9" name="Rectangle 8"/>
            <p:cNvSpPr/>
            <p:nvPr userDrawn="1"/>
          </p:nvSpPr>
          <p:spPr>
            <a:xfrm>
              <a:off x="126124" y="6363184"/>
              <a:ext cx="8680743" cy="5016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grpSp>
          <p:nvGrpSpPr>
            <p:cNvPr id="1031" name="Group 9"/>
            <p:cNvGrpSpPr>
              <a:grpSpLocks/>
            </p:cNvGrpSpPr>
            <p:nvPr/>
          </p:nvGrpSpPr>
          <p:grpSpPr bwMode="auto">
            <a:xfrm>
              <a:off x="8817821" y="6360379"/>
              <a:ext cx="400295" cy="501650"/>
              <a:chOff x="-682839" y="6360379"/>
              <a:chExt cx="8484472" cy="50165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321173" y="6360379"/>
                <a:ext cx="1480460" cy="5016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572123" y="6360379"/>
                <a:ext cx="1480439" cy="5016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789407" y="6360379"/>
                <a:ext cx="1514105" cy="5016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040335" y="6360379"/>
                <a:ext cx="1480460" cy="50165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-682839" y="6360379"/>
                <a:ext cx="1480439" cy="5016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697" r:id="rId19"/>
    <p:sldLayoutId id="2147483716" r:id="rId20"/>
    <p:sldLayoutId id="2147483721" r:id="rId21"/>
    <p:sldLayoutId id="2147483722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1" r:id="rId28"/>
    <p:sldLayoutId id="2147483733" r:id="rId29"/>
    <p:sldLayoutId id="2147483734" r:id="rId30"/>
    <p:sldLayoutId id="2147483735" r:id="rId31"/>
    <p:sldLayoutId id="2147483736" r:id="rId32"/>
    <p:sldLayoutId id="2147483738" r:id="rId33"/>
    <p:sldLayoutId id="2147483739" r:id="rId34"/>
    <p:sldLayoutId id="2147483740" r:id="rId35"/>
    <p:sldLayoutId id="2147483741" r:id="rId36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5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llections.carli.illinois.edu/digital/collection/sie_plants/id/73/rec/1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doboard.com/boards/3p0Nkfh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kudoboard.com/boards/gfaxryH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li.illinois.edu/products-services/i-share/i-share-documentation/shared-documentatio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CB8F6A4-FCF0-A447-9F59-512B1DA3C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15" y="-94785"/>
            <a:ext cx="8386460" cy="602796"/>
          </a:xfrm>
        </p:spPr>
        <p:txBody>
          <a:bodyPr/>
          <a:lstStyle/>
          <a:p>
            <a:r>
              <a:rPr lang="en-US" dirty="0"/>
              <a:t>I-Share Alma Primo VE Office hours will start shortly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D77F3D4-63D5-E741-8320-25D81CE9C8A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0" y="634995"/>
            <a:ext cx="4283075" cy="5744290"/>
          </a:xfrm>
        </p:spPr>
        <p:txBody>
          <a:bodyPr/>
          <a:lstStyle/>
          <a:p>
            <a:r>
              <a:rPr lang="en-US" sz="2400" i="1" dirty="0">
                <a:latin typeface="+mj-lt"/>
              </a:rPr>
              <a:t>Welcome!</a:t>
            </a:r>
          </a:p>
          <a:p>
            <a:endParaRPr lang="en-US" sz="2400" i="1" dirty="0">
              <a:latin typeface="+mj-lt"/>
            </a:endParaRPr>
          </a:p>
          <a:p>
            <a:r>
              <a:rPr lang="en-US" sz="2000" dirty="0">
                <a:latin typeface="+mj-lt"/>
              </a:rPr>
              <a:t>Office Hours will start at 2pm and run until 3pm.</a:t>
            </a:r>
            <a:br>
              <a:rPr lang="en-US" sz="2000" dirty="0">
                <a:latin typeface="+mj-lt"/>
              </a:rPr>
            </a:b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Please mute your microphone.</a:t>
            </a:r>
            <a:br>
              <a:rPr lang="en-US" sz="2000" dirty="0">
                <a:latin typeface="+mj-lt"/>
              </a:rPr>
            </a:b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As time permits, we will respond to questions typed in the chat box, and offline afterwards, as needed.</a:t>
            </a:r>
            <a:br>
              <a:rPr lang="en-US" sz="2000" dirty="0">
                <a:latin typeface="+mj-lt"/>
              </a:rPr>
            </a:b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This session will be recorded and made available on the CARLI website both as PDF slides and as a recording, with live links to all referenced resources.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2CA1F-992B-4E4D-BBA1-8563B7B3E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6" y="937515"/>
            <a:ext cx="4019708" cy="15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18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 wrap="square" anchor="ctr">
            <a:normAutofit/>
          </a:bodyPr>
          <a:lstStyle/>
          <a:p>
            <a:r>
              <a:rPr lang="en-US" b="1" dirty="0"/>
              <a:t>I-Share Alma Primo VE Office hours</a:t>
            </a:r>
            <a:endParaRPr lang="en-US" dirty="0"/>
          </a:p>
        </p:txBody>
      </p:sp>
      <p:pic>
        <p:nvPicPr>
          <p:cNvPr id="5" name="Picture 4" descr="A picture containing outdoor, sky, grass, plant&#10;&#10;Description automatically generated">
            <a:extLst>
              <a:ext uri="{FF2B5EF4-FFF2-40B4-BE49-F238E27FC236}">
                <a16:creationId xmlns:a16="http://schemas.microsoft.com/office/drawing/2014/main" id="{450C922E-7777-C3CF-DEE2-E31FD9E85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32" y="634995"/>
            <a:ext cx="3244667" cy="4860925"/>
          </a:xfrm>
          <a:prstGeom prst="rect">
            <a:avLst/>
          </a:prstGeom>
          <a:noFill/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B72402F-53C8-4647-BC3F-04DE232EF3D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0" y="634995"/>
            <a:ext cx="4283075" cy="4860925"/>
          </a:xfrm>
        </p:spPr>
        <p:txBody>
          <a:bodyPr wrap="square" anchor="t">
            <a:normAutofit/>
          </a:bodyPr>
          <a:lstStyle/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Join us June 9</a:t>
            </a:r>
            <a:br>
              <a:rPr lang="en-US" b="1" dirty="0"/>
            </a:br>
            <a:r>
              <a:rPr lang="en-US" b="1" dirty="0"/>
              <a:t>at 2pm for another </a:t>
            </a:r>
          </a:p>
          <a:p>
            <a:r>
              <a:rPr lang="en-US" b="1" dirty="0"/>
              <a:t>Office Hour session.</a:t>
            </a:r>
            <a:br>
              <a:rPr lang="en-US" b="1" dirty="0"/>
            </a:br>
            <a:endParaRPr lang="en-US" b="1" dirty="0"/>
          </a:p>
          <a:p>
            <a:r>
              <a:rPr lang="en-US" b="1" dirty="0"/>
              <a:t>Contact CARLI at </a:t>
            </a:r>
          </a:p>
          <a:p>
            <a:r>
              <a:rPr lang="en-US" b="1" dirty="0" err="1"/>
              <a:t>support@carli.illinois.edu</a:t>
            </a:r>
            <a:endParaRPr lang="en-US" b="1" dirty="0"/>
          </a:p>
          <a:p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66EFA9D-BE97-A18B-25D9-9BE6E14C04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0188" y="5599113"/>
            <a:ext cx="8624887" cy="635000"/>
          </a:xfrm>
        </p:spPr>
        <p:txBody>
          <a:bodyPr/>
          <a:lstStyle/>
          <a:p>
            <a:r>
              <a:rPr lang="en-US" dirty="0"/>
              <a:t>POS1008170080, Big bluestem; Plants of SIUE (Southern Illinois University Edwardsville) </a:t>
            </a:r>
            <a:r>
              <a:rPr lang="en-US" dirty="0">
                <a:hlinkClick r:id="rId4"/>
              </a:rPr>
              <a:t>https://collections.carli.illinois.edu/digital/collection/sie_plants/id/73/rec/11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8486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0" y="4443046"/>
            <a:ext cx="9144000" cy="186233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200" dirty="0">
                <a:ea typeface="+mj-ea"/>
                <a:cs typeface="Arial"/>
              </a:rPr>
              <a:t>Alma Primo VE Open Office Hours</a:t>
            </a:r>
            <a:br>
              <a:rPr lang="en-US" sz="2200" dirty="0">
                <a:ea typeface="+mj-ea"/>
                <a:cs typeface="Arial"/>
              </a:rPr>
            </a:br>
            <a:r>
              <a:rPr lang="en-US" sz="2200" dirty="0">
                <a:ea typeface="+mj-ea"/>
                <a:cs typeface="Arial"/>
              </a:rPr>
              <a:t>May 12, 2022</a:t>
            </a:r>
            <a:br>
              <a:rPr lang="en-US" sz="2200" dirty="0">
                <a:ea typeface="+mj-ea"/>
                <a:cs typeface="Arial"/>
              </a:rPr>
            </a:br>
            <a:br>
              <a:rPr lang="en-US" sz="2200" dirty="0">
                <a:ea typeface="+mj-ea"/>
                <a:cs typeface="Arial"/>
              </a:rPr>
            </a:br>
            <a:r>
              <a:rPr lang="en-US" sz="2200" dirty="0">
                <a:ea typeface="+mj-ea"/>
                <a:cs typeface="Arial"/>
              </a:rPr>
              <a:t>“Lab Reports” on Primo VE</a:t>
            </a:r>
            <a:endParaRPr lang="en-US" sz="220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58235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/>
              <a:t>Agenda Office Hours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4459" y="901148"/>
            <a:ext cx="8872152" cy="542522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800" b="1" dirty="0">
                <a:latin typeface="+mj-lt"/>
                <a:ea typeface="+mn-lt"/>
                <a:cs typeface="+mn-lt"/>
              </a:rPr>
              <a:t>Agenda – 5/12/2022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+mj-lt"/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+mj-lt"/>
                <a:ea typeface="+mn-lt"/>
                <a:cs typeface="+mn-lt"/>
              </a:rPr>
              <a:t>Announcements and Reminders</a:t>
            </a:r>
          </a:p>
          <a:p>
            <a:pPr>
              <a:spcBef>
                <a:spcPts val="0"/>
              </a:spcBef>
            </a:pPr>
            <a:endParaRPr lang="en-US" sz="2100" dirty="0">
              <a:latin typeface="+mj-lt"/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endParaRPr lang="en-US" sz="2100" dirty="0">
              <a:latin typeface="+mj-lt"/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+mj-lt"/>
                <a:ea typeface="+mn-lt"/>
                <a:cs typeface="+mn-lt"/>
              </a:rPr>
              <a:t>“Lab Reports” sessions: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+mj-lt"/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Jodi Craiglow (TIU) – Creating a new titles list Collection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Aimee Walker (JOL) and Alice Creason (LEW) – Managing Citation styles and Adding citation options to Primo 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Lori Thompson (SIM) – Resource Recommender in Primo VE</a:t>
            </a:r>
          </a:p>
          <a:p>
            <a:br>
              <a:rPr lang="en-US" sz="2400" dirty="0"/>
            </a:br>
            <a:endParaRPr lang="en-US" sz="2500" dirty="0">
              <a:latin typeface="+mj-l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7503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5924" y="405209"/>
            <a:ext cx="8872152" cy="590180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800" b="1" dirty="0">
                <a:latin typeface="+mj-lt"/>
                <a:ea typeface="+mn-lt"/>
                <a:cs typeface="+mn-lt"/>
              </a:rPr>
              <a:t>Announcements/Reminders</a:t>
            </a:r>
            <a:endParaRPr lang="en-US" sz="2400" dirty="0">
              <a:latin typeface="+mj-lt"/>
              <a:ea typeface="+mn-lt"/>
              <a:cs typeface="+mn-lt"/>
            </a:endParaRPr>
          </a:p>
          <a:p>
            <a:pPr lvl="1" indent="0">
              <a:spcBef>
                <a:spcPts val="0"/>
              </a:spcBef>
              <a:buNone/>
            </a:pPr>
            <a:endParaRPr lang="en-US" sz="1600" dirty="0">
              <a:latin typeface="Arial"/>
              <a:ea typeface="+mn-lt"/>
              <a:cs typeface="+mn-lt"/>
            </a:endParaRPr>
          </a:p>
          <a:p>
            <a:pPr marL="171450" lvl="1" indent="0">
              <a:spcBef>
                <a:spcPts val="0"/>
              </a:spcBef>
              <a:buNone/>
            </a:pPr>
            <a:r>
              <a:rPr lang="en-US" sz="2400" dirty="0">
                <a:latin typeface="Arial"/>
                <a:ea typeface="+mn-lt"/>
                <a:cs typeface="+mn-lt"/>
              </a:rPr>
              <a:t>Upcoming Office Hours </a:t>
            </a:r>
            <a:endParaRPr lang="en-US" sz="2400" dirty="0">
              <a:latin typeface="Times New Roman"/>
              <a:cs typeface="+mn-lt"/>
            </a:endParaRPr>
          </a:p>
          <a:p>
            <a:pPr marL="925513" lvl="1" indent="-274638">
              <a:spcBef>
                <a:spcPts val="0"/>
              </a:spcBef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2022 Office Hours have been scheduled – 2</a:t>
            </a:r>
            <a:r>
              <a:rPr lang="en-US" sz="2000" baseline="30000" dirty="0">
                <a:latin typeface="Arial"/>
                <a:ea typeface="+mn-lt"/>
                <a:cs typeface="+mn-lt"/>
              </a:rPr>
              <a:t>nd</a:t>
            </a:r>
            <a:r>
              <a:rPr lang="en-US" sz="2000" dirty="0">
                <a:latin typeface="Arial"/>
                <a:ea typeface="+mn-lt"/>
                <a:cs typeface="+mn-lt"/>
              </a:rPr>
              <a:t> Thursday of each month, 2pm-3pm.</a:t>
            </a:r>
          </a:p>
          <a:p>
            <a:pPr marL="925195" lvl="1" indent="-274320">
              <a:spcBef>
                <a:spcPts val="0"/>
              </a:spcBef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Next session: June 9, 2022</a:t>
            </a:r>
          </a:p>
          <a:p>
            <a:pPr marL="650875" lvl="1" indent="0">
              <a:spcBef>
                <a:spcPts val="0"/>
              </a:spcBef>
              <a:buNone/>
            </a:pPr>
            <a:endParaRPr lang="en-US" sz="2000" dirty="0">
              <a:latin typeface="Arial"/>
              <a:ea typeface="+mn-lt"/>
              <a:cs typeface="+mn-lt"/>
            </a:endParaRPr>
          </a:p>
          <a:p>
            <a:pPr marL="171450" lvl="1" indent="0">
              <a:spcBef>
                <a:spcPts val="0"/>
              </a:spcBef>
              <a:buNone/>
            </a:pPr>
            <a:r>
              <a:rPr lang="en-US" sz="2400" dirty="0">
                <a:latin typeface="Arial"/>
                <a:ea typeface="+mn-lt"/>
                <a:cs typeface="+mn-lt"/>
              </a:rPr>
              <a:t>Technical Services Q&amp;A Sessions</a:t>
            </a:r>
            <a:endParaRPr lang="en-US" sz="2400" dirty="0">
              <a:latin typeface="Times New Roman"/>
              <a:cs typeface="+mn-lt"/>
            </a:endParaRPr>
          </a:p>
          <a:p>
            <a:pPr marL="925513" lvl="1" indent="-274638">
              <a:spcBef>
                <a:spcPts val="0"/>
              </a:spcBef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Scheduled for once a month from 10:30am-12</a:t>
            </a:r>
            <a:r>
              <a:rPr lang="en-US" sz="2000" dirty="0">
                <a:latin typeface="Arial"/>
                <a:ea typeface="+mn-lt"/>
                <a:cs typeface="+mn-lt"/>
                <a:sym typeface="Wingdings" panose="05000000000000000000" pitchFamily="2" charset="2"/>
              </a:rPr>
              <a:t>:00pm </a:t>
            </a:r>
          </a:p>
          <a:p>
            <a:pPr marL="925195" lvl="1" indent="-274320">
              <a:spcBef>
                <a:spcPts val="0"/>
              </a:spcBef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Upcoming Dates: Thursday, May 26</a:t>
            </a:r>
          </a:p>
          <a:p>
            <a:pPr marL="925195" lvl="1" indent="-274320">
              <a:spcBef>
                <a:spcPts val="0"/>
              </a:spcBef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Registration open and available on the CARLI Calendar</a:t>
            </a:r>
          </a:p>
          <a:p>
            <a:pPr indent="-92075">
              <a:spcBef>
                <a:spcPts val="0"/>
              </a:spcBef>
            </a:pPr>
            <a:endParaRPr lang="en-US" sz="2300" dirty="0">
              <a:latin typeface="Arial"/>
              <a:ea typeface="+mn-lt"/>
              <a:cs typeface="+mn-lt"/>
            </a:endParaRPr>
          </a:p>
          <a:p>
            <a:pPr marL="182563">
              <a:spcBef>
                <a:spcPts val="0"/>
              </a:spcBef>
            </a:pPr>
            <a:r>
              <a:rPr lang="en-US" sz="2400" dirty="0">
                <a:latin typeface="Arial"/>
                <a:ea typeface="+mn-lt"/>
                <a:cs typeface="+mn-lt"/>
              </a:rPr>
              <a:t>Let’s Talk about Fulfillment (I mean Alma, not life’s purpose)</a:t>
            </a:r>
          </a:p>
          <a:p>
            <a:pPr marL="915988" lvl="1" indent="-2222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Sessions are scheduled for every other week, alternating between Tuesday mornings at 10:30am and Friday afternoons at 2pm.</a:t>
            </a:r>
          </a:p>
          <a:p>
            <a:pPr marL="915988" lvl="1" indent="-2222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Registration open and available on the CARLI Calendar</a:t>
            </a:r>
          </a:p>
          <a:p>
            <a:pPr marL="915988" lvl="1" indent="-2222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NOTE: May 13 session is CANCELED. See you May 24!</a:t>
            </a:r>
          </a:p>
          <a:p>
            <a:pPr marL="915988" lvl="1" indent="-2222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ea typeface="+mn-lt"/>
              <a:cs typeface="+mn-lt"/>
            </a:endParaRPr>
          </a:p>
          <a:p>
            <a:pPr marL="650875" lvl="1" indent="0">
              <a:spcBef>
                <a:spcPts val="0"/>
              </a:spcBef>
              <a:buNone/>
            </a:pPr>
            <a:endParaRPr lang="en-US" sz="2000" dirty="0">
              <a:latin typeface="Arial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2533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5924" y="405209"/>
            <a:ext cx="8872152" cy="5901805"/>
          </a:xfrm>
          <a:prstGeom prst="rect">
            <a:avLst/>
          </a:prstGeom>
        </p:spPr>
        <p:txBody>
          <a:bodyPr/>
          <a:lstStyle/>
          <a:p>
            <a:pPr algn="ctr"/>
            <a:endParaRPr lang="en-US" sz="2800" b="1" dirty="0">
              <a:latin typeface="+mj-lt"/>
              <a:ea typeface="+mn-lt"/>
              <a:cs typeface="+mn-lt"/>
            </a:endParaRPr>
          </a:p>
          <a:p>
            <a:pPr algn="ctr"/>
            <a:r>
              <a:rPr lang="en-US" sz="2800" b="1" dirty="0">
                <a:latin typeface="+mj-lt"/>
                <a:ea typeface="+mn-lt"/>
                <a:cs typeface="+mn-lt"/>
              </a:rPr>
              <a:t>Announcements/Reminders</a:t>
            </a:r>
          </a:p>
          <a:p>
            <a:pPr algn="ctr"/>
            <a:endParaRPr lang="en-US" sz="2400" dirty="0">
              <a:latin typeface="Arial"/>
              <a:ea typeface="+mn-lt"/>
              <a:cs typeface="+mn-lt"/>
            </a:endParaRPr>
          </a:p>
          <a:p>
            <a:r>
              <a:rPr lang="en-US" sz="2400" dirty="0">
                <a:latin typeface="Arial"/>
                <a:ea typeface="+mn-lt"/>
                <a:cs typeface="+mn-lt"/>
              </a:rPr>
              <a:t>CARLI Instruction Committee: 10</a:t>
            </a:r>
            <a:r>
              <a:rPr lang="en-US" sz="2400" baseline="30000" dirty="0">
                <a:latin typeface="Arial"/>
                <a:ea typeface="+mn-lt"/>
                <a:cs typeface="+mn-lt"/>
              </a:rPr>
              <a:t>th</a:t>
            </a:r>
            <a:r>
              <a:rPr lang="en-US" sz="2400" dirty="0">
                <a:latin typeface="Arial"/>
                <a:ea typeface="+mn-lt"/>
                <a:cs typeface="+mn-lt"/>
              </a:rPr>
              <a:t> Annual Instruction Showcase</a:t>
            </a:r>
            <a:endParaRPr lang="en-US" sz="2100" dirty="0">
              <a:latin typeface="Arial"/>
              <a:ea typeface="+mn-lt"/>
              <a:cs typeface="+mn-lt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Arial"/>
                <a:ea typeface="+mn-lt"/>
                <a:cs typeface="+mn-lt"/>
              </a:rPr>
              <a:t>Friday, May 20, 9:30am-2:00pm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Arial"/>
                <a:ea typeface="+mn-lt"/>
                <a:cs typeface="+mn-lt"/>
              </a:rPr>
              <a:t>Held virtually via Zoom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Arial"/>
                <a:ea typeface="+mn-lt"/>
                <a:cs typeface="+mn-lt"/>
              </a:rPr>
              <a:t>Register via the event on the CARLI Calendar</a:t>
            </a:r>
          </a:p>
          <a:p>
            <a:pPr lvl="1" indent="0">
              <a:buNone/>
            </a:pPr>
            <a:endParaRPr lang="en-US" sz="2100" dirty="0">
              <a:latin typeface="Arial"/>
              <a:ea typeface="+mn-lt"/>
              <a:cs typeface="+mn-lt"/>
            </a:endParaRPr>
          </a:p>
          <a:p>
            <a:pPr marL="14288" lvl="1" indent="0">
              <a:buNone/>
            </a:pPr>
            <a:r>
              <a:rPr lang="en-US" sz="2400" dirty="0">
                <a:latin typeface="Arial"/>
                <a:ea typeface="+mn-lt"/>
                <a:cs typeface="+mn-lt"/>
              </a:rPr>
              <a:t>The CARLI Office will be closed on Monday, May 30 in observance of Memorial Day.</a:t>
            </a:r>
          </a:p>
          <a:p>
            <a:pPr marL="14288" lvl="1" indent="0">
              <a:buNone/>
            </a:pPr>
            <a:endParaRPr lang="en-US" sz="2100" dirty="0">
              <a:latin typeface="Arial"/>
              <a:ea typeface="+mn-lt"/>
              <a:cs typeface="+mn-lt"/>
            </a:endParaRPr>
          </a:p>
          <a:p>
            <a:pPr marL="14288" lvl="1" indent="0">
              <a:buNone/>
            </a:pPr>
            <a:endParaRPr lang="en-US" sz="2400" dirty="0">
              <a:latin typeface="Arial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9887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5924" y="405209"/>
            <a:ext cx="8872152" cy="590180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800" b="1" dirty="0">
                <a:latin typeface="+mj-lt"/>
                <a:ea typeface="+mn-lt"/>
                <a:cs typeface="+mn-lt"/>
              </a:rPr>
              <a:t>Retirements at CARLI</a:t>
            </a:r>
          </a:p>
          <a:p>
            <a:pPr algn="ctr"/>
            <a:endParaRPr lang="en-US" sz="2400" dirty="0">
              <a:latin typeface="Arial"/>
              <a:ea typeface="+mn-lt"/>
              <a:cs typeface="+mn-lt"/>
            </a:endParaRPr>
          </a:p>
          <a:p>
            <a:pPr marL="14288" lvl="1" indent="0">
              <a:buNone/>
            </a:pPr>
            <a:r>
              <a:rPr lang="en-US" sz="2400" dirty="0">
                <a:latin typeface="Arial"/>
                <a:ea typeface="+mn-lt"/>
                <a:cs typeface="+mn-lt"/>
              </a:rPr>
              <a:t>Kristine Hammerstrand, Director of CARLI User Services, is retiring at the end of May!</a:t>
            </a:r>
          </a:p>
          <a:p>
            <a:pPr marL="14288" lvl="1" indent="0">
              <a:buNone/>
            </a:pPr>
            <a:r>
              <a:rPr lang="en-US" sz="2400" dirty="0">
                <a:latin typeface="Arial"/>
                <a:ea typeface="+mn-lt"/>
                <a:cs typeface="+mn-lt"/>
              </a:rPr>
              <a:t>Gordon Fellows, Assistant Director of CARLI System Services, is retiring at the end of June!</a:t>
            </a:r>
          </a:p>
          <a:p>
            <a:pPr marL="14288" lvl="1" indent="0">
              <a:buNone/>
            </a:pPr>
            <a:endParaRPr lang="en-US" sz="1600" dirty="0">
              <a:latin typeface="Arial"/>
              <a:ea typeface="+mn-lt"/>
              <a:cs typeface="+mn-lt"/>
            </a:endParaRPr>
          </a:p>
          <a:p>
            <a:pPr marL="14288" lvl="1" indent="0">
              <a:buNone/>
            </a:pPr>
            <a:r>
              <a:rPr lang="en-US" sz="2400" dirty="0">
                <a:latin typeface="Arial"/>
                <a:ea typeface="+mn-lt"/>
                <a:cs typeface="+mn-lt"/>
              </a:rPr>
              <a:t>Please add your voice to our celebration of their many accomplishments and contributions to our consortium by contributing a message, photo or video to our digital group card via Kudoboard.</a:t>
            </a:r>
          </a:p>
          <a:p>
            <a:pPr marL="14288" lvl="1" indent="0">
              <a:buNone/>
            </a:pPr>
            <a:endParaRPr lang="en-US" sz="1600" dirty="0">
              <a:latin typeface="Arial"/>
              <a:ea typeface="+mn-lt"/>
              <a:cs typeface="+mn-lt"/>
            </a:endParaRPr>
          </a:p>
          <a:p>
            <a:pPr marL="14288" lvl="1" indent="0">
              <a:buNone/>
            </a:pPr>
            <a:r>
              <a:rPr lang="en-US" sz="2400" dirty="0">
                <a:latin typeface="Arial"/>
                <a:ea typeface="+mn-lt"/>
                <a:cs typeface="+mn-lt"/>
              </a:rPr>
              <a:t>Kudos to Kris: </a:t>
            </a:r>
            <a:r>
              <a:rPr lang="en-US" sz="2400" dirty="0">
                <a:latin typeface="Arial"/>
                <a:ea typeface="+mn-lt"/>
                <a:cs typeface="+mn-lt"/>
                <a:hlinkClick r:id="rId3"/>
              </a:rPr>
              <a:t>https:/www.kudoboard.com/boards/3p0Nkfhy</a:t>
            </a:r>
            <a:r>
              <a:rPr lang="en-US" sz="2400" dirty="0">
                <a:latin typeface="Arial"/>
                <a:ea typeface="+mn-lt"/>
                <a:cs typeface="+mn-lt"/>
              </a:rPr>
              <a:t>  </a:t>
            </a:r>
          </a:p>
          <a:p>
            <a:pPr marL="14288" lvl="1" indent="0">
              <a:buNone/>
            </a:pPr>
            <a:r>
              <a:rPr lang="en-US" sz="2400" dirty="0">
                <a:latin typeface="Arial"/>
                <a:ea typeface="+mn-lt"/>
                <a:cs typeface="+mn-lt"/>
              </a:rPr>
              <a:t>Kudos to Gordon: </a:t>
            </a:r>
            <a:r>
              <a:rPr lang="en-US" sz="2400" dirty="0">
                <a:latin typeface="Arial"/>
                <a:ea typeface="+mn-lt"/>
                <a:cs typeface="+mn-lt"/>
                <a:hlinkClick r:id="rId4"/>
              </a:rPr>
              <a:t>https:/www.kudoboard.com/boards/gfaxryHS</a:t>
            </a:r>
            <a:r>
              <a:rPr lang="en-US" sz="2400" dirty="0">
                <a:latin typeface="Arial"/>
                <a:ea typeface="+mn-lt"/>
                <a:cs typeface="+mn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91852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5924" y="405209"/>
            <a:ext cx="8872152" cy="590180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800" b="1" dirty="0">
                <a:latin typeface="+mj-lt"/>
                <a:ea typeface="+mn-lt"/>
                <a:cs typeface="+mn-lt"/>
              </a:rPr>
              <a:t>Shared Document Depository</a:t>
            </a:r>
          </a:p>
          <a:p>
            <a:pPr algn="ctr"/>
            <a:endParaRPr lang="en-US" sz="2400" dirty="0">
              <a:latin typeface="Arial"/>
              <a:ea typeface="+mn-lt"/>
              <a:cs typeface="+mn-lt"/>
            </a:endParaRPr>
          </a:p>
          <a:p>
            <a:r>
              <a:rPr lang="en-US" sz="2400" dirty="0">
                <a:latin typeface="Arial"/>
                <a:ea typeface="+mn-lt"/>
                <a:cs typeface="+mn-lt"/>
                <a:hlinkClick r:id="rId3"/>
              </a:rPr>
              <a:t>https://www.carli.illinois.edu/products-services/i-share/i-share-documentation/shared-documentation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</a:p>
          <a:p>
            <a:endParaRPr lang="en-US" sz="2400" dirty="0">
              <a:latin typeface="Arial"/>
              <a:ea typeface="+mn-lt"/>
              <a:cs typeface="+mn-lt"/>
            </a:endParaRPr>
          </a:p>
          <a:p>
            <a:r>
              <a:rPr lang="en-US" sz="2400" dirty="0">
                <a:latin typeface="Arial"/>
                <a:ea typeface="+mn-lt"/>
                <a:cs typeface="+mn-lt"/>
              </a:rPr>
              <a:t>The depository contains documentation submitted by CARLI member libraries for the benefit of the broader community.</a:t>
            </a:r>
          </a:p>
          <a:p>
            <a:pPr marL="14288" lvl="1" indent="0">
              <a:buNone/>
            </a:pPr>
            <a:endParaRPr lang="en-US" sz="2400" dirty="0">
              <a:latin typeface="Arial"/>
              <a:ea typeface="+mn-lt"/>
              <a:cs typeface="+mn-lt"/>
            </a:endParaRPr>
          </a:p>
          <a:p>
            <a:pPr marL="14288" lvl="1" indent="0">
              <a:buNone/>
            </a:pPr>
            <a:r>
              <a:rPr lang="en-US" sz="2400" dirty="0">
                <a:latin typeface="Arial"/>
                <a:ea typeface="+mn-lt"/>
                <a:cs typeface="+mn-lt"/>
              </a:rPr>
              <a:t>Workflow topics include: Acquisitions, Analytics, Cataloging, eResources, Fulfillment, Primo VE, SIS, Users and more.</a:t>
            </a:r>
          </a:p>
          <a:p>
            <a:pPr marL="14288" lvl="1" indent="0">
              <a:buNone/>
            </a:pPr>
            <a:endParaRPr lang="en-US" sz="2400" dirty="0">
              <a:latin typeface="Arial"/>
              <a:ea typeface="+mn-lt"/>
              <a:cs typeface="+mn-lt"/>
            </a:endParaRPr>
          </a:p>
          <a:p>
            <a:pPr marL="14288" lvl="1" indent="0">
              <a:buNone/>
            </a:pPr>
            <a:r>
              <a:rPr lang="en-US" sz="2000" dirty="0">
                <a:latin typeface="Arial"/>
                <a:ea typeface="+mn-lt"/>
                <a:cs typeface="+mn-lt"/>
              </a:rPr>
              <a:t>Note: The documentation is not peer-reviewed; it is up to those using the documentation to determine whether the information is still valid, accurate, and of use for their purpose.</a:t>
            </a:r>
          </a:p>
        </p:txBody>
      </p:sp>
    </p:spTree>
    <p:extLst>
      <p:ext uri="{BB962C8B-B14F-4D97-AF65-F5344CB8AC3E}">
        <p14:creationId xmlns:p14="http://schemas.microsoft.com/office/powerpoint/2010/main" val="2447619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5924" y="405209"/>
            <a:ext cx="8872152" cy="590180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800" b="1" dirty="0">
                <a:latin typeface="+mj-lt"/>
                <a:ea typeface="+mn-lt"/>
                <a:cs typeface="+mn-lt"/>
              </a:rPr>
              <a:t>Lab Reports</a:t>
            </a:r>
          </a:p>
          <a:p>
            <a:endParaRPr lang="en-US" sz="2800" b="1" dirty="0">
              <a:latin typeface="+mj-lt"/>
              <a:ea typeface="+mn-lt"/>
              <a:cs typeface="+mn-lt"/>
            </a:endParaRPr>
          </a:p>
          <a:p>
            <a:r>
              <a:rPr lang="en-US" sz="2800" dirty="0">
                <a:latin typeface="+mj-lt"/>
                <a:ea typeface="+mn-lt"/>
                <a:cs typeface="+mn-lt"/>
              </a:rPr>
              <a:t>Jodi Craiglow (TIU) – Creating a new titles list Collection </a:t>
            </a:r>
          </a:p>
          <a:p>
            <a:endParaRPr lang="en-US" sz="2800" dirty="0">
              <a:latin typeface="+mj-lt"/>
              <a:ea typeface="+mn-lt"/>
              <a:cs typeface="+mn-lt"/>
            </a:endParaRPr>
          </a:p>
          <a:p>
            <a:r>
              <a:rPr lang="en-US" sz="2800" dirty="0">
                <a:latin typeface="+mj-lt"/>
                <a:ea typeface="+mn-lt"/>
                <a:cs typeface="+mn-lt"/>
              </a:rPr>
              <a:t>Aimee Walker (JOL) and Alice Creason (LEW) – Managing Citation styles and Adding citation options to Primo VE</a:t>
            </a:r>
          </a:p>
          <a:p>
            <a:endParaRPr lang="en-US" sz="2800" dirty="0">
              <a:latin typeface="+mj-lt"/>
              <a:ea typeface="+mn-lt"/>
              <a:cs typeface="+mn-lt"/>
            </a:endParaRPr>
          </a:p>
          <a:p>
            <a:r>
              <a:rPr lang="en-US" sz="2800" dirty="0">
                <a:latin typeface="+mj-lt"/>
                <a:ea typeface="+mn-lt"/>
                <a:cs typeface="+mn-lt"/>
              </a:rPr>
              <a:t>Lori Thompson (SIM) – Resource Recommender in Primo VE</a:t>
            </a:r>
          </a:p>
          <a:p>
            <a:endParaRPr lang="en-US" sz="2800" b="1" dirty="0">
              <a:latin typeface="+mj-lt"/>
              <a:ea typeface="+mn-lt"/>
              <a:cs typeface="+mn-lt"/>
            </a:endParaRPr>
          </a:p>
          <a:p>
            <a:endParaRPr lang="en-US" sz="2800" b="1" dirty="0">
              <a:latin typeface="+mj-l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8265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Questions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/>
      </p:sp>
      <p:pic>
        <p:nvPicPr>
          <p:cNvPr id="2052" name="Picture 4" descr="Question Mark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7447"/>
            <a:ext cx="9114757" cy="604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13093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11">
  <a:themeElements>
    <a:clrScheme name="CARLI colors 1">
      <a:dk1>
        <a:srgbClr val="592C5F"/>
      </a:dk1>
      <a:lt1>
        <a:sysClr val="window" lastClr="FFFFFF"/>
      </a:lt1>
      <a:dk2>
        <a:srgbClr val="493842"/>
      </a:dk2>
      <a:lt2>
        <a:srgbClr val="FFFFFF"/>
      </a:lt2>
      <a:accent1>
        <a:srgbClr val="592C5F"/>
      </a:accent1>
      <a:accent2>
        <a:srgbClr val="0996A9"/>
      </a:accent2>
      <a:accent3>
        <a:srgbClr val="0033A0"/>
      </a:accent3>
      <a:accent4>
        <a:srgbClr val="712177"/>
      </a:accent4>
      <a:accent5>
        <a:srgbClr val="7E8034"/>
      </a:accent5>
      <a:accent6>
        <a:srgbClr val="006647"/>
      </a:accent6>
      <a:hlink>
        <a:srgbClr val="0996A9"/>
      </a:hlink>
      <a:folHlink>
        <a:srgbClr val="71217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D14D91DDC1C14E95B52DCEB4D3F4F9" ma:contentTypeVersion="14" ma:contentTypeDescription="Create a new document." ma:contentTypeScope="" ma:versionID="9d51ba7f8e935413c995e12a3f5b1b11">
  <xsd:schema xmlns:xsd="http://www.w3.org/2001/XMLSchema" xmlns:xs="http://www.w3.org/2001/XMLSchema" xmlns:p="http://schemas.microsoft.com/office/2006/metadata/properties" xmlns:ns1="http://schemas.microsoft.com/sharepoint/v3" xmlns:ns3="8798a5e6-441a-4f76-bc16-8a05a9cbd19f" xmlns:ns4="a8c90f87-fc96-4d10-86c9-bb179ddfd50b" targetNamespace="http://schemas.microsoft.com/office/2006/metadata/properties" ma:root="true" ma:fieldsID="10d99802a922f13eda90332264a5425f" ns1:_="" ns3:_="" ns4:_="">
    <xsd:import namespace="http://schemas.microsoft.com/sharepoint/v3"/>
    <xsd:import namespace="8798a5e6-441a-4f76-bc16-8a05a9cbd19f"/>
    <xsd:import namespace="a8c90f87-fc96-4d10-86c9-bb179ddfd50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8a5e6-441a-4f76-bc16-8a05a9cbd1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c90f87-fc96-4d10-86c9-bb179ddfd50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8C5067-D3EF-45A9-A100-BBD57A789C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D3C4C0-AA3C-4308-9805-C4AAFFF34819}">
  <ds:schemaRefs>
    <ds:schemaRef ds:uri="http://schemas.microsoft.com/sharepoint/v3"/>
    <ds:schemaRef ds:uri="8798a5e6-441a-4f76-bc16-8a05a9cbd19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8c90f87-fc96-4d10-86c9-bb179ddfd50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87AB120-5B8D-4837-80F3-4448D5982F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798a5e6-441a-4f76-bc16-8a05a9cbd19f"/>
    <ds:schemaRef ds:uri="a8c90f87-fc96-4d10-86c9-bb179ddfd5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10036</TotalTime>
  <Words>714</Words>
  <Application>Microsoft Macintosh PowerPoint</Application>
  <PresentationFormat>Letter Paper (8.5x11 in)</PresentationFormat>
  <Paragraphs>89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Presentation11</vt:lpstr>
      <vt:lpstr>I-Share Alma Primo VE Office hours will start shortly</vt:lpstr>
      <vt:lpstr>Alma Primo VE Open Office Hours May 12, 2022  “Lab Reports” on Primo VE</vt:lpstr>
      <vt:lpstr>Agenda Office Hours</vt:lpstr>
      <vt:lpstr>Announcements</vt:lpstr>
      <vt:lpstr>Announcements</vt:lpstr>
      <vt:lpstr>Announcements</vt:lpstr>
      <vt:lpstr>Reminders</vt:lpstr>
      <vt:lpstr>PowerPoint Presentation</vt:lpstr>
      <vt:lpstr>Your Questions</vt:lpstr>
      <vt:lpstr>I-Share Alma Primo VE Office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I-Share Alma Primo VE Office hours will start shortly</dc:title>
  <dc:creator>Masciadrelli, Jennifer</dc:creator>
  <cp:lastModifiedBy>Gibson, Jessica</cp:lastModifiedBy>
  <cp:revision>1659</cp:revision>
  <dcterms:created xsi:type="dcterms:W3CDTF">2019-09-18T17:05:10Z</dcterms:created>
  <dcterms:modified xsi:type="dcterms:W3CDTF">2022-05-12T14:15:00Z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0x010100C6D14D91DDC1C14E95B52DCEB4D3F4F9</vt:lpwstr>
  </property>
</Properties>
</file>