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3190" r:id="rId2"/>
    <p:sldId id="3156" r:id="rId3"/>
    <p:sldId id="3183" r:id="rId4"/>
    <p:sldId id="3184" r:id="rId5"/>
    <p:sldId id="3187" r:id="rId6"/>
    <p:sldId id="3173" r:id="rId7"/>
    <p:sldId id="3191" r:id="rId8"/>
    <p:sldId id="3193" r:id="rId9"/>
    <p:sldId id="3179" r:id="rId10"/>
    <p:sldId id="3194" r:id="rId11"/>
    <p:sldId id="3180" r:id="rId12"/>
    <p:sldId id="3195" r:id="rId13"/>
    <p:sldId id="3181" r:id="rId14"/>
    <p:sldId id="3196" r:id="rId15"/>
    <p:sldId id="3192" r:id="rId16"/>
    <p:sldId id="3197" r:id="rId17"/>
    <p:sldId id="3182" r:id="rId18"/>
    <p:sldId id="3189" r:id="rId19"/>
    <p:sldId id="3198" r:id="rId20"/>
    <p:sldId id="3199" r:id="rId21"/>
  </p:sldIdLst>
  <p:sldSz cx="9144000" cy="6858000" type="letter"/>
  <p:notesSz cx="4629150" cy="6858000"/>
  <p:defaultTextStyle>
    <a:defPPr>
      <a:defRPr lang="en-US"/>
    </a:defPPr>
    <a:lvl1pPr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anson, Nicole Marie" initials="SNM" lastIdx="1" clrIdx="0">
    <p:extLst>
      <p:ext uri="{19B8F6BF-5375-455C-9EA6-DF929625EA0E}">
        <p15:presenceInfo xmlns:p15="http://schemas.microsoft.com/office/powerpoint/2012/main" userId="S-1-5-21-2509641344-1052565914-3260824488-3959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2B2B2"/>
    <a:srgbClr val="F5F6EA"/>
    <a:srgbClr val="F2E8F4"/>
    <a:srgbClr val="EBDA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87" autoAdjust="0"/>
    <p:restoredTop sz="74853" autoAdjust="0"/>
  </p:normalViewPr>
  <p:slideViewPr>
    <p:cSldViewPr snapToGrid="0" snapToObjects="1">
      <p:cViewPr varScale="1">
        <p:scale>
          <a:sx n="83" d="100"/>
          <a:sy n="83" d="100"/>
        </p:scale>
        <p:origin x="1218" y="90"/>
      </p:cViewPr>
      <p:guideLst>
        <p:guide orient="horz" pos="2160"/>
        <p:guide pos="2880"/>
      </p:guideLst>
    </p:cSldViewPr>
  </p:slideViewPr>
  <p:outlineViewPr>
    <p:cViewPr>
      <p:scale>
        <a:sx n="33" d="100"/>
        <a:sy n="33" d="100"/>
      </p:scale>
      <p:origin x="0" y="-104"/>
    </p:cViewPr>
  </p:outlineViewPr>
  <p:notesTextViewPr>
    <p:cViewPr>
      <p:scale>
        <a:sx n="100" d="100"/>
        <a:sy n="100" d="100"/>
      </p:scale>
      <p:origin x="0" y="0"/>
    </p:cViewPr>
  </p:notesTextViewPr>
  <p:notesViewPr>
    <p:cSldViewPr snapToGrid="0" snapToObjects="1">
      <p:cViewPr varScale="1">
        <p:scale>
          <a:sx n="66" d="100"/>
          <a:sy n="66" d="100"/>
        </p:scale>
        <p:origin x="2756"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C9309A-D8A1-47BF-A6E1-A6FDB84A1D94}"/>
              </a:ext>
            </a:extLst>
          </p:cNvPr>
          <p:cNvSpPr>
            <a:spLocks noGrp="1"/>
          </p:cNvSpPr>
          <p:nvPr>
            <p:ph type="hdr" sz="quarter"/>
          </p:nvPr>
        </p:nvSpPr>
        <p:spPr>
          <a:xfrm>
            <a:off x="0" y="0"/>
            <a:ext cx="20066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1D3C60F-2F65-4707-A5A9-49BCEB2C2900}"/>
              </a:ext>
            </a:extLst>
          </p:cNvPr>
          <p:cNvSpPr>
            <a:spLocks noGrp="1"/>
          </p:cNvSpPr>
          <p:nvPr>
            <p:ph type="dt" sz="quarter" idx="1"/>
          </p:nvPr>
        </p:nvSpPr>
        <p:spPr>
          <a:xfrm>
            <a:off x="2622550" y="0"/>
            <a:ext cx="2005013" cy="344488"/>
          </a:xfrm>
          <a:prstGeom prst="rect">
            <a:avLst/>
          </a:prstGeom>
        </p:spPr>
        <p:txBody>
          <a:bodyPr vert="horz" lIns="91440" tIns="45720" rIns="91440" bIns="45720" rtlCol="0"/>
          <a:lstStyle>
            <a:lvl1pPr algn="r">
              <a:defRPr sz="1200"/>
            </a:lvl1pPr>
          </a:lstStyle>
          <a:p>
            <a:fld id="{05982DDE-1673-4FAD-ABA7-B01B4E41DDF4}" type="datetimeFigureOut">
              <a:rPr lang="en-US" smtClean="0"/>
              <a:t>12/22/2025</a:t>
            </a:fld>
            <a:endParaRPr lang="en-US"/>
          </a:p>
        </p:txBody>
      </p:sp>
      <p:sp>
        <p:nvSpPr>
          <p:cNvPr id="4" name="Footer Placeholder 3">
            <a:extLst>
              <a:ext uri="{FF2B5EF4-FFF2-40B4-BE49-F238E27FC236}">
                <a16:creationId xmlns:a16="http://schemas.microsoft.com/office/drawing/2014/main" id="{0934E268-706B-4645-A9CA-030372244A63}"/>
              </a:ext>
            </a:extLst>
          </p:cNvPr>
          <p:cNvSpPr>
            <a:spLocks noGrp="1"/>
          </p:cNvSpPr>
          <p:nvPr>
            <p:ph type="ftr" sz="quarter" idx="2"/>
          </p:nvPr>
        </p:nvSpPr>
        <p:spPr>
          <a:xfrm>
            <a:off x="0" y="6513513"/>
            <a:ext cx="20066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431A59A-014C-4195-86B0-744A65A318AD}"/>
              </a:ext>
            </a:extLst>
          </p:cNvPr>
          <p:cNvSpPr>
            <a:spLocks noGrp="1"/>
          </p:cNvSpPr>
          <p:nvPr>
            <p:ph type="sldNum" sz="quarter" idx="3"/>
          </p:nvPr>
        </p:nvSpPr>
        <p:spPr>
          <a:xfrm>
            <a:off x="2622550" y="6513513"/>
            <a:ext cx="2005013" cy="344487"/>
          </a:xfrm>
          <a:prstGeom prst="rect">
            <a:avLst/>
          </a:prstGeom>
        </p:spPr>
        <p:txBody>
          <a:bodyPr vert="horz" lIns="91440" tIns="45720" rIns="91440" bIns="45720" rtlCol="0" anchor="b"/>
          <a:lstStyle>
            <a:lvl1pPr algn="r">
              <a:defRPr sz="1200"/>
            </a:lvl1pPr>
          </a:lstStyle>
          <a:p>
            <a:fld id="{06E4A8E0-CBC9-4654-A5E4-C16A20946212}" type="slidenum">
              <a:rPr lang="en-US" smtClean="0"/>
              <a:t>‹#›</a:t>
            </a:fld>
            <a:endParaRPr lang="en-US"/>
          </a:p>
        </p:txBody>
      </p:sp>
    </p:spTree>
    <p:extLst>
      <p:ext uri="{BB962C8B-B14F-4D97-AF65-F5344CB8AC3E}">
        <p14:creationId xmlns:p14="http://schemas.microsoft.com/office/powerpoint/2010/main" val="42196456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005965" cy="67968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2622114" y="0"/>
            <a:ext cx="2005965" cy="679686"/>
          </a:xfrm>
          <a:prstGeom prst="rect">
            <a:avLst/>
          </a:prstGeom>
        </p:spPr>
        <p:txBody>
          <a:bodyPr vert="horz" lIns="91440" tIns="45720" rIns="91440" bIns="45720" rtlCol="0"/>
          <a:lstStyle>
            <a:lvl1pPr algn="r">
              <a:defRPr sz="1200"/>
            </a:lvl1pPr>
          </a:lstStyle>
          <a:p>
            <a:fld id="{7B3ACEC6-FD2B-364A-87A5-E4E57BEBA3DB}" type="datetimeFigureOut">
              <a:rPr lang="en-US" smtClean="0"/>
              <a:t>12/22/2025</a:t>
            </a:fld>
            <a:endParaRPr lang="en-US"/>
          </a:p>
        </p:txBody>
      </p:sp>
      <p:sp>
        <p:nvSpPr>
          <p:cNvPr id="4" name="Slide Image Placeholder 3"/>
          <p:cNvSpPr>
            <a:spLocks noGrp="1" noRot="1" noChangeAspect="1"/>
          </p:cNvSpPr>
          <p:nvPr>
            <p:ph type="sldImg" idx="2"/>
          </p:nvPr>
        </p:nvSpPr>
        <p:spPr>
          <a:xfrm>
            <a:off x="1269250" y="446954"/>
            <a:ext cx="2272233" cy="17041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99241" y="2210696"/>
            <a:ext cx="4164693" cy="4200350"/>
          </a:xfrm>
          <a:prstGeom prst="rect">
            <a:avLst/>
          </a:prstGeom>
        </p:spPr>
        <p:txBody>
          <a:bodyPr vert="horz" lIns="91440" tIns="45720" rIns="91440" bIns="45720" rtlCol="0"/>
          <a:lstStyle/>
          <a:p>
            <a:pPr lvl="0"/>
            <a:r>
              <a:rPr lang="en-US" dirty="0"/>
              <a:t>Edit Master text style</a:t>
            </a:r>
          </a:p>
        </p:txBody>
      </p:sp>
      <p:sp>
        <p:nvSpPr>
          <p:cNvPr id="6" name="Footer Placeholder 5"/>
          <p:cNvSpPr>
            <a:spLocks noGrp="1"/>
          </p:cNvSpPr>
          <p:nvPr>
            <p:ph type="ftr" sz="quarter" idx="4"/>
          </p:nvPr>
        </p:nvSpPr>
        <p:spPr>
          <a:xfrm>
            <a:off x="74815" y="6075485"/>
            <a:ext cx="2005965" cy="6796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2548372" y="6075485"/>
            <a:ext cx="2005965" cy="679684"/>
          </a:xfrm>
          <a:prstGeom prst="rect">
            <a:avLst/>
          </a:prstGeom>
        </p:spPr>
        <p:txBody>
          <a:bodyPr vert="horz" lIns="91440" tIns="45720" rIns="91440" bIns="45720" rtlCol="0" anchor="b"/>
          <a:lstStyle>
            <a:lvl1pPr algn="r">
              <a:defRPr sz="1200"/>
            </a:lvl1pPr>
          </a:lstStyle>
          <a:p>
            <a:fld id="{FA2322D7-5974-A64C-97E5-5150CB045093}" type="slidenum">
              <a:rPr lang="en-US" smtClean="0"/>
              <a:t>‹#›</a:t>
            </a:fld>
            <a:endParaRPr lang="en-US"/>
          </a:p>
        </p:txBody>
      </p:sp>
    </p:spTree>
    <p:extLst>
      <p:ext uri="{BB962C8B-B14F-4D97-AF65-F5344CB8AC3E}">
        <p14:creationId xmlns:p14="http://schemas.microsoft.com/office/powerpoint/2010/main" val="388981288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knowledge.exlibrisgroup.com/Alma/Release_Notes/2022/May_2022"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knowledge.exlibrisgroup.com/Alma/Product_Materials/010Roadmap/Alma_Roadmap_Highlights_-_January_-_2022/Acquisition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indent="0">
              <a:buFontTx/>
              <a:buNone/>
            </a:pPr>
            <a:endParaRPr lang="en-US" i="1"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A2322D7-5974-A64C-97E5-5150CB045093}" type="slidenum">
              <a:rPr kumimoji="0" lang="en-US" sz="1200" b="0" i="0" u="none" strike="noStrike" kern="1200" cap="none" spc="0" normalizeH="0" baseline="0" noProof="0" smtClean="0">
                <a:ln>
                  <a:noFill/>
                </a:ln>
                <a:solidFill>
                  <a:prstClr val="black"/>
                </a:solidFill>
                <a:effectLst/>
                <a:uLnTx/>
                <a:uFillTx/>
                <a:latin typeface="Times New Roman"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56774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We’re doing all of this first so that we can more easily find the new ledger in Alma searches. Remember that Alma’s default behavior on ledger and fund searches is to show the current fiscal period and active ledgers only.</a:t>
            </a:r>
          </a:p>
        </p:txBody>
      </p:sp>
    </p:spTree>
    <p:extLst>
      <p:ext uri="{BB962C8B-B14F-4D97-AF65-F5344CB8AC3E}">
        <p14:creationId xmlns:p14="http://schemas.microsoft.com/office/powerpoint/2010/main" val="3735469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0059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3030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OK, let’s talk a little about rolling PO Lines.</a:t>
            </a:r>
          </a:p>
          <a:p>
            <a:r>
              <a:rPr lang="en-US" dirty="0"/>
              <a:t>This job can also be found in Acquisitions &gt; Advanced Tools &gt; Rollover PO Lines</a:t>
            </a:r>
          </a:p>
          <a:p>
            <a:endParaRPr lang="en-US" dirty="0"/>
          </a:p>
          <a:p>
            <a:r>
              <a:rPr lang="en-US" dirty="0"/>
              <a:t>Once your Ledger &amp; Funds are set up and Active you can use this in REPORT MODE to check and see WHAT POLs will be rolled – in the same manner you would have used the Open Orders Report in Voyager. There appear to be some shared Analytics reports to find Open Reports as well – For One-Time Orders Alma is looking for lines that are ordered but not yet invoiced. However, the nice thing about the Rollover PO lines job is that you can use it as a “Open Orders Report” AS LONG AS YOU CHECK REPORT MODE! </a:t>
            </a:r>
            <a:r>
              <a:rPr lang="en-US" dirty="0">
                <a:sym typeface="Wingdings" panose="05000000000000000000" pitchFamily="2" charset="2"/>
              </a:rPr>
              <a:t></a:t>
            </a:r>
            <a:endParaRPr lang="en-US" dirty="0"/>
          </a:p>
          <a:p>
            <a:endParaRPr lang="en-US" dirty="0"/>
          </a:p>
          <a:p>
            <a:r>
              <a:rPr lang="en-US" dirty="0"/>
              <a:t>Let’s take a look at how that would work.</a:t>
            </a:r>
          </a:p>
          <a:p>
            <a:endParaRPr lang="en-US" dirty="0"/>
          </a:p>
          <a:p>
            <a:r>
              <a:rPr lang="en-US" dirty="0"/>
              <a:t>As with the Ledger Rollover Job you are presented with a number of options on the Add Job screen, again, Add and Add and Close will Run the job, not just add the job to a queue.</a:t>
            </a:r>
          </a:p>
          <a:p>
            <a:endParaRPr lang="en-US" dirty="0"/>
          </a:p>
          <a:p>
            <a:pPr algn="l" fontAlgn="t">
              <a:buFont typeface="Arial" panose="020B0604020202020204" pitchFamily="34" charset="0"/>
              <a:buChar char="•"/>
            </a:pPr>
            <a:r>
              <a:rPr lang="en-US" dirty="0">
                <a:effectLst/>
              </a:rPr>
              <a:t>New encumbrance calculation</a:t>
            </a:r>
          </a:p>
          <a:p>
            <a:pPr lvl="1" algn="l" fontAlgn="t">
              <a:buFont typeface="Arial" panose="020B0604020202020204" pitchFamily="34" charset="0"/>
              <a:buChar char="•"/>
            </a:pPr>
            <a:r>
              <a:rPr lang="en-US" dirty="0">
                <a:effectLst/>
              </a:rPr>
              <a:t>The way to calculate the encumbrances in the new fiscal period. When working with continuous PO lines, you can base this calculation on:</a:t>
            </a:r>
          </a:p>
          <a:p>
            <a:pPr lvl="1" algn="l" fontAlgn="t">
              <a:buFont typeface="Arial" panose="020B0604020202020204" pitchFamily="34" charset="0"/>
              <a:buChar char="•"/>
            </a:pPr>
            <a:r>
              <a:rPr lang="en-US" b="1" dirty="0">
                <a:effectLst/>
              </a:rPr>
              <a:t>Encumbrance</a:t>
            </a:r>
            <a:r>
              <a:rPr lang="en-US" dirty="0">
                <a:effectLst/>
              </a:rPr>
              <a:t> – Adds all the encumbrances and moves them to the new fiscal period (plus or minus the FPC factor %). Alma then runs the dis-encumbrance on the entire expenditure.	</a:t>
            </a:r>
          </a:p>
          <a:p>
            <a:pPr lvl="1" algn="l" fontAlgn="t">
              <a:buFont typeface="Arial" panose="020B0604020202020204" pitchFamily="34" charset="0"/>
              <a:buChar char="•"/>
            </a:pPr>
            <a:r>
              <a:rPr lang="en-US" b="1" dirty="0">
                <a:effectLst/>
              </a:rPr>
              <a:t>Expenditure</a:t>
            </a:r>
            <a:r>
              <a:rPr lang="en-US" dirty="0">
                <a:effectLst/>
              </a:rPr>
              <a:t> – Calculation is based on the sum of all expenditures related to the fiscal period (plus or minus the FPC factor). The encumbrance is relative for each fund. If this option is selected and the PO line does not have expenditures, calculation is instead based on encumbrance.</a:t>
            </a:r>
          </a:p>
          <a:p>
            <a:pPr algn="l" fontAlgn="t"/>
            <a:endParaRPr lang="en-US" dirty="0">
              <a:effectLst/>
            </a:endParaRPr>
          </a:p>
          <a:p>
            <a:pPr algn="l" fontAlgn="t"/>
            <a:r>
              <a:rPr lang="en-US" dirty="0">
                <a:effectLst/>
              </a:rPr>
              <a:t>Calculation for one-time PO lines is always based on </a:t>
            </a:r>
            <a:r>
              <a:rPr lang="en-US" b="1" dirty="0">
                <a:effectLst/>
              </a:rPr>
              <a:t>Encumbrance</a:t>
            </a:r>
            <a:r>
              <a:rPr lang="en-US" dirty="0">
                <a:effectLst/>
              </a:rPr>
              <a:t>, but the FPC factor % is not calculated.</a:t>
            </a:r>
          </a:p>
          <a:p>
            <a:pPr algn="l" fontAlgn="t"/>
            <a:endParaRPr lang="en-US" dirty="0">
              <a:effectLst/>
            </a:endParaRPr>
          </a:p>
          <a:p>
            <a:pPr algn="l" fontAlgn="t"/>
            <a:r>
              <a:rPr lang="en-US" dirty="0">
                <a:effectLst/>
              </a:rPr>
              <a:t>FPC factor (%) The increase/decrease percentage of the encumbrance when the PO lines are copied to the new fiscal period. If no percentage is entered, the value defaults to 0%. This FPC factor is designed to help with continuation line increase “expectations” – you do not have to use it, but it can help </a:t>
            </a:r>
            <a:r>
              <a:rPr lang="en-US" dirty="0" err="1">
                <a:effectLst/>
              </a:rPr>
              <a:t>encumberance</a:t>
            </a:r>
            <a:r>
              <a:rPr lang="en-US" dirty="0">
                <a:effectLst/>
              </a:rPr>
              <a:t> expectations.</a:t>
            </a:r>
          </a:p>
          <a:p>
            <a:pPr algn="l" fontAlgn="t"/>
            <a:endParaRPr lang="en-US" dirty="0">
              <a:effectLst/>
            </a:endParaRPr>
          </a:p>
          <a:p>
            <a:pPr algn="l" fontAlgn="t"/>
            <a:r>
              <a:rPr lang="en-US" dirty="0">
                <a:effectLst/>
              </a:rPr>
              <a:t>From year The year from which to copy the PO line. Select from the current or previous fiscal period.</a:t>
            </a:r>
          </a:p>
          <a:p>
            <a:pPr algn="l" fontAlgn="t"/>
            <a:endParaRPr lang="en-US" dirty="0">
              <a:effectLst/>
            </a:endParaRPr>
          </a:p>
          <a:p>
            <a:pPr algn="l" fontAlgn="t"/>
            <a:r>
              <a:rPr lang="en-US" dirty="0">
                <a:effectLst/>
              </a:rPr>
              <a:t>Libraries A library or libraries for which the PO line rollover is to take effect. </a:t>
            </a:r>
            <a:r>
              <a:rPr lang="en-US" dirty="0">
                <a:effectLst/>
                <a:latin typeface="Open Sans"/>
              </a:rPr>
              <a:t>If you do not select a value in this field, rollover is performed for the entire institution.</a:t>
            </a:r>
            <a:endParaRPr lang="en-US" dirty="0">
              <a:effectLst/>
            </a:endParaRPr>
          </a:p>
          <a:p>
            <a:pPr algn="l" fontAlgn="t"/>
            <a:endParaRPr lang="en-US" dirty="0">
              <a:effectLst/>
            </a:endParaRPr>
          </a:p>
          <a:p>
            <a:pPr algn="l" fontAlgn="t"/>
            <a:r>
              <a:rPr lang="en-US" dirty="0">
                <a:effectLst/>
              </a:rPr>
              <a:t>PO Line You can select a single PO line. If you do not, all PO lines are rolled over. Check over encumbrance Whether to ensure that checking over-encumbrance rules of the fund/ledger are performed. Clear this option if you do not want over-encumbrance rules to be checked, If you chose no allocations for your funds and have not yet allocated funds be sure to uncheck Over encumbrance.</a:t>
            </a:r>
          </a:p>
          <a:p>
            <a:pPr algn="l" fontAlgn="t"/>
            <a:endParaRPr lang="en-US" dirty="0">
              <a:effectLst/>
            </a:endParaRPr>
          </a:p>
          <a:p>
            <a:pPr algn="l" fontAlgn="t"/>
            <a:r>
              <a:rPr lang="en-US" b="1" dirty="0">
                <a:effectLst/>
              </a:rPr>
              <a:t>Report mode</a:t>
            </a:r>
            <a:r>
              <a:rPr lang="en-US" dirty="0">
                <a:effectLst/>
              </a:rPr>
              <a:t> This option will show any errors and what lines will roll.</a:t>
            </a:r>
          </a:p>
          <a:p>
            <a:pPr algn="l" fontAlgn="t"/>
            <a:endParaRPr lang="en-US" dirty="0">
              <a:effectLst/>
            </a:endParaRPr>
          </a:p>
          <a:p>
            <a:pPr algn="l" fontAlgn="t"/>
            <a:r>
              <a:rPr lang="en-US" dirty="0">
                <a:effectLst/>
              </a:rPr>
              <a:t>Continuous Order Only – </a:t>
            </a:r>
          </a:p>
          <a:p>
            <a:pPr algn="l" fontAlgn="t"/>
            <a:r>
              <a:rPr lang="en-US" dirty="0">
                <a:effectLst/>
              </a:rPr>
              <a:t>Standing Order Only</a:t>
            </a:r>
          </a:p>
          <a:p>
            <a:pPr algn="l" fontAlgn="t"/>
            <a:r>
              <a:rPr lang="en-US" dirty="0">
                <a:effectLst/>
              </a:rPr>
              <a:t>One-Time Order Only</a:t>
            </a:r>
          </a:p>
          <a:p>
            <a:pPr algn="l" fontAlgn="t"/>
            <a:endParaRPr lang="en-US" dirty="0">
              <a:effectLst/>
            </a:endParaRPr>
          </a:p>
          <a:p>
            <a:r>
              <a:rPr lang="en-US" dirty="0">
                <a:effectLst/>
              </a:rPr>
              <a:t>If none of these options are selected, or if all of them are selected, then encumbrances for all PO lines types are rolled over. Otherwise, only the selected type/types are rolled over.</a:t>
            </a:r>
          </a:p>
          <a:p>
            <a:endParaRPr lang="en-US" dirty="0">
              <a:effectLst/>
            </a:endParaRPr>
          </a:p>
          <a:p>
            <a:r>
              <a:rPr lang="en-US" dirty="0">
                <a:effectLst/>
              </a:rPr>
              <a:t>I think it is useful to run each type of order separately especially in Report Mode to see what orders are going to roll, particularly for One-Time Orders. </a:t>
            </a:r>
          </a:p>
          <a:p>
            <a:endParaRPr lang="en-US" dirty="0">
              <a:effectLst/>
            </a:endParaRPr>
          </a:p>
          <a:p>
            <a:r>
              <a:rPr lang="en-US" dirty="0">
                <a:effectLst/>
              </a:rPr>
              <a:t>Once you roll each order type you can view download the reports and see what will roll-over and any problems with current POLs.</a:t>
            </a:r>
            <a:endParaRPr lang="en-US" dirty="0"/>
          </a:p>
        </p:txBody>
      </p:sp>
    </p:spTree>
    <p:extLst>
      <p:ext uri="{BB962C8B-B14F-4D97-AF65-F5344CB8AC3E}">
        <p14:creationId xmlns:p14="http://schemas.microsoft.com/office/powerpoint/2010/main" val="983982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All the reports from previously run Report mode and actual Rollovers appear at the Add Job Screen. Under the “More Actions” menu you can see the options: View, Events &amp; Report.</a:t>
            </a:r>
          </a:p>
          <a:p>
            <a:endParaRPr lang="en-US" dirty="0"/>
          </a:p>
          <a:p>
            <a:r>
              <a:rPr lang="en-US" dirty="0"/>
              <a:t>View: Gives an overview of the results. </a:t>
            </a:r>
          </a:p>
          <a:p>
            <a:r>
              <a:rPr lang="en-US" dirty="0"/>
              <a:t>	Job Events: Counts of successes and Issues. Clicking each one will show a POL list. This is very useful in Report mode as you can download the list to address any issues (POLs you may want to invoice before rollover, </a:t>
            </a:r>
            <a:r>
              <a:rPr lang="en-US" dirty="0" err="1"/>
              <a:t>etc</a:t>
            </a:r>
            <a:r>
              <a:rPr lang="en-US" dirty="0"/>
              <a:t>)</a:t>
            </a:r>
          </a:p>
          <a:p>
            <a:r>
              <a:rPr lang="en-US" dirty="0"/>
              <a:t>	Counters: shows your selections for the rollover job</a:t>
            </a:r>
          </a:p>
          <a:p>
            <a:r>
              <a:rPr lang="en-US" dirty="0"/>
              <a:t>	Report table: counts the number of POL types for the job</a:t>
            </a:r>
          </a:p>
          <a:p>
            <a:endParaRPr lang="en-US" dirty="0"/>
          </a:p>
          <a:p>
            <a:r>
              <a:rPr lang="en-US" dirty="0"/>
              <a:t>Events &amp; Report: Provides a more detailed look at what happened with each POL. When everything goes OK this section is less interesting, but if there are issues it can be useful to download the Excel format and view there.</a:t>
            </a:r>
          </a:p>
          <a:p>
            <a:r>
              <a:rPr lang="en-US" dirty="0"/>
              <a:t> (yes these do the same thing).</a:t>
            </a:r>
          </a:p>
        </p:txBody>
      </p:sp>
    </p:spTree>
    <p:extLst>
      <p:ext uri="{BB962C8B-B14F-4D97-AF65-F5344CB8AC3E}">
        <p14:creationId xmlns:p14="http://schemas.microsoft.com/office/powerpoint/2010/main" val="4082390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All the reports from previously run Report mode and actual Rollovers appear at the Add Job Screen. Under the “More Actions” menu you can see the options: View, Events &amp; Report.</a:t>
            </a:r>
          </a:p>
          <a:p>
            <a:endParaRPr lang="en-US" dirty="0"/>
          </a:p>
          <a:p>
            <a:r>
              <a:rPr lang="en-US" dirty="0"/>
              <a:t>View: Gives an overview of the results. </a:t>
            </a:r>
          </a:p>
          <a:p>
            <a:r>
              <a:rPr lang="en-US" dirty="0"/>
              <a:t>	Job Events: Counts of successes and Issues. Clicking each one will show a POL list. This is very useful in Report mode as you can download the list to address any issues (POLs you may want to invoice before rollover, </a:t>
            </a:r>
            <a:r>
              <a:rPr lang="en-US" dirty="0" err="1"/>
              <a:t>etc</a:t>
            </a:r>
            <a:r>
              <a:rPr lang="en-US" dirty="0"/>
              <a:t>)</a:t>
            </a:r>
          </a:p>
          <a:p>
            <a:r>
              <a:rPr lang="en-US" dirty="0"/>
              <a:t>	Counters: shows your selections for the rollover job</a:t>
            </a:r>
          </a:p>
          <a:p>
            <a:r>
              <a:rPr lang="en-US" dirty="0"/>
              <a:t>	Report table: counts the number of POL types for the job</a:t>
            </a:r>
          </a:p>
          <a:p>
            <a:endParaRPr lang="en-US" dirty="0"/>
          </a:p>
          <a:p>
            <a:r>
              <a:rPr lang="en-US" dirty="0"/>
              <a:t>Events &amp; Report: Provides a more detailed look at what happened with each POL. When everything goes OK this section is less interesting, but if there are issues it can be useful to download the Excel format and view there.</a:t>
            </a:r>
          </a:p>
          <a:p>
            <a:r>
              <a:rPr lang="en-US" dirty="0"/>
              <a:t> (yes these do the same thing).</a:t>
            </a:r>
          </a:p>
        </p:txBody>
      </p:sp>
    </p:spTree>
    <p:extLst>
      <p:ext uri="{BB962C8B-B14F-4D97-AF65-F5344CB8AC3E}">
        <p14:creationId xmlns:p14="http://schemas.microsoft.com/office/powerpoint/2010/main" val="3621199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1991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81628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baseline="0" dirty="0">
              <a:cs typeface="Calibri"/>
            </a:endParaRPr>
          </a:p>
        </p:txBody>
      </p:sp>
    </p:spTree>
    <p:extLst>
      <p:ext uri="{BB962C8B-B14F-4D97-AF65-F5344CB8AC3E}">
        <p14:creationId xmlns:p14="http://schemas.microsoft.com/office/powerpoint/2010/main" val="2152843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baseline="0" dirty="0">
              <a:cs typeface="Calibri"/>
            </a:endParaRPr>
          </a:p>
        </p:txBody>
      </p:sp>
    </p:spTree>
    <p:extLst>
      <p:ext uri="{BB962C8B-B14F-4D97-AF65-F5344CB8AC3E}">
        <p14:creationId xmlns:p14="http://schemas.microsoft.com/office/powerpoint/2010/main" val="191225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000894-D4C7-4176-BCDB-B30C355E07DC}" type="slidenum">
              <a:rPr lang="en-US" smtClean="0"/>
              <a:t>2</a:t>
            </a:fld>
            <a:endParaRPr lang="en-US"/>
          </a:p>
        </p:txBody>
      </p:sp>
    </p:spTree>
    <p:extLst>
      <p:ext uri="{BB962C8B-B14F-4D97-AF65-F5344CB8AC3E}">
        <p14:creationId xmlns:p14="http://schemas.microsoft.com/office/powerpoint/2010/main" val="3819979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baseline="0" dirty="0">
              <a:cs typeface="Calibri"/>
            </a:endParaRPr>
          </a:p>
        </p:txBody>
      </p:sp>
    </p:spTree>
    <p:extLst>
      <p:ext uri="{BB962C8B-B14F-4D97-AF65-F5344CB8AC3E}">
        <p14:creationId xmlns:p14="http://schemas.microsoft.com/office/powerpoint/2010/main" val="3104261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https://go.illinois.edu/CARLItsqa</a:t>
            </a:r>
          </a:p>
          <a:p>
            <a:endParaRPr lang="en-US" baseline="0" dirty="0">
              <a:cs typeface="Calibri"/>
            </a:endParaRPr>
          </a:p>
          <a:p>
            <a:r>
              <a:rPr lang="en-US" baseline="0" dirty="0">
                <a:cs typeface="Calibri"/>
              </a:rPr>
              <a:t>https://knowledge.exlibrisgroup.com/Alma/Training/Webinars/Implementing_Acquisitions_in_Alma</a:t>
            </a:r>
          </a:p>
          <a:p>
            <a:endParaRPr lang="en-US" baseline="0" dirty="0">
              <a:cs typeface="Calibri"/>
            </a:endParaRPr>
          </a:p>
          <a:p>
            <a:r>
              <a:rPr lang="en-US" baseline="0" dirty="0">
                <a:cs typeface="Calibri"/>
              </a:rPr>
              <a:t>https://knowledge.exlibrisgroup.com/Alma/Release_Notes/Release_and_Maintenance_Schedule</a:t>
            </a:r>
          </a:p>
          <a:p>
            <a:endParaRPr lang="en-US" baseline="0" dirty="0">
              <a:cs typeface="Calibri"/>
            </a:endParaRPr>
          </a:p>
          <a:p>
            <a:r>
              <a:rPr lang="en-US" dirty="0">
                <a:hlinkClick r:id="rId3"/>
              </a:rPr>
              <a:t>https://knowledge.exlibrisgroup.com/Alma/Release_Notes/2022/May_2022</a:t>
            </a:r>
            <a:endParaRPr lang="en-US" baseline="0" dirty="0">
              <a:cs typeface="Calibri"/>
            </a:endParaRPr>
          </a:p>
          <a:p>
            <a:endParaRPr lang="en-US" baseline="0" dirty="0">
              <a:cs typeface="Calibri"/>
            </a:endParaRPr>
          </a:p>
          <a:p>
            <a:r>
              <a:rPr lang="en-US" baseline="0" dirty="0">
                <a:cs typeface="Calibri"/>
              </a:rPr>
              <a:t>https://www.surveymonkey.com/r/almaconfidencesurvey</a:t>
            </a:r>
          </a:p>
          <a:p>
            <a:endParaRPr lang="en-US" baseline="0" dirty="0">
              <a:cs typeface="Calibri"/>
            </a:endParaRPr>
          </a:p>
          <a:p>
            <a:r>
              <a:rPr lang="en-US" baseline="0" dirty="0">
                <a:cs typeface="Calibri"/>
              </a:rPr>
              <a:t>https://www.surveymonkey.com/r/TSCcataloging</a:t>
            </a:r>
          </a:p>
        </p:txBody>
      </p:sp>
    </p:spTree>
    <p:extLst>
      <p:ext uri="{BB962C8B-B14F-4D97-AF65-F5344CB8AC3E}">
        <p14:creationId xmlns:p14="http://schemas.microsoft.com/office/powerpoint/2010/main" val="3968597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hlinkClick r:id="rId3"/>
              </a:rPr>
              <a:t>https://knowledge.exlibrisgroup.com/Alma/Product_Materials/010Roadmap/Alma_Roadmap_Highlights_-_January_-_2022/Acquisitions</a:t>
            </a:r>
            <a:endParaRPr lang="en-US" baseline="0" dirty="0">
              <a:cs typeface="Calibri"/>
            </a:endParaRPr>
          </a:p>
        </p:txBody>
      </p:sp>
    </p:spTree>
    <p:extLst>
      <p:ext uri="{BB962C8B-B14F-4D97-AF65-F5344CB8AC3E}">
        <p14:creationId xmlns:p14="http://schemas.microsoft.com/office/powerpoint/2010/main" val="1508612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baseline="0" dirty="0">
              <a:cs typeface="Calibri"/>
            </a:endParaRPr>
          </a:p>
        </p:txBody>
      </p:sp>
    </p:spTree>
    <p:extLst>
      <p:ext uri="{BB962C8B-B14F-4D97-AF65-F5344CB8AC3E}">
        <p14:creationId xmlns:p14="http://schemas.microsoft.com/office/powerpoint/2010/main" val="917038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For a broad stroke overview let’s take a step back… In Alma the Fiscal Period Close or Rollover (I tend to use these two words interchangeably as a holdover from Voyager, and honestly to refer to the process as a Rollover is a bit more accurate, you are moving your Ledger Structure  from one fiscal period to the next). This process is broken down into several steps in Alma, so what are those steps and what do they accomplish? First of all the steps create a new fiscal period and copy your current ledger structure into that new fiscal period. Once that is complete the next step is to copy your open Purchase order lines into the new Fiscal Period/ledger structure. </a:t>
            </a:r>
          </a:p>
          <a:p>
            <a:endParaRPr lang="en-US" baseline="0" dirty="0">
              <a:cs typeface="Calibri"/>
            </a:endParaRPr>
          </a:p>
          <a:p>
            <a:r>
              <a:rPr lang="en-US" baseline="0" dirty="0">
                <a:cs typeface="Calibri"/>
              </a:rPr>
              <a:t>Why do we bother with this?</a:t>
            </a:r>
          </a:p>
          <a:p>
            <a:r>
              <a:rPr lang="en-US" baseline="0" dirty="0">
                <a:cs typeface="Calibri"/>
              </a:rPr>
              <a:t>In Alma fiscal periods are strictly a year long, 365 or 366 days. We learned at our migration last year we can set up GRACE PERIODS to allow us to use our Ledgers longer than our Fiscal Periods if needed. The Fiscal Period Close activities moves your ledger structure to a new fiscal period and any open POLs (In particular those continuations you want to </a:t>
            </a:r>
            <a:r>
              <a:rPr lang="en-US" baseline="0" dirty="0" err="1">
                <a:cs typeface="Calibri"/>
              </a:rPr>
              <a:t>to</a:t>
            </a:r>
            <a:r>
              <a:rPr lang="en-US" baseline="0" dirty="0">
                <a:cs typeface="Calibri"/>
              </a:rPr>
              <a:t> use year after year) to the next year.</a:t>
            </a:r>
          </a:p>
          <a:p>
            <a:endParaRPr lang="en-US" baseline="0" dirty="0">
              <a:cs typeface="Calibri"/>
            </a:endParaRPr>
          </a:p>
          <a:p>
            <a:r>
              <a:rPr lang="en-US" baseline="0" dirty="0">
                <a:cs typeface="Calibri"/>
              </a:rPr>
              <a:t>Who does this?</a:t>
            </a:r>
          </a:p>
          <a:p>
            <a:r>
              <a:rPr lang="en-US" baseline="0" dirty="0">
                <a:cs typeface="Calibri"/>
              </a:rPr>
              <a:t>In Alma you need the Fiscal Period Manager Role to accomplish these tasks.</a:t>
            </a:r>
          </a:p>
          <a:p>
            <a:endParaRPr lang="en-US" baseline="0" dirty="0">
              <a:cs typeface="Calibri"/>
            </a:endParaRPr>
          </a:p>
          <a:p>
            <a:endParaRPr lang="en-US" baseline="0" dirty="0">
              <a:cs typeface="Calibri"/>
            </a:endParaRPr>
          </a:p>
          <a:p>
            <a:endParaRPr lang="en-US" baseline="0" dirty="0">
              <a:cs typeface="Calibri"/>
            </a:endParaRPr>
          </a:p>
        </p:txBody>
      </p:sp>
    </p:spTree>
    <p:extLst>
      <p:ext uri="{BB962C8B-B14F-4D97-AF65-F5344CB8AC3E}">
        <p14:creationId xmlns:p14="http://schemas.microsoft.com/office/powerpoint/2010/main" val="3528890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baseline="0" dirty="0">
              <a:cs typeface="Calibri"/>
            </a:endParaRPr>
          </a:p>
        </p:txBody>
      </p:sp>
    </p:spTree>
    <p:extLst>
      <p:ext uri="{BB962C8B-B14F-4D97-AF65-F5344CB8AC3E}">
        <p14:creationId xmlns:p14="http://schemas.microsoft.com/office/powerpoint/2010/main" val="4258378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Ok, back to the process in Alma specifically. Let’s talk about the first step… The Ledger Rollover.</a:t>
            </a:r>
          </a:p>
          <a:p>
            <a:endParaRPr lang="en-US" baseline="0" dirty="0">
              <a:cs typeface="Calibri"/>
            </a:endParaRPr>
          </a:p>
          <a:p>
            <a:pPr algn="l"/>
            <a:r>
              <a:rPr lang="en-US" b="0" i="0" dirty="0">
                <a:solidFill>
                  <a:srgbClr val="000000"/>
                </a:solidFill>
                <a:effectLst/>
                <a:latin typeface="Roboto"/>
              </a:rPr>
              <a:t>As part of the fiscal period closure, the Ledger Manager runs a manual job (meaning it cannot be scheduled to run at a specific time). This job creates a new fiscal period, then copies the ledger of the current fiscal period with all the summary details and allocated funds to the new fiscal period,. No changes to the ledger or allocations are made during this process. </a:t>
            </a:r>
          </a:p>
          <a:p>
            <a:pPr algn="l"/>
            <a:endParaRPr lang="en-US" b="0" i="0" dirty="0">
              <a:solidFill>
                <a:srgbClr val="000000"/>
              </a:solidFill>
              <a:effectLst/>
              <a:latin typeface="Roboto"/>
            </a:endParaRPr>
          </a:p>
          <a:p>
            <a:pPr algn="l"/>
            <a:r>
              <a:rPr lang="en-US" b="0" i="0" dirty="0">
                <a:solidFill>
                  <a:srgbClr val="000000"/>
                </a:solidFill>
                <a:effectLst/>
                <a:latin typeface="Roboto"/>
              </a:rPr>
              <a:t>It is important to run this job in DRAFT Mode so you can edit the Fiscal Period Name which will initially be named the dates that encompass the Fiscal year – as shown here.</a:t>
            </a:r>
          </a:p>
          <a:p>
            <a:pPr algn="l"/>
            <a:endParaRPr lang="en-US" b="0" i="0" dirty="0">
              <a:solidFill>
                <a:srgbClr val="000000"/>
              </a:solidFill>
              <a:effectLst/>
              <a:latin typeface="Roboto"/>
            </a:endParaRPr>
          </a:p>
          <a:p>
            <a:pPr algn="l"/>
            <a:r>
              <a:rPr lang="en-US" b="0" i="0" dirty="0">
                <a:solidFill>
                  <a:srgbClr val="000000"/>
                </a:solidFill>
                <a:effectLst/>
                <a:latin typeface="Roboto"/>
              </a:rPr>
              <a:t>Rolling over ledgers is performed on the Rollover Ledgers page (</a:t>
            </a:r>
            <a:r>
              <a:rPr lang="en-US" b="1" i="0" dirty="0">
                <a:solidFill>
                  <a:srgbClr val="2C4D82"/>
                </a:solidFill>
                <a:effectLst/>
                <a:latin typeface="Roboto"/>
              </a:rPr>
              <a:t>Acquisitions &gt; Advanced Tools &gt; Rollover Ledgers</a:t>
            </a:r>
            <a:r>
              <a:rPr lang="en-US" b="0" i="0" dirty="0">
                <a:solidFill>
                  <a:srgbClr val="000000"/>
                </a:solidFill>
                <a:effectLst/>
                <a:latin typeface="Roboto"/>
              </a:rPr>
              <a:t>)</a:t>
            </a:r>
          </a:p>
          <a:p>
            <a:endParaRPr lang="en-US" baseline="0" dirty="0">
              <a:cs typeface="Calibri"/>
            </a:endParaRPr>
          </a:p>
        </p:txBody>
      </p:sp>
    </p:spTree>
    <p:extLst>
      <p:ext uri="{BB962C8B-B14F-4D97-AF65-F5344CB8AC3E}">
        <p14:creationId xmlns:p14="http://schemas.microsoft.com/office/powerpoint/2010/main" val="2953249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OK, I’ll do this live, but here is a screenshot of the add job for ledger rollover. And a very important Note: When you click Add, or Add and Close: That starts the Job process. It doesn’t add it to a list to then start. It kicks it off, so be sure your ready to roll (literally and figuratively) ;) </a:t>
            </a:r>
          </a:p>
          <a:p>
            <a:endParaRPr lang="en-US" dirty="0"/>
          </a:p>
          <a:p>
            <a:r>
              <a:rPr lang="en-US" dirty="0"/>
              <a:t>&lt;&lt;GO TO ALMA RMC SANDBOX&gt;&gt;</a:t>
            </a:r>
          </a:p>
          <a:p>
            <a:endParaRPr lang="en-US" dirty="0"/>
          </a:p>
          <a:p>
            <a:r>
              <a:rPr lang="en-US" dirty="0"/>
              <a:t>Login &gt;&gt; Navigate to </a:t>
            </a:r>
            <a:r>
              <a:rPr lang="en-US" dirty="0" err="1"/>
              <a:t>Acq</a:t>
            </a:r>
            <a:r>
              <a:rPr lang="en-US" dirty="0"/>
              <a:t> &gt; Advanced Tools &gt; Rollover Ledgers. </a:t>
            </a:r>
          </a:p>
          <a:p>
            <a:endParaRPr lang="en-US" dirty="0"/>
          </a:p>
          <a:p>
            <a:r>
              <a:rPr lang="en-US" dirty="0"/>
              <a:t>Any Previous run of the job will be listed here. Click “Add Job” to be presented with the Add Job screen.</a:t>
            </a:r>
          </a:p>
          <a:p>
            <a:endParaRPr lang="en-US" dirty="0"/>
          </a:p>
          <a:p>
            <a:r>
              <a:rPr lang="en-US" dirty="0"/>
              <a:t>You have a number of choices to make now.</a:t>
            </a:r>
          </a:p>
          <a:p>
            <a:endParaRPr lang="en-US" dirty="0"/>
          </a:p>
          <a:p>
            <a:pPr algn="l">
              <a:buFont typeface="Arial" panose="020B0604020202020204" pitchFamily="34" charset="0"/>
              <a:buNone/>
            </a:pPr>
            <a:r>
              <a:rPr lang="en-US" dirty="0"/>
              <a:t>Create Allocation From: </a:t>
            </a:r>
          </a:p>
          <a:p>
            <a:pPr algn="l">
              <a:buFont typeface="Arial" panose="020B0604020202020204" pitchFamily="34" charset="0"/>
              <a:buChar char="•"/>
            </a:pPr>
            <a:r>
              <a:rPr lang="en-US" b="1" i="0" dirty="0">
                <a:solidFill>
                  <a:srgbClr val="000000"/>
                </a:solidFill>
                <a:effectLst/>
                <a:latin typeface="lato"/>
              </a:rPr>
              <a:t>Allocation Balance</a:t>
            </a:r>
            <a:r>
              <a:rPr lang="en-US" b="0" i="0" dirty="0">
                <a:solidFill>
                  <a:srgbClr val="000000"/>
                </a:solidFill>
                <a:effectLst/>
                <a:latin typeface="lato"/>
              </a:rPr>
              <a:t> - The allocated funds are copied with their allocations to the new ledger for the new fiscal period.</a:t>
            </a:r>
          </a:p>
          <a:p>
            <a:pPr algn="l">
              <a:buFont typeface="Arial" panose="020B0604020202020204" pitchFamily="34" charset="0"/>
              <a:buChar char="•"/>
            </a:pPr>
            <a:r>
              <a:rPr lang="en-US" b="1" i="0" dirty="0">
                <a:solidFill>
                  <a:srgbClr val="000000"/>
                </a:solidFill>
                <a:effectLst/>
                <a:latin typeface="lato"/>
              </a:rPr>
              <a:t>None</a:t>
            </a:r>
            <a:r>
              <a:rPr lang="en-US" b="0" i="0" dirty="0">
                <a:solidFill>
                  <a:srgbClr val="000000"/>
                </a:solidFill>
                <a:effectLst/>
                <a:latin typeface="lato"/>
              </a:rPr>
              <a:t> - No allocations are created for the new fiscal period. This means you can enter the allocations when you find out your budget numbers. Start with a Zero budget.</a:t>
            </a:r>
          </a:p>
          <a:p>
            <a:pPr algn="l">
              <a:buFont typeface="Arial" panose="020B0604020202020204" pitchFamily="34" charset="0"/>
              <a:buChar char="•"/>
            </a:pPr>
            <a:r>
              <a:rPr lang="en-US" b="1" i="0" dirty="0">
                <a:solidFill>
                  <a:srgbClr val="000000"/>
                </a:solidFill>
                <a:effectLst/>
                <a:latin typeface="lato"/>
              </a:rPr>
              <a:t>Cash Balance</a:t>
            </a:r>
            <a:r>
              <a:rPr lang="en-US" b="0" i="0" dirty="0">
                <a:solidFill>
                  <a:srgbClr val="000000"/>
                </a:solidFill>
                <a:effectLst/>
                <a:latin typeface="lato"/>
              </a:rPr>
              <a:t> - The cash balance of the ledger fund populates the allocation balance in the new fiscal period.</a:t>
            </a:r>
          </a:p>
          <a:p>
            <a:pPr algn="l">
              <a:buFont typeface="Arial" panose="020B0604020202020204" pitchFamily="34" charset="0"/>
              <a:buChar char="•"/>
            </a:pPr>
            <a:r>
              <a:rPr lang="en-US" b="1" i="0" dirty="0">
                <a:solidFill>
                  <a:srgbClr val="000000"/>
                </a:solidFill>
                <a:effectLst/>
                <a:latin typeface="lato"/>
              </a:rPr>
              <a:t>Both</a:t>
            </a:r>
            <a:r>
              <a:rPr lang="en-US" b="0" i="0" dirty="0">
                <a:solidFill>
                  <a:srgbClr val="000000"/>
                </a:solidFill>
                <a:effectLst/>
                <a:latin typeface="lato"/>
              </a:rPr>
              <a:t> - The cash balance of the ledger fund and the allocated balance are both added to the allocation balance for the new fiscal period.</a:t>
            </a:r>
          </a:p>
          <a:p>
            <a:endParaRPr lang="en-US" dirty="0"/>
          </a:p>
          <a:p>
            <a:endParaRPr lang="en-US" dirty="0"/>
          </a:p>
          <a:p>
            <a:r>
              <a:rPr lang="en-US" dirty="0"/>
              <a:t>Ledger: Select the Ledger you want to Roll. IF you select ALL even draft or inactive ledgers in the fiscal year will be rolled, so you are better off selecting the actual ledger you wish to roll. Additionally if you have ledgers that have modifications that are different depending on the type of funds managed in them they should be rolled separately, for example: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entury Gothic" panose="020B0502020202020204" pitchFamily="34" charset="0"/>
              </a:rPr>
              <a:t>if your operating budget ledger should start next year with the same allocations, but your gift and endowed funds should only start with whatever money is left from this year, those ledgers should be rolled separately.</a:t>
            </a:r>
            <a:endParaRPr lang="en-US" sz="1800" dirty="0">
              <a:effectLst/>
              <a:latin typeface="Calibri" panose="020F0502020204030204" pitchFamily="34" charset="0"/>
            </a:endParaRPr>
          </a:p>
          <a:p>
            <a:endParaRPr lang="en-US" dirty="0"/>
          </a:p>
          <a:p>
            <a:r>
              <a:rPr lang="en-US" dirty="0"/>
              <a:t>Action: Copy or Delete. Generally speaking you will select COPY here.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lato"/>
              </a:rPr>
              <a:t>FPC (%) : This field appears only if you select </a:t>
            </a:r>
            <a:r>
              <a:rPr lang="en-US" b="1" i="0" dirty="0">
                <a:solidFill>
                  <a:srgbClr val="000000"/>
                </a:solidFill>
                <a:effectLst/>
                <a:latin typeface="lato"/>
              </a:rPr>
              <a:t>Yes</a:t>
            </a:r>
            <a:r>
              <a:rPr lang="en-US" b="0" i="0" dirty="0">
                <a:solidFill>
                  <a:srgbClr val="000000"/>
                </a:solidFill>
                <a:effectLst/>
                <a:latin typeface="lato"/>
              </a:rPr>
              <a:t> in the </a:t>
            </a:r>
            <a:r>
              <a:rPr lang="en-US" b="1" i="0" dirty="0">
                <a:solidFill>
                  <a:srgbClr val="000000"/>
                </a:solidFill>
                <a:effectLst/>
                <a:latin typeface="lato"/>
              </a:rPr>
              <a:t>Create allocation</a:t>
            </a:r>
            <a:r>
              <a:rPr lang="en-US" b="0" i="0" dirty="0">
                <a:solidFill>
                  <a:srgbClr val="000000"/>
                </a:solidFill>
                <a:effectLst/>
                <a:latin typeface="lato"/>
              </a:rPr>
              <a:t> field and </a:t>
            </a:r>
            <a:r>
              <a:rPr lang="en-US" b="1" i="0" dirty="0">
                <a:solidFill>
                  <a:srgbClr val="000000"/>
                </a:solidFill>
                <a:effectLst/>
                <a:latin typeface="lato"/>
              </a:rPr>
              <a:t>Copy</a:t>
            </a:r>
            <a:r>
              <a:rPr lang="en-US" b="0" i="0" dirty="0">
                <a:solidFill>
                  <a:srgbClr val="000000"/>
                </a:solidFill>
                <a:effectLst/>
                <a:latin typeface="lato"/>
              </a:rPr>
              <a:t> in the </a:t>
            </a:r>
            <a:r>
              <a:rPr lang="en-US" b="1" i="0" dirty="0">
                <a:solidFill>
                  <a:srgbClr val="000000"/>
                </a:solidFill>
                <a:effectLst/>
                <a:latin typeface="lato"/>
              </a:rPr>
              <a:t>Action</a:t>
            </a:r>
            <a:r>
              <a:rPr lang="en-US" b="0" i="0" dirty="0">
                <a:solidFill>
                  <a:srgbClr val="000000"/>
                </a:solidFill>
                <a:effectLst/>
                <a:latin typeface="lato"/>
              </a:rPr>
              <a:t> field. The increase/decrease percentage of the new allocated funds when they are copied from the source ledger. If no percentage is entered, the value defaults to 0%.</a:t>
            </a:r>
          </a:p>
          <a:p>
            <a:br>
              <a:rPr lang="en-US" dirty="0"/>
            </a:br>
            <a:r>
              <a:rPr lang="en-US" dirty="0"/>
              <a:t>Create Status: DRAFT – as noted we need to create this in Draft form so we can edit the Fiscal Period Name, also, Draft is always a good choice when we’re learning new processes</a:t>
            </a:r>
          </a:p>
          <a:p>
            <a:endParaRPr lang="en-US" dirty="0"/>
          </a:p>
          <a:p>
            <a:r>
              <a:rPr lang="en-US" dirty="0"/>
              <a:t>From Year: Select the Current Year to Roll .</a:t>
            </a:r>
          </a:p>
          <a:p>
            <a:endParaRPr lang="en-US" dirty="0"/>
          </a:p>
          <a:p>
            <a:r>
              <a:rPr lang="en-US" dirty="0"/>
              <a:t>Copy Notes: Check these options to copy any notes and attachments during the Rollover.</a:t>
            </a:r>
          </a:p>
          <a:p>
            <a:r>
              <a:rPr lang="en-US" dirty="0"/>
              <a:t>Copy Attachments:</a:t>
            </a:r>
          </a:p>
          <a:p>
            <a:endParaRPr lang="en-US" dirty="0"/>
          </a:p>
          <a:p>
            <a:r>
              <a:rPr lang="en-US" dirty="0"/>
              <a:t>Note: any settings, including Rules regarding encumbrances and Grace periods are copied when the ledger is copied. </a:t>
            </a:r>
          </a:p>
          <a:p>
            <a:endParaRPr lang="en-US" dirty="0"/>
          </a:p>
          <a:p>
            <a:r>
              <a:rPr lang="en-US" dirty="0"/>
              <a:t>Review Reports. The reports show any problems in the creation of your new ledger.</a:t>
            </a:r>
          </a:p>
          <a:p>
            <a:endParaRPr lang="en-US" dirty="0"/>
          </a:p>
          <a:p>
            <a:r>
              <a:rPr lang="en-US" dirty="0"/>
              <a:t>Rename Fiscal Year in Configuration &gt; Acquisitions &gt; General &gt;Fund and Ledger Fiscal Period. In order to keep things standardized this is where we’ll go in and rename our Fiscal Year to match the formats of previous fiscal years. </a:t>
            </a:r>
          </a:p>
          <a:p>
            <a:endParaRPr lang="en-US" dirty="0"/>
          </a:p>
          <a:p>
            <a:r>
              <a:rPr lang="en-US" dirty="0"/>
              <a:t>Since we rolled the Ledger in DRAFT mode, when we are ready to roll our POLs we will need to ACTIVATE the Ledgers and funds.</a:t>
            </a:r>
          </a:p>
          <a:p>
            <a:endParaRPr lang="en-US" dirty="0"/>
          </a:p>
          <a:p>
            <a:r>
              <a:rPr lang="en-US" dirty="0"/>
              <a:t>Go to Acquisitions &gt; Acquisitions Infrastructure &gt;Funds and Ledgers</a:t>
            </a:r>
          </a:p>
          <a:p>
            <a:r>
              <a:rPr lang="en-US" dirty="0"/>
              <a:t>Clear the Facets and find the New Fiscal Year – Select it and then Select the Ledger, Click ACTIVATE. This will activate the Ledger and all subordinate Funds.</a:t>
            </a:r>
          </a:p>
          <a:p>
            <a:endParaRPr lang="en-US" dirty="0"/>
          </a:p>
          <a:p>
            <a:r>
              <a:rPr lang="en-US" dirty="0"/>
              <a:t>You must have an active Ledger/Fund structure to Roll the POLs</a:t>
            </a:r>
          </a:p>
          <a:p>
            <a:endParaRPr lang="en-US" dirty="0"/>
          </a:p>
          <a:p>
            <a:endParaRPr lang="en-US" baseline="0" dirty="0">
              <a:cs typeface="Calibri"/>
            </a:endParaRPr>
          </a:p>
        </p:txBody>
      </p:sp>
    </p:spTree>
    <p:extLst>
      <p:ext uri="{BB962C8B-B14F-4D97-AF65-F5344CB8AC3E}">
        <p14:creationId xmlns:p14="http://schemas.microsoft.com/office/powerpoint/2010/main" val="40291056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1525" y="1358900"/>
            <a:ext cx="2319338" cy="2322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16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8513" y="3906838"/>
            <a:ext cx="2238375"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1912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ectangle 6"/>
          <p:cNvSpPr/>
          <p:nvPr/>
        </p:nvSpPr>
        <p:spPr>
          <a:xfrm>
            <a:off x="0" y="4895850"/>
            <a:ext cx="9144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Picture Placeholder 8"/>
          <p:cNvSpPr>
            <a:spLocks noGrp="1"/>
          </p:cNvSpPr>
          <p:nvPr>
            <p:ph type="pic" sz="quarter" idx="10"/>
          </p:nvPr>
        </p:nvSpPr>
        <p:spPr>
          <a:xfrm>
            <a:off x="0" y="1"/>
            <a:ext cx="9144000" cy="4895272"/>
          </a:xfrm>
        </p:spPr>
        <p:txBody>
          <a:bodyPr rtlCol="0">
            <a:normAutofit/>
          </a:bodyPr>
          <a:lstStyle/>
          <a:p>
            <a:pPr lvl="0"/>
            <a:r>
              <a:rPr lang="en-US" noProof="0"/>
              <a:t>Drag picture to placeholder or click icon to add</a:t>
            </a:r>
            <a:endParaRPr lang="en-US" noProof="0" dirty="0"/>
          </a:p>
        </p:txBody>
      </p:sp>
      <p:sp>
        <p:nvSpPr>
          <p:cNvPr id="5" name="Title 1"/>
          <p:cNvSpPr>
            <a:spLocks noGrp="1"/>
          </p:cNvSpPr>
          <p:nvPr>
            <p:ph type="title"/>
          </p:nvPr>
        </p:nvSpPr>
        <p:spPr>
          <a:xfrm>
            <a:off x="1004455" y="5323454"/>
            <a:ext cx="7273636"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004455" y="4504306"/>
            <a:ext cx="7490258"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48556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1847590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1999570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2836828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180534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3568407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759030"/>
            <a:ext cx="4733307"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5160963" y="758825"/>
            <a:ext cx="3763962"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5160963" y="3394075"/>
            <a:ext cx="3763962" cy="2805113"/>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3561100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1397001"/>
            <a:ext cx="8497125" cy="37638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230415" y="-94785"/>
            <a:ext cx="8229600" cy="602796"/>
          </a:xfrm>
        </p:spPr>
        <p:txBody>
          <a:bodyPr>
            <a:normAutofit/>
          </a:bodyPr>
          <a:lstStyle>
            <a:lvl1pPr>
              <a:defRPr sz="1600" cap="all">
                <a:solidFill>
                  <a:schemeClr val="bg2"/>
                </a:solidFill>
              </a:defRPr>
            </a:lvl1pPr>
          </a:lstStyle>
          <a:p>
            <a:r>
              <a:rPr lang="en-US" dirty="0"/>
              <a:t>CARLI Alma/primo VE kickoff webinar</a:t>
            </a:r>
          </a:p>
        </p:txBody>
      </p:sp>
      <p:pic>
        <p:nvPicPr>
          <p:cNvPr id="3" name="Picture 2">
            <a:extLst>
              <a:ext uri="{FF2B5EF4-FFF2-40B4-BE49-F238E27FC236}">
                <a16:creationId xmlns:a16="http://schemas.microsoft.com/office/drawing/2014/main" id="{8AC080E6-33F4-104F-8C1A-6F3E368DDBCF}"/>
              </a:ext>
            </a:extLst>
          </p:cNvPr>
          <p:cNvPicPr>
            <a:picLocks noChangeAspect="1"/>
          </p:cNvPicPr>
          <p:nvPr userDrawn="1"/>
        </p:nvPicPr>
        <p:blipFill>
          <a:blip r:embed="rId2"/>
          <a:stretch>
            <a:fillRect/>
          </a:stretch>
        </p:blipFill>
        <p:spPr>
          <a:xfrm>
            <a:off x="0" y="6159500"/>
            <a:ext cx="1765300" cy="698500"/>
          </a:xfrm>
          <a:prstGeom prst="rect">
            <a:avLst/>
          </a:prstGeom>
        </p:spPr>
      </p:pic>
    </p:spTree>
    <p:extLst>
      <p:ext uri="{BB962C8B-B14F-4D97-AF65-F5344CB8AC3E}">
        <p14:creationId xmlns:p14="http://schemas.microsoft.com/office/powerpoint/2010/main" val="153284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5369700"/>
            <a:ext cx="8497125"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312057" y="1004888"/>
            <a:ext cx="8496981"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1644817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0"/>
            <a:ext cx="4491038" cy="6384925"/>
          </a:xfrm>
        </p:spPr>
        <p:txBody>
          <a:bodyPr rtlCol="0">
            <a:normAutofit/>
          </a:bodyPr>
          <a:lstStyle/>
          <a:p>
            <a:pPr lvl="0"/>
            <a:r>
              <a:rPr lang="en-US" noProof="0"/>
              <a:t>Drag picture to placeholder or click icon to add</a:t>
            </a:r>
          </a:p>
        </p:txBody>
      </p:sp>
      <p:sp>
        <p:nvSpPr>
          <p:cNvPr id="3" name="Picture Placeholder 9"/>
          <p:cNvSpPr>
            <a:spLocks noGrp="1"/>
          </p:cNvSpPr>
          <p:nvPr>
            <p:ph type="pic" sz="quarter" idx="11"/>
          </p:nvPr>
        </p:nvSpPr>
        <p:spPr>
          <a:xfrm>
            <a:off x="4572001" y="0"/>
            <a:ext cx="4572000" cy="3290888"/>
          </a:xfrm>
        </p:spPr>
        <p:txBody>
          <a:bodyPr rtlCol="0">
            <a:normAutofit/>
          </a:bodyPr>
          <a:lstStyle/>
          <a:p>
            <a:pPr lvl="0"/>
            <a:r>
              <a:rPr lang="en-US" noProof="0"/>
              <a:t>Drag picture to placeholder or click icon to add</a:t>
            </a:r>
          </a:p>
        </p:txBody>
      </p:sp>
      <p:sp>
        <p:nvSpPr>
          <p:cNvPr id="4" name="Picture Placeholder 11"/>
          <p:cNvSpPr>
            <a:spLocks noGrp="1"/>
          </p:cNvSpPr>
          <p:nvPr>
            <p:ph type="pic" sz="quarter" idx="12"/>
          </p:nvPr>
        </p:nvSpPr>
        <p:spPr>
          <a:xfrm>
            <a:off x="4572000" y="3371997"/>
            <a:ext cx="4572000" cy="3012927"/>
          </a:xfrm>
        </p:spPr>
        <p:txBody>
          <a:bodyPr rtlCol="0">
            <a:normAutofit/>
          </a:body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155859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69" y="9769"/>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5175" y="2741613"/>
            <a:ext cx="5056188" cy="955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97350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p:nvSpPr>
        <p:spPr>
          <a:xfrm>
            <a:off x="6299838" y="1028735"/>
            <a:ext cx="2844162" cy="5305847"/>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p:nvSpPr>
        <p:spPr>
          <a:xfrm rot="16200000">
            <a:off x="5977868" y="2766399"/>
            <a:ext cx="4602537"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p:nvSpPr>
        <p:spPr>
          <a:xfrm>
            <a:off x="6430856" y="4401520"/>
            <a:ext cx="2790417" cy="933648"/>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1549" y="2491161"/>
            <a:ext cx="2340297" cy="2389459"/>
          </a:xfrm>
          <a:prstGeom prst="rect">
            <a:avLst/>
          </a:prstGeom>
        </p:spPr>
      </p:pic>
      <p:sp>
        <p:nvSpPr>
          <p:cNvPr id="3" name="Slide Number Placeholder 2"/>
          <p:cNvSpPr>
            <a:spLocks noGrp="1"/>
          </p:cNvSpPr>
          <p:nvPr>
            <p:ph type="sldNum" sz="quarter" idx="10"/>
          </p:nvPr>
        </p:nvSpPr>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5812091" cy="5305847"/>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p:nvGrpSpPr>
        <p:grpSpPr>
          <a:xfrm rot="20150758">
            <a:off x="8338215" y="1325627"/>
            <a:ext cx="472480" cy="663649"/>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p:nvGrpSpPr>
        <p:grpSpPr>
          <a:xfrm>
            <a:off x="6499692" y="5157193"/>
            <a:ext cx="837308" cy="876003"/>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808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7849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2873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5639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1328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35257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1383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23499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8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23462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9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6861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 y="12273"/>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2725738"/>
            <a:ext cx="3425825" cy="97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38255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3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57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29986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3667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82287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0946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68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90" y="-19538"/>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882900"/>
            <a:ext cx="8509000" cy="93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7766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4" y="12991"/>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92413"/>
            <a:ext cx="7162800"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2628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6" y="22042"/>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614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230187" y="634995"/>
            <a:ext cx="422635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4572000" y="634995"/>
            <a:ext cx="428307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230188" y="5599113"/>
            <a:ext cx="8624887"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731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p:nvSpPr>
        <p:spPr>
          <a:xfrm>
            <a:off x="0" y="0"/>
            <a:ext cx="562133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6" name="Title 1"/>
          <p:cNvSpPr>
            <a:spLocks noGrp="1"/>
          </p:cNvSpPr>
          <p:nvPr>
            <p:ph type="title"/>
          </p:nvPr>
        </p:nvSpPr>
        <p:spPr>
          <a:xfrm>
            <a:off x="5848927" y="273050"/>
            <a:ext cx="3008313"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275216" y="273050"/>
            <a:ext cx="4888345"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5848927" y="1054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1108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p:nvSpPr>
        <p:spPr>
          <a:xfrm>
            <a:off x="0" y="0"/>
            <a:ext cx="725011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4" name="Title 1"/>
          <p:cNvSpPr>
            <a:spLocks noGrp="1"/>
          </p:cNvSpPr>
          <p:nvPr>
            <p:ph type="title"/>
          </p:nvPr>
        </p:nvSpPr>
        <p:spPr>
          <a:xfrm>
            <a:off x="457200" y="274638"/>
            <a:ext cx="6493164"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457200" y="1154546"/>
            <a:ext cx="6492875"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7331075" y="0"/>
            <a:ext cx="1812925" cy="1639888"/>
          </a:xfrm>
        </p:spPr>
        <p:txBody>
          <a:bodyPr rtlCol="0">
            <a:normAutofit/>
          </a:bodyPr>
          <a:lstStyle/>
          <a:p>
            <a:pPr lvl="0"/>
            <a:r>
              <a:rPr lang="en-US" noProof="0"/>
              <a:t>Drag picture to placeholder or click icon to add</a:t>
            </a:r>
          </a:p>
        </p:txBody>
      </p:sp>
      <p:sp>
        <p:nvSpPr>
          <p:cNvPr id="7" name="Picture Placeholder 14"/>
          <p:cNvSpPr>
            <a:spLocks noGrp="1"/>
          </p:cNvSpPr>
          <p:nvPr>
            <p:ph type="pic" sz="quarter" idx="12"/>
          </p:nvPr>
        </p:nvSpPr>
        <p:spPr>
          <a:xfrm>
            <a:off x="7331075" y="1708440"/>
            <a:ext cx="1812925" cy="2332038"/>
          </a:xfrm>
        </p:spPr>
        <p:txBody>
          <a:bodyPr rtlCol="0">
            <a:normAutofit/>
          </a:bodyPr>
          <a:lstStyle/>
          <a:p>
            <a:pPr lvl="0"/>
            <a:r>
              <a:rPr lang="en-US" noProof="0"/>
              <a:t>Drag picture to placeholder or click icon to add</a:t>
            </a:r>
          </a:p>
        </p:txBody>
      </p:sp>
      <p:sp>
        <p:nvSpPr>
          <p:cNvPr id="8" name="Picture Placeholder 16"/>
          <p:cNvSpPr>
            <a:spLocks noGrp="1"/>
          </p:cNvSpPr>
          <p:nvPr>
            <p:ph type="pic" sz="quarter" idx="13"/>
          </p:nvPr>
        </p:nvSpPr>
        <p:spPr>
          <a:xfrm>
            <a:off x="7331075" y="4122305"/>
            <a:ext cx="1812925" cy="2281238"/>
          </a:xfrm>
        </p:spPr>
        <p:txBody>
          <a:bodyPr rtlCol="0">
            <a:normAutofit/>
          </a:body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3254244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28" name="Group 7"/>
          <p:cNvGrpSpPr>
            <a:grpSpLocks/>
          </p:cNvGrpSpPr>
          <p:nvPr/>
        </p:nvGrpSpPr>
        <p:grpSpPr bwMode="auto">
          <a:xfrm>
            <a:off x="1" y="6450775"/>
            <a:ext cx="9152952" cy="415057"/>
            <a:chOff x="126124" y="6360379"/>
            <a:chExt cx="9091992" cy="504457"/>
          </a:xfrm>
        </p:grpSpPr>
        <p:sp>
          <p:nvSpPr>
            <p:cNvPr id="9" name="Rectangle 8"/>
            <p:cNvSpPr/>
            <p:nvPr userDrawn="1"/>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gr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697" r:id="rId19"/>
    <p:sldLayoutId id="2147483716" r:id="rId20"/>
    <p:sldLayoutId id="2147483721" r:id="rId21"/>
    <p:sldLayoutId id="2147483722" r:id="rId22"/>
    <p:sldLayoutId id="2147483725" r:id="rId23"/>
    <p:sldLayoutId id="2147483726" r:id="rId24"/>
    <p:sldLayoutId id="2147483728" r:id="rId25"/>
    <p:sldLayoutId id="2147483729" r:id="rId26"/>
    <p:sldLayoutId id="2147483731" r:id="rId27"/>
    <p:sldLayoutId id="2147483733" r:id="rId28"/>
    <p:sldLayoutId id="2147483734" r:id="rId29"/>
    <p:sldLayoutId id="2147483735" r:id="rId30"/>
    <p:sldLayoutId id="2147483736" r:id="rId31"/>
    <p:sldLayoutId id="2147483738" r:id="rId32"/>
    <p:sldLayoutId id="2147483739" r:id="rId33"/>
    <p:sldLayoutId id="2147483740" r:id="rId34"/>
    <p:sldLayoutId id="2147483741" r:id="rId35"/>
  </p:sldLayoutIdLst>
  <p:hf sldNum="0" hdr="0" ftr="0" dt="0"/>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go.illinois.edu/CARLItsqa" TargetMode="External"/><Relationship Id="rId4" Type="http://schemas.openxmlformats.org/officeDocument/2006/relationships/hyperlink" Target="https://www.carli.illinois.edu/tech-services-qa-4"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exl-edu.com/01_Alma/Extended%20Training/Fiscal_Period_Closure/#/"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knowledge.exlibrisgroup.com/Alma/Product_Documentation/010Alma_Online_Help_(English)/020Acquisitions/100Advanced_Tools/020Fiscal_Period_Closur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www.carli.illinois.edu/tech-services-qa-4" TargetMode="External"/><Relationship Id="rId3" Type="http://schemas.openxmlformats.org/officeDocument/2006/relationships/hyperlink" Target="https://knowledge.exlibrisgroup.com/Alma/Training/Webinars/Implementing_Acquisitions_in_Alma" TargetMode="External"/><Relationship Id="rId7" Type="http://schemas.openxmlformats.org/officeDocument/2006/relationships/hyperlink" Target="https://www.surveymonkey.com/r/TSCcatalogin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surveymonkey.com/r/almaconfidencesurvey" TargetMode="External"/><Relationship Id="rId5" Type="http://schemas.openxmlformats.org/officeDocument/2006/relationships/hyperlink" Target="https://knowledge.exlibrisgroup.com/Alma/Release_Notes/Release_and_Maintenance_Schedule" TargetMode="External"/><Relationship Id="rId4" Type="http://schemas.openxmlformats.org/officeDocument/2006/relationships/hyperlink" Target="https://knowledge.exlibrisgroup.com/Alma/Release_Notes/2022/May_2022"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knowledge.exlibrisgroup.com/Alma/Training/Webinars/Implementing_Acquisitions_in_Alma"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knowledge.exlibrisgroup.com/Alma/Product_Materials/010Roadmap/Alma_Roadmap_Highlights_-_January_-_2022/Acquisition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B8F6A4-FCF0-A447-9F59-512B1DA3CA3B}"/>
              </a:ext>
            </a:extLst>
          </p:cNvPr>
          <p:cNvSpPr>
            <a:spLocks noGrp="1"/>
          </p:cNvSpPr>
          <p:nvPr>
            <p:ph type="title"/>
          </p:nvPr>
        </p:nvSpPr>
        <p:spPr>
          <a:xfrm>
            <a:off x="230415" y="-94785"/>
            <a:ext cx="8386460" cy="602796"/>
          </a:xfrm>
        </p:spPr>
        <p:txBody>
          <a:bodyPr/>
          <a:lstStyle/>
          <a:p>
            <a:r>
              <a:rPr lang="en-US" dirty="0"/>
              <a:t>Technical Services Q&amp;A will start shortly</a:t>
            </a:r>
          </a:p>
        </p:txBody>
      </p:sp>
      <p:pic>
        <p:nvPicPr>
          <p:cNvPr id="4" name="Picture 3" descr="Consortium of Academic and Research Libraries in Illinois Logo, and I-Share wordmark.">
            <a:extLst>
              <a:ext uri="{FF2B5EF4-FFF2-40B4-BE49-F238E27FC236}">
                <a16:creationId xmlns:a16="http://schemas.microsoft.com/office/drawing/2014/main" id="{F3D2CA1F-992B-4E4D-BBA1-8563B7B3E12C}"/>
              </a:ext>
            </a:extLst>
          </p:cNvPr>
          <p:cNvPicPr>
            <a:picLocks noChangeAspect="1"/>
          </p:cNvPicPr>
          <p:nvPr/>
        </p:nvPicPr>
        <p:blipFill>
          <a:blip r:embed="rId3"/>
          <a:stretch>
            <a:fillRect/>
          </a:stretch>
        </p:blipFill>
        <p:spPr>
          <a:xfrm>
            <a:off x="122666" y="937514"/>
            <a:ext cx="4019708" cy="1590532"/>
          </a:xfrm>
          <a:prstGeom prst="rect">
            <a:avLst/>
          </a:prstGeom>
        </p:spPr>
      </p:pic>
      <p:sp>
        <p:nvSpPr>
          <p:cNvPr id="6" name="Content Placeholder 8">
            <a:extLst>
              <a:ext uri="{FF2B5EF4-FFF2-40B4-BE49-F238E27FC236}">
                <a16:creationId xmlns:a16="http://schemas.microsoft.com/office/drawing/2014/main" id="{761C9CFB-F2C4-43C4-B1A8-876AEC568C93}"/>
              </a:ext>
            </a:extLst>
          </p:cNvPr>
          <p:cNvSpPr txBox="1">
            <a:spLocks/>
          </p:cNvSpPr>
          <p:nvPr/>
        </p:nvSpPr>
        <p:spPr bwMode="auto">
          <a:xfrm>
            <a:off x="288925" y="2528046"/>
            <a:ext cx="4283075" cy="28440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400" i="1" dirty="0">
                <a:latin typeface="+mj-lt"/>
              </a:rPr>
              <a:t>Welcome!</a:t>
            </a:r>
          </a:p>
        </p:txBody>
      </p:sp>
      <p:sp>
        <p:nvSpPr>
          <p:cNvPr id="9" name="Content Placeholder 8">
            <a:extLst>
              <a:ext uri="{FF2B5EF4-FFF2-40B4-BE49-F238E27FC236}">
                <a16:creationId xmlns:a16="http://schemas.microsoft.com/office/drawing/2014/main" id="{8D77F3D4-63D5-E741-8320-25D81CE9C8AB}"/>
              </a:ext>
            </a:extLst>
          </p:cNvPr>
          <p:cNvSpPr>
            <a:spLocks noGrp="1"/>
          </p:cNvSpPr>
          <p:nvPr>
            <p:ph sz="quarter" idx="11"/>
          </p:nvPr>
        </p:nvSpPr>
        <p:spPr>
          <a:xfrm>
            <a:off x="4572000" y="634995"/>
            <a:ext cx="4283075" cy="4864106"/>
          </a:xfrm>
        </p:spPr>
        <p:txBody>
          <a:bodyPr/>
          <a:lstStyle/>
          <a:p>
            <a:r>
              <a:rPr lang="en-US" sz="2000" dirty="0">
                <a:latin typeface="+mj-lt"/>
              </a:rPr>
              <a:t>The webinar will start at 10:30 am and run until noon.</a:t>
            </a:r>
            <a:br>
              <a:rPr lang="en-US" sz="2000" dirty="0">
                <a:latin typeface="+mj-lt"/>
              </a:rPr>
            </a:br>
            <a:br>
              <a:rPr lang="en-US" sz="2000" dirty="0">
                <a:latin typeface="+mj-lt"/>
              </a:rPr>
            </a:br>
            <a:r>
              <a:rPr lang="en-US" sz="2000" dirty="0">
                <a:latin typeface="+mj-lt"/>
              </a:rPr>
              <a:t>Please mute your microphone and webcam.</a:t>
            </a:r>
            <a:br>
              <a:rPr lang="en-US" sz="2000" dirty="0">
                <a:latin typeface="+mj-lt"/>
              </a:rPr>
            </a:br>
            <a:br>
              <a:rPr lang="en-US" sz="2000" dirty="0">
                <a:latin typeface="+mj-lt"/>
              </a:rPr>
            </a:br>
            <a:r>
              <a:rPr lang="en-US" sz="2000" dirty="0">
                <a:latin typeface="+mj-lt"/>
              </a:rPr>
              <a:t>As time permits, we will respond to questions typed in the chat box, and offline afterwards, as needed.</a:t>
            </a:r>
            <a:br>
              <a:rPr lang="en-US" sz="2000" dirty="0">
                <a:latin typeface="+mj-lt"/>
              </a:rPr>
            </a:br>
            <a:endParaRPr lang="en-US" sz="2000" dirty="0">
              <a:latin typeface="+mj-lt"/>
            </a:endParaRPr>
          </a:p>
          <a:p>
            <a:r>
              <a:rPr lang="en-US" sz="2000" dirty="0">
                <a:latin typeface="+mj-lt"/>
              </a:rPr>
              <a:t>This session will be recorded and made available on the CARLI website both as PDF slides and as a recording, with live links to all referenced resources.</a:t>
            </a:r>
          </a:p>
        </p:txBody>
      </p:sp>
      <p:sp>
        <p:nvSpPr>
          <p:cNvPr id="5" name="Content Placeholder 2">
            <a:extLst>
              <a:ext uri="{FF2B5EF4-FFF2-40B4-BE49-F238E27FC236}">
                <a16:creationId xmlns:a16="http://schemas.microsoft.com/office/drawing/2014/main" id="{961AD2D2-BF48-4DA2-A648-C55B30380655}"/>
              </a:ext>
            </a:extLst>
          </p:cNvPr>
          <p:cNvSpPr txBox="1">
            <a:spLocks/>
          </p:cNvSpPr>
          <p:nvPr/>
        </p:nvSpPr>
        <p:spPr bwMode="auto">
          <a:xfrm>
            <a:off x="0" y="5499101"/>
            <a:ext cx="91440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lvl="1" indent="0">
              <a:buNone/>
            </a:pPr>
            <a:r>
              <a:rPr lang="en-US" sz="2000" dirty="0">
                <a:latin typeface="+mj-lt"/>
                <a:ea typeface="+mn-lt"/>
                <a:cs typeface="+mn-lt"/>
              </a:rPr>
              <a:t>Today’s slides: </a:t>
            </a:r>
            <a:r>
              <a:rPr lang="en-US" sz="2000" dirty="0">
                <a:latin typeface="+mj-lt"/>
                <a:ea typeface="+mn-lt"/>
                <a:cs typeface="+mn-lt"/>
                <a:hlinkClick r:id="rId4"/>
              </a:rPr>
              <a:t>https://www.carli.illinois.edu/tech-services-qa-4</a:t>
            </a:r>
            <a:endParaRPr lang="en-US" sz="2000" dirty="0">
              <a:latin typeface="+mj-lt"/>
              <a:ea typeface="+mn-lt"/>
              <a:cs typeface="+mn-lt"/>
            </a:endParaRPr>
          </a:p>
          <a:p>
            <a:pPr marL="228600" lvl="1" indent="0">
              <a:buNone/>
            </a:pPr>
            <a:r>
              <a:rPr lang="en-US" sz="2000" dirty="0">
                <a:latin typeface="+mj-lt"/>
                <a:ea typeface="+mn-lt"/>
                <a:cs typeface="+mn-lt"/>
              </a:rPr>
              <a:t>Past webinars: </a:t>
            </a:r>
            <a:r>
              <a:rPr lang="en-US" sz="2000" dirty="0">
                <a:latin typeface="+mj-lt"/>
                <a:ea typeface="+mn-lt"/>
                <a:cs typeface="+mn-lt"/>
                <a:hlinkClick r:id="rId5"/>
              </a:rPr>
              <a:t>https://go.illinois.edu/CARLItsqa</a:t>
            </a:r>
            <a:endParaRPr lang="en-US" sz="2000" dirty="0">
              <a:latin typeface="+mj-lt"/>
              <a:ea typeface="+mn-lt"/>
              <a:cs typeface="+mn-lt"/>
            </a:endParaRPr>
          </a:p>
        </p:txBody>
      </p:sp>
    </p:spTree>
    <p:extLst>
      <p:ext uri="{BB962C8B-B14F-4D97-AF65-F5344CB8AC3E}">
        <p14:creationId xmlns:p14="http://schemas.microsoft.com/office/powerpoint/2010/main" val="3593318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Fiscal Period Update</a:t>
            </a:r>
          </a:p>
        </p:txBody>
      </p:sp>
      <p:pic>
        <p:nvPicPr>
          <p:cNvPr id="5" name="Picture 4" descr="Two rows in the Fund and Ledger Fiscal Period configuration table, with the second displaying a new fiscal period that defaults to the dates.">
            <a:extLst>
              <a:ext uri="{FF2B5EF4-FFF2-40B4-BE49-F238E27FC236}">
                <a16:creationId xmlns:a16="http://schemas.microsoft.com/office/drawing/2014/main" id="{B304A595-045A-44E1-AC4F-C6A8FA756CE2}"/>
              </a:ext>
            </a:extLst>
          </p:cNvPr>
          <p:cNvPicPr>
            <a:picLocks noChangeAspect="1"/>
          </p:cNvPicPr>
          <p:nvPr/>
        </p:nvPicPr>
        <p:blipFill>
          <a:blip r:embed="rId3"/>
          <a:stretch>
            <a:fillRect/>
          </a:stretch>
        </p:blipFill>
        <p:spPr>
          <a:xfrm>
            <a:off x="334212" y="4716278"/>
            <a:ext cx="8475575" cy="900164"/>
          </a:xfrm>
          <a:prstGeom prst="rect">
            <a:avLst/>
          </a:prstGeom>
          <a:ln>
            <a:solidFill>
              <a:schemeClr val="accent1"/>
            </a:solidFill>
          </a:ln>
        </p:spPr>
      </p:pic>
      <p:sp>
        <p:nvSpPr>
          <p:cNvPr id="6" name="Content Placeholder 2">
            <a:extLst>
              <a:ext uri="{FF2B5EF4-FFF2-40B4-BE49-F238E27FC236}">
                <a16:creationId xmlns:a16="http://schemas.microsoft.com/office/drawing/2014/main" id="{1A318960-A965-4299-B5EF-93D16D621A53}"/>
              </a:ext>
            </a:extLst>
          </p:cNvPr>
          <p:cNvSpPr txBox="1">
            <a:spLocks/>
          </p:cNvSpPr>
          <p:nvPr/>
        </p:nvSpPr>
        <p:spPr bwMode="auto">
          <a:xfrm>
            <a:off x="0" y="508011"/>
            <a:ext cx="9144000" cy="3619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0">
              <a:buFont typeface="Arial" charset="0"/>
              <a:buNone/>
            </a:pPr>
            <a:r>
              <a:rPr lang="en-US" sz="2100" dirty="0">
                <a:latin typeface="+mj-lt"/>
                <a:ea typeface="+mn-lt"/>
                <a:cs typeface="+mn-lt"/>
              </a:rPr>
              <a:t>Alma creates a new fiscal period that needs editing</a:t>
            </a:r>
          </a:p>
          <a:p>
            <a:pPr marL="628650" lvl="1" indent="-342900"/>
            <a:r>
              <a:rPr lang="en-US" sz="2100" dirty="0">
                <a:latin typeface="+mj-lt"/>
                <a:ea typeface="+mn-lt"/>
                <a:cs typeface="+mn-lt"/>
              </a:rPr>
              <a:t>Alma will always create a 365-day fiscal period</a:t>
            </a:r>
          </a:p>
          <a:p>
            <a:pPr marL="628650" lvl="1" indent="-342900"/>
            <a:r>
              <a:rPr lang="en-US" sz="2100" dirty="0">
                <a:latin typeface="+mj-lt"/>
                <a:ea typeface="+mn-lt"/>
                <a:cs typeface="+mn-lt"/>
              </a:rPr>
              <a:t>The name may not follow your existing conventions</a:t>
            </a:r>
          </a:p>
          <a:p>
            <a:pPr marL="285750" lvl="1" indent="0">
              <a:buNone/>
            </a:pPr>
            <a:endParaRPr lang="en-US" sz="2100" dirty="0">
              <a:latin typeface="+mj-lt"/>
              <a:ea typeface="+mn-lt"/>
              <a:cs typeface="+mn-lt"/>
            </a:endParaRPr>
          </a:p>
          <a:p>
            <a:pPr marL="285750" lvl="1" indent="0">
              <a:buFont typeface="Arial" charset="0"/>
              <a:buNone/>
            </a:pPr>
            <a:r>
              <a:rPr lang="en-US" sz="2100" dirty="0">
                <a:latin typeface="+mj-lt"/>
                <a:ea typeface="+mn-lt"/>
                <a:cs typeface="+mn-lt"/>
              </a:rPr>
              <a:t>To Rename Fiscal Period:</a:t>
            </a:r>
          </a:p>
          <a:p>
            <a:pPr marL="285750" lvl="1" indent="0">
              <a:buFont typeface="Arial" charset="0"/>
              <a:buNone/>
            </a:pPr>
            <a:r>
              <a:rPr lang="en-US" sz="2100" dirty="0">
                <a:latin typeface="+mj-lt"/>
                <a:ea typeface="+mn-lt"/>
                <a:cs typeface="+mn-lt"/>
              </a:rPr>
              <a:t>Configuration &gt; Acquisitions &gt; General &gt; Fund and Ledger Fiscal Period</a:t>
            </a:r>
          </a:p>
          <a:p>
            <a:pPr marL="628650" lvl="1" indent="-342900"/>
            <a:r>
              <a:rPr lang="en-US" sz="2100" dirty="0">
                <a:latin typeface="+mj-lt"/>
                <a:ea typeface="+mn-lt"/>
                <a:cs typeface="+mn-lt"/>
              </a:rPr>
              <a:t>Edit the fiscal period name</a:t>
            </a:r>
          </a:p>
          <a:p>
            <a:pPr marL="628650" lvl="1" indent="-342900"/>
            <a:r>
              <a:rPr lang="en-US" sz="2100" dirty="0">
                <a:latin typeface="+mj-lt"/>
                <a:ea typeface="+mn-lt"/>
                <a:cs typeface="+mn-lt"/>
              </a:rPr>
              <a:t>Make sure the fiscal period is Active</a:t>
            </a:r>
          </a:p>
          <a:p>
            <a:pPr marL="628650" lvl="1" indent="-342900"/>
            <a:r>
              <a:rPr lang="en-US" sz="2100" dirty="0">
                <a:latin typeface="+mj-lt"/>
                <a:ea typeface="+mn-lt"/>
                <a:cs typeface="+mn-lt"/>
              </a:rPr>
              <a:t>Click Save</a:t>
            </a:r>
          </a:p>
        </p:txBody>
      </p:sp>
    </p:spTree>
    <p:extLst>
      <p:ext uri="{BB962C8B-B14F-4D97-AF65-F5344CB8AC3E}">
        <p14:creationId xmlns:p14="http://schemas.microsoft.com/office/powerpoint/2010/main" val="2237470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D37A3-1CF4-43FB-A027-08A80758A858}"/>
              </a:ext>
            </a:extLst>
          </p:cNvPr>
          <p:cNvSpPr>
            <a:spLocks noGrp="1"/>
          </p:cNvSpPr>
          <p:nvPr>
            <p:ph type="title"/>
          </p:nvPr>
        </p:nvSpPr>
        <p:spPr/>
        <p:txBody>
          <a:bodyPr/>
          <a:lstStyle/>
          <a:p>
            <a:r>
              <a:rPr lang="en-US" dirty="0"/>
              <a:t>Reviewing Draft Ledgers</a:t>
            </a:r>
          </a:p>
        </p:txBody>
      </p:sp>
      <p:sp>
        <p:nvSpPr>
          <p:cNvPr id="6" name="Content Placeholder 5">
            <a:extLst>
              <a:ext uri="{FF2B5EF4-FFF2-40B4-BE49-F238E27FC236}">
                <a16:creationId xmlns:a16="http://schemas.microsoft.com/office/drawing/2014/main" id="{0329D6B9-3017-4DB3-8205-705D6C55DDD1}"/>
              </a:ext>
            </a:extLst>
          </p:cNvPr>
          <p:cNvSpPr>
            <a:spLocks noGrp="1"/>
          </p:cNvSpPr>
          <p:nvPr>
            <p:ph sz="quarter" idx="11"/>
          </p:nvPr>
        </p:nvSpPr>
        <p:spPr>
          <a:xfrm>
            <a:off x="230416" y="634996"/>
            <a:ext cx="8624660" cy="2069568"/>
          </a:xfrm>
        </p:spPr>
        <p:txBody>
          <a:bodyPr/>
          <a:lstStyle/>
          <a:p>
            <a:pPr marL="342900" indent="-342900">
              <a:buFont typeface="Arial" panose="020B0604020202020204" pitchFamily="34" charset="0"/>
              <a:buChar char="•"/>
            </a:pPr>
            <a:r>
              <a:rPr lang="en-US" dirty="0">
                <a:latin typeface="+mj-lt"/>
              </a:rPr>
              <a:t>Alma: </a:t>
            </a:r>
          </a:p>
          <a:p>
            <a:pPr marL="1085850" lvl="1" indent="-342900">
              <a:buFont typeface="Arial" panose="020B0604020202020204" pitchFamily="34" charset="0"/>
              <a:buChar char="•"/>
            </a:pPr>
            <a:r>
              <a:rPr lang="en-US" dirty="0">
                <a:latin typeface="+mj-lt"/>
              </a:rPr>
              <a:t>Acquisitions &gt; Acquisitions Infrastructure &gt; Funds and Ledgers</a:t>
            </a:r>
          </a:p>
          <a:p>
            <a:pPr marL="1085850" lvl="1" indent="-342900">
              <a:buFont typeface="Arial" panose="020B0604020202020204" pitchFamily="34" charset="0"/>
              <a:buChar char="•"/>
            </a:pPr>
            <a:r>
              <a:rPr lang="en-US" dirty="0">
                <a:latin typeface="+mj-lt"/>
              </a:rPr>
              <a:t>Click </a:t>
            </a:r>
            <a:r>
              <a:rPr lang="en-US" b="1" dirty="0">
                <a:latin typeface="+mj-lt"/>
              </a:rPr>
              <a:t>Clear All</a:t>
            </a:r>
            <a:r>
              <a:rPr lang="en-US" dirty="0">
                <a:latin typeface="+mj-lt"/>
              </a:rPr>
              <a:t> on the filter bar</a:t>
            </a:r>
          </a:p>
          <a:p>
            <a:pPr marL="1085850" lvl="1" indent="-342900">
              <a:buFont typeface="Arial" panose="020B0604020202020204" pitchFamily="34" charset="0"/>
              <a:buChar char="•"/>
            </a:pPr>
            <a:r>
              <a:rPr lang="en-US" dirty="0">
                <a:latin typeface="+mj-lt"/>
              </a:rPr>
              <a:t>Select new fiscal period and ledger from facets on left</a:t>
            </a:r>
          </a:p>
        </p:txBody>
      </p:sp>
      <p:pic>
        <p:nvPicPr>
          <p:cNvPr id="9" name="Picture 8" descr="The Funds and Ledgers screen automatically applies default filters for the current fiscal year period and active status.">
            <a:extLst>
              <a:ext uri="{FF2B5EF4-FFF2-40B4-BE49-F238E27FC236}">
                <a16:creationId xmlns:a16="http://schemas.microsoft.com/office/drawing/2014/main" id="{C75FE670-E673-4CC3-A64C-C1868850594D}"/>
              </a:ext>
            </a:extLst>
          </p:cNvPr>
          <p:cNvPicPr>
            <a:picLocks noChangeAspect="1"/>
          </p:cNvPicPr>
          <p:nvPr/>
        </p:nvPicPr>
        <p:blipFill>
          <a:blip r:embed="rId3"/>
          <a:stretch>
            <a:fillRect/>
          </a:stretch>
        </p:blipFill>
        <p:spPr>
          <a:xfrm>
            <a:off x="685800" y="2794527"/>
            <a:ext cx="7899400" cy="1268946"/>
          </a:xfrm>
          <a:prstGeom prst="rect">
            <a:avLst/>
          </a:prstGeom>
          <a:ln>
            <a:solidFill>
              <a:schemeClr val="accent1"/>
            </a:solidFill>
          </a:ln>
        </p:spPr>
      </p:pic>
      <p:sp>
        <p:nvSpPr>
          <p:cNvPr id="10" name="Content Placeholder 5">
            <a:extLst>
              <a:ext uri="{FF2B5EF4-FFF2-40B4-BE49-F238E27FC236}">
                <a16:creationId xmlns:a16="http://schemas.microsoft.com/office/drawing/2014/main" id="{A640F6C7-FD56-4324-BFEE-0CC7A6EE9E87}"/>
              </a:ext>
            </a:extLst>
          </p:cNvPr>
          <p:cNvSpPr txBox="1">
            <a:spLocks/>
          </p:cNvSpPr>
          <p:nvPr/>
        </p:nvSpPr>
        <p:spPr bwMode="auto">
          <a:xfrm>
            <a:off x="259670" y="4168100"/>
            <a:ext cx="8624660" cy="20695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latin typeface="+mj-lt"/>
              </a:rPr>
              <a:t>What to check: </a:t>
            </a:r>
          </a:p>
          <a:p>
            <a:pPr marL="1085850" lvl="1" indent="-342900">
              <a:buFont typeface="Arial" panose="020B0604020202020204" pitchFamily="34" charset="0"/>
              <a:buChar char="•"/>
            </a:pPr>
            <a:r>
              <a:rPr lang="en-US" dirty="0">
                <a:latin typeface="+mj-lt"/>
              </a:rPr>
              <a:t>Did new allocations get created according to parameters?</a:t>
            </a:r>
          </a:p>
          <a:p>
            <a:pPr marL="1085850" lvl="1" indent="-342900">
              <a:buFont typeface="Arial" panose="020B0604020202020204" pitchFamily="34" charset="0"/>
              <a:buChar char="•"/>
            </a:pPr>
            <a:r>
              <a:rPr lang="en-US" dirty="0">
                <a:latin typeface="+mj-lt"/>
              </a:rPr>
              <a:t>Are the correct funds created?</a:t>
            </a:r>
          </a:p>
          <a:p>
            <a:pPr marL="1485900" lvl="2" indent="-342900">
              <a:buFont typeface="Arial" panose="020B0604020202020204" pitchFamily="34" charset="0"/>
              <a:buChar char="•"/>
            </a:pPr>
            <a:r>
              <a:rPr lang="en-US" dirty="0">
                <a:latin typeface="+mj-lt"/>
              </a:rPr>
              <a:t>Funds you added</a:t>
            </a:r>
          </a:p>
          <a:p>
            <a:pPr marL="1485900" lvl="2" indent="-342900">
              <a:buFont typeface="Arial" panose="020B0604020202020204" pitchFamily="34" charset="0"/>
              <a:buChar char="•"/>
            </a:pPr>
            <a:r>
              <a:rPr lang="en-US" dirty="0">
                <a:latin typeface="+mj-lt"/>
              </a:rPr>
              <a:t>Funds you disabled</a:t>
            </a:r>
          </a:p>
        </p:txBody>
      </p:sp>
    </p:spTree>
    <p:extLst>
      <p:ext uri="{BB962C8B-B14F-4D97-AF65-F5344CB8AC3E}">
        <p14:creationId xmlns:p14="http://schemas.microsoft.com/office/powerpoint/2010/main" val="54972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D37A3-1CF4-43FB-A027-08A80758A858}"/>
              </a:ext>
            </a:extLst>
          </p:cNvPr>
          <p:cNvSpPr>
            <a:spLocks noGrp="1"/>
          </p:cNvSpPr>
          <p:nvPr>
            <p:ph type="title"/>
          </p:nvPr>
        </p:nvSpPr>
        <p:spPr/>
        <p:txBody>
          <a:bodyPr/>
          <a:lstStyle/>
          <a:p>
            <a:r>
              <a:rPr lang="en-US" dirty="0"/>
              <a:t>Activating Ledgers</a:t>
            </a:r>
          </a:p>
        </p:txBody>
      </p:sp>
      <p:sp>
        <p:nvSpPr>
          <p:cNvPr id="6" name="Content Placeholder 5">
            <a:extLst>
              <a:ext uri="{FF2B5EF4-FFF2-40B4-BE49-F238E27FC236}">
                <a16:creationId xmlns:a16="http://schemas.microsoft.com/office/drawing/2014/main" id="{0329D6B9-3017-4DB3-8205-705D6C55DDD1}"/>
              </a:ext>
            </a:extLst>
          </p:cNvPr>
          <p:cNvSpPr>
            <a:spLocks noGrp="1"/>
          </p:cNvSpPr>
          <p:nvPr>
            <p:ph sz="quarter" idx="11"/>
          </p:nvPr>
        </p:nvSpPr>
        <p:spPr>
          <a:xfrm>
            <a:off x="230416" y="634996"/>
            <a:ext cx="8624660" cy="4091550"/>
          </a:xfrm>
        </p:spPr>
        <p:txBody>
          <a:bodyPr/>
          <a:lstStyle/>
          <a:p>
            <a:pPr marL="342900" indent="-342900">
              <a:buFont typeface="Arial" panose="020B0604020202020204" pitchFamily="34" charset="0"/>
              <a:buChar char="•"/>
            </a:pPr>
            <a:r>
              <a:rPr lang="en-US" dirty="0">
                <a:latin typeface="+mj-lt"/>
              </a:rPr>
              <a:t>New ledger must be active to receive transactions</a:t>
            </a:r>
          </a:p>
          <a:p>
            <a:pPr marL="1085850" lvl="1" indent="-342900">
              <a:buFont typeface="Arial" panose="020B0604020202020204" pitchFamily="34" charset="0"/>
              <a:buChar char="•"/>
            </a:pPr>
            <a:r>
              <a:rPr lang="en-US" i="1" dirty="0">
                <a:latin typeface="+mj-lt"/>
              </a:rPr>
              <a:t>Do not</a:t>
            </a:r>
            <a:r>
              <a:rPr lang="en-US" dirty="0">
                <a:latin typeface="+mj-lt"/>
              </a:rPr>
              <a:t> run the Rollover Ledger job again.</a:t>
            </a:r>
            <a:endParaRPr lang="en-US" i="1" dirty="0">
              <a:latin typeface="+mj-lt"/>
            </a:endParaRPr>
          </a:p>
          <a:p>
            <a:pPr marL="1085850" lvl="1" indent="-342900">
              <a:buFont typeface="Arial" panose="020B0604020202020204" pitchFamily="34" charset="0"/>
              <a:buChar char="•"/>
            </a:pPr>
            <a:r>
              <a:rPr lang="en-US" dirty="0">
                <a:latin typeface="+mj-lt"/>
              </a:rPr>
              <a:t>Go to the top level of the ledger</a:t>
            </a:r>
          </a:p>
          <a:p>
            <a:pPr marL="1085850" lvl="1" indent="-342900">
              <a:buFont typeface="Arial" panose="020B0604020202020204" pitchFamily="34" charset="0"/>
              <a:buChar char="•"/>
            </a:pPr>
            <a:r>
              <a:rPr lang="en-US" dirty="0">
                <a:latin typeface="+mj-lt"/>
              </a:rPr>
              <a:t>Click </a:t>
            </a:r>
            <a:r>
              <a:rPr lang="en-US" b="1" dirty="0">
                <a:latin typeface="+mj-lt"/>
              </a:rPr>
              <a:t>Activate</a:t>
            </a:r>
          </a:p>
          <a:p>
            <a:pPr marL="342900" indent="-342900">
              <a:buFont typeface="Arial" panose="020B0604020202020204" pitchFamily="34" charset="0"/>
              <a:buChar char="•"/>
            </a:pPr>
            <a:r>
              <a:rPr lang="en-US" i="1" dirty="0">
                <a:latin typeface="+mj-lt"/>
              </a:rPr>
              <a:t>Unless</a:t>
            </a:r>
            <a:r>
              <a:rPr lang="en-US" dirty="0">
                <a:latin typeface="+mj-lt"/>
              </a:rPr>
              <a:t> you don’t want to use this draft</a:t>
            </a:r>
          </a:p>
          <a:p>
            <a:pPr marL="1085850" lvl="1" indent="-342900">
              <a:buFont typeface="Arial" panose="020B0604020202020204" pitchFamily="34" charset="0"/>
              <a:buChar char="•"/>
            </a:pPr>
            <a:r>
              <a:rPr lang="en-US" dirty="0">
                <a:latin typeface="+mj-lt"/>
              </a:rPr>
              <a:t>To delete a draft ledger, start the rollover job again</a:t>
            </a:r>
          </a:p>
          <a:p>
            <a:pPr marL="1485900" lvl="2" indent="-342900">
              <a:buFont typeface="Arial" panose="020B0604020202020204" pitchFamily="34" charset="0"/>
              <a:buChar char="•"/>
            </a:pPr>
            <a:r>
              <a:rPr lang="en-US" sz="2000" dirty="0">
                <a:latin typeface="+mj-lt"/>
                <a:ea typeface="+mn-lt"/>
                <a:cs typeface="+mn-lt"/>
              </a:rPr>
              <a:t>Acquisitions &gt; Advanced Tools &gt; Rollover Ledgers</a:t>
            </a:r>
          </a:p>
          <a:p>
            <a:pPr marL="1485900" lvl="2" indent="-342900">
              <a:buFont typeface="Arial" panose="020B0604020202020204" pitchFamily="34" charset="0"/>
              <a:buChar char="•"/>
            </a:pPr>
            <a:r>
              <a:rPr lang="en-US" dirty="0">
                <a:latin typeface="+mj-lt"/>
              </a:rPr>
              <a:t>Select </a:t>
            </a:r>
            <a:r>
              <a:rPr lang="en-US" b="1" dirty="0">
                <a:latin typeface="+mj-lt"/>
              </a:rPr>
              <a:t>Delete</a:t>
            </a:r>
            <a:r>
              <a:rPr lang="en-US" dirty="0">
                <a:latin typeface="+mj-lt"/>
              </a:rPr>
              <a:t> as the action</a:t>
            </a:r>
          </a:p>
        </p:txBody>
      </p:sp>
    </p:spTree>
    <p:extLst>
      <p:ext uri="{BB962C8B-B14F-4D97-AF65-F5344CB8AC3E}">
        <p14:creationId xmlns:p14="http://schemas.microsoft.com/office/powerpoint/2010/main" val="50828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3784D-2E8B-422C-9720-9ABB7F7AB622}"/>
              </a:ext>
            </a:extLst>
          </p:cNvPr>
          <p:cNvSpPr>
            <a:spLocks noGrp="1"/>
          </p:cNvSpPr>
          <p:nvPr>
            <p:ph type="title"/>
          </p:nvPr>
        </p:nvSpPr>
        <p:spPr/>
        <p:txBody>
          <a:bodyPr/>
          <a:lstStyle/>
          <a:p>
            <a:r>
              <a:rPr lang="en-US" dirty="0"/>
              <a:t>Rollover PO </a:t>
            </a:r>
            <a:r>
              <a:rPr lang="en-US" dirty="0" err="1"/>
              <a:t>LInes</a:t>
            </a:r>
            <a:endParaRPr lang="en-US" dirty="0"/>
          </a:p>
        </p:txBody>
      </p:sp>
      <p:pic>
        <p:nvPicPr>
          <p:cNvPr id="7" name="Content Placeholder 6" descr="The Rollover PO Lines add job screen provides parameters for rolling PO lines into the next fiscal period. Using Report Mode allows a preview of what lines would move without making changes.">
            <a:extLst>
              <a:ext uri="{FF2B5EF4-FFF2-40B4-BE49-F238E27FC236}">
                <a16:creationId xmlns:a16="http://schemas.microsoft.com/office/drawing/2014/main" id="{DAC9ADE4-75BA-4346-8186-EE438A1EFEFC}"/>
              </a:ext>
            </a:extLst>
          </p:cNvPr>
          <p:cNvPicPr>
            <a:picLocks noGrp="1" noChangeAspect="1"/>
          </p:cNvPicPr>
          <p:nvPr>
            <p:ph sz="quarter" idx="11"/>
          </p:nvPr>
        </p:nvPicPr>
        <p:blipFill>
          <a:blip r:embed="rId3"/>
          <a:stretch>
            <a:fillRect/>
          </a:stretch>
        </p:blipFill>
        <p:spPr>
          <a:xfrm>
            <a:off x="554637" y="1467296"/>
            <a:ext cx="7419076" cy="4633842"/>
          </a:xfrm>
          <a:ln>
            <a:solidFill>
              <a:schemeClr val="accent1"/>
            </a:solidFill>
          </a:ln>
        </p:spPr>
      </p:pic>
      <p:sp>
        <p:nvSpPr>
          <p:cNvPr id="5" name="Content Placeholder 2">
            <a:extLst>
              <a:ext uri="{FF2B5EF4-FFF2-40B4-BE49-F238E27FC236}">
                <a16:creationId xmlns:a16="http://schemas.microsoft.com/office/drawing/2014/main" id="{8BAF16FE-EC11-47B0-8BE7-06D8BD953E92}"/>
              </a:ext>
            </a:extLst>
          </p:cNvPr>
          <p:cNvSpPr txBox="1">
            <a:spLocks/>
          </p:cNvSpPr>
          <p:nvPr/>
        </p:nvSpPr>
        <p:spPr bwMode="auto">
          <a:xfrm>
            <a:off x="0" y="508011"/>
            <a:ext cx="9144000" cy="9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lvl="1" indent="0">
              <a:buFont typeface="Arial" charset="0"/>
              <a:buNone/>
            </a:pPr>
            <a:r>
              <a:rPr lang="en-US" sz="2100" dirty="0">
                <a:latin typeface="+mj-lt"/>
                <a:ea typeface="+mn-lt"/>
                <a:cs typeface="+mn-lt"/>
              </a:rPr>
              <a:t>To Run PO Line rollover:</a:t>
            </a:r>
          </a:p>
          <a:p>
            <a:pPr marL="285750" lvl="1" indent="0">
              <a:buFont typeface="Arial" charset="0"/>
              <a:buNone/>
            </a:pPr>
            <a:r>
              <a:rPr lang="en-US" sz="2100" dirty="0">
                <a:latin typeface="+mj-lt"/>
                <a:ea typeface="+mn-lt"/>
                <a:cs typeface="+mn-lt"/>
              </a:rPr>
              <a:t>Acquisitions &gt; Advanced Tools &gt; Rollover PO Lines</a:t>
            </a:r>
          </a:p>
        </p:txBody>
      </p:sp>
    </p:spTree>
    <p:extLst>
      <p:ext uri="{BB962C8B-B14F-4D97-AF65-F5344CB8AC3E}">
        <p14:creationId xmlns:p14="http://schemas.microsoft.com/office/powerpoint/2010/main" val="3906124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674A-F90E-4688-866E-20FEE278FE91}"/>
              </a:ext>
            </a:extLst>
          </p:cNvPr>
          <p:cNvSpPr>
            <a:spLocks noGrp="1"/>
          </p:cNvSpPr>
          <p:nvPr>
            <p:ph type="title"/>
          </p:nvPr>
        </p:nvSpPr>
        <p:spPr/>
        <p:txBody>
          <a:bodyPr/>
          <a:lstStyle/>
          <a:p>
            <a:r>
              <a:rPr lang="en-US" dirty="0"/>
              <a:t>Reports from Rollover PO Lines</a:t>
            </a:r>
          </a:p>
        </p:txBody>
      </p:sp>
      <p:sp>
        <p:nvSpPr>
          <p:cNvPr id="4" name="Content Placeholder 3">
            <a:extLst>
              <a:ext uri="{FF2B5EF4-FFF2-40B4-BE49-F238E27FC236}">
                <a16:creationId xmlns:a16="http://schemas.microsoft.com/office/drawing/2014/main" id="{3CE840CC-10E8-4455-89C5-1C157FE40D62}"/>
              </a:ext>
            </a:extLst>
          </p:cNvPr>
          <p:cNvSpPr>
            <a:spLocks noGrp="1"/>
          </p:cNvSpPr>
          <p:nvPr>
            <p:ph sz="quarter" idx="11"/>
          </p:nvPr>
        </p:nvSpPr>
        <p:spPr>
          <a:xfrm>
            <a:off x="230416" y="634995"/>
            <a:ext cx="8624660" cy="1083927"/>
          </a:xfrm>
        </p:spPr>
        <p:txBody>
          <a:bodyPr/>
          <a:lstStyle/>
          <a:p>
            <a:r>
              <a:rPr lang="en-US" dirty="0">
                <a:latin typeface="+mj-lt"/>
              </a:rPr>
              <a:t>Rollover reports appear on the jobs page</a:t>
            </a:r>
          </a:p>
          <a:p>
            <a:pPr marL="342900" indent="-342900">
              <a:buFont typeface="Arial" panose="020B0604020202020204" pitchFamily="34" charset="0"/>
              <a:buChar char="•"/>
            </a:pPr>
            <a:r>
              <a:rPr lang="en-US" dirty="0">
                <a:latin typeface="+mj-lt"/>
              </a:rPr>
              <a:t>Locate the job, click the actions menu, then </a:t>
            </a:r>
            <a:r>
              <a:rPr lang="en-US" b="1" dirty="0">
                <a:latin typeface="+mj-lt"/>
              </a:rPr>
              <a:t>View</a:t>
            </a:r>
            <a:r>
              <a:rPr lang="en-US" dirty="0">
                <a:latin typeface="+mj-lt"/>
              </a:rPr>
              <a:t>.</a:t>
            </a:r>
          </a:p>
        </p:txBody>
      </p:sp>
      <p:pic>
        <p:nvPicPr>
          <p:cNvPr id="8" name="Picture 7" descr="The Rollover PO Lines screen provides a list of all rollover jobs that have been attempted. Selecting the row menu provides access to reports.">
            <a:extLst>
              <a:ext uri="{FF2B5EF4-FFF2-40B4-BE49-F238E27FC236}">
                <a16:creationId xmlns:a16="http://schemas.microsoft.com/office/drawing/2014/main" id="{29253C7A-D55D-47EB-86C1-04CA0EF6CE49}"/>
              </a:ext>
            </a:extLst>
          </p:cNvPr>
          <p:cNvPicPr>
            <a:picLocks noChangeAspect="1"/>
          </p:cNvPicPr>
          <p:nvPr/>
        </p:nvPicPr>
        <p:blipFill>
          <a:blip r:embed="rId3"/>
          <a:stretch>
            <a:fillRect/>
          </a:stretch>
        </p:blipFill>
        <p:spPr>
          <a:xfrm>
            <a:off x="244628" y="1845906"/>
            <a:ext cx="8610448" cy="3149982"/>
          </a:xfrm>
          <a:prstGeom prst="rect">
            <a:avLst/>
          </a:prstGeom>
          <a:ln>
            <a:solidFill>
              <a:schemeClr val="accent1"/>
            </a:solidFill>
          </a:ln>
        </p:spPr>
      </p:pic>
    </p:spTree>
    <p:extLst>
      <p:ext uri="{BB962C8B-B14F-4D97-AF65-F5344CB8AC3E}">
        <p14:creationId xmlns:p14="http://schemas.microsoft.com/office/powerpoint/2010/main" val="957081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674A-F90E-4688-866E-20FEE278FE91}"/>
              </a:ext>
            </a:extLst>
          </p:cNvPr>
          <p:cNvSpPr>
            <a:spLocks noGrp="1"/>
          </p:cNvSpPr>
          <p:nvPr>
            <p:ph type="title"/>
          </p:nvPr>
        </p:nvSpPr>
        <p:spPr/>
        <p:txBody>
          <a:bodyPr/>
          <a:lstStyle/>
          <a:p>
            <a:r>
              <a:rPr lang="en-US" dirty="0"/>
              <a:t>Reports from Rollover PO Lines, details</a:t>
            </a:r>
          </a:p>
        </p:txBody>
      </p:sp>
      <p:sp>
        <p:nvSpPr>
          <p:cNvPr id="4" name="Content Placeholder 3">
            <a:extLst>
              <a:ext uri="{FF2B5EF4-FFF2-40B4-BE49-F238E27FC236}">
                <a16:creationId xmlns:a16="http://schemas.microsoft.com/office/drawing/2014/main" id="{3CE840CC-10E8-4455-89C5-1C157FE40D62}"/>
              </a:ext>
            </a:extLst>
          </p:cNvPr>
          <p:cNvSpPr>
            <a:spLocks noGrp="1"/>
          </p:cNvSpPr>
          <p:nvPr>
            <p:ph sz="quarter" idx="11"/>
          </p:nvPr>
        </p:nvSpPr>
        <p:spPr>
          <a:xfrm>
            <a:off x="230416" y="634995"/>
            <a:ext cx="8624660" cy="1760475"/>
          </a:xfrm>
        </p:spPr>
        <p:txBody>
          <a:bodyPr/>
          <a:lstStyle/>
          <a:p>
            <a:r>
              <a:rPr lang="en-US" dirty="0">
                <a:latin typeface="+mj-lt"/>
              </a:rPr>
              <a:t>The job view is the most interesting option</a:t>
            </a:r>
          </a:p>
          <a:p>
            <a:pPr marL="342900" indent="-342900">
              <a:buFont typeface="Arial" panose="020B0604020202020204" pitchFamily="34" charset="0"/>
              <a:buChar char="•"/>
            </a:pPr>
            <a:r>
              <a:rPr lang="en-US" sz="2000" dirty="0">
                <a:latin typeface="+mj-lt"/>
              </a:rPr>
              <a:t>Alerts: Any issues encountered and the number of them</a:t>
            </a:r>
          </a:p>
          <a:p>
            <a:pPr marL="342900" indent="-342900">
              <a:buFont typeface="Arial" panose="020B0604020202020204" pitchFamily="34" charset="0"/>
              <a:buChar char="•"/>
            </a:pPr>
            <a:r>
              <a:rPr lang="en-US" sz="2000" dirty="0">
                <a:latin typeface="+mj-lt"/>
              </a:rPr>
              <a:t>Job Events: Links to lists of rolled PO lines or POLs with issues</a:t>
            </a:r>
          </a:p>
          <a:p>
            <a:pPr marL="342900" indent="-342900">
              <a:buFont typeface="Arial" panose="020B0604020202020204" pitchFamily="34" charset="0"/>
              <a:buChar char="•"/>
            </a:pPr>
            <a:r>
              <a:rPr lang="en-US" sz="2000" dirty="0">
                <a:latin typeface="+mj-lt"/>
              </a:rPr>
              <a:t>Counters: The parameters for the job and numbers of POLs that would succeed or fail to roll.</a:t>
            </a:r>
          </a:p>
        </p:txBody>
      </p:sp>
      <p:pic>
        <p:nvPicPr>
          <p:cNvPr id="9" name="Picture 8" descr="The Job Report screen for a completed Rollover PO Lines job lists report alerts, job events for different line items, and counts of lines updated.">
            <a:extLst>
              <a:ext uri="{FF2B5EF4-FFF2-40B4-BE49-F238E27FC236}">
                <a16:creationId xmlns:a16="http://schemas.microsoft.com/office/drawing/2014/main" id="{80B9F4D7-76D6-485C-9322-DA01E59B34A4}"/>
              </a:ext>
            </a:extLst>
          </p:cNvPr>
          <p:cNvPicPr>
            <a:picLocks noChangeAspect="1"/>
          </p:cNvPicPr>
          <p:nvPr/>
        </p:nvPicPr>
        <p:blipFill>
          <a:blip r:embed="rId3"/>
          <a:stretch>
            <a:fillRect/>
          </a:stretch>
        </p:blipFill>
        <p:spPr>
          <a:xfrm>
            <a:off x="1008081" y="2510331"/>
            <a:ext cx="7127838" cy="3712674"/>
          </a:xfrm>
          <a:prstGeom prst="rect">
            <a:avLst/>
          </a:prstGeom>
          <a:ln>
            <a:solidFill>
              <a:schemeClr val="accent1"/>
            </a:solidFill>
          </a:ln>
        </p:spPr>
      </p:pic>
    </p:spTree>
    <p:extLst>
      <p:ext uri="{BB962C8B-B14F-4D97-AF65-F5344CB8AC3E}">
        <p14:creationId xmlns:p14="http://schemas.microsoft.com/office/powerpoint/2010/main" val="354109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674A-F90E-4688-866E-20FEE278FE91}"/>
              </a:ext>
            </a:extLst>
          </p:cNvPr>
          <p:cNvSpPr>
            <a:spLocks noGrp="1"/>
          </p:cNvSpPr>
          <p:nvPr>
            <p:ph type="title"/>
          </p:nvPr>
        </p:nvSpPr>
        <p:spPr/>
        <p:txBody>
          <a:bodyPr/>
          <a:lstStyle/>
          <a:p>
            <a:r>
              <a:rPr lang="en-US" dirty="0"/>
              <a:t>Evaluating PO Line Rollover</a:t>
            </a:r>
          </a:p>
        </p:txBody>
      </p:sp>
      <p:sp>
        <p:nvSpPr>
          <p:cNvPr id="4" name="Content Placeholder 3">
            <a:extLst>
              <a:ext uri="{FF2B5EF4-FFF2-40B4-BE49-F238E27FC236}">
                <a16:creationId xmlns:a16="http://schemas.microsoft.com/office/drawing/2014/main" id="{3CE840CC-10E8-4455-89C5-1C157FE40D62}"/>
              </a:ext>
            </a:extLst>
          </p:cNvPr>
          <p:cNvSpPr>
            <a:spLocks noGrp="1"/>
          </p:cNvSpPr>
          <p:nvPr>
            <p:ph sz="quarter" idx="11"/>
          </p:nvPr>
        </p:nvSpPr>
        <p:spPr>
          <a:xfrm>
            <a:off x="230416" y="634995"/>
            <a:ext cx="8624660" cy="5315044"/>
          </a:xfrm>
        </p:spPr>
        <p:txBody>
          <a:bodyPr/>
          <a:lstStyle/>
          <a:p>
            <a:pPr marL="342900" indent="-342900">
              <a:buFont typeface="Arial" panose="020B0604020202020204" pitchFamily="34" charset="0"/>
              <a:buChar char="•"/>
            </a:pPr>
            <a:r>
              <a:rPr lang="en-US" sz="2000" dirty="0">
                <a:latin typeface="+mj-lt"/>
              </a:rPr>
              <a:t>You may run PO line rollover in Report mode as much as you want</a:t>
            </a:r>
          </a:p>
          <a:p>
            <a:pPr marL="1085850" lvl="1" indent="-342900">
              <a:buFont typeface="Arial" panose="020B0604020202020204" pitchFamily="34" charset="0"/>
              <a:buChar char="•"/>
            </a:pPr>
            <a:r>
              <a:rPr lang="en-US" sz="1700" dirty="0">
                <a:latin typeface="+mj-lt"/>
              </a:rPr>
              <a:t>Look for PO lines that should be closed</a:t>
            </a:r>
          </a:p>
          <a:p>
            <a:pPr marL="1085850" lvl="1" indent="-342900">
              <a:buFont typeface="Arial" panose="020B0604020202020204" pitchFamily="34" charset="0"/>
              <a:buChar char="•"/>
            </a:pPr>
            <a:r>
              <a:rPr lang="en-US" sz="1700" dirty="0">
                <a:latin typeface="+mj-lt"/>
              </a:rPr>
              <a:t>Look for PO lines that should be open and rolled, but aren’t rolled</a:t>
            </a:r>
          </a:p>
          <a:p>
            <a:pPr marL="1085850" lvl="1" indent="-342900">
              <a:buFont typeface="Arial" panose="020B0604020202020204" pitchFamily="34" charset="0"/>
              <a:buChar char="•"/>
            </a:pPr>
            <a:r>
              <a:rPr lang="en-US" sz="1700" dirty="0">
                <a:latin typeface="+mj-lt"/>
              </a:rPr>
              <a:t>Check encumbrances to be recalculated correctly</a:t>
            </a:r>
          </a:p>
          <a:p>
            <a:pPr marL="1085850" lvl="1" indent="-342900">
              <a:buFont typeface="Arial" panose="020B0604020202020204" pitchFamily="34" charset="0"/>
              <a:buChar char="•"/>
            </a:pPr>
            <a:r>
              <a:rPr lang="en-US" sz="1700" dirty="0">
                <a:latin typeface="+mj-lt"/>
              </a:rPr>
              <a:t>Clean these PO lines up: follow-up with vendor, cancel orders, etc.</a:t>
            </a:r>
          </a:p>
          <a:p>
            <a:pPr marL="342900" indent="-342900">
              <a:buFont typeface="Arial" panose="020B0604020202020204" pitchFamily="34" charset="0"/>
              <a:buChar char="•"/>
            </a:pPr>
            <a:r>
              <a:rPr lang="en-US" sz="2000" i="1" dirty="0">
                <a:latin typeface="+mj-lt"/>
              </a:rPr>
              <a:t>When</a:t>
            </a:r>
            <a:r>
              <a:rPr lang="en-US" sz="2000" dirty="0">
                <a:latin typeface="+mj-lt"/>
              </a:rPr>
              <a:t> you are ready and the timing is appropriate, run the PO Line rollover job without report mode</a:t>
            </a:r>
          </a:p>
          <a:p>
            <a:pPr marL="1085850" lvl="1" indent="-342900">
              <a:buFont typeface="Arial" panose="020B0604020202020204" pitchFamily="34" charset="0"/>
              <a:buChar char="•"/>
            </a:pPr>
            <a:r>
              <a:rPr lang="en-US" sz="1700" dirty="0">
                <a:latin typeface="+mj-lt"/>
              </a:rPr>
              <a:t>Close to your actual fiscal period cutover</a:t>
            </a:r>
          </a:p>
          <a:p>
            <a:pPr marL="1085850" lvl="1" indent="-342900">
              <a:buFont typeface="Arial" panose="020B0604020202020204" pitchFamily="34" charset="0"/>
              <a:buChar char="•"/>
            </a:pPr>
            <a:r>
              <a:rPr lang="en-US" sz="1700" dirty="0">
                <a:latin typeface="+mj-lt"/>
              </a:rPr>
              <a:t>After you’ve resolved as many inconsistencies as possible</a:t>
            </a:r>
          </a:p>
          <a:p>
            <a:pPr marL="1085850" lvl="1" indent="-342900">
              <a:buFont typeface="Arial" panose="020B0604020202020204" pitchFamily="34" charset="0"/>
              <a:buChar char="•"/>
            </a:pPr>
            <a:r>
              <a:rPr lang="en-US" sz="1700" dirty="0">
                <a:latin typeface="+mj-lt"/>
              </a:rPr>
              <a:t>Within the grace periods for both new and old ledgers</a:t>
            </a:r>
          </a:p>
          <a:p>
            <a:pPr marL="1085850" lvl="1" indent="-342900">
              <a:buFont typeface="Arial" panose="020B0604020202020204" pitchFamily="34" charset="0"/>
              <a:buChar char="•"/>
            </a:pPr>
            <a:endParaRPr lang="en-US" sz="1700" dirty="0">
              <a:latin typeface="+mj-lt"/>
            </a:endParaRPr>
          </a:p>
          <a:p>
            <a:pPr marL="1085850" lvl="1" indent="-342900">
              <a:buFont typeface="Arial" panose="020B0604020202020204" pitchFamily="34" charset="0"/>
              <a:buChar char="•"/>
            </a:pPr>
            <a:endParaRPr lang="en-US" sz="1400" dirty="0">
              <a:latin typeface="+mj-lt"/>
            </a:endParaRPr>
          </a:p>
          <a:p>
            <a:pPr marL="1085850" lvl="1" indent="-342900">
              <a:buFont typeface="Arial" panose="020B0604020202020204" pitchFamily="34" charset="0"/>
              <a:buChar char="•"/>
            </a:pPr>
            <a:endParaRPr lang="en-US" sz="1700" dirty="0">
              <a:latin typeface="+mj-lt"/>
            </a:endParaRPr>
          </a:p>
        </p:txBody>
      </p:sp>
    </p:spTree>
    <p:extLst>
      <p:ext uri="{BB962C8B-B14F-4D97-AF65-F5344CB8AC3E}">
        <p14:creationId xmlns:p14="http://schemas.microsoft.com/office/powerpoint/2010/main" val="4073377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F8CA3-6091-4DFF-A6C9-170F7BF6DD42}"/>
              </a:ext>
            </a:extLst>
          </p:cNvPr>
          <p:cNvSpPr>
            <a:spLocks noGrp="1"/>
          </p:cNvSpPr>
          <p:nvPr>
            <p:ph type="title"/>
          </p:nvPr>
        </p:nvSpPr>
        <p:spPr/>
        <p:txBody>
          <a:bodyPr/>
          <a:lstStyle/>
          <a:p>
            <a:r>
              <a:rPr lang="en-US" dirty="0"/>
              <a:t>Resources for Fiscal Period Close</a:t>
            </a:r>
          </a:p>
        </p:txBody>
      </p:sp>
      <p:sp>
        <p:nvSpPr>
          <p:cNvPr id="3" name="Content Placeholder 2">
            <a:extLst>
              <a:ext uri="{FF2B5EF4-FFF2-40B4-BE49-F238E27FC236}">
                <a16:creationId xmlns:a16="http://schemas.microsoft.com/office/drawing/2014/main" id="{9F896150-B2D7-4C5D-A62A-CAFA323226B8}"/>
              </a:ext>
            </a:extLst>
          </p:cNvPr>
          <p:cNvSpPr>
            <a:spLocks noGrp="1"/>
          </p:cNvSpPr>
          <p:nvPr>
            <p:ph sz="quarter" idx="10"/>
          </p:nvPr>
        </p:nvSpPr>
        <p:spPr>
          <a:xfrm>
            <a:off x="230415" y="634996"/>
            <a:ext cx="8601069" cy="4726714"/>
          </a:xfrm>
        </p:spPr>
        <p:txBody>
          <a:bodyPr/>
          <a:lstStyle/>
          <a:p>
            <a:r>
              <a:rPr lang="en-US" dirty="0">
                <a:latin typeface="+mj-lt"/>
              </a:rPr>
              <a:t>Interactive lesson from Ex Libris:</a:t>
            </a:r>
          </a:p>
          <a:p>
            <a:r>
              <a:rPr lang="en-US" sz="1800" dirty="0">
                <a:latin typeface="+mj-lt"/>
                <a:hlinkClick r:id="rId3"/>
              </a:rPr>
              <a:t>http://exl-edu.com/01_Alma/Extended%20Training/Fiscal_Period_Closure/#/</a:t>
            </a:r>
            <a:endParaRPr lang="en-US" sz="1800" dirty="0">
              <a:latin typeface="+mj-lt"/>
            </a:endParaRPr>
          </a:p>
          <a:p>
            <a:endParaRPr lang="en-US" sz="1800" dirty="0">
              <a:latin typeface="+mj-lt"/>
            </a:endParaRPr>
          </a:p>
          <a:p>
            <a:r>
              <a:rPr lang="en-US" sz="2400" dirty="0">
                <a:latin typeface="+mj-lt"/>
              </a:rPr>
              <a:t>Fiscal Period Closure Documentation from Ex Libris:</a:t>
            </a:r>
          </a:p>
          <a:p>
            <a:r>
              <a:rPr lang="en-US" sz="1800" dirty="0">
                <a:latin typeface="+mj-lt"/>
                <a:hlinkClick r:id="rId4"/>
              </a:rPr>
              <a:t>https://knowledge.exlibrisgroup.com/Alma/Product_Documentation/010Alma_Online_Help_(English)/020Acquisitions/100Advanced_Tools/020Fiscal_Period_Closure</a:t>
            </a:r>
            <a:endParaRPr lang="en-US" sz="1800" dirty="0">
              <a:latin typeface="+mj-lt"/>
            </a:endParaRPr>
          </a:p>
          <a:p>
            <a:endParaRPr lang="en-US" sz="1800" dirty="0">
              <a:latin typeface="+mj-lt"/>
            </a:endParaRPr>
          </a:p>
          <a:p>
            <a:endParaRPr lang="en-US" dirty="0">
              <a:latin typeface="+mj-lt"/>
            </a:endParaRPr>
          </a:p>
        </p:txBody>
      </p:sp>
    </p:spTree>
    <p:extLst>
      <p:ext uri="{BB962C8B-B14F-4D97-AF65-F5344CB8AC3E}">
        <p14:creationId xmlns:p14="http://schemas.microsoft.com/office/powerpoint/2010/main" val="1433447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Questions &amp; Answers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361740" y="508011"/>
            <a:ext cx="8551845" cy="5531047"/>
          </a:xfrm>
          <a:prstGeom prst="rect">
            <a:avLst/>
          </a:prstGeom>
        </p:spPr>
        <p:txBody>
          <a:bodyPr/>
          <a:lstStyle/>
          <a:p>
            <a:pPr marL="571500" lvl="1" indent="-342900">
              <a:buFont typeface="Arial" panose="020B0604020202020204" pitchFamily="34" charset="0"/>
              <a:buChar char="•"/>
            </a:pPr>
            <a:r>
              <a:rPr lang="en-US" dirty="0">
                <a:latin typeface="+mj-lt"/>
                <a:ea typeface="+mn-lt"/>
                <a:cs typeface="+mn-lt"/>
              </a:rPr>
              <a:t>Is there an analytics report that we can use to review open POLs before we run the Report mode to clean them up?</a:t>
            </a:r>
          </a:p>
          <a:p>
            <a:pPr marL="971550" lvl="2" indent="-342900">
              <a:buFont typeface="Arial" panose="020B0604020202020204" pitchFamily="34" charset="0"/>
              <a:buChar char="•"/>
            </a:pPr>
            <a:r>
              <a:rPr lang="en-US" dirty="0">
                <a:latin typeface="+mj-lt"/>
                <a:ea typeface="+mn-lt"/>
                <a:cs typeface="+mn-lt"/>
              </a:rPr>
              <a:t> "Ex Libris - Orders sent within the last year and not marked as invoiced in Alma".</a:t>
            </a:r>
          </a:p>
          <a:p>
            <a:pPr marL="971550" lvl="2" indent="-342900">
              <a:buFont typeface="Arial" panose="020B0604020202020204" pitchFamily="34" charset="0"/>
              <a:buChar char="•"/>
            </a:pPr>
            <a:r>
              <a:rPr lang="en-US" dirty="0">
                <a:latin typeface="+mj-lt"/>
                <a:ea typeface="+mn-lt"/>
                <a:cs typeface="+mn-lt"/>
              </a:rPr>
              <a:t>Shared Folders/Community/Reports/Shared Reports/Reports/Acquisitions - </a:t>
            </a:r>
            <a:r>
              <a:rPr lang="en-US" dirty="0" err="1">
                <a:latin typeface="+mj-lt"/>
                <a:ea typeface="+mn-lt"/>
                <a:cs typeface="+mn-lt"/>
              </a:rPr>
              <a:t>Misc</a:t>
            </a:r>
            <a:r>
              <a:rPr lang="en-US" dirty="0">
                <a:latin typeface="+mj-lt"/>
                <a:ea typeface="+mn-lt"/>
                <a:cs typeface="+mn-lt"/>
              </a:rPr>
              <a:t> Reports/Open Orders - Various Iterations</a:t>
            </a:r>
          </a:p>
          <a:p>
            <a:pPr marL="571500" lvl="1" indent="-342900">
              <a:buFont typeface="Arial" panose="020B0604020202020204" pitchFamily="34" charset="0"/>
              <a:buChar char="•"/>
            </a:pPr>
            <a:r>
              <a:rPr lang="en-US" dirty="0">
                <a:latin typeface="+mj-lt"/>
                <a:ea typeface="+mn-lt"/>
                <a:cs typeface="+mn-lt"/>
              </a:rPr>
              <a:t> If I do have a fund code that I want to change for next year, is it OK to do it if I know all orders with the previous code have been received?</a:t>
            </a:r>
          </a:p>
          <a:p>
            <a:pPr marL="971550" lvl="2" indent="-342900">
              <a:buFont typeface="Arial" panose="020B0604020202020204" pitchFamily="34" charset="0"/>
              <a:buChar char="•"/>
            </a:pPr>
            <a:r>
              <a:rPr lang="en-US" dirty="0">
                <a:latin typeface="+mj-lt"/>
                <a:ea typeface="+mn-lt"/>
                <a:cs typeface="+mn-lt"/>
              </a:rPr>
              <a:t>Yes. Be aware that anything left over might need manual updating.</a:t>
            </a:r>
          </a:p>
          <a:p>
            <a:pPr marL="571500" lvl="1" indent="-342900">
              <a:buFont typeface="Arial" panose="020B0604020202020204" pitchFamily="34" charset="0"/>
              <a:buChar char="•"/>
            </a:pPr>
            <a:r>
              <a:rPr lang="en-US" dirty="0">
                <a:latin typeface="+mj-lt"/>
                <a:ea typeface="+mn-lt"/>
                <a:cs typeface="+mn-lt"/>
              </a:rPr>
              <a:t>I know we touched on this, but if we don't use Acquisitions would we still configure the fiscal </a:t>
            </a:r>
            <a:r>
              <a:rPr lang="en-US" dirty="0" err="1">
                <a:latin typeface="+mj-lt"/>
                <a:ea typeface="+mn-lt"/>
                <a:cs typeface="+mn-lt"/>
              </a:rPr>
              <a:t>year?Under</a:t>
            </a:r>
            <a:r>
              <a:rPr lang="en-US" dirty="0">
                <a:latin typeface="+mj-lt"/>
                <a:ea typeface="+mn-lt"/>
                <a:cs typeface="+mn-lt"/>
              </a:rPr>
              <a:t> configurations-</a:t>
            </a:r>
            <a:r>
              <a:rPr lang="en-US" dirty="0" err="1">
                <a:latin typeface="+mj-lt"/>
                <a:ea typeface="+mn-lt"/>
                <a:cs typeface="+mn-lt"/>
              </a:rPr>
              <a:t>acquistions</a:t>
            </a:r>
            <a:r>
              <a:rPr lang="en-US" dirty="0">
                <a:latin typeface="+mj-lt"/>
                <a:ea typeface="+mn-lt"/>
                <a:cs typeface="+mn-lt"/>
              </a:rPr>
              <a:t>-fund and ledger fiscal period for analytics purposes?</a:t>
            </a:r>
          </a:p>
          <a:p>
            <a:pPr marL="971550" lvl="2" indent="-342900">
              <a:buFont typeface="Arial" panose="020B0604020202020204" pitchFamily="34" charset="0"/>
              <a:buChar char="•"/>
            </a:pPr>
            <a:r>
              <a:rPr lang="en-US" dirty="0">
                <a:latin typeface="+mj-lt"/>
                <a:ea typeface="+mn-lt"/>
                <a:cs typeface="+mn-lt"/>
              </a:rPr>
              <a:t>CARLI staff will check on this.</a:t>
            </a:r>
          </a:p>
        </p:txBody>
      </p:sp>
    </p:spTree>
    <p:extLst>
      <p:ext uri="{BB962C8B-B14F-4D97-AF65-F5344CB8AC3E}">
        <p14:creationId xmlns:p14="http://schemas.microsoft.com/office/powerpoint/2010/main" val="884527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Questions &amp; Answers, part 2</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361740" y="483627"/>
            <a:ext cx="8551845" cy="5531047"/>
          </a:xfrm>
          <a:prstGeom prst="rect">
            <a:avLst/>
          </a:prstGeom>
        </p:spPr>
        <p:txBody>
          <a:bodyPr/>
          <a:lstStyle/>
          <a:p>
            <a:pPr marL="571500" lvl="1" indent="-342900">
              <a:buFont typeface="Arial" panose="020B0604020202020204" pitchFamily="34" charset="0"/>
              <a:buChar char="•"/>
            </a:pPr>
            <a:r>
              <a:rPr lang="en-US" dirty="0">
                <a:latin typeface="+mj-lt"/>
                <a:ea typeface="+mn-lt"/>
                <a:cs typeface="+mn-lt"/>
              </a:rPr>
              <a:t>We have a number of standing order and subscription items that haven't been received in Alma yet. Does that all have to be done before rollover?</a:t>
            </a:r>
          </a:p>
          <a:p>
            <a:pPr marL="971550" lvl="2" indent="-342900">
              <a:buFont typeface="Arial" panose="020B0604020202020204" pitchFamily="34" charset="0"/>
              <a:buChar char="•"/>
            </a:pPr>
            <a:r>
              <a:rPr lang="en-US" dirty="0">
                <a:latin typeface="+mj-lt"/>
                <a:ea typeface="+mn-lt"/>
                <a:cs typeface="+mn-lt"/>
              </a:rPr>
              <a:t>Standing orders and continuations are rollable because of their PO line types, receiving is not as connected to rollover status as might be for one-time orders.</a:t>
            </a:r>
          </a:p>
          <a:p>
            <a:pPr marL="571500" lvl="1" indent="-342900">
              <a:buFont typeface="Arial" panose="020B0604020202020204" pitchFamily="34" charset="0"/>
              <a:buChar char="•"/>
            </a:pPr>
            <a:r>
              <a:rPr lang="en-US" dirty="0">
                <a:latin typeface="+mj-lt"/>
                <a:ea typeface="+mn-lt"/>
                <a:cs typeface="+mn-lt"/>
              </a:rPr>
              <a:t>Not related to rollover, but we have started seeing French language subject headings added by OCLC in our bib records/search results. We haven't been deleting them but are concerned they will confuse patrons (esp. those using screen readers). We've considered looking to see if we can configure Primo VE to not display the 650 _ 6 fields, but wanted to ask 1st: does CARLI have recommendations on how to deal with these? </a:t>
            </a:r>
          </a:p>
          <a:p>
            <a:pPr marL="971550" lvl="2" indent="-342900">
              <a:buFont typeface="Arial" panose="020B0604020202020204" pitchFamily="34" charset="0"/>
              <a:buChar char="•"/>
            </a:pPr>
            <a:r>
              <a:rPr lang="en-US" dirty="0">
                <a:latin typeface="+mj-lt"/>
                <a:ea typeface="+mn-lt"/>
                <a:cs typeface="+mn-lt"/>
              </a:rPr>
              <a:t>Don’t delete access points</a:t>
            </a:r>
          </a:p>
          <a:p>
            <a:pPr marL="971550" lvl="2" indent="-342900">
              <a:buFont typeface="Arial" panose="020B0604020202020204" pitchFamily="34" charset="0"/>
              <a:buChar char="•"/>
            </a:pPr>
            <a:r>
              <a:rPr lang="en-US" dirty="0">
                <a:latin typeface="+mj-lt"/>
                <a:ea typeface="+mn-lt"/>
                <a:cs typeface="+mn-lt"/>
              </a:rPr>
              <a:t>Do – if you want – modify PVE record display to exclude these values.</a:t>
            </a:r>
          </a:p>
        </p:txBody>
      </p:sp>
    </p:spTree>
    <p:extLst>
      <p:ext uri="{BB962C8B-B14F-4D97-AF65-F5344CB8AC3E}">
        <p14:creationId xmlns:p14="http://schemas.microsoft.com/office/powerpoint/2010/main" val="1379272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120580" y="4391130"/>
            <a:ext cx="9264580" cy="1899138"/>
          </a:xfrm>
        </p:spPr>
        <p:txBody>
          <a:bodyPr rtlCol="0">
            <a:normAutofit/>
          </a:bodyPr>
          <a:lstStyle/>
          <a:p>
            <a:pPr algn="ctr" fontAlgn="auto">
              <a:spcAft>
                <a:spcPts val="0"/>
              </a:spcAft>
              <a:defRPr/>
            </a:pPr>
            <a:r>
              <a:rPr lang="en-US" dirty="0">
                <a:ea typeface="+mj-ea"/>
                <a:cs typeface="+mj-cs"/>
              </a:rPr>
              <a:t>Tech Services Q&amp;A 4/28/2021</a:t>
            </a:r>
            <a:br>
              <a:rPr lang="en-US" dirty="0">
                <a:ea typeface="+mj-ea"/>
                <a:cs typeface="+mj-cs"/>
              </a:rPr>
            </a:br>
            <a:r>
              <a:rPr lang="en-US" dirty="0">
                <a:ea typeface="+mj-ea"/>
                <a:cs typeface="+mj-cs"/>
              </a:rPr>
              <a:t>Timely Acquisitions Topics</a:t>
            </a:r>
          </a:p>
        </p:txBody>
      </p:sp>
    </p:spTree>
    <p:extLst>
      <p:ext uri="{BB962C8B-B14F-4D97-AF65-F5344CB8AC3E}">
        <p14:creationId xmlns:p14="http://schemas.microsoft.com/office/powerpoint/2010/main" val="203446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Questions &amp; Answers, part 3</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361740" y="483627"/>
            <a:ext cx="8551845" cy="5531047"/>
          </a:xfrm>
          <a:prstGeom prst="rect">
            <a:avLst/>
          </a:prstGeom>
        </p:spPr>
        <p:txBody>
          <a:bodyPr/>
          <a:lstStyle/>
          <a:p>
            <a:pPr marL="571500" lvl="1" indent="-342900">
              <a:buFont typeface="Arial" panose="020B0604020202020204" pitchFamily="34" charset="0"/>
              <a:buChar char="•"/>
            </a:pPr>
            <a:r>
              <a:rPr lang="en-US" dirty="0">
                <a:latin typeface="+mj-lt"/>
                <a:ea typeface="+mn-lt"/>
                <a:cs typeface="+mn-lt"/>
              </a:rPr>
              <a:t>Does anyone have a procedure for processing claims for periodicals, without having publication patterns set up?</a:t>
            </a:r>
          </a:p>
          <a:p>
            <a:pPr marL="971550" lvl="2" indent="-342900">
              <a:buFont typeface="Arial" panose="020B0604020202020204" pitchFamily="34" charset="0"/>
              <a:buChar char="•"/>
            </a:pPr>
            <a:r>
              <a:rPr lang="en-US" dirty="0">
                <a:latin typeface="+mj-lt"/>
                <a:ea typeface="+mn-lt"/>
                <a:cs typeface="+mn-lt"/>
              </a:rPr>
              <a:t>Claiming is less robust in Alma without publication patterns and prediction.</a:t>
            </a:r>
          </a:p>
          <a:p>
            <a:pPr marL="971550" lvl="2" indent="-342900">
              <a:buFont typeface="Arial" panose="020B0604020202020204" pitchFamily="34" charset="0"/>
              <a:buChar char="•"/>
            </a:pPr>
            <a:r>
              <a:rPr lang="en-US" dirty="0">
                <a:latin typeface="+mj-lt"/>
                <a:ea typeface="+mn-lt"/>
                <a:cs typeface="+mn-lt"/>
              </a:rPr>
              <a:t>Good question for additional follow-up. (Alma-L, </a:t>
            </a:r>
            <a:r>
              <a:rPr lang="en-US" dirty="0" err="1">
                <a:latin typeface="+mj-lt"/>
                <a:ea typeface="+mn-lt"/>
                <a:cs typeface="+mn-lt"/>
              </a:rPr>
              <a:t>Techsig</a:t>
            </a:r>
            <a:r>
              <a:rPr lang="en-US" dirty="0">
                <a:latin typeface="+mj-lt"/>
                <a:ea typeface="+mn-lt"/>
                <a:cs typeface="+mn-lt"/>
              </a:rPr>
              <a:t>, etc.)</a:t>
            </a:r>
          </a:p>
          <a:p>
            <a:pPr marL="571500" lvl="1" indent="-342900">
              <a:buFont typeface="Arial" panose="020B0604020202020204" pitchFamily="34" charset="0"/>
              <a:buChar char="•"/>
            </a:pPr>
            <a:r>
              <a:rPr lang="en-US" dirty="0">
                <a:latin typeface="+mj-lt"/>
                <a:ea typeface="+mn-lt"/>
                <a:cs typeface="+mn-lt"/>
              </a:rPr>
              <a:t>I have been looking at the DARA suggestions and noticed a bunch of things related to our record cleanup. Have any suggestions been made for how to use that to do record cleanup?</a:t>
            </a:r>
          </a:p>
          <a:p>
            <a:pPr marL="971550" lvl="2" indent="-342900">
              <a:buFont typeface="Arial" panose="020B0604020202020204" pitchFamily="34" charset="0"/>
              <a:buChar char="•"/>
            </a:pPr>
            <a:r>
              <a:rPr lang="en-US" dirty="0">
                <a:latin typeface="+mj-lt"/>
                <a:ea typeface="+mn-lt"/>
                <a:cs typeface="+mn-lt"/>
              </a:rPr>
              <a:t>CARLI is starting to work on P2E record recommendations</a:t>
            </a:r>
          </a:p>
          <a:p>
            <a:pPr marL="571500" lvl="1" indent="-342900">
              <a:buFont typeface="Arial" panose="020B0604020202020204" pitchFamily="34" charset="0"/>
              <a:buChar char="•"/>
            </a:pPr>
            <a:endParaRPr lang="en-US" dirty="0">
              <a:latin typeface="+mj-lt"/>
              <a:ea typeface="+mn-lt"/>
              <a:cs typeface="+mn-lt"/>
            </a:endParaRPr>
          </a:p>
        </p:txBody>
      </p:sp>
    </p:spTree>
    <p:extLst>
      <p:ext uri="{BB962C8B-B14F-4D97-AF65-F5344CB8AC3E}">
        <p14:creationId xmlns:p14="http://schemas.microsoft.com/office/powerpoint/2010/main" val="518840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Today’s Agenda</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361740" y="520699"/>
            <a:ext cx="8551845" cy="4978401"/>
          </a:xfrm>
          <a:prstGeom prst="rect">
            <a:avLst/>
          </a:prstGeom>
        </p:spPr>
        <p:txBody>
          <a:bodyPr/>
          <a:lstStyle/>
          <a:p>
            <a:pPr marL="571500" lvl="1" indent="-342900">
              <a:buFont typeface="Arial" panose="020B0604020202020204" pitchFamily="34" charset="0"/>
              <a:buChar char="•"/>
            </a:pPr>
            <a:r>
              <a:rPr lang="en-US" dirty="0">
                <a:latin typeface="+mj-lt"/>
                <a:ea typeface="+mn-lt"/>
                <a:cs typeface="+mn-lt"/>
                <a:hlinkClick r:id="rId3"/>
              </a:rPr>
              <a:t>Implementing Acquisitions in Alma</a:t>
            </a:r>
            <a:r>
              <a:rPr lang="en-US" dirty="0">
                <a:latin typeface="+mj-lt"/>
                <a:ea typeface="+mn-lt"/>
                <a:cs typeface="+mn-lt"/>
              </a:rPr>
              <a:t> series</a:t>
            </a:r>
          </a:p>
          <a:p>
            <a:pPr marL="571500" lvl="1" indent="-342900">
              <a:buFont typeface="Arial" panose="020B0604020202020204" pitchFamily="34" charset="0"/>
              <a:buChar char="•"/>
            </a:pPr>
            <a:r>
              <a:rPr lang="en-US" dirty="0">
                <a:latin typeface="+mj-lt"/>
                <a:ea typeface="+mn-lt"/>
                <a:cs typeface="+mn-lt"/>
              </a:rPr>
              <a:t>Brief Fiscal Period Rollover refresher</a:t>
            </a:r>
          </a:p>
          <a:p>
            <a:pPr marL="571500" lvl="1" indent="-342900">
              <a:buFont typeface="Arial" panose="020B0604020202020204" pitchFamily="34" charset="0"/>
              <a:buChar char="•"/>
            </a:pPr>
            <a:r>
              <a:rPr lang="en-US" dirty="0">
                <a:latin typeface="+mj-lt"/>
                <a:ea typeface="+mn-lt"/>
                <a:cs typeface="+mn-lt"/>
              </a:rPr>
              <a:t>Q&amp;A</a:t>
            </a:r>
          </a:p>
          <a:p>
            <a:pPr marL="571500" lvl="1" indent="-342900">
              <a:buFont typeface="Arial" panose="020B0604020202020204" pitchFamily="34" charset="0"/>
              <a:buChar char="•"/>
            </a:pPr>
            <a:endParaRPr lang="en-US" dirty="0">
              <a:latin typeface="+mj-lt"/>
              <a:ea typeface="+mn-lt"/>
              <a:cs typeface="+mn-lt"/>
            </a:endParaRPr>
          </a:p>
          <a:p>
            <a:pPr marL="228600" lvl="1" indent="0">
              <a:buNone/>
            </a:pPr>
            <a:r>
              <a:rPr lang="en-US" dirty="0">
                <a:latin typeface="+mj-lt"/>
                <a:ea typeface="+mn-lt"/>
                <a:cs typeface="+mn-lt"/>
              </a:rPr>
              <a:t>Reminders:</a:t>
            </a:r>
          </a:p>
          <a:p>
            <a:pPr marL="571500" lvl="1" indent="-342900">
              <a:buFont typeface="Arial" panose="020B0604020202020204" pitchFamily="34" charset="0"/>
              <a:buChar char="•"/>
            </a:pPr>
            <a:r>
              <a:rPr lang="en-US" dirty="0">
                <a:latin typeface="+mj-lt"/>
                <a:ea typeface="+mn-lt"/>
                <a:cs typeface="+mn-lt"/>
              </a:rPr>
              <a:t>ELUNA virtual conference coming up in May</a:t>
            </a:r>
          </a:p>
          <a:p>
            <a:pPr marL="971550" lvl="2" indent="-342900">
              <a:buFont typeface="Arial" panose="020B0604020202020204" pitchFamily="34" charset="0"/>
              <a:buChar char="•"/>
            </a:pPr>
            <a:r>
              <a:rPr lang="en-US" dirty="0">
                <a:latin typeface="+mj-lt"/>
                <a:ea typeface="+mn-lt"/>
                <a:cs typeface="+mn-lt"/>
              </a:rPr>
              <a:t>Registration is required for access to the recorded sessions</a:t>
            </a:r>
          </a:p>
          <a:p>
            <a:pPr marL="571500" lvl="1" indent="-342900">
              <a:buFont typeface="Arial" panose="020B0604020202020204" pitchFamily="34" charset="0"/>
              <a:buChar char="•"/>
            </a:pPr>
            <a:r>
              <a:rPr lang="en-US" dirty="0">
                <a:latin typeface="+mj-lt"/>
                <a:ea typeface="+mn-lt"/>
                <a:cs typeface="+mn-lt"/>
              </a:rPr>
              <a:t>Next Alma </a:t>
            </a:r>
            <a:r>
              <a:rPr lang="en-US" dirty="0">
                <a:latin typeface="+mj-lt"/>
                <a:ea typeface="+mn-lt"/>
                <a:cs typeface="+mn-lt"/>
                <a:hlinkClick r:id="rId4"/>
              </a:rPr>
              <a:t>Monthly Release is May 1</a:t>
            </a:r>
            <a:endParaRPr lang="en-US" dirty="0">
              <a:latin typeface="+mj-lt"/>
              <a:ea typeface="+mn-lt"/>
              <a:cs typeface="+mn-lt"/>
            </a:endParaRPr>
          </a:p>
          <a:p>
            <a:pPr marL="971550" lvl="2" indent="-342900">
              <a:buFont typeface="Arial" panose="020B0604020202020204" pitchFamily="34" charset="0"/>
              <a:buChar char="•"/>
            </a:pPr>
            <a:r>
              <a:rPr lang="en-US" dirty="0">
                <a:latin typeface="+mj-lt"/>
                <a:ea typeface="+mn-lt"/>
                <a:cs typeface="+mn-lt"/>
                <a:hlinkClick r:id="rId5"/>
              </a:rPr>
              <a:t>Release schedule</a:t>
            </a:r>
            <a:r>
              <a:rPr lang="en-US" dirty="0">
                <a:latin typeface="+mj-lt"/>
                <a:ea typeface="+mn-lt"/>
                <a:cs typeface="+mn-lt"/>
              </a:rPr>
              <a:t> changes to quarterly after this</a:t>
            </a:r>
          </a:p>
          <a:p>
            <a:pPr marL="571500" lvl="1" indent="-342900">
              <a:buFont typeface="Arial" panose="020B0604020202020204" pitchFamily="34" charset="0"/>
              <a:buChar char="•"/>
            </a:pPr>
            <a:r>
              <a:rPr lang="en-US" dirty="0">
                <a:latin typeface="+mj-lt"/>
                <a:ea typeface="+mn-lt"/>
                <a:cs typeface="+mn-lt"/>
              </a:rPr>
              <a:t>CARLI Surveys are still open</a:t>
            </a:r>
          </a:p>
          <a:p>
            <a:pPr marL="971550" lvl="2" indent="-342900">
              <a:buFont typeface="Arial" panose="020B0604020202020204" pitchFamily="34" charset="0"/>
              <a:buChar char="•"/>
            </a:pPr>
            <a:r>
              <a:rPr lang="en-US" dirty="0">
                <a:latin typeface="+mj-lt"/>
                <a:ea typeface="+mn-lt"/>
                <a:cs typeface="+mn-lt"/>
                <a:hlinkClick r:id="rId6"/>
              </a:rPr>
              <a:t>I-Share Alma/Primo VE Confidence Survey</a:t>
            </a:r>
            <a:endParaRPr lang="en-US" dirty="0">
              <a:latin typeface="+mj-lt"/>
              <a:ea typeface="+mn-lt"/>
              <a:cs typeface="+mn-lt"/>
            </a:endParaRPr>
          </a:p>
          <a:p>
            <a:pPr marL="971550" lvl="2" indent="-342900">
              <a:buFont typeface="Arial" panose="020B0604020202020204" pitchFamily="34" charset="0"/>
              <a:buChar char="•"/>
            </a:pPr>
            <a:r>
              <a:rPr lang="en-US" dirty="0">
                <a:latin typeface="+mj-lt"/>
                <a:ea typeface="+mn-lt"/>
                <a:cs typeface="+mn-lt"/>
                <a:hlinkClick r:id="rId7"/>
              </a:rPr>
              <a:t>CARLI Technical Services Committee Cataloging Survey</a:t>
            </a:r>
            <a:endParaRPr lang="en-US" dirty="0">
              <a:latin typeface="+mj-lt"/>
              <a:ea typeface="+mn-lt"/>
              <a:cs typeface="+mn-lt"/>
            </a:endParaRPr>
          </a:p>
        </p:txBody>
      </p:sp>
      <p:sp>
        <p:nvSpPr>
          <p:cNvPr id="5" name="Content Placeholder 2">
            <a:extLst>
              <a:ext uri="{FF2B5EF4-FFF2-40B4-BE49-F238E27FC236}">
                <a16:creationId xmlns:a16="http://schemas.microsoft.com/office/drawing/2014/main" id="{97E09EF6-F6D0-4EE2-BF5F-1AC033273348}"/>
              </a:ext>
            </a:extLst>
          </p:cNvPr>
          <p:cNvSpPr txBox="1">
            <a:spLocks/>
          </p:cNvSpPr>
          <p:nvPr/>
        </p:nvSpPr>
        <p:spPr bwMode="auto">
          <a:xfrm>
            <a:off x="0" y="5499101"/>
            <a:ext cx="91440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lvl="1" indent="0">
              <a:buNone/>
            </a:pPr>
            <a:r>
              <a:rPr lang="en-US" sz="2000" dirty="0">
                <a:latin typeface="+mj-lt"/>
                <a:ea typeface="+mn-lt"/>
                <a:cs typeface="+mn-lt"/>
              </a:rPr>
              <a:t>Today’s slides available on the event page: </a:t>
            </a:r>
          </a:p>
          <a:p>
            <a:pPr marL="228600" lvl="1" indent="0">
              <a:buNone/>
            </a:pPr>
            <a:r>
              <a:rPr lang="en-US" sz="2000" dirty="0">
                <a:latin typeface="+mj-lt"/>
                <a:ea typeface="+mn-lt"/>
                <a:cs typeface="+mn-lt"/>
                <a:hlinkClick r:id="rId8"/>
              </a:rPr>
              <a:t>https://www.carli.illinois.edu/tech-services-qa-4</a:t>
            </a:r>
            <a:r>
              <a:rPr lang="en-US" sz="2000" dirty="0">
                <a:latin typeface="+mj-lt"/>
                <a:ea typeface="+mn-lt"/>
                <a:cs typeface="+mn-lt"/>
              </a:rPr>
              <a:t> </a:t>
            </a:r>
          </a:p>
        </p:txBody>
      </p:sp>
    </p:spTree>
    <p:extLst>
      <p:ext uri="{BB962C8B-B14F-4D97-AF65-F5344CB8AC3E}">
        <p14:creationId xmlns:p14="http://schemas.microsoft.com/office/powerpoint/2010/main" val="3130757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Implementing Acquisitions in Alma</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361740" y="1110808"/>
            <a:ext cx="8551845" cy="4928250"/>
          </a:xfrm>
          <a:prstGeom prst="rect">
            <a:avLst/>
          </a:prstGeom>
        </p:spPr>
        <p:txBody>
          <a:bodyPr/>
          <a:lstStyle/>
          <a:p>
            <a:pPr marL="228600" lvl="1" indent="0">
              <a:buNone/>
            </a:pPr>
            <a:r>
              <a:rPr lang="en-US" dirty="0">
                <a:latin typeface="+mj-lt"/>
                <a:ea typeface="+mn-lt"/>
                <a:cs typeface="+mn-lt"/>
              </a:rPr>
              <a:t>Webinar series of six parts, focusing on basic acquisitions in an IZ</a:t>
            </a:r>
          </a:p>
          <a:p>
            <a:pPr marL="571500" lvl="1" indent="-342900">
              <a:buFont typeface="Arial" panose="020B0604020202020204" pitchFamily="34" charset="0"/>
              <a:buChar char="•"/>
            </a:pPr>
            <a:r>
              <a:rPr lang="en-US" dirty="0">
                <a:latin typeface="+mj-lt"/>
                <a:ea typeface="+mn-lt"/>
                <a:cs typeface="+mn-lt"/>
                <a:hlinkClick r:id="rId3"/>
              </a:rPr>
              <a:t>https://knowledge.exlibrisgroup.com/Alma/Training/Webinars/Implementing_Acquisitions_in_Alma</a:t>
            </a:r>
            <a:endParaRPr lang="en-US" dirty="0">
              <a:latin typeface="+mj-lt"/>
              <a:ea typeface="+mn-lt"/>
              <a:cs typeface="+mn-lt"/>
            </a:endParaRPr>
          </a:p>
          <a:p>
            <a:pPr marL="571500" lvl="1" indent="-342900">
              <a:buFont typeface="Arial" panose="020B0604020202020204" pitchFamily="34" charset="0"/>
              <a:buChar char="•"/>
            </a:pPr>
            <a:r>
              <a:rPr lang="en-US" dirty="0">
                <a:latin typeface="+mj-lt"/>
                <a:ea typeface="+mn-lt"/>
                <a:cs typeface="+mn-lt"/>
              </a:rPr>
              <a:t>April 28: Automating the Acquisitions Process and Upcoming Improvements to the PO Line</a:t>
            </a:r>
          </a:p>
          <a:p>
            <a:pPr marL="971550" lvl="2" indent="-342900">
              <a:buFont typeface="Arial" panose="020B0604020202020204" pitchFamily="34" charset="0"/>
              <a:buChar char="•"/>
            </a:pPr>
            <a:r>
              <a:rPr lang="en-US" dirty="0">
                <a:latin typeface="+mj-lt"/>
                <a:ea typeface="+mn-lt"/>
                <a:cs typeface="+mn-lt"/>
              </a:rPr>
              <a:t> Automate tasks in part or in full</a:t>
            </a:r>
          </a:p>
          <a:p>
            <a:pPr marL="1428750" lvl="3" indent="-342900">
              <a:buFont typeface="Arial" panose="020B0604020202020204" pitchFamily="34" charset="0"/>
              <a:buChar char="•"/>
            </a:pPr>
            <a:r>
              <a:rPr lang="en-US" dirty="0">
                <a:latin typeface="+mj-lt"/>
                <a:ea typeface="+mn-lt"/>
                <a:cs typeface="+mn-lt"/>
              </a:rPr>
              <a:t>Order in Alma and send EDI order to vendor</a:t>
            </a:r>
          </a:p>
          <a:p>
            <a:pPr marL="1428750" lvl="3" indent="-342900">
              <a:buFont typeface="Arial" panose="020B0604020202020204" pitchFamily="34" charset="0"/>
              <a:buChar char="•"/>
            </a:pPr>
            <a:r>
              <a:rPr lang="en-US" dirty="0">
                <a:latin typeface="+mj-lt"/>
                <a:ea typeface="+mn-lt"/>
                <a:cs typeface="+mn-lt"/>
              </a:rPr>
              <a:t>Order in vendor and send EOD records to Alma</a:t>
            </a:r>
          </a:p>
          <a:p>
            <a:pPr marL="1428750" lvl="3" indent="-342900">
              <a:buFont typeface="Arial" panose="020B0604020202020204" pitchFamily="34" charset="0"/>
              <a:buChar char="•"/>
            </a:pPr>
            <a:r>
              <a:rPr lang="en-US" dirty="0">
                <a:latin typeface="+mj-lt"/>
                <a:ea typeface="+mn-lt"/>
                <a:cs typeface="+mn-lt"/>
              </a:rPr>
              <a:t>Receive vendor invoices via EDI into Alma</a:t>
            </a:r>
          </a:p>
          <a:p>
            <a:pPr marL="1428750" lvl="3" indent="-342900">
              <a:buFont typeface="Arial" panose="020B0604020202020204" pitchFamily="34" charset="0"/>
              <a:buChar char="•"/>
            </a:pPr>
            <a:r>
              <a:rPr lang="en-US" dirty="0">
                <a:latin typeface="+mj-lt"/>
                <a:ea typeface="+mn-lt"/>
                <a:cs typeface="+mn-lt"/>
              </a:rPr>
              <a:t>Send/receive claims via email or EDI</a:t>
            </a:r>
          </a:p>
          <a:p>
            <a:pPr marL="1428750" lvl="3" indent="-342900">
              <a:buFont typeface="Arial" panose="020B0604020202020204" pitchFamily="34" charset="0"/>
              <a:buChar char="•"/>
            </a:pPr>
            <a:r>
              <a:rPr lang="en-US" dirty="0">
                <a:latin typeface="+mj-lt"/>
                <a:ea typeface="+mn-lt"/>
                <a:cs typeface="+mn-lt"/>
              </a:rPr>
              <a:t>Finance integration with your campus ERP (e.g., Banner)</a:t>
            </a:r>
          </a:p>
          <a:p>
            <a:pPr marL="1885950" lvl="4" indent="-342900">
              <a:buFont typeface="Arial" panose="020B0604020202020204" pitchFamily="34" charset="0"/>
              <a:buChar char="•"/>
            </a:pPr>
            <a:r>
              <a:rPr lang="en-US" dirty="0">
                <a:latin typeface="+mj-lt"/>
                <a:ea typeface="+mn-lt"/>
                <a:cs typeface="+mn-lt"/>
              </a:rPr>
              <a:t>Alma may do both one-way (Alma -&gt; ERP) or two-way if ERP cooperates</a:t>
            </a:r>
          </a:p>
          <a:p>
            <a:pPr marL="1885950" lvl="4" indent="-342900">
              <a:buFont typeface="Arial" panose="020B0604020202020204" pitchFamily="34" charset="0"/>
              <a:buChar char="•"/>
            </a:pPr>
            <a:r>
              <a:rPr lang="en-US" dirty="0">
                <a:latin typeface="+mj-lt"/>
                <a:ea typeface="+mn-lt"/>
                <a:cs typeface="+mn-lt"/>
              </a:rPr>
              <a:t>Requires you to coordinate with your campus IT.</a:t>
            </a:r>
          </a:p>
          <a:p>
            <a:pPr marL="971550" lvl="2" indent="-342900">
              <a:buFont typeface="Arial" panose="020B0604020202020204" pitchFamily="34" charset="0"/>
              <a:buChar char="•"/>
            </a:pPr>
            <a:r>
              <a:rPr lang="en-US" dirty="0">
                <a:latin typeface="+mj-lt"/>
                <a:ea typeface="+mn-lt"/>
                <a:cs typeface="+mn-lt"/>
              </a:rPr>
              <a:t>Roadmap, </a:t>
            </a:r>
            <a:r>
              <a:rPr lang="en-US" dirty="0">
                <a:latin typeface="+mj-lt"/>
                <a:ea typeface="+mn-lt"/>
                <a:cs typeface="+mn-lt"/>
                <a:hlinkClick r:id="rId4"/>
              </a:rPr>
              <a:t>Improvements to PO Lines</a:t>
            </a:r>
            <a:endParaRPr lang="en-US" dirty="0">
              <a:latin typeface="+mj-lt"/>
              <a:ea typeface="+mn-lt"/>
              <a:cs typeface="+mn-lt"/>
            </a:endParaRPr>
          </a:p>
          <a:p>
            <a:pPr marL="571500" lvl="1" indent="-342900">
              <a:buFont typeface="Arial" panose="020B0604020202020204" pitchFamily="34" charset="0"/>
              <a:buChar char="•"/>
            </a:pPr>
            <a:endParaRPr lang="en-US" dirty="0">
              <a:latin typeface="+mj-lt"/>
              <a:ea typeface="+mn-lt"/>
              <a:cs typeface="+mn-lt"/>
            </a:endParaRPr>
          </a:p>
        </p:txBody>
      </p:sp>
    </p:spTree>
    <p:extLst>
      <p:ext uri="{BB962C8B-B14F-4D97-AF65-F5344CB8AC3E}">
        <p14:creationId xmlns:p14="http://schemas.microsoft.com/office/powerpoint/2010/main" val="1686157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Questions</a:t>
            </a:r>
          </a:p>
        </p:txBody>
      </p:sp>
      <p:sp>
        <p:nvSpPr>
          <p:cNvPr id="5" name="Content Placeholder 2">
            <a:extLst>
              <a:ext uri="{FF2B5EF4-FFF2-40B4-BE49-F238E27FC236}">
                <a16:creationId xmlns:a16="http://schemas.microsoft.com/office/drawing/2014/main" id="{97E09EF6-F6D0-4EE2-BF5F-1AC033273348}"/>
              </a:ext>
            </a:extLst>
          </p:cNvPr>
          <p:cNvSpPr txBox="1">
            <a:spLocks/>
          </p:cNvSpPr>
          <p:nvPr/>
        </p:nvSpPr>
        <p:spPr bwMode="auto">
          <a:xfrm>
            <a:off x="0" y="508011"/>
            <a:ext cx="9144000" cy="4063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lvl="1" indent="0">
              <a:buNone/>
            </a:pPr>
            <a:r>
              <a:rPr lang="en-US" sz="2000" dirty="0">
                <a:latin typeface="+mj-lt"/>
                <a:ea typeface="+mn-lt"/>
                <a:cs typeface="+mn-lt"/>
              </a:rPr>
              <a:t>Q&amp;A on Implementing Acquisitions + Automating + PO Line Improvements</a:t>
            </a:r>
          </a:p>
        </p:txBody>
      </p:sp>
      <p:sp>
        <p:nvSpPr>
          <p:cNvPr id="6" name="Content Placeholder 2">
            <a:extLst>
              <a:ext uri="{FF2B5EF4-FFF2-40B4-BE49-F238E27FC236}">
                <a16:creationId xmlns:a16="http://schemas.microsoft.com/office/drawing/2014/main" id="{1C3F64AB-8D37-4460-A51D-C736644C8173}"/>
              </a:ext>
            </a:extLst>
          </p:cNvPr>
          <p:cNvSpPr txBox="1">
            <a:spLocks/>
          </p:cNvSpPr>
          <p:nvPr/>
        </p:nvSpPr>
        <p:spPr bwMode="auto">
          <a:xfrm>
            <a:off x="361739" y="914400"/>
            <a:ext cx="8551845" cy="51246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0" lvl="1" indent="-342900">
              <a:buFont typeface="Arial" panose="020B0604020202020204" pitchFamily="34" charset="0"/>
              <a:buChar char="•"/>
            </a:pPr>
            <a:r>
              <a:rPr lang="en-US" dirty="0">
                <a:latin typeface="+mj-lt"/>
                <a:ea typeface="+mn-lt"/>
                <a:cs typeface="+mn-lt"/>
              </a:rPr>
              <a:t>Has anyone connected Alma with the campus ERP yet? </a:t>
            </a:r>
          </a:p>
        </p:txBody>
      </p:sp>
    </p:spTree>
    <p:extLst>
      <p:ext uri="{BB962C8B-B14F-4D97-AF65-F5344CB8AC3E}">
        <p14:creationId xmlns:p14="http://schemas.microsoft.com/office/powerpoint/2010/main" val="366853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Introduction to fiscal period close</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0" y="318655"/>
            <a:ext cx="9002110" cy="6137324"/>
          </a:xfrm>
          <a:prstGeom prst="rect">
            <a:avLst/>
          </a:prstGeom>
        </p:spPr>
        <p:txBody>
          <a:bodyPr/>
          <a:lstStyle/>
          <a:p>
            <a:pPr marL="228600" lvl="1" indent="0">
              <a:buNone/>
            </a:pPr>
            <a:endParaRPr lang="en-US" sz="1600" dirty="0">
              <a:latin typeface="+mj-lt"/>
              <a:ea typeface="+mn-lt"/>
              <a:cs typeface="+mn-lt"/>
            </a:endParaRPr>
          </a:p>
          <a:p>
            <a:pPr marL="571500" lvl="1" indent="-342900"/>
            <a:r>
              <a:rPr lang="en-US" sz="2400" dirty="0">
                <a:latin typeface="+mj-lt"/>
                <a:ea typeface="+mn-lt"/>
                <a:cs typeface="+mn-lt"/>
              </a:rPr>
              <a:t>What is Fiscal Period Close and What does it Accomplish in Alma?</a:t>
            </a:r>
          </a:p>
          <a:p>
            <a:pPr marL="971550" lvl="2" indent="-342900"/>
            <a:r>
              <a:rPr lang="en-US" sz="2100" dirty="0">
                <a:latin typeface="+mj-lt"/>
                <a:ea typeface="+mn-lt"/>
                <a:cs typeface="+mn-lt"/>
              </a:rPr>
              <a:t>Multi-step process that creates new Fiscal Period, Copies Ledger Structure, and Copies Open POLs to that new Fiscal Period/Ledger Structure.</a:t>
            </a:r>
          </a:p>
          <a:p>
            <a:pPr marL="971550" lvl="2" indent="-342900"/>
            <a:endParaRPr lang="en-US" sz="2100" dirty="0">
              <a:latin typeface="+mj-lt"/>
              <a:ea typeface="+mn-lt"/>
              <a:cs typeface="+mn-lt"/>
            </a:endParaRPr>
          </a:p>
          <a:p>
            <a:pPr marL="571500" lvl="1" indent="-342900"/>
            <a:r>
              <a:rPr lang="en-US" sz="2400" dirty="0">
                <a:latin typeface="+mj-lt"/>
                <a:ea typeface="+mn-lt"/>
                <a:cs typeface="+mn-lt"/>
              </a:rPr>
              <a:t>Why Bother?</a:t>
            </a:r>
          </a:p>
          <a:p>
            <a:pPr marL="971550" lvl="2" indent="-342900"/>
            <a:r>
              <a:rPr lang="en-US" sz="2100" dirty="0">
                <a:latin typeface="+mj-lt"/>
                <a:ea typeface="+mn-lt"/>
                <a:cs typeface="+mn-lt"/>
              </a:rPr>
              <a:t>In Alma Fiscal Periods are set on a strict 365 (or 366) day year.</a:t>
            </a:r>
          </a:p>
          <a:p>
            <a:pPr marL="971550" lvl="2" indent="-342900"/>
            <a:r>
              <a:rPr lang="en-US" sz="2100" dirty="0">
                <a:latin typeface="+mj-lt"/>
                <a:ea typeface="+mn-lt"/>
                <a:cs typeface="+mn-lt"/>
              </a:rPr>
              <a:t>Fiscal Period Close/Rollover moves your ledger structure and open POLs to the next year.</a:t>
            </a:r>
          </a:p>
          <a:p>
            <a:pPr marL="971550" lvl="2" indent="-342900"/>
            <a:endParaRPr lang="en-US" sz="2100" dirty="0">
              <a:latin typeface="+mj-lt"/>
              <a:ea typeface="+mn-lt"/>
              <a:cs typeface="+mn-lt"/>
            </a:endParaRPr>
          </a:p>
          <a:p>
            <a:pPr marL="571500" lvl="1" indent="-342900"/>
            <a:r>
              <a:rPr lang="en-US" sz="2400" dirty="0">
                <a:latin typeface="+mj-lt"/>
                <a:ea typeface="+mn-lt"/>
                <a:cs typeface="+mn-lt"/>
              </a:rPr>
              <a:t>Who does this?</a:t>
            </a:r>
          </a:p>
          <a:p>
            <a:pPr marL="971550" lvl="2" indent="-342900"/>
            <a:r>
              <a:rPr lang="en-US" sz="2100" dirty="0">
                <a:latin typeface="+mj-lt"/>
                <a:ea typeface="+mn-lt"/>
                <a:cs typeface="+mn-lt"/>
              </a:rPr>
              <a:t>In Alma you need the </a:t>
            </a:r>
            <a:r>
              <a:rPr lang="en-US" sz="2100" b="1" dirty="0">
                <a:latin typeface="+mj-lt"/>
                <a:ea typeface="+mn-lt"/>
                <a:cs typeface="+mn-lt"/>
              </a:rPr>
              <a:t>Fiscal Period Manager</a:t>
            </a:r>
            <a:r>
              <a:rPr lang="en-US" sz="2100" dirty="0">
                <a:latin typeface="+mj-lt"/>
                <a:ea typeface="+mn-lt"/>
                <a:cs typeface="+mn-lt"/>
              </a:rPr>
              <a:t> Role</a:t>
            </a:r>
          </a:p>
          <a:p>
            <a:pPr marL="971550" lvl="2" indent="-342900"/>
            <a:r>
              <a:rPr lang="en-US" sz="2100" dirty="0">
                <a:latin typeface="+mj-lt"/>
                <a:ea typeface="+mn-lt"/>
                <a:cs typeface="+mn-lt"/>
              </a:rPr>
              <a:t>You may ask CARLI staff to run these jobs</a:t>
            </a:r>
          </a:p>
          <a:p>
            <a:pPr marL="971550" lvl="2" indent="-342900"/>
            <a:r>
              <a:rPr lang="en-US" sz="2100" dirty="0">
                <a:latin typeface="+mj-lt"/>
                <a:ea typeface="+mn-lt"/>
                <a:cs typeface="+mn-lt"/>
              </a:rPr>
              <a:t>You are responsible for the data</a:t>
            </a:r>
          </a:p>
          <a:p>
            <a:pPr marL="971550" lvl="2" indent="-342900"/>
            <a:endParaRPr lang="en-US" sz="2100" dirty="0">
              <a:latin typeface="+mj-lt"/>
              <a:ea typeface="+mn-lt"/>
              <a:cs typeface="+mn-lt"/>
            </a:endParaRPr>
          </a:p>
        </p:txBody>
      </p:sp>
    </p:spTree>
    <p:extLst>
      <p:ext uri="{BB962C8B-B14F-4D97-AF65-F5344CB8AC3E}">
        <p14:creationId xmlns:p14="http://schemas.microsoft.com/office/powerpoint/2010/main" val="4210727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fiscal period close Process Overview</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0" y="508011"/>
            <a:ext cx="9002110" cy="5947968"/>
          </a:xfrm>
          <a:prstGeom prst="rect">
            <a:avLst/>
          </a:prstGeom>
        </p:spPr>
        <p:txBody>
          <a:bodyPr/>
          <a:lstStyle/>
          <a:p>
            <a:pPr marL="228600" lvl="1" indent="0">
              <a:buNone/>
            </a:pPr>
            <a:endParaRPr lang="en-US" sz="1600" dirty="0">
              <a:latin typeface="+mj-lt"/>
              <a:ea typeface="+mn-lt"/>
              <a:cs typeface="+mn-lt"/>
            </a:endParaRPr>
          </a:p>
          <a:p>
            <a:pPr marL="685800" lvl="1" indent="-457200">
              <a:buFont typeface="+mj-lt"/>
              <a:buAutoNum type="arabicPeriod"/>
            </a:pPr>
            <a:r>
              <a:rPr lang="en-US" sz="2400" dirty="0">
                <a:latin typeface="+mj-lt"/>
                <a:ea typeface="+mn-lt"/>
                <a:cs typeface="+mn-lt"/>
              </a:rPr>
              <a:t>Run ledger and fund rollover in DRAFT mode.</a:t>
            </a:r>
          </a:p>
          <a:p>
            <a:pPr marL="1085850" lvl="2" indent="-457200"/>
            <a:r>
              <a:rPr lang="en-US" sz="2100" dirty="0">
                <a:latin typeface="+mj-lt"/>
                <a:ea typeface="+mn-lt"/>
                <a:cs typeface="+mn-lt"/>
              </a:rPr>
              <a:t>Required to create new fiscal period in Alma</a:t>
            </a:r>
          </a:p>
          <a:p>
            <a:pPr marL="1085850" lvl="2" indent="-457200"/>
            <a:r>
              <a:rPr lang="en-US" sz="2100" dirty="0">
                <a:latin typeface="+mj-lt"/>
                <a:ea typeface="+mn-lt"/>
                <a:cs typeface="+mn-lt"/>
              </a:rPr>
              <a:t>Preview how current structure and allocations will roll</a:t>
            </a:r>
          </a:p>
          <a:p>
            <a:pPr marL="685800" lvl="1" indent="-457200">
              <a:buFont typeface="+mj-lt"/>
              <a:buAutoNum type="arabicPeriod"/>
            </a:pPr>
            <a:r>
              <a:rPr lang="en-US" sz="2400" dirty="0">
                <a:latin typeface="+mj-lt"/>
                <a:ea typeface="+mn-lt"/>
                <a:cs typeface="+mn-lt"/>
              </a:rPr>
              <a:t>Change status of new ledger from Draft to Active</a:t>
            </a:r>
          </a:p>
          <a:p>
            <a:pPr marL="1085850" lvl="2" indent="-457200"/>
            <a:r>
              <a:rPr lang="en-US" sz="2100" dirty="0">
                <a:latin typeface="+mj-lt"/>
                <a:ea typeface="+mn-lt"/>
                <a:cs typeface="+mn-lt"/>
              </a:rPr>
              <a:t>Alternatives exist here</a:t>
            </a:r>
          </a:p>
          <a:p>
            <a:pPr marL="685800" lvl="1" indent="-457200">
              <a:buFont typeface="+mj-lt"/>
              <a:buAutoNum type="arabicPeriod"/>
            </a:pPr>
            <a:r>
              <a:rPr lang="en-US" sz="2400" dirty="0">
                <a:latin typeface="+mj-lt"/>
                <a:ea typeface="+mn-lt"/>
                <a:cs typeface="+mn-lt"/>
              </a:rPr>
              <a:t>Run PO Line rollover in REPORT mode.</a:t>
            </a:r>
          </a:p>
          <a:p>
            <a:pPr marL="1085850" lvl="2" indent="-457200"/>
            <a:r>
              <a:rPr lang="en-US" sz="2100" dirty="0">
                <a:latin typeface="+mj-lt"/>
                <a:ea typeface="+mn-lt"/>
                <a:cs typeface="+mn-lt"/>
              </a:rPr>
              <a:t>Identifies which PO lines are “open” and eligible to roll</a:t>
            </a:r>
          </a:p>
          <a:p>
            <a:pPr marL="1085850" lvl="2" indent="-457200"/>
            <a:r>
              <a:rPr lang="en-US" sz="2100" dirty="0">
                <a:latin typeface="+mj-lt"/>
                <a:ea typeface="+mn-lt"/>
                <a:cs typeface="+mn-lt"/>
              </a:rPr>
              <a:t>Identifies which transactions will roll into new ledger</a:t>
            </a:r>
          </a:p>
          <a:p>
            <a:pPr marL="685800" lvl="1" indent="-457200">
              <a:buFont typeface="+mj-lt"/>
              <a:buAutoNum type="arabicPeriod"/>
            </a:pPr>
            <a:r>
              <a:rPr lang="en-US" sz="2400" dirty="0">
                <a:latin typeface="+mj-lt"/>
                <a:ea typeface="+mn-lt"/>
                <a:cs typeface="+mn-lt"/>
              </a:rPr>
              <a:t>Run PO Line rollover in active mode</a:t>
            </a:r>
          </a:p>
        </p:txBody>
      </p:sp>
    </p:spTree>
    <p:extLst>
      <p:ext uri="{BB962C8B-B14F-4D97-AF65-F5344CB8AC3E}">
        <p14:creationId xmlns:p14="http://schemas.microsoft.com/office/powerpoint/2010/main" val="1489903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Ledger Rollover</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0" y="508011"/>
            <a:ext cx="9144000" cy="5947968"/>
          </a:xfrm>
          <a:prstGeom prst="rect">
            <a:avLst/>
          </a:prstGeom>
        </p:spPr>
        <p:txBody>
          <a:bodyPr/>
          <a:lstStyle/>
          <a:p>
            <a:pPr marL="514350" lvl="1"/>
            <a:endParaRPr lang="en-US" sz="2100" dirty="0">
              <a:latin typeface="+mj-lt"/>
              <a:ea typeface="+mn-lt"/>
              <a:cs typeface="+mn-lt"/>
            </a:endParaRPr>
          </a:p>
          <a:p>
            <a:pPr marL="514350" lvl="1"/>
            <a:r>
              <a:rPr lang="en-US" sz="2400" dirty="0">
                <a:latin typeface="+mj-lt"/>
                <a:ea typeface="+mn-lt"/>
                <a:cs typeface="+mn-lt"/>
              </a:rPr>
              <a:t>Manual job that copies current fiscal period with all summary details and allocated funds to new fiscal period which is created as part of the job. </a:t>
            </a:r>
          </a:p>
          <a:p>
            <a:pPr marL="914400" lvl="2"/>
            <a:r>
              <a:rPr lang="en-US" sz="2100" dirty="0">
                <a:latin typeface="+mj-lt"/>
                <a:ea typeface="+mn-lt"/>
                <a:cs typeface="+mn-lt"/>
              </a:rPr>
              <a:t>Run in DRAFT MODE in order to edit Fiscal Period Name</a:t>
            </a:r>
          </a:p>
          <a:p>
            <a:pPr marL="914400" lvl="2"/>
            <a:r>
              <a:rPr lang="en-US" sz="2100" dirty="0">
                <a:latin typeface="+mj-lt"/>
                <a:ea typeface="+mn-lt"/>
                <a:cs typeface="+mn-lt"/>
              </a:rPr>
              <a:t>New ledger and funds are also editable, use caution</a:t>
            </a:r>
          </a:p>
          <a:p>
            <a:pPr marL="514350" lvl="1"/>
            <a:r>
              <a:rPr lang="en-US" sz="2400" dirty="0">
                <a:latin typeface="+mj-lt"/>
                <a:ea typeface="+mn-lt"/>
                <a:cs typeface="+mn-lt"/>
              </a:rPr>
              <a:t>Create Allocation From options</a:t>
            </a:r>
          </a:p>
          <a:p>
            <a:pPr marL="914400" lvl="2"/>
            <a:r>
              <a:rPr lang="en-US" sz="1800" dirty="0">
                <a:latin typeface="+mj-lt"/>
                <a:ea typeface="+mn-lt"/>
                <a:cs typeface="+mn-lt"/>
              </a:rPr>
              <a:t>None – new funds have $0.00 as starting allocation</a:t>
            </a:r>
          </a:p>
          <a:p>
            <a:pPr marL="914400" lvl="2"/>
            <a:r>
              <a:rPr lang="en-US" sz="1800" dirty="0">
                <a:latin typeface="+mj-lt"/>
                <a:ea typeface="+mn-lt"/>
                <a:cs typeface="+mn-lt"/>
              </a:rPr>
              <a:t>Current Allocation – new funds start with the active allocation of existing fund</a:t>
            </a:r>
          </a:p>
          <a:p>
            <a:pPr marL="914400" lvl="2"/>
            <a:r>
              <a:rPr lang="en-US" sz="1800" dirty="0">
                <a:latin typeface="+mj-lt"/>
                <a:ea typeface="+mn-lt"/>
                <a:cs typeface="+mn-lt"/>
              </a:rPr>
              <a:t>Cash Balance – new funds start with any remaining money from existing fund</a:t>
            </a:r>
          </a:p>
          <a:p>
            <a:pPr marL="914400" lvl="2"/>
            <a:r>
              <a:rPr lang="en-US" sz="1800" dirty="0">
                <a:latin typeface="+mj-lt"/>
                <a:ea typeface="+mn-lt"/>
                <a:cs typeface="+mn-lt"/>
              </a:rPr>
              <a:t>Current Allocation + Cash Balance</a:t>
            </a:r>
          </a:p>
          <a:p>
            <a:pPr marL="685800" lvl="2" indent="0">
              <a:buNone/>
            </a:pPr>
            <a:endParaRPr lang="en-US" sz="1800" dirty="0">
              <a:latin typeface="+mj-lt"/>
              <a:ea typeface="+mn-lt"/>
              <a:cs typeface="+mn-lt"/>
            </a:endParaRPr>
          </a:p>
        </p:txBody>
      </p:sp>
    </p:spTree>
    <p:extLst>
      <p:ext uri="{BB962C8B-B14F-4D97-AF65-F5344CB8AC3E}">
        <p14:creationId xmlns:p14="http://schemas.microsoft.com/office/powerpoint/2010/main" val="622303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Ledger Rollover, continued</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0" y="508011"/>
            <a:ext cx="9144000" cy="900164"/>
          </a:xfrm>
          <a:prstGeom prst="rect">
            <a:avLst/>
          </a:prstGeom>
        </p:spPr>
        <p:txBody>
          <a:bodyPr/>
          <a:lstStyle/>
          <a:p>
            <a:pPr marL="228600" lvl="1" indent="0">
              <a:buNone/>
            </a:pPr>
            <a:r>
              <a:rPr lang="en-US" sz="2100" dirty="0">
                <a:latin typeface="+mj-lt"/>
                <a:ea typeface="+mn-lt"/>
                <a:cs typeface="+mn-lt"/>
              </a:rPr>
              <a:t>To Run Ledger Rollover:</a:t>
            </a:r>
          </a:p>
          <a:p>
            <a:pPr marL="285750" lvl="1" indent="0">
              <a:buNone/>
            </a:pPr>
            <a:r>
              <a:rPr lang="en-US" sz="2100" dirty="0">
                <a:latin typeface="+mj-lt"/>
                <a:ea typeface="+mn-lt"/>
                <a:cs typeface="+mn-lt"/>
              </a:rPr>
              <a:t>Acquisitions &gt; Advanced Tools &gt; Rollover Ledgers</a:t>
            </a:r>
          </a:p>
        </p:txBody>
      </p:sp>
      <p:pic>
        <p:nvPicPr>
          <p:cNvPr id="7" name="Content Placeholder 7" descr="The Rollover Ledgers add job screen provides parameters for creating a new ledger from the previous year.">
            <a:extLst>
              <a:ext uri="{FF2B5EF4-FFF2-40B4-BE49-F238E27FC236}">
                <a16:creationId xmlns:a16="http://schemas.microsoft.com/office/drawing/2014/main" id="{7158DA98-D81E-48B6-87C8-DF5668474EA7}"/>
              </a:ext>
            </a:extLst>
          </p:cNvPr>
          <p:cNvPicPr>
            <a:picLocks noChangeAspect="1"/>
          </p:cNvPicPr>
          <p:nvPr/>
        </p:nvPicPr>
        <p:blipFill>
          <a:blip r:embed="rId3"/>
          <a:stretch>
            <a:fillRect/>
          </a:stretch>
        </p:blipFill>
        <p:spPr bwMode="auto">
          <a:xfrm>
            <a:off x="351932" y="1387774"/>
            <a:ext cx="8417625" cy="4190065"/>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1757737058"/>
      </p:ext>
    </p:extLst>
  </p:cSld>
  <p:clrMapOvr>
    <a:masterClrMapping/>
  </p:clrMapOvr>
</p:sld>
</file>

<file path=ppt/theme/theme1.xml><?xml version="1.0" encoding="utf-8"?>
<a:theme xmlns:a="http://schemas.openxmlformats.org/drawingml/2006/main" name="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4988</TotalTime>
  <Words>3670</Words>
  <Application>Microsoft Office PowerPoint</Application>
  <PresentationFormat>Letter Paper (8.5x11 in)</PresentationFormat>
  <Paragraphs>277</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Century Gothic</vt:lpstr>
      <vt:lpstr>lato</vt:lpstr>
      <vt:lpstr>Open Sans</vt:lpstr>
      <vt:lpstr>Roboto</vt:lpstr>
      <vt:lpstr>Times New Roman</vt:lpstr>
      <vt:lpstr>Wingdings</vt:lpstr>
      <vt:lpstr>Presentation11</vt:lpstr>
      <vt:lpstr>Technical Services Q&amp;A will start shortly</vt:lpstr>
      <vt:lpstr>Tech Services Q&amp;A 4/28/2021 Timely Acquisitions Topics</vt:lpstr>
      <vt:lpstr>Today’s Agenda</vt:lpstr>
      <vt:lpstr>Implementing Acquisitions in Alma</vt:lpstr>
      <vt:lpstr>Questions</vt:lpstr>
      <vt:lpstr>Introduction to fiscal period close</vt:lpstr>
      <vt:lpstr>fiscal period close Process Overview</vt:lpstr>
      <vt:lpstr>Ledger Rollover</vt:lpstr>
      <vt:lpstr>Ledger Rollover, continued</vt:lpstr>
      <vt:lpstr>Fiscal Period Update</vt:lpstr>
      <vt:lpstr>Reviewing Draft Ledgers</vt:lpstr>
      <vt:lpstr>Activating Ledgers</vt:lpstr>
      <vt:lpstr>Rollover PO LInes</vt:lpstr>
      <vt:lpstr>Reports from Rollover PO Lines</vt:lpstr>
      <vt:lpstr>Reports from Rollover PO Lines, details</vt:lpstr>
      <vt:lpstr>Evaluating PO Line Rollover</vt:lpstr>
      <vt:lpstr>Resources for Fiscal Period Close</vt:lpstr>
      <vt:lpstr>Questions &amp; Answers</vt:lpstr>
      <vt:lpstr>Questions &amp; Answers, part 2</vt:lpstr>
      <vt:lpstr>Questions &amp; Answers, part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I-Share Alma Primo VE Office hours will start shortly</dc:title>
  <dc:creator>Masciadrelli, Jennifer</dc:creator>
  <cp:lastModifiedBy>Schwitzner, Ted</cp:lastModifiedBy>
  <cp:revision>521</cp:revision>
  <dcterms:created xsi:type="dcterms:W3CDTF">2019-09-18T17:05:10Z</dcterms:created>
  <dcterms:modified xsi:type="dcterms:W3CDTF">2025-12-22T20:27:48Z</dcterms:modified>
</cp:coreProperties>
</file>