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3184" r:id="rId5"/>
    <p:sldId id="3185" r:id="rId6"/>
    <p:sldId id="3186" r:id="rId7"/>
    <p:sldId id="3209" r:id="rId8"/>
    <p:sldId id="3264" r:id="rId9"/>
    <p:sldId id="3290" r:id="rId10"/>
    <p:sldId id="3258" r:id="rId11"/>
    <p:sldId id="3267" r:id="rId12"/>
    <p:sldId id="3276" r:id="rId13"/>
    <p:sldId id="3275" r:id="rId14"/>
    <p:sldId id="3277" r:id="rId15"/>
    <p:sldId id="3278" r:id="rId16"/>
    <p:sldId id="3279" r:id="rId17"/>
    <p:sldId id="3280" r:id="rId18"/>
    <p:sldId id="3281" r:id="rId19"/>
    <p:sldId id="3282" r:id="rId20"/>
    <p:sldId id="3283" r:id="rId21"/>
    <p:sldId id="3284" r:id="rId22"/>
    <p:sldId id="3285" r:id="rId23"/>
    <p:sldId id="3286" r:id="rId24"/>
    <p:sldId id="3287" r:id="rId25"/>
    <p:sldId id="3288" r:id="rId26"/>
    <p:sldId id="3274" r:id="rId27"/>
    <p:sldId id="3289" r:id="rId28"/>
    <p:sldId id="3266" r:id="rId29"/>
    <p:sldId id="3265" r:id="rId30"/>
    <p:sldId id="3257" r:id="rId31"/>
    <p:sldId id="3269" r:id="rId32"/>
    <p:sldId id="3270" r:id="rId33"/>
    <p:sldId id="3273" r:id="rId34"/>
    <p:sldId id="3263" r:id="rId35"/>
    <p:sldId id="3268" r:id="rId36"/>
    <p:sldId id="3271" r:id="rId37"/>
    <p:sldId id="3198" r:id="rId38"/>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075EB-0E5A-F963-407B-990A90900088}" name="Masciadrelli, Jennifer" initials="MJ" userId="S::jmasciad@uillinois.edu::6ccfc54e-6ef4-4c47-aa09-bdb1c17db7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 id="2" name="Jennifer Hanna Masciadrelli" initials="JM" lastIdx="6" clrIdx="1">
    <p:extLst>
      <p:ext uri="{19B8F6BF-5375-455C-9EA6-DF929625EA0E}">
        <p15:presenceInfo xmlns:p15="http://schemas.microsoft.com/office/powerpoint/2012/main" userId="71Y7B493YIatweT83jg1vpRHhmZ2ASJfAAbCYmIh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D536D-039A-4495-98C4-72736A1A5E05}" v="110" dt="2022-04-07T14:25:10.104"/>
    <p1510:client id="{80E9B1D9-4D95-44DB-B993-87A0A4562FDE}" v="54" dt="2022-03-23T16:54:16.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72245" autoAdjust="0"/>
  </p:normalViewPr>
  <p:slideViewPr>
    <p:cSldViewPr snapToGrid="0" snapToObjects="1">
      <p:cViewPr varScale="1">
        <p:scale>
          <a:sx n="82" d="100"/>
          <a:sy n="82" d="100"/>
        </p:scale>
        <p:origin x="2328" y="108"/>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anna Masciadrelli" userId="71Y7B493YIatweT83jg1vpRHhmZ2ASJfAAbCYmIheLA=" providerId="None" clId="Web-{80E9B1D9-4D95-44DB-B993-87A0A4562FDE}"/>
    <pc:docChg chg="modSld">
      <pc:chgData name="Jennifer Hanna Masciadrelli" userId="71Y7B493YIatweT83jg1vpRHhmZ2ASJfAAbCYmIheLA=" providerId="None" clId="Web-{80E9B1D9-4D95-44DB-B993-87A0A4562FDE}" dt="2022-03-23T16:54:13.997" v="860" actId="20577"/>
      <pc:docMkLst>
        <pc:docMk/>
      </pc:docMkLst>
      <pc:sldChg chg="addCm">
        <pc:chgData name="Jennifer Hanna Masciadrelli" userId="71Y7B493YIatweT83jg1vpRHhmZ2ASJfAAbCYmIheLA=" providerId="None" clId="Web-{80E9B1D9-4D95-44DB-B993-87A0A4562FDE}" dt="2022-03-23T16:11:01.463" v="0"/>
        <pc:sldMkLst>
          <pc:docMk/>
          <pc:sldMk cId="3953818626" sldId="3258"/>
        </pc:sldMkLst>
      </pc:sldChg>
      <pc:sldChg chg="delCm">
        <pc:chgData name="Jennifer Hanna Masciadrelli" userId="71Y7B493YIatweT83jg1vpRHhmZ2ASJfAAbCYmIheLA=" providerId="None" clId="Web-{80E9B1D9-4D95-44DB-B993-87A0A4562FDE}" dt="2022-03-23T16:49:24.384" v="839"/>
        <pc:sldMkLst>
          <pc:docMk/>
          <pc:sldMk cId="935628479" sldId="3265"/>
        </pc:sldMkLst>
      </pc:sldChg>
      <pc:sldChg chg="modSp addCm">
        <pc:chgData name="Jennifer Hanna Masciadrelli" userId="71Y7B493YIatweT83jg1vpRHhmZ2ASJfAAbCYmIheLA=" providerId="None" clId="Web-{80E9B1D9-4D95-44DB-B993-87A0A4562FDE}" dt="2022-03-23T16:54:13.997" v="860" actId="20577"/>
        <pc:sldMkLst>
          <pc:docMk/>
          <pc:sldMk cId="733726122" sldId="3266"/>
        </pc:sldMkLst>
        <pc:spChg chg="mod">
          <ac:chgData name="Jennifer Hanna Masciadrelli" userId="71Y7B493YIatweT83jg1vpRHhmZ2ASJfAAbCYmIheLA=" providerId="None" clId="Web-{80E9B1D9-4D95-44DB-B993-87A0A4562FDE}" dt="2022-03-23T16:54:13.997" v="860" actId="20577"/>
          <ac:spMkLst>
            <pc:docMk/>
            <pc:sldMk cId="733726122" sldId="3266"/>
            <ac:spMk id="3" creationId="{B59C91BE-715E-4D3D-ABEC-EF628B1607A5}"/>
          </ac:spMkLst>
        </pc:spChg>
      </pc:sldChg>
      <pc:sldChg chg="modNotes">
        <pc:chgData name="Jennifer Hanna Masciadrelli" userId="71Y7B493YIatweT83jg1vpRHhmZ2ASJfAAbCYmIheLA=" providerId="None" clId="Web-{80E9B1D9-4D95-44DB-B993-87A0A4562FDE}" dt="2022-03-23T16:42:58.473" v="835"/>
        <pc:sldMkLst>
          <pc:docMk/>
          <pc:sldMk cId="582667962" sldId="3274"/>
        </pc:sldMkLst>
      </pc:sldChg>
      <pc:sldChg chg="modNotes">
        <pc:chgData name="Jennifer Hanna Masciadrelli" userId="71Y7B493YIatweT83jg1vpRHhmZ2ASJfAAbCYmIheLA=" providerId="None" clId="Web-{80E9B1D9-4D95-44DB-B993-87A0A4562FDE}" dt="2022-03-23T16:17:43.203" v="139"/>
        <pc:sldMkLst>
          <pc:docMk/>
          <pc:sldMk cId="3762124013" sldId="3275"/>
        </pc:sldMkLst>
      </pc:sldChg>
      <pc:sldChg chg="modNotes">
        <pc:chgData name="Jennifer Hanna Masciadrelli" userId="71Y7B493YIatweT83jg1vpRHhmZ2ASJfAAbCYmIheLA=" providerId="None" clId="Web-{80E9B1D9-4D95-44DB-B993-87A0A4562FDE}" dt="2022-03-23T16:17:16.781" v="128"/>
        <pc:sldMkLst>
          <pc:docMk/>
          <pc:sldMk cId="2859990394" sldId="3276"/>
        </pc:sldMkLst>
      </pc:sldChg>
      <pc:sldChg chg="modNotes">
        <pc:chgData name="Jennifer Hanna Masciadrelli" userId="71Y7B493YIatweT83jg1vpRHhmZ2ASJfAAbCYmIheLA=" providerId="None" clId="Web-{80E9B1D9-4D95-44DB-B993-87A0A4562FDE}" dt="2022-03-23T16:26:03.506" v="333"/>
        <pc:sldMkLst>
          <pc:docMk/>
          <pc:sldMk cId="793408290" sldId="3279"/>
        </pc:sldMkLst>
      </pc:sldChg>
      <pc:sldChg chg="addCm">
        <pc:chgData name="Jennifer Hanna Masciadrelli" userId="71Y7B493YIatweT83jg1vpRHhmZ2ASJfAAbCYmIheLA=" providerId="None" clId="Web-{80E9B1D9-4D95-44DB-B993-87A0A4562FDE}" dt="2022-03-23T16:28:47.212" v="334"/>
        <pc:sldMkLst>
          <pc:docMk/>
          <pc:sldMk cId="3547627390" sldId="3281"/>
        </pc:sldMkLst>
      </pc:sldChg>
      <pc:sldChg chg="modNotes">
        <pc:chgData name="Jennifer Hanna Masciadrelli" userId="71Y7B493YIatweT83jg1vpRHhmZ2ASJfAAbCYmIheLA=" providerId="None" clId="Web-{80E9B1D9-4D95-44DB-B993-87A0A4562FDE}" dt="2022-03-23T16:31:24.901" v="385"/>
        <pc:sldMkLst>
          <pc:docMk/>
          <pc:sldMk cId="2936836868" sldId="3284"/>
        </pc:sldMkLst>
      </pc:sldChg>
      <pc:sldChg chg="modNotes">
        <pc:chgData name="Jennifer Hanna Masciadrelli" userId="71Y7B493YIatweT83jg1vpRHhmZ2ASJfAAbCYmIheLA=" providerId="None" clId="Web-{80E9B1D9-4D95-44DB-B993-87A0A4562FDE}" dt="2022-03-23T16:33:13.059" v="458"/>
        <pc:sldMkLst>
          <pc:docMk/>
          <pc:sldMk cId="2305741562" sldId="3285"/>
        </pc:sldMkLst>
      </pc:sldChg>
      <pc:sldChg chg="modNotes">
        <pc:chgData name="Jennifer Hanna Masciadrelli" userId="71Y7B493YIatweT83jg1vpRHhmZ2ASJfAAbCYmIheLA=" providerId="None" clId="Web-{80E9B1D9-4D95-44DB-B993-87A0A4562FDE}" dt="2022-03-23T16:34:21.857" v="576"/>
        <pc:sldMkLst>
          <pc:docMk/>
          <pc:sldMk cId="4147778560" sldId="3286"/>
        </pc:sldMkLst>
      </pc:sldChg>
      <pc:sldChg chg="modNotes">
        <pc:chgData name="Jennifer Hanna Masciadrelli" userId="71Y7B493YIatweT83jg1vpRHhmZ2ASJfAAbCYmIheLA=" providerId="None" clId="Web-{80E9B1D9-4D95-44DB-B993-87A0A4562FDE}" dt="2022-03-23T16:37:42.203" v="754"/>
        <pc:sldMkLst>
          <pc:docMk/>
          <pc:sldMk cId="3937509529" sldId="3287"/>
        </pc:sldMkLst>
      </pc:sldChg>
      <pc:sldChg chg="addCm">
        <pc:chgData name="Jennifer Hanna Masciadrelli" userId="71Y7B493YIatweT83jg1vpRHhmZ2ASJfAAbCYmIheLA=" providerId="None" clId="Web-{80E9B1D9-4D95-44DB-B993-87A0A4562FDE}" dt="2022-03-23T16:42:24.363" v="802"/>
        <pc:sldMkLst>
          <pc:docMk/>
          <pc:sldMk cId="3986375666" sldId="3289"/>
        </pc:sldMkLst>
      </pc:sldChg>
    </pc:docChg>
  </pc:docChgLst>
  <pc:docChgLst>
    <pc:chgData name="Lisa Wallis" userId="bDIctmXYF2Zk8Nz/2xIyQeCuHCTpLKUItwP/LfDORQc=" providerId="None" clId="Web-{65AD536D-039A-4495-98C4-72736A1A5E05}"/>
    <pc:docChg chg="modSld">
      <pc:chgData name="Lisa Wallis" userId="bDIctmXYF2Zk8Nz/2xIyQeCuHCTpLKUItwP/LfDORQc=" providerId="None" clId="Web-{65AD536D-039A-4495-98C4-72736A1A5E05}" dt="2022-04-07T14:25:10.088" v="61" actId="20577"/>
      <pc:docMkLst>
        <pc:docMk/>
      </pc:docMkLst>
      <pc:sldChg chg="addSp modSp">
        <pc:chgData name="Lisa Wallis" userId="bDIctmXYF2Zk8Nz/2xIyQeCuHCTpLKUItwP/LfDORQc=" providerId="None" clId="Web-{65AD536D-039A-4495-98C4-72736A1A5E05}" dt="2022-04-07T14:25:10.088" v="61" actId="20577"/>
        <pc:sldMkLst>
          <pc:docMk/>
          <pc:sldMk cId="2922236451" sldId="3271"/>
        </pc:sldMkLst>
        <pc:spChg chg="add mod">
          <ac:chgData name="Lisa Wallis" userId="bDIctmXYF2Zk8Nz/2xIyQeCuHCTpLKUItwP/LfDORQc=" providerId="None" clId="Web-{65AD536D-039A-4495-98C4-72736A1A5E05}" dt="2022-04-07T14:25:10.088" v="61" actId="20577"/>
          <ac:spMkLst>
            <pc:docMk/>
            <pc:sldMk cId="2922236451" sldId="3271"/>
            <ac:spMk id="3" creationId="{6F0180D2-6FEC-2A47-6292-097B1276D6F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4/14/2022</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4/14/2022</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iso.org/workrooms/sush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The first step in setting up the SUSHI connection is to configure a subscriber for your institution. This needs to be done once, and typically an institution only needs one subscriber.</a:t>
            </a:r>
          </a:p>
          <a:p>
            <a:r>
              <a:rPr lang="en-US" dirty="0">
                <a:cs typeface="Calibri"/>
              </a:rPr>
              <a:t>In Configuration &gt; Acquisitions &gt; General &gt;Subscribers</a:t>
            </a:r>
          </a:p>
          <a:p>
            <a:endParaRPr lang="en-US" dirty="0">
              <a:cs typeface="Calibri"/>
            </a:endParaRPr>
          </a:p>
          <a:p>
            <a:r>
              <a:rPr lang="en-US" dirty="0">
                <a:cs typeface="Calibri"/>
              </a:rPr>
              <a:t>Click Add Row and add the Code and description leave Default Value as “Yes”.</a:t>
            </a:r>
          </a:p>
          <a:p>
            <a:endParaRPr lang="en-US" dirty="0">
              <a:cs typeface="Calibri"/>
            </a:endParaRPr>
          </a:p>
          <a:p>
            <a:r>
              <a:rPr lang="en-US" baseline="0" dirty="0">
                <a:cs typeface="Calibri"/>
              </a:rPr>
              <a:t>Select whatever code you desire here – your library’s 3 letter I-Share code, your “typical” initials, etc.</a:t>
            </a:r>
          </a:p>
          <a:p>
            <a:endParaRPr lang="en-US" baseline="0" dirty="0">
              <a:cs typeface="Calibri"/>
            </a:endParaRPr>
          </a:p>
          <a:p>
            <a:r>
              <a:rPr lang="en-US" baseline="0" dirty="0">
                <a:cs typeface="Calibri"/>
              </a:rPr>
              <a:t>In this example you can see Southern Illinois U Carbondale selected the code SIUC; Description “SIC Carbondale for SUSHI harvest” </a:t>
            </a:r>
          </a:p>
          <a:p>
            <a:endParaRPr lang="en-US" baseline="0" dirty="0">
              <a:cs typeface="Calibri"/>
            </a:endParaRPr>
          </a:p>
        </p:txBody>
      </p:sp>
    </p:spTree>
    <p:extLst>
      <p:ext uri="{BB962C8B-B14F-4D97-AF65-F5344CB8AC3E}">
        <p14:creationId xmlns:p14="http://schemas.microsoft.com/office/powerpoint/2010/main" val="165032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next step in setting up your SUSHI connection is to set up / verify you have a vendor record for the vendor(s) you wish to harvest.</a:t>
            </a:r>
          </a:p>
          <a:p>
            <a:endParaRPr lang="en-US" baseline="0" dirty="0">
              <a:cs typeface="Calibri"/>
            </a:endParaRPr>
          </a:p>
          <a:p>
            <a:r>
              <a:rPr lang="en-US" baseline="0" dirty="0">
                <a:cs typeface="Calibri"/>
              </a:rPr>
              <a:t>First check to see if you have a vendor. Search Alma for Vendor, Vendor Status All, and some part of the vendor Name.</a:t>
            </a:r>
          </a:p>
          <a:p>
            <a:endParaRPr lang="en-US" baseline="0" dirty="0">
              <a:cs typeface="Calibri"/>
            </a:endParaRPr>
          </a:p>
          <a:p>
            <a:r>
              <a:rPr lang="en-US" baseline="0" dirty="0">
                <a:cs typeface="Calibri"/>
              </a:rPr>
              <a:t>If no vendor exists click on Add vendor and create a new vendor for the publisher/platform.</a:t>
            </a:r>
          </a:p>
          <a:p>
            <a:endParaRPr lang="en-US" baseline="0" dirty="0">
              <a:cs typeface="Calibri"/>
            </a:endParaRPr>
          </a:p>
          <a:p>
            <a:r>
              <a:rPr lang="en-US" dirty="0">
                <a:cs typeface="Calibri"/>
              </a:rPr>
              <a:t>When adding a new vendor you Must select a Vendor Type, if you are setting up a new Vendor for SUSHI only select "Licensor" - if not planning on using acquisitions in the future.</a:t>
            </a:r>
          </a:p>
          <a:p>
            <a:endParaRPr lang="en-US" dirty="0">
              <a:cs typeface="Calibri"/>
            </a:endParaRPr>
          </a:p>
          <a:p>
            <a:r>
              <a:rPr lang="en-US" dirty="0">
                <a:cs typeface="Calibri"/>
              </a:rPr>
              <a:t>For tracking future purchases (for Cost Per Use, </a:t>
            </a:r>
            <a:r>
              <a:rPr lang="en-US" dirty="0" err="1">
                <a:cs typeface="Calibri"/>
              </a:rPr>
              <a:t>etc</a:t>
            </a:r>
            <a:r>
              <a:rPr lang="en-US" dirty="0">
                <a:cs typeface="Calibri"/>
              </a:rPr>
              <a:t>) Best Practice suggests setting up as Access Provider and providing all details about the vendor.</a:t>
            </a:r>
            <a:endParaRPr lang="en-US" baseline="0" dirty="0">
              <a:cs typeface="Calibri"/>
            </a:endParaRPr>
          </a:p>
        </p:txBody>
      </p:sp>
    </p:spTree>
    <p:extLst>
      <p:ext uri="{BB962C8B-B14F-4D97-AF65-F5344CB8AC3E}">
        <p14:creationId xmlns:p14="http://schemas.microsoft.com/office/powerpoint/2010/main" val="111658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If you are editing an existing vendor you can click on the vendor code or click the Row actions ellipsis and click Edit.</a:t>
            </a:r>
          </a:p>
        </p:txBody>
      </p:sp>
    </p:spTree>
    <p:extLst>
      <p:ext uri="{BB962C8B-B14F-4D97-AF65-F5344CB8AC3E}">
        <p14:creationId xmlns:p14="http://schemas.microsoft.com/office/powerpoint/2010/main" val="195389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Once you have added a vendor or selected to edit an existing vendor click the Usage Data tab.</a:t>
            </a:r>
          </a:p>
        </p:txBody>
      </p:sp>
    </p:spTree>
    <p:extLst>
      <p:ext uri="{BB962C8B-B14F-4D97-AF65-F5344CB8AC3E}">
        <p14:creationId xmlns:p14="http://schemas.microsoft.com/office/powerpoint/2010/main" val="147897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On the Usage data table click Add SUSHI account. At this point you need to know if your vendor will be providing release 4 or release 5 counter stats. Most vendors are providing COUNTER release 5 stats at this point, in addition to the credentials your vendor requires – which we’ll discuss on the next slide.</a:t>
            </a:r>
          </a:p>
        </p:txBody>
      </p:sp>
    </p:spTree>
    <p:extLst>
      <p:ext uri="{BB962C8B-B14F-4D97-AF65-F5344CB8AC3E}">
        <p14:creationId xmlns:p14="http://schemas.microsoft.com/office/powerpoint/2010/main" val="133297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Once you are ready to set up your SUSHI connection in your vendor record you should find your vendor admin account and get the SUSHI Connection information. The ERMTF has put together a web page that lists common vendors and how to find their SUSHI credentials, as well as links to other helpful web pages on this topic. </a:t>
            </a:r>
          </a:p>
        </p:txBody>
      </p:sp>
    </p:spTree>
    <p:extLst>
      <p:ext uri="{BB962C8B-B14F-4D97-AF65-F5344CB8AC3E}">
        <p14:creationId xmlns:p14="http://schemas.microsoft.com/office/powerpoint/2010/main" val="178663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Paste your SUSHI Connection information from your vendor’s webpage into the Alma vendor record “Request Details “ section. Connection details vary by platform, but the vendor platform SUSHI connection information page should make it clear what credentials you need.</a:t>
            </a:r>
          </a:p>
          <a:p>
            <a:r>
              <a:rPr lang="en-US" baseline="0" dirty="0">
                <a:cs typeface="Calibri"/>
              </a:rPr>
              <a:t>Be sure to ONLY fill in the information required – other information filled in the request details section can cause the connection to fail.</a:t>
            </a:r>
          </a:p>
          <a:p>
            <a:r>
              <a:rPr lang="en-US" baseline="0" dirty="0">
                <a:cs typeface="Calibri"/>
              </a:rPr>
              <a:t>Save the information.</a:t>
            </a:r>
          </a:p>
        </p:txBody>
      </p:sp>
    </p:spTree>
    <p:extLst>
      <p:ext uri="{BB962C8B-B14F-4D97-AF65-F5344CB8AC3E}">
        <p14:creationId xmlns:p14="http://schemas.microsoft.com/office/powerpoint/2010/main" val="147673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Once you have entered your institutions credentials,  Click to Test Connection.  </a:t>
            </a:r>
          </a:p>
        </p:txBody>
      </p:sp>
    </p:spTree>
    <p:extLst>
      <p:ext uri="{BB962C8B-B14F-4D97-AF65-F5344CB8AC3E}">
        <p14:creationId xmlns:p14="http://schemas.microsoft.com/office/powerpoint/2010/main" val="1279519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For Counter Release 5 a JSON file is created to save locally. If you have not previously saved and opened a JSON file you will receive an error message if you attempt to simply open the file. You can open a text editor and browse to the file to open it, or open it using your web browser. I’ll demo this in a moment. </a:t>
            </a:r>
          </a:p>
          <a:p>
            <a:endParaRPr lang="en-US" baseline="0" dirty="0">
              <a:cs typeface="Calibri"/>
            </a:endParaRPr>
          </a:p>
          <a:p>
            <a:r>
              <a:rPr lang="en-US" baseline="0" dirty="0">
                <a:cs typeface="Calibri"/>
              </a:rPr>
              <a:t>Successful tests will say Service Active: True</a:t>
            </a:r>
          </a:p>
          <a:p>
            <a:r>
              <a:rPr lang="en-US" baseline="0" dirty="0">
                <a:cs typeface="Calibri"/>
              </a:rPr>
              <a:t>Errors often pop up directly in Alma OR may end up with an error such as this one in the JSON file “Requestor is not authorized to access usage for Institution”</a:t>
            </a:r>
          </a:p>
          <a:p>
            <a:endParaRPr lang="en-US" baseline="0" dirty="0">
              <a:cs typeface="Calibri"/>
            </a:endParaRPr>
          </a:p>
          <a:p>
            <a:r>
              <a:rPr lang="en-US" baseline="0" dirty="0">
                <a:cs typeface="Calibri"/>
              </a:rPr>
              <a:t>Ex Libris has documentation we’ve shared here to troubleshoot these problems and manually test your SUSHI requests.</a:t>
            </a:r>
          </a:p>
        </p:txBody>
      </p:sp>
    </p:spTree>
    <p:extLst>
      <p:ext uri="{BB962C8B-B14F-4D97-AF65-F5344CB8AC3E}">
        <p14:creationId xmlns:p14="http://schemas.microsoft.com/office/powerpoint/2010/main" val="191299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For this Vendor – note that three pieces of information were required for SUSHI connection.</a:t>
            </a:r>
          </a:p>
          <a:p>
            <a:r>
              <a:rPr lang="en-US" dirty="0">
                <a:cs typeface="Calibri"/>
              </a:rPr>
              <a:t>Vendors will indicate what information they require.</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Once you have successfully tested your SUSHI Connection you can Add the USAGE report types you want to harvest.  Click Add Report type and a list of Counter Report types will pop up. If you are not familiar with the Counter Report types you can visit https://knowledge.exlibrisgroup.com/Alma/Product_Documentation/010Alma_Online_Help_(English)/020Acquisitions/090Acquisitions_Infrastructure/010Managing_Vendors/Managing_COUNTER-Compliant_Usage_Data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For more information.</a:t>
            </a:r>
          </a:p>
          <a:p>
            <a:endParaRPr lang="en-US" dirty="0">
              <a:cs typeface="Calibri"/>
            </a:endParaRPr>
          </a:p>
        </p:txBody>
      </p:sp>
    </p:spTree>
    <p:extLst>
      <p:ext uri="{BB962C8B-B14F-4D97-AF65-F5344CB8AC3E}">
        <p14:creationId xmlns:p14="http://schemas.microsoft.com/office/powerpoint/2010/main" val="144289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 </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In this example for EBSCO the institution has selected many more report types; so they are accessible and easily analyzed in Analytics via any report whenever they are needed.</a:t>
            </a:r>
            <a:endParaRPr lang="en-US" baseline="0" dirty="0">
              <a:cs typeface="Calibri"/>
            </a:endParaRPr>
          </a:p>
        </p:txBody>
      </p:sp>
    </p:spTree>
    <p:extLst>
      <p:ext uri="{BB962C8B-B14F-4D97-AF65-F5344CB8AC3E}">
        <p14:creationId xmlns:p14="http://schemas.microsoft.com/office/powerpoint/2010/main" val="2281015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Once you have added the Counter reports you want to harvest you Can choose to get as many stats as are available to start (I.e. since 2019). In the Vendor Details &gt; Usage Data Tab &gt; SUSHI Accounts &gt; select more actions and choose Custom Harvest. Choosing since 2019, or since June 2020 (when we went live on Alma), will allow you to have a good backfile of counter stats.</a:t>
            </a:r>
          </a:p>
          <a:p>
            <a:endParaRPr lang="en-US" dirty="0">
              <a:cs typeface="Calibri"/>
            </a:endParaRPr>
          </a:p>
          <a:p>
            <a:r>
              <a:rPr lang="en-US" dirty="0">
                <a:cs typeface="Calibri"/>
              </a:rPr>
              <a:t>After first harvest Alma will continue capturing data based on your schedule, based on recent month (only newest data is retrieved after first harvest).</a:t>
            </a:r>
            <a:endParaRPr lang="en-US" baseline="0" dirty="0">
              <a:cs typeface="Calibri"/>
            </a:endParaRPr>
          </a:p>
        </p:txBody>
      </p:sp>
    </p:spTree>
    <p:extLst>
      <p:ext uri="{BB962C8B-B14F-4D97-AF65-F5344CB8AC3E}">
        <p14:creationId xmlns:p14="http://schemas.microsoft.com/office/powerpoint/2010/main" val="10070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You can verify the Harvested data by looking under Vendor Details &gt; Usage Data &gt; and see the uploaded files section.</a:t>
            </a:r>
          </a:p>
        </p:txBody>
      </p:sp>
    </p:spTree>
    <p:extLst>
      <p:ext uri="{BB962C8B-B14F-4D97-AF65-F5344CB8AC3E}">
        <p14:creationId xmlns:p14="http://schemas.microsoft.com/office/powerpoint/2010/main" val="3057458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Once you have harvested your “back dated” statistics you can set up your automated harvest. Go to Configuration &gt; Acquisitions &gt; General &gt; Acquisitions Job Configuration.</a:t>
            </a:r>
          </a:p>
          <a:p>
            <a:endParaRPr lang="en-US" dirty="0">
              <a:cs typeface="Calibri"/>
            </a:endParaRPr>
          </a:p>
          <a:p>
            <a:r>
              <a:rPr lang="en-US" dirty="0">
                <a:cs typeface="Calibri"/>
              </a:rPr>
              <a:t>Set Status to Active.</a:t>
            </a:r>
          </a:p>
          <a:p>
            <a:r>
              <a:rPr lang="en-US" dirty="0">
                <a:cs typeface="Calibri"/>
              </a:rPr>
              <a:t>There are 5 available schedule options.  Definitely adjust default Schedule to be a monthly schedule. It was the consensus on the ERMTF that choosing the 25</a:t>
            </a:r>
            <a:r>
              <a:rPr lang="en-US" baseline="30000" dirty="0">
                <a:cs typeface="Calibri"/>
              </a:rPr>
              <a:t>th</a:t>
            </a:r>
            <a:r>
              <a:rPr lang="en-US" dirty="0">
                <a:cs typeface="Calibri"/>
              </a:rPr>
              <a:t> of each month would allow for those vendors who are slow to get their monthly status out (and result in fewer errors to check on the institutions end).</a:t>
            </a:r>
          </a:p>
          <a:p>
            <a:endParaRPr lang="en-US" dirty="0">
              <a:cs typeface="Calibri"/>
            </a:endParaRPr>
          </a:p>
          <a:p>
            <a:r>
              <a:rPr lang="en-US" dirty="0">
                <a:cs typeface="Calibri"/>
              </a:rPr>
              <a:t>Email notifications especially important for errors, be sure to set up email notifications to those who are “in the know” about the process and the statistics.</a:t>
            </a:r>
          </a:p>
        </p:txBody>
      </p:sp>
    </p:spTree>
    <p:extLst>
      <p:ext uri="{BB962C8B-B14F-4D97-AF65-F5344CB8AC3E}">
        <p14:creationId xmlns:p14="http://schemas.microsoft.com/office/powerpoint/2010/main" val="220197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Once you get regular harvesting set up you can check the job reports – either through the emailed reports as indicated on previous slides, and or on the Alma Admin &gt;Manage Jobs and sets &gt; Monitor Jobs &gt; Scheduled&gt; SUSHI Harvesting job &gt; job history from row actions.</a:t>
            </a:r>
          </a:p>
          <a:p>
            <a:endParaRPr lang="en-US" baseline="0" dirty="0">
              <a:cs typeface="Calibri"/>
            </a:endParaRPr>
          </a:p>
          <a:p>
            <a:r>
              <a:rPr lang="en-US" baseline="0" dirty="0">
                <a:cs typeface="Calibri"/>
              </a:rPr>
              <a:t>If there are errors you can review the common error messages and recommended actions at this new web page.</a:t>
            </a:r>
          </a:p>
        </p:txBody>
      </p:sp>
    </p:spTree>
    <p:extLst>
      <p:ext uri="{BB962C8B-B14F-4D97-AF65-F5344CB8AC3E}">
        <p14:creationId xmlns:p14="http://schemas.microsoft.com/office/powerpoint/2010/main" val="134381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br>
              <a:rPr lang="en-US" dirty="0">
                <a:effectLst/>
              </a:rPr>
            </a:br>
            <a:endParaRPr lang="en-US" baseline="0" dirty="0">
              <a:cs typeface="Calibri"/>
            </a:endParaRPr>
          </a:p>
        </p:txBody>
      </p:sp>
    </p:spTree>
    <p:extLst>
      <p:ext uri="{BB962C8B-B14F-4D97-AF65-F5344CB8AC3E}">
        <p14:creationId xmlns:p14="http://schemas.microsoft.com/office/powerpoint/2010/main" val="1235529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21812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99003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mention IPEDS</a:t>
            </a:r>
          </a:p>
        </p:txBody>
      </p:sp>
    </p:spTree>
    <p:extLst>
      <p:ext uri="{BB962C8B-B14F-4D97-AF65-F5344CB8AC3E}">
        <p14:creationId xmlns:p14="http://schemas.microsoft.com/office/powerpoint/2010/main" val="1424595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Mention IPEDS</a:t>
            </a:r>
          </a:p>
        </p:txBody>
      </p:sp>
    </p:spTree>
    <p:extLst>
      <p:ext uri="{BB962C8B-B14F-4D97-AF65-F5344CB8AC3E}">
        <p14:creationId xmlns:p14="http://schemas.microsoft.com/office/powerpoint/2010/main" val="302118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868667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Test connection</a:t>
            </a:r>
            <a:br>
              <a:rPr lang="en-US" baseline="0" dirty="0">
                <a:cs typeface="Calibri"/>
              </a:rPr>
            </a:br>
            <a:r>
              <a:rPr lang="en-US" baseline="0" dirty="0">
                <a:cs typeface="Calibri"/>
              </a:rPr>
              <a:t>Analytics</a:t>
            </a:r>
          </a:p>
        </p:txBody>
      </p:sp>
    </p:spTree>
    <p:extLst>
      <p:ext uri="{BB962C8B-B14F-4D97-AF65-F5344CB8AC3E}">
        <p14:creationId xmlns:p14="http://schemas.microsoft.com/office/powerpoint/2010/main" val="388536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Setting up now and in summertime – ready for next years stats!</a:t>
            </a:r>
          </a:p>
          <a:p>
            <a:r>
              <a:rPr lang="en-US" baseline="0" dirty="0">
                <a:cs typeface="Calibri"/>
              </a:rPr>
              <a:t>Take your time and get big vendors in. Double check your SUSHI accounts when you are checking other vendor settings.</a:t>
            </a:r>
          </a:p>
          <a:p>
            <a:endParaRPr lang="en-US" baseline="0" dirty="0">
              <a:cs typeface="Calibri"/>
            </a:endParaRPr>
          </a:p>
        </p:txBody>
      </p:sp>
    </p:spTree>
    <p:extLst>
      <p:ext uri="{BB962C8B-B14F-4D97-AF65-F5344CB8AC3E}">
        <p14:creationId xmlns:p14="http://schemas.microsoft.com/office/powerpoint/2010/main" val="3332898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69034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I’d like to just take a minute to thank the members of the Electronic resources Management Task force, listed here.</a:t>
            </a:r>
          </a:p>
          <a:p>
            <a:endParaRPr lang="en-US" baseline="0" dirty="0">
              <a:cs typeface="Calibri"/>
            </a:endParaRPr>
          </a:p>
          <a:p>
            <a:r>
              <a:rPr lang="en-US" baseline="0" dirty="0">
                <a:cs typeface="Calibri"/>
              </a:rPr>
              <a:t>In Particular the members of the Analytics subcommittee who worked on this presentation and associated documentation: Andrea Imre, Megan </a:t>
            </a:r>
            <a:r>
              <a:rPr lang="en-US" baseline="0" dirty="0" err="1">
                <a:cs typeface="Calibri"/>
              </a:rPr>
              <a:t>Ruenz</a:t>
            </a:r>
            <a:r>
              <a:rPr lang="en-US" baseline="0" dirty="0">
                <a:cs typeface="Calibri"/>
              </a:rPr>
              <a:t>, Cindy Scott and Lisa Wallis. Also, my CARLI colleagues who serve as liaisons to the task force with me: Denise Green and Nicole Ream-Sotomayor.</a:t>
            </a:r>
          </a:p>
          <a:p>
            <a:endParaRPr lang="en-US" baseline="0" dirty="0">
              <a:cs typeface="Calibri"/>
            </a:endParaRPr>
          </a:p>
          <a:p>
            <a:r>
              <a:rPr lang="en-US" baseline="0" dirty="0">
                <a:cs typeface="Calibri"/>
              </a:rPr>
              <a:t>If you would like to serve on the newly minted E-Resources Management Committee please volunteer on the form mentioned on the previous slide.</a:t>
            </a:r>
          </a:p>
        </p:txBody>
      </p:sp>
    </p:spTree>
    <p:extLst>
      <p:ext uri="{BB962C8B-B14F-4D97-AF65-F5344CB8AC3E}">
        <p14:creationId xmlns:p14="http://schemas.microsoft.com/office/powerpoint/2010/main" val="34918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Let’s get started by talking about the Why! Why should we take the time to set up SUSHI harvesting in Alma? Setting up the automated harvesting of your COUNTER data replaces the time consuming user-mediated collection of those COUNTER usage data reports and spreadsheet downloads.</a:t>
            </a:r>
          </a:p>
          <a:p>
            <a:endParaRPr lang="en-US" baseline="0" dirty="0">
              <a:cs typeface="Calibri"/>
            </a:endParaRPr>
          </a:p>
          <a:p>
            <a:r>
              <a:rPr lang="en-US" baseline="0" dirty="0">
                <a:cs typeface="Calibri"/>
              </a:rPr>
              <a:t>The SUSHI (</a:t>
            </a:r>
            <a:r>
              <a:rPr lang="en-US" b="0" dirty="0">
                <a:solidFill>
                  <a:srgbClr val="21759B"/>
                </a:solidFill>
                <a:effectLst/>
                <a:hlinkClick r:id="rId3"/>
              </a:rPr>
              <a:t>Standardized Usage Statistics Harvesting Initiative</a:t>
            </a:r>
            <a:r>
              <a:rPr lang="en-US" b="0" dirty="0">
                <a:solidFill>
                  <a:srgbClr val="21759B"/>
                </a:solidFill>
                <a:effectLst/>
              </a:rPr>
              <a:t>) </a:t>
            </a:r>
            <a:r>
              <a:rPr lang="en-US" baseline="0" dirty="0">
                <a:cs typeface="Calibri"/>
              </a:rPr>
              <a:t>Protocol provides automated harvest of the reports you have set up to harvest. You can then use that data to run Analytics for your IPEDS and ACRL reports, for any institutional annual reports, and even get cost per use data if you have set up alma acquisitions.</a:t>
            </a:r>
          </a:p>
          <a:p>
            <a:endParaRPr lang="en-US" baseline="0" dirty="0">
              <a:cs typeface="Calibri"/>
            </a:endParaRPr>
          </a:p>
          <a:p>
            <a:r>
              <a:rPr lang="en-US" baseline="0" dirty="0">
                <a:cs typeface="Calibri"/>
              </a:rPr>
              <a:t>&lt;Float in </a:t>
            </a:r>
            <a:r>
              <a:rPr lang="en-US" baseline="0" dirty="0" err="1">
                <a:cs typeface="Calibri"/>
              </a:rPr>
              <a:t>snippit</a:t>
            </a:r>
            <a:r>
              <a:rPr lang="en-US" baseline="0" dirty="0">
                <a:cs typeface="Calibri"/>
              </a:rPr>
              <a:t> of report&gt; Here is an example of a report in Analytics, All of this data is prepopulated, Depending on the vendors you’ve set up SUSHI for, and the COUNTER reports you’ve loaded. The process of setting up your SUSHI connections and accessing the data in Analytics will be discussed in today’s presentation.</a:t>
            </a:r>
          </a:p>
        </p:txBody>
      </p:sp>
    </p:spTree>
    <p:extLst>
      <p:ext uri="{BB962C8B-B14F-4D97-AF65-F5344CB8AC3E}">
        <p14:creationId xmlns:p14="http://schemas.microsoft.com/office/powerpoint/2010/main" val="80307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We’ll start by reviewing the alma roles needed for this process, then walk through each step needed to set up a SUSHI connection. </a:t>
            </a:r>
          </a:p>
          <a:p>
            <a:r>
              <a:rPr lang="en-US" baseline="0" dirty="0">
                <a:cs typeface="Calibri"/>
              </a:rPr>
              <a:t>You’ll need to set up a SUSHI subscriber</a:t>
            </a:r>
          </a:p>
          <a:p>
            <a:r>
              <a:rPr lang="en-US" baseline="0" dirty="0">
                <a:cs typeface="Calibri"/>
              </a:rPr>
              <a:t>You’ll need a vendor record for each vendor you wish to harvest SUSHI data for</a:t>
            </a:r>
          </a:p>
          <a:p>
            <a:r>
              <a:rPr lang="en-US" baseline="0" dirty="0">
                <a:cs typeface="Calibri"/>
              </a:rPr>
              <a:t>On the vendor record you will add SUSHI account information, and test the connection.</a:t>
            </a:r>
          </a:p>
          <a:p>
            <a:r>
              <a:rPr lang="en-US" baseline="0" dirty="0">
                <a:cs typeface="Calibri"/>
              </a:rPr>
              <a:t>Once the testing is complete you can harvest usage data</a:t>
            </a:r>
          </a:p>
          <a:p>
            <a:r>
              <a:rPr lang="en-US" baseline="0" dirty="0">
                <a:cs typeface="Calibri"/>
              </a:rPr>
              <a:t>Finally you can use that data to run reports in Alma Analytics!</a:t>
            </a:r>
          </a:p>
          <a:p>
            <a:endParaRPr lang="en-US" baseline="0" dirty="0">
              <a:cs typeface="Calibri"/>
            </a:endParaRPr>
          </a:p>
          <a:p>
            <a:r>
              <a:rPr lang="en-US" baseline="0" dirty="0">
                <a:cs typeface="Calibri"/>
              </a:rPr>
              <a:t>Let’s get started.</a:t>
            </a:r>
          </a:p>
        </p:txBody>
      </p:sp>
    </p:spTree>
    <p:extLst>
      <p:ext uri="{BB962C8B-B14F-4D97-AF65-F5344CB8AC3E}">
        <p14:creationId xmlns:p14="http://schemas.microsoft.com/office/powerpoint/2010/main" val="307460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On this slide we have shared the various roles you may need to set up SUSHI harvesting. Ideally you will have all four roles but if you don’t have General System Administrator role the tasks that are done with that role are infrequent and can be done by whomever does have that role at your institution.</a:t>
            </a:r>
          </a:p>
          <a:p>
            <a:endParaRPr lang="en-US" dirty="0">
              <a:cs typeface="Calibri"/>
            </a:endParaRPr>
          </a:p>
        </p:txBody>
      </p:sp>
    </p:spTree>
    <p:extLst>
      <p:ext uri="{BB962C8B-B14F-4D97-AF65-F5344CB8AC3E}">
        <p14:creationId xmlns:p14="http://schemas.microsoft.com/office/powerpoint/2010/main" val="866262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sushicred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knowledge.exlibrisgroup.com/Alma/Knowledge_Articles/Troubleshooting_Tips_for_COUNTER_5_SUSHI_Harvestin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sushierror"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rli.illinois.edu/products-services/i-share/alma-analytics/copy_repor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wanted-carli-committee-volunteer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surveymonkey.com/r/almaconfidencesurve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010Managing_Vendors/Managing_COUNTER-Compliant_Usage_Dat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Setting up SUSHI Connections – CONFIGURE SUBSCRIBER(S)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endParaRPr lang="en-US" sz="1200" b="1" dirty="0">
              <a:latin typeface="+mj-lt"/>
              <a:ea typeface="+mn-lt"/>
              <a:cs typeface="+mn-lt"/>
            </a:endParaRPr>
          </a:p>
          <a:p>
            <a:r>
              <a:rPr lang="fr-FR" b="1" dirty="0">
                <a:latin typeface="+mj-lt"/>
              </a:rPr>
              <a:t>Configuration Menu &gt; Acquisitions &gt; General &gt; </a:t>
            </a:r>
            <a:r>
              <a:rPr lang="fr-FR" b="1" dirty="0" err="1">
                <a:latin typeface="+mj-lt"/>
              </a:rPr>
              <a:t>Subscribers</a:t>
            </a:r>
            <a:r>
              <a:rPr lang="fr-FR" b="1" dirty="0">
                <a:latin typeface="+mj-lt"/>
              </a:rPr>
              <a:t> </a:t>
            </a:r>
            <a:r>
              <a:rPr lang="en-US" dirty="0">
                <a:latin typeface="+mj-lt"/>
              </a:rPr>
              <a:t>Must configure at least one subscriber &gt; click on Add a row </a:t>
            </a:r>
            <a:endParaRPr lang="en-US" sz="2000" dirty="0">
              <a:latin typeface="+mj-lt"/>
              <a:ea typeface="+mn-lt"/>
              <a:cs typeface="+mn-lt"/>
            </a:endParaRPr>
          </a:p>
          <a:p>
            <a:endParaRPr lang="en-US" sz="16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p:txBody>
      </p:sp>
      <p:pic>
        <p:nvPicPr>
          <p:cNvPr id="3" name="Picture 2">
            <a:extLst>
              <a:ext uri="{FF2B5EF4-FFF2-40B4-BE49-F238E27FC236}">
                <a16:creationId xmlns:a16="http://schemas.microsoft.com/office/drawing/2014/main" id="{E13D1C7D-DB3C-4D0E-AEEA-D551220AF61C}"/>
              </a:ext>
            </a:extLst>
          </p:cNvPr>
          <p:cNvPicPr>
            <a:picLocks noChangeAspect="1"/>
          </p:cNvPicPr>
          <p:nvPr/>
        </p:nvPicPr>
        <p:blipFill>
          <a:blip r:embed="rId3"/>
          <a:stretch>
            <a:fillRect/>
          </a:stretch>
        </p:blipFill>
        <p:spPr>
          <a:xfrm>
            <a:off x="357642" y="4508322"/>
            <a:ext cx="8428716" cy="1947698"/>
          </a:xfrm>
          <a:prstGeom prst="rect">
            <a:avLst/>
          </a:prstGeom>
        </p:spPr>
      </p:pic>
      <p:pic>
        <p:nvPicPr>
          <p:cNvPr id="6" name="Picture 5">
            <a:extLst>
              <a:ext uri="{FF2B5EF4-FFF2-40B4-BE49-F238E27FC236}">
                <a16:creationId xmlns:a16="http://schemas.microsoft.com/office/drawing/2014/main" id="{04850B2A-3807-4EEE-9BCA-98A0E639BD80}"/>
              </a:ext>
            </a:extLst>
          </p:cNvPr>
          <p:cNvPicPr>
            <a:picLocks noChangeAspect="1"/>
          </p:cNvPicPr>
          <p:nvPr/>
        </p:nvPicPr>
        <p:blipFill>
          <a:blip r:embed="rId4"/>
          <a:stretch>
            <a:fillRect/>
          </a:stretch>
        </p:blipFill>
        <p:spPr>
          <a:xfrm>
            <a:off x="3438883" y="1701479"/>
            <a:ext cx="2338028" cy="2587224"/>
          </a:xfrm>
          <a:prstGeom prst="rect">
            <a:avLst/>
          </a:prstGeom>
        </p:spPr>
      </p:pic>
    </p:spTree>
    <p:extLst>
      <p:ext uri="{BB962C8B-B14F-4D97-AF65-F5344CB8AC3E}">
        <p14:creationId xmlns:p14="http://schemas.microsoft.com/office/powerpoint/2010/main" val="376212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Setting up SUSHI Connections – VENDOR RECORDS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sz="2000" dirty="0">
                <a:latin typeface="+mj-lt"/>
                <a:ea typeface="+mn-lt"/>
                <a:cs typeface="+mn-lt"/>
              </a:rPr>
              <a:t>Must have a vendor record in Alma to set up SUSHI harvesting for that vendor</a:t>
            </a:r>
          </a:p>
          <a:p>
            <a:pPr marL="342900" indent="-342900">
              <a:buFont typeface="+mj-lt"/>
              <a:buAutoNum type="arabicPeriod"/>
            </a:pPr>
            <a:r>
              <a:rPr lang="en-US" sz="2000" dirty="0">
                <a:latin typeface="+mj-lt"/>
                <a:ea typeface="+mn-lt"/>
                <a:cs typeface="+mn-lt"/>
              </a:rPr>
              <a:t>Search Alma Vendors with </a:t>
            </a:r>
            <a:r>
              <a:rPr lang="en-US" sz="2000" b="1" dirty="0">
                <a:latin typeface="+mj-lt"/>
                <a:ea typeface="+mn-lt"/>
                <a:cs typeface="+mn-lt"/>
              </a:rPr>
              <a:t>vendor status = All </a:t>
            </a:r>
          </a:p>
          <a:p>
            <a:pPr marL="342900" indent="-342900">
              <a:buFont typeface="+mj-lt"/>
              <a:buAutoNum type="arabicPeriod"/>
            </a:pPr>
            <a:r>
              <a:rPr lang="en-US" sz="2000" dirty="0">
                <a:latin typeface="+mj-lt"/>
                <a:ea typeface="+mn-lt"/>
                <a:cs typeface="+mn-lt"/>
              </a:rPr>
              <a:t>If no vendor exists, click on </a:t>
            </a:r>
            <a:r>
              <a:rPr lang="en-US" sz="2000" b="1" dirty="0">
                <a:latin typeface="+mj-lt"/>
                <a:ea typeface="+mn-lt"/>
                <a:cs typeface="+mn-lt"/>
              </a:rPr>
              <a:t>Add vendor </a:t>
            </a:r>
            <a:r>
              <a:rPr lang="en-US" sz="2000" dirty="0">
                <a:latin typeface="+mj-lt"/>
                <a:ea typeface="+mn-lt"/>
                <a:cs typeface="+mn-lt"/>
              </a:rPr>
              <a:t>and create a new vendor for the publisher/platform.</a:t>
            </a:r>
          </a:p>
          <a:p>
            <a:r>
              <a:rPr lang="en-US" sz="2000" dirty="0">
                <a:latin typeface="+mj-lt"/>
                <a:ea typeface="+mn-lt"/>
                <a:cs typeface="+mn-lt"/>
              </a:rPr>
              <a:t> </a:t>
            </a:r>
          </a:p>
          <a:p>
            <a:pPr algn="ctr"/>
            <a:endParaRPr lang="en-US" sz="3200" dirty="0">
              <a:latin typeface="+mj-lt"/>
              <a:ea typeface="+mn-lt"/>
              <a:cs typeface="+mn-lt"/>
            </a:endParaRPr>
          </a:p>
        </p:txBody>
      </p:sp>
      <p:pic>
        <p:nvPicPr>
          <p:cNvPr id="6" name="Picture 5">
            <a:extLst>
              <a:ext uri="{FF2B5EF4-FFF2-40B4-BE49-F238E27FC236}">
                <a16:creationId xmlns:a16="http://schemas.microsoft.com/office/drawing/2014/main" id="{BD2ACDE9-9140-4042-9066-3CD6225F23DA}"/>
              </a:ext>
            </a:extLst>
          </p:cNvPr>
          <p:cNvPicPr>
            <a:picLocks noChangeAspect="1"/>
          </p:cNvPicPr>
          <p:nvPr/>
        </p:nvPicPr>
        <p:blipFill>
          <a:blip r:embed="rId3"/>
          <a:stretch>
            <a:fillRect/>
          </a:stretch>
        </p:blipFill>
        <p:spPr>
          <a:xfrm>
            <a:off x="0" y="2197280"/>
            <a:ext cx="9144000" cy="3482011"/>
          </a:xfrm>
          <a:prstGeom prst="rect">
            <a:avLst/>
          </a:prstGeom>
        </p:spPr>
      </p:pic>
    </p:spTree>
    <p:extLst>
      <p:ext uri="{BB962C8B-B14F-4D97-AF65-F5344CB8AC3E}">
        <p14:creationId xmlns:p14="http://schemas.microsoft.com/office/powerpoint/2010/main" val="79189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Setting up SUSHI Connections – VENDOR RECORDS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dirty="0">
                <a:latin typeface="+mj-lt"/>
              </a:rPr>
              <a:t>Edit Vendor record:</a:t>
            </a:r>
          </a:p>
          <a:p>
            <a:pPr marL="457200" indent="-457200">
              <a:buFont typeface="+mj-lt"/>
              <a:buAutoNum type="alphaLcPeriod"/>
            </a:pPr>
            <a:r>
              <a:rPr lang="en-US" dirty="0">
                <a:latin typeface="+mj-lt"/>
              </a:rPr>
              <a:t>click on </a:t>
            </a:r>
            <a:r>
              <a:rPr lang="en-US" b="1" dirty="0">
                <a:latin typeface="+mj-lt"/>
              </a:rPr>
              <a:t>Vendor code </a:t>
            </a:r>
            <a:r>
              <a:rPr lang="en-US" dirty="0">
                <a:latin typeface="+mj-lt"/>
              </a:rPr>
              <a:t>OR </a:t>
            </a:r>
          </a:p>
          <a:p>
            <a:pPr marL="457200" indent="-457200">
              <a:buFont typeface="+mj-lt"/>
              <a:buAutoNum type="alphaLcPeriod"/>
            </a:pPr>
            <a:r>
              <a:rPr lang="en-US" dirty="0">
                <a:latin typeface="+mj-lt"/>
              </a:rPr>
              <a:t>select </a:t>
            </a:r>
            <a:r>
              <a:rPr lang="en-US" b="1" dirty="0">
                <a:latin typeface="+mj-lt"/>
              </a:rPr>
              <a:t>Edit</a:t>
            </a:r>
            <a:r>
              <a:rPr lang="en-US" dirty="0">
                <a:latin typeface="+mj-lt"/>
              </a:rPr>
              <a:t> in the row actions list for the vendor</a:t>
            </a:r>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3" name="Picture 2">
            <a:extLst>
              <a:ext uri="{FF2B5EF4-FFF2-40B4-BE49-F238E27FC236}">
                <a16:creationId xmlns:a16="http://schemas.microsoft.com/office/drawing/2014/main" id="{D6B4936B-4415-4473-8BB4-89A5E9516C6B}"/>
              </a:ext>
            </a:extLst>
          </p:cNvPr>
          <p:cNvPicPr>
            <a:picLocks noChangeAspect="1"/>
          </p:cNvPicPr>
          <p:nvPr/>
        </p:nvPicPr>
        <p:blipFill>
          <a:blip r:embed="rId3"/>
          <a:stretch>
            <a:fillRect/>
          </a:stretch>
        </p:blipFill>
        <p:spPr>
          <a:xfrm>
            <a:off x="0" y="2210292"/>
            <a:ext cx="9144000" cy="2437415"/>
          </a:xfrm>
          <a:prstGeom prst="rect">
            <a:avLst/>
          </a:prstGeom>
        </p:spPr>
      </p:pic>
    </p:spTree>
    <p:extLst>
      <p:ext uri="{BB962C8B-B14F-4D97-AF65-F5344CB8AC3E}">
        <p14:creationId xmlns:p14="http://schemas.microsoft.com/office/powerpoint/2010/main" val="4664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VENDOR RECORDS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dirty="0">
                <a:latin typeface="+mj-lt"/>
              </a:rPr>
              <a:t>Click on Vendor Details’ </a:t>
            </a:r>
            <a:r>
              <a:rPr lang="en-US" b="1" dirty="0">
                <a:latin typeface="+mj-lt"/>
              </a:rPr>
              <a:t>Usage Data </a:t>
            </a:r>
            <a:r>
              <a:rPr lang="en-US" dirty="0">
                <a:latin typeface="+mj-lt"/>
              </a:rPr>
              <a:t>Tab</a:t>
            </a:r>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6" name="Picture 5">
            <a:extLst>
              <a:ext uri="{FF2B5EF4-FFF2-40B4-BE49-F238E27FC236}">
                <a16:creationId xmlns:a16="http://schemas.microsoft.com/office/drawing/2014/main" id="{3C3C8E2D-7D0C-47EF-AE03-05EF07C6073F}"/>
              </a:ext>
            </a:extLst>
          </p:cNvPr>
          <p:cNvPicPr>
            <a:picLocks noChangeAspect="1"/>
          </p:cNvPicPr>
          <p:nvPr/>
        </p:nvPicPr>
        <p:blipFill>
          <a:blip r:embed="rId3"/>
          <a:stretch>
            <a:fillRect/>
          </a:stretch>
        </p:blipFill>
        <p:spPr>
          <a:xfrm>
            <a:off x="18535" y="2068145"/>
            <a:ext cx="9144000" cy="4041223"/>
          </a:xfrm>
          <a:prstGeom prst="rect">
            <a:avLst/>
          </a:prstGeom>
        </p:spPr>
      </p:pic>
    </p:spTree>
    <p:extLst>
      <p:ext uri="{BB962C8B-B14F-4D97-AF65-F5344CB8AC3E}">
        <p14:creationId xmlns:p14="http://schemas.microsoft.com/office/powerpoint/2010/main" val="79340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Add SUSHI ACCOUNT TO VENDOR RECORD</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dirty="0">
                <a:latin typeface="+mj-lt"/>
              </a:rPr>
              <a:t>On Usage Data: </a:t>
            </a:r>
          </a:p>
          <a:p>
            <a:pPr marL="457200" indent="-457200">
              <a:buFont typeface="+mj-lt"/>
              <a:buAutoNum type="arabicPeriod"/>
            </a:pPr>
            <a:r>
              <a:rPr lang="en-US" dirty="0">
                <a:latin typeface="+mj-lt"/>
              </a:rPr>
              <a:t>Click on </a:t>
            </a:r>
            <a:r>
              <a:rPr lang="en-US" b="1" dirty="0">
                <a:latin typeface="+mj-lt"/>
              </a:rPr>
              <a:t>Add SUSHI Account</a:t>
            </a:r>
          </a:p>
          <a:p>
            <a:pPr marL="457200" indent="-457200">
              <a:buFont typeface="+mj-lt"/>
              <a:buAutoNum type="arabicPeriod"/>
            </a:pPr>
            <a:r>
              <a:rPr lang="en-US" dirty="0">
                <a:latin typeface="+mj-lt"/>
              </a:rPr>
              <a:t>Select Release 4 or Release 5 </a:t>
            </a:r>
          </a:p>
          <a:p>
            <a:r>
              <a:rPr lang="en-US" dirty="0">
                <a:latin typeface="+mj-lt"/>
              </a:rPr>
              <a:t>(Note: most vendors provide stats in COUNTER Release 5 and many have phased out provision of COUNTER Release 4)</a:t>
            </a:r>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7" name="Picture 6">
            <a:extLst>
              <a:ext uri="{FF2B5EF4-FFF2-40B4-BE49-F238E27FC236}">
                <a16:creationId xmlns:a16="http://schemas.microsoft.com/office/drawing/2014/main" id="{953A7DE7-818E-4731-9B71-5B1415DC6932}"/>
              </a:ext>
            </a:extLst>
          </p:cNvPr>
          <p:cNvPicPr>
            <a:picLocks noChangeAspect="1"/>
          </p:cNvPicPr>
          <p:nvPr/>
        </p:nvPicPr>
        <p:blipFill>
          <a:blip r:embed="rId3"/>
          <a:stretch>
            <a:fillRect/>
          </a:stretch>
        </p:blipFill>
        <p:spPr>
          <a:xfrm>
            <a:off x="0" y="3194249"/>
            <a:ext cx="9144000" cy="2419366"/>
          </a:xfrm>
          <a:prstGeom prst="rect">
            <a:avLst/>
          </a:prstGeom>
        </p:spPr>
      </p:pic>
    </p:spTree>
    <p:extLst>
      <p:ext uri="{BB962C8B-B14F-4D97-AF65-F5344CB8AC3E}">
        <p14:creationId xmlns:p14="http://schemas.microsoft.com/office/powerpoint/2010/main" val="402757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GET SUSHI CONNECTION INFO FROM VENDOR</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939088"/>
          </a:xfrm>
          <a:prstGeom prst="rect">
            <a:avLst/>
          </a:prstGeom>
        </p:spPr>
        <p:txBody>
          <a:bodyPr/>
          <a:lstStyle/>
          <a:p>
            <a:pPr marL="342900" indent="-342900">
              <a:buFont typeface="Arial" panose="020B0604020202020204" pitchFamily="34" charset="0"/>
              <a:buChar char="•"/>
            </a:pPr>
            <a:r>
              <a:rPr lang="en-US" sz="2400" dirty="0">
                <a:latin typeface="+mj-lt"/>
              </a:rPr>
              <a:t>Log into vendor admin account</a:t>
            </a:r>
          </a:p>
          <a:p>
            <a:pPr marL="342900" indent="-342900">
              <a:buFont typeface="Arial" panose="020B0604020202020204" pitchFamily="34" charset="0"/>
              <a:buChar char="•"/>
            </a:pPr>
            <a:r>
              <a:rPr lang="en-US" sz="2400" dirty="0">
                <a:latin typeface="+mj-lt"/>
              </a:rPr>
              <a:t>Locate SUSHI Connection info, this example is for EBSCO</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See </a:t>
            </a:r>
            <a:r>
              <a:rPr lang="en-US" sz="2000" dirty="0">
                <a:latin typeface="+mj-lt"/>
                <a:hlinkClick r:id="rId3"/>
              </a:rPr>
              <a:t>https://www.carli.illinois.edu/products-services/i-share/electronic-res-man/sushicreds</a:t>
            </a:r>
            <a:r>
              <a:rPr lang="en-US" sz="2000" dirty="0">
                <a:latin typeface="+mj-lt"/>
              </a:rPr>
              <a:t> </a:t>
            </a:r>
            <a:r>
              <a:rPr lang="en-US" sz="2400" dirty="0">
                <a:latin typeface="+mj-lt"/>
              </a:rPr>
              <a:t>with information on finding SUSHI connection information for other platforms/vendors</a:t>
            </a:r>
            <a:endParaRPr lang="en-US" sz="2400" dirty="0">
              <a:latin typeface="+mj-lt"/>
              <a:ea typeface="+mn-lt"/>
              <a:cs typeface="+mn-lt"/>
            </a:endParaRPr>
          </a:p>
        </p:txBody>
      </p:sp>
      <p:pic>
        <p:nvPicPr>
          <p:cNvPr id="6" name="Picture 5">
            <a:extLst>
              <a:ext uri="{FF2B5EF4-FFF2-40B4-BE49-F238E27FC236}">
                <a16:creationId xmlns:a16="http://schemas.microsoft.com/office/drawing/2014/main" id="{68C9C09C-5C0F-41E8-822A-F98C70A54540}"/>
              </a:ext>
            </a:extLst>
          </p:cNvPr>
          <p:cNvPicPr>
            <a:picLocks noChangeAspect="1"/>
          </p:cNvPicPr>
          <p:nvPr/>
        </p:nvPicPr>
        <p:blipFill>
          <a:blip r:embed="rId4"/>
          <a:stretch>
            <a:fillRect/>
          </a:stretch>
        </p:blipFill>
        <p:spPr>
          <a:xfrm>
            <a:off x="1770925" y="1571772"/>
            <a:ext cx="5011839" cy="3477334"/>
          </a:xfrm>
          <a:prstGeom prst="rect">
            <a:avLst/>
          </a:prstGeom>
        </p:spPr>
      </p:pic>
    </p:spTree>
    <p:extLst>
      <p:ext uri="{BB962C8B-B14F-4D97-AF65-F5344CB8AC3E}">
        <p14:creationId xmlns:p14="http://schemas.microsoft.com/office/powerpoint/2010/main" val="354762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ADD SUSHI REQUEST DETAILS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marL="342900" indent="-342900">
              <a:buFont typeface="Arial" panose="020B0604020202020204" pitchFamily="34" charset="0"/>
              <a:buChar char="•"/>
            </a:pPr>
            <a:r>
              <a:rPr lang="en-US" sz="2000" dirty="0">
                <a:latin typeface="+mj-lt"/>
              </a:rPr>
              <a:t>Paste SUSHI Connection info on vendor’s Alma SUSHI Account Request Details </a:t>
            </a:r>
          </a:p>
          <a:p>
            <a:pPr marL="342900" indent="-342900">
              <a:buFont typeface="Arial" panose="020B0604020202020204" pitchFamily="34" charset="0"/>
              <a:buChar char="•"/>
            </a:pPr>
            <a:r>
              <a:rPr lang="en-US" sz="2000" dirty="0">
                <a:latin typeface="+mj-lt"/>
              </a:rPr>
              <a:t>Connection details vary by vendor/platform. Most often used fields are: </a:t>
            </a:r>
          </a:p>
          <a:p>
            <a:r>
              <a:rPr lang="en-US" sz="2000" dirty="0">
                <a:latin typeface="+mj-lt"/>
              </a:rPr>
              <a:t>          Requester ID, Customer ID, and many also require an API Key. </a:t>
            </a:r>
          </a:p>
          <a:p>
            <a:pPr algn="ctr"/>
            <a:r>
              <a:rPr lang="en-US" sz="1800" b="1" dirty="0">
                <a:latin typeface="+mj-lt"/>
              </a:rPr>
              <a:t>!!!  DO NOT FILL OUT FIELDS NOT REQUIRED BY VENDOR/PLATFORM !!! </a:t>
            </a:r>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3" name="Picture 2">
            <a:extLst>
              <a:ext uri="{FF2B5EF4-FFF2-40B4-BE49-F238E27FC236}">
                <a16:creationId xmlns:a16="http://schemas.microsoft.com/office/drawing/2014/main" id="{94E8195C-74BA-4D6A-9898-6276D34DB51E}"/>
              </a:ext>
            </a:extLst>
          </p:cNvPr>
          <p:cNvPicPr>
            <a:picLocks noChangeAspect="1"/>
          </p:cNvPicPr>
          <p:nvPr/>
        </p:nvPicPr>
        <p:blipFill>
          <a:blip r:embed="rId3"/>
          <a:stretch>
            <a:fillRect/>
          </a:stretch>
        </p:blipFill>
        <p:spPr>
          <a:xfrm>
            <a:off x="18535" y="2436416"/>
            <a:ext cx="9144000" cy="3913573"/>
          </a:xfrm>
          <a:prstGeom prst="rect">
            <a:avLst/>
          </a:prstGeom>
        </p:spPr>
      </p:pic>
    </p:spTree>
    <p:extLst>
      <p:ext uri="{BB962C8B-B14F-4D97-AF65-F5344CB8AC3E}">
        <p14:creationId xmlns:p14="http://schemas.microsoft.com/office/powerpoint/2010/main" val="195931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TEST SUSHI CONNECTION </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sz="2400" dirty="0">
                <a:latin typeface="+mj-lt"/>
              </a:rPr>
              <a:t>Test SUSHI Connection</a:t>
            </a:r>
          </a:p>
          <a:p>
            <a:endParaRPr lang="en-US" sz="2400" dirty="0">
              <a:latin typeface="+mj-lt"/>
            </a:endParaRPr>
          </a:p>
          <a:p>
            <a:endParaRPr lang="en-US" sz="2400" dirty="0">
              <a:latin typeface="+mj-lt"/>
              <a:ea typeface="+mn-lt"/>
              <a:cs typeface="+mn-lt"/>
            </a:endParaRPr>
          </a:p>
          <a:p>
            <a:endParaRPr lang="en-US" sz="2400" dirty="0">
              <a:latin typeface="+mj-lt"/>
              <a:ea typeface="+mn-lt"/>
              <a:cs typeface="+mn-lt"/>
            </a:endParaRPr>
          </a:p>
          <a:p>
            <a:pPr algn="ctr"/>
            <a:endParaRPr lang="en-US" sz="2400" dirty="0">
              <a:latin typeface="+mj-lt"/>
              <a:ea typeface="+mn-lt"/>
              <a:cs typeface="+mn-lt"/>
            </a:endParaRPr>
          </a:p>
        </p:txBody>
      </p:sp>
      <p:pic>
        <p:nvPicPr>
          <p:cNvPr id="5" name="Picture 4">
            <a:extLst>
              <a:ext uri="{FF2B5EF4-FFF2-40B4-BE49-F238E27FC236}">
                <a16:creationId xmlns:a16="http://schemas.microsoft.com/office/drawing/2014/main" id="{257B4B94-437B-41D2-B1F4-23A8069EEBDF}"/>
              </a:ext>
            </a:extLst>
          </p:cNvPr>
          <p:cNvPicPr>
            <a:picLocks noChangeAspect="1"/>
          </p:cNvPicPr>
          <p:nvPr/>
        </p:nvPicPr>
        <p:blipFill>
          <a:blip r:embed="rId3"/>
          <a:stretch>
            <a:fillRect/>
          </a:stretch>
        </p:blipFill>
        <p:spPr>
          <a:xfrm>
            <a:off x="0" y="1410762"/>
            <a:ext cx="9144000" cy="4036475"/>
          </a:xfrm>
          <a:prstGeom prst="rect">
            <a:avLst/>
          </a:prstGeom>
        </p:spPr>
      </p:pic>
    </p:spTree>
    <p:extLst>
      <p:ext uri="{BB962C8B-B14F-4D97-AF65-F5344CB8AC3E}">
        <p14:creationId xmlns:p14="http://schemas.microsoft.com/office/powerpoint/2010/main" val="103468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SUSHI CONNECTION MESSAGES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sz="2400" dirty="0">
                <a:latin typeface="+mj-lt"/>
              </a:rPr>
              <a:t>For Release 5, a JSON file is generated </a:t>
            </a:r>
          </a:p>
          <a:p>
            <a:r>
              <a:rPr lang="en-US" sz="2400" dirty="0">
                <a:latin typeface="+mj-lt"/>
              </a:rPr>
              <a:t>Successful response includes: "</a:t>
            </a:r>
            <a:r>
              <a:rPr lang="en-US" sz="2400" dirty="0" err="1">
                <a:latin typeface="+mj-lt"/>
              </a:rPr>
              <a:t>Service_Active</a:t>
            </a:r>
            <a:r>
              <a:rPr lang="en-US" sz="2400" dirty="0">
                <a:latin typeface="+mj-lt"/>
              </a:rPr>
              <a:t>": true</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Problem with SUSHI connection info results in an error.  Check </a:t>
            </a:r>
            <a:r>
              <a:rPr lang="en-US" sz="2400" dirty="0" err="1">
                <a:latin typeface="+mj-lt"/>
              </a:rPr>
              <a:t>ExLibris</a:t>
            </a:r>
            <a:r>
              <a:rPr lang="en-US" sz="2400" dirty="0">
                <a:latin typeface="+mj-lt"/>
              </a:rPr>
              <a:t> documentation for </a:t>
            </a:r>
            <a:r>
              <a:rPr lang="en-US" sz="2400" dirty="0">
                <a:latin typeface="+mj-lt"/>
                <a:hlinkClick r:id="rId3"/>
              </a:rPr>
              <a:t>troubleshooting tips</a:t>
            </a:r>
            <a:r>
              <a:rPr lang="en-US" sz="2400" dirty="0">
                <a:latin typeface="+mj-lt"/>
              </a:rPr>
              <a:t>, e.g. how to manually test the SUSHI request.	</a:t>
            </a:r>
          </a:p>
          <a:p>
            <a:endParaRPr lang="en-US" sz="2400" dirty="0">
              <a:latin typeface="+mj-lt"/>
            </a:endParaRPr>
          </a:p>
          <a:p>
            <a:endParaRPr lang="en-US" sz="2400" dirty="0">
              <a:latin typeface="+mj-lt"/>
              <a:ea typeface="+mn-lt"/>
              <a:cs typeface="+mn-lt"/>
            </a:endParaRPr>
          </a:p>
          <a:p>
            <a:endParaRPr lang="en-US" sz="2400" dirty="0">
              <a:latin typeface="+mj-lt"/>
              <a:ea typeface="+mn-lt"/>
              <a:cs typeface="+mn-lt"/>
            </a:endParaRPr>
          </a:p>
          <a:p>
            <a:pPr algn="ctr"/>
            <a:endParaRPr lang="en-US" sz="2400" dirty="0">
              <a:latin typeface="+mj-lt"/>
              <a:ea typeface="+mn-lt"/>
              <a:cs typeface="+mn-lt"/>
            </a:endParaRPr>
          </a:p>
        </p:txBody>
      </p:sp>
      <p:pic>
        <p:nvPicPr>
          <p:cNvPr id="3" name="Picture 2">
            <a:extLst>
              <a:ext uri="{FF2B5EF4-FFF2-40B4-BE49-F238E27FC236}">
                <a16:creationId xmlns:a16="http://schemas.microsoft.com/office/drawing/2014/main" id="{8ED9B8DF-6D44-4EB3-83A7-02FE15674E88}"/>
              </a:ext>
            </a:extLst>
          </p:cNvPr>
          <p:cNvPicPr>
            <a:picLocks noChangeAspect="1"/>
          </p:cNvPicPr>
          <p:nvPr/>
        </p:nvPicPr>
        <p:blipFill>
          <a:blip r:embed="rId4"/>
          <a:stretch>
            <a:fillRect/>
          </a:stretch>
        </p:blipFill>
        <p:spPr>
          <a:xfrm>
            <a:off x="18535" y="1413076"/>
            <a:ext cx="9144000" cy="2185468"/>
          </a:xfrm>
          <a:prstGeom prst="rect">
            <a:avLst/>
          </a:prstGeom>
        </p:spPr>
      </p:pic>
      <p:pic>
        <p:nvPicPr>
          <p:cNvPr id="6" name="Picture 5">
            <a:extLst>
              <a:ext uri="{FF2B5EF4-FFF2-40B4-BE49-F238E27FC236}">
                <a16:creationId xmlns:a16="http://schemas.microsoft.com/office/drawing/2014/main" id="{2097D9C9-1274-4D7A-8936-9B22909E0639}"/>
              </a:ext>
            </a:extLst>
          </p:cNvPr>
          <p:cNvPicPr>
            <a:picLocks noChangeAspect="1"/>
          </p:cNvPicPr>
          <p:nvPr/>
        </p:nvPicPr>
        <p:blipFill>
          <a:blip r:embed="rId5"/>
          <a:stretch>
            <a:fillRect/>
          </a:stretch>
        </p:blipFill>
        <p:spPr>
          <a:xfrm>
            <a:off x="0" y="4992676"/>
            <a:ext cx="9144000" cy="1357313"/>
          </a:xfrm>
          <a:prstGeom prst="rect">
            <a:avLst/>
          </a:prstGeom>
        </p:spPr>
      </p:pic>
    </p:spTree>
    <p:extLst>
      <p:ext uri="{BB962C8B-B14F-4D97-AF65-F5344CB8AC3E}">
        <p14:creationId xmlns:p14="http://schemas.microsoft.com/office/powerpoint/2010/main" val="293683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ADD REPORT TYPES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8" y="341656"/>
            <a:ext cx="8989541" cy="6086509"/>
          </a:xfrm>
          <a:prstGeom prst="rect">
            <a:avLst/>
          </a:prstGeom>
        </p:spPr>
        <p:txBody>
          <a:bodyPr/>
          <a:lstStyle/>
          <a:p>
            <a:r>
              <a:rPr lang="en-US" dirty="0">
                <a:latin typeface="+mj-lt"/>
              </a:rPr>
              <a:t>Add report types appropriate for each vendor/platform</a:t>
            </a:r>
          </a:p>
          <a:p>
            <a:endParaRPr lang="en-US" dirty="0"/>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6" name="Picture 5">
            <a:extLst>
              <a:ext uri="{FF2B5EF4-FFF2-40B4-BE49-F238E27FC236}">
                <a16:creationId xmlns:a16="http://schemas.microsoft.com/office/drawing/2014/main" id="{F6DF20F8-73ED-41EB-878E-48A72C4834A5}"/>
              </a:ext>
            </a:extLst>
          </p:cNvPr>
          <p:cNvPicPr>
            <a:picLocks noChangeAspect="1"/>
          </p:cNvPicPr>
          <p:nvPr/>
        </p:nvPicPr>
        <p:blipFill>
          <a:blip r:embed="rId3"/>
          <a:stretch>
            <a:fillRect/>
          </a:stretch>
        </p:blipFill>
        <p:spPr>
          <a:xfrm>
            <a:off x="230415" y="766452"/>
            <a:ext cx="8638878" cy="5008451"/>
          </a:xfrm>
          <a:prstGeom prst="rect">
            <a:avLst/>
          </a:prstGeom>
        </p:spPr>
      </p:pic>
      <p:sp>
        <p:nvSpPr>
          <p:cNvPr id="7" name="TextBox 6">
            <a:extLst>
              <a:ext uri="{FF2B5EF4-FFF2-40B4-BE49-F238E27FC236}">
                <a16:creationId xmlns:a16="http://schemas.microsoft.com/office/drawing/2014/main" id="{F5B5AA7E-3D05-43F6-893C-5CA3BEBD2C1A}"/>
              </a:ext>
            </a:extLst>
          </p:cNvPr>
          <p:cNvSpPr txBox="1"/>
          <p:nvPr/>
        </p:nvSpPr>
        <p:spPr>
          <a:xfrm>
            <a:off x="230415" y="5774904"/>
            <a:ext cx="866102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cs typeface="Calibri"/>
              </a:rPr>
              <a:t>https://knowledge.exlibrisgroup.com/Alma/Product_Documentation/010Alma_Online_Help_(English)/020Acquisitions/090Acquisitions_Infrastructure/010Managing_Vendors/Managing_COUNTER-Compliant_Usage_Data </a:t>
            </a:r>
          </a:p>
        </p:txBody>
      </p:sp>
    </p:spTree>
    <p:extLst>
      <p:ext uri="{BB962C8B-B14F-4D97-AF65-F5344CB8AC3E}">
        <p14:creationId xmlns:p14="http://schemas.microsoft.com/office/powerpoint/2010/main" val="230574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443046"/>
            <a:ext cx="9144000" cy="1862338"/>
          </a:xfrm>
        </p:spPr>
        <p:txBody>
          <a:bodyPr rtlCol="0">
            <a:normAutofit/>
          </a:bodyPr>
          <a:lstStyle/>
          <a:p>
            <a:pPr algn="ctr" fontAlgn="auto">
              <a:spcAft>
                <a:spcPts val="0"/>
              </a:spcAft>
              <a:defRPr/>
            </a:pPr>
            <a:r>
              <a:rPr lang="en-US" sz="2200" dirty="0">
                <a:ea typeface="+mj-ea"/>
                <a:cs typeface="Arial"/>
              </a:rPr>
              <a:t>Alma Primo VE Open Office Hours</a:t>
            </a:r>
            <a:br>
              <a:rPr lang="en-US" sz="2200" dirty="0">
                <a:ea typeface="+mj-ea"/>
                <a:cs typeface="Arial"/>
              </a:rPr>
            </a:br>
            <a:r>
              <a:rPr lang="en-US" sz="2200" dirty="0">
                <a:ea typeface="+mj-ea"/>
                <a:cs typeface="Arial"/>
              </a:rPr>
              <a:t>April 14, 2022</a:t>
            </a:r>
            <a:br>
              <a:rPr lang="en-US" sz="2200" dirty="0">
                <a:ea typeface="+mj-ea"/>
                <a:cs typeface="Arial"/>
              </a:rPr>
            </a:br>
            <a:r>
              <a:rPr lang="en-US" sz="2200" dirty="0">
                <a:ea typeface="+mj-ea"/>
                <a:cs typeface="Arial"/>
              </a:rPr>
              <a:t>Setting up and Using SUSHI in Alma</a:t>
            </a:r>
            <a:br>
              <a:rPr lang="en-US" sz="2200" dirty="0">
                <a:ea typeface="+mj-ea"/>
                <a:cs typeface="Arial"/>
              </a:rPr>
            </a:br>
            <a:r>
              <a:rPr lang="en-US" sz="2200" dirty="0">
                <a:ea typeface="+mj-ea"/>
                <a:cs typeface="Arial"/>
              </a:rPr>
              <a:t>Presentation by </a:t>
            </a:r>
            <a:br>
              <a:rPr lang="en-US" sz="2200" dirty="0">
                <a:ea typeface="+mj-ea"/>
                <a:cs typeface="Arial"/>
              </a:rPr>
            </a:br>
            <a:r>
              <a:rPr lang="en-US" sz="2200" dirty="0">
                <a:ea typeface="+mj-ea"/>
                <a:cs typeface="Arial"/>
              </a:rPr>
              <a:t>the E-Resources Management Task Force</a:t>
            </a:r>
            <a:endParaRPr lang="en-US" sz="2200" dirty="0">
              <a:ea typeface="+mj-ea"/>
              <a:cs typeface="+mj-cs"/>
            </a:endParaRP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ADD REPORT TYPES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dirty="0">
                <a:latin typeface="+mj-lt"/>
              </a:rPr>
              <a:t>Add report types appropriate for vendor / platform</a:t>
            </a:r>
          </a:p>
          <a:p>
            <a:endParaRPr lang="en-US" dirty="0"/>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3" name="Picture 2">
            <a:extLst>
              <a:ext uri="{FF2B5EF4-FFF2-40B4-BE49-F238E27FC236}">
                <a16:creationId xmlns:a16="http://schemas.microsoft.com/office/drawing/2014/main" id="{A79C5FCD-FCFC-4347-B704-D78A83CCB515}"/>
              </a:ext>
            </a:extLst>
          </p:cNvPr>
          <p:cNvPicPr>
            <a:picLocks noChangeAspect="1"/>
          </p:cNvPicPr>
          <p:nvPr/>
        </p:nvPicPr>
        <p:blipFill>
          <a:blip r:embed="rId3"/>
          <a:stretch>
            <a:fillRect/>
          </a:stretch>
        </p:blipFill>
        <p:spPr>
          <a:xfrm>
            <a:off x="18535" y="1040694"/>
            <a:ext cx="9144000" cy="5285678"/>
          </a:xfrm>
          <a:prstGeom prst="rect">
            <a:avLst/>
          </a:prstGeom>
        </p:spPr>
      </p:pic>
    </p:spTree>
    <p:extLst>
      <p:ext uri="{BB962C8B-B14F-4D97-AF65-F5344CB8AC3E}">
        <p14:creationId xmlns:p14="http://schemas.microsoft.com/office/powerpoint/2010/main" val="414777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RUN SUSHI HARVEST</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dirty="0">
                <a:latin typeface="+mj-lt"/>
              </a:rPr>
              <a:t>Go back to Vendor Details and in row actions select </a:t>
            </a:r>
            <a:r>
              <a:rPr lang="en-US" b="1" dirty="0">
                <a:latin typeface="+mj-lt"/>
              </a:rPr>
              <a:t>Custom Harvest </a:t>
            </a:r>
            <a:r>
              <a:rPr lang="en-US" dirty="0">
                <a:latin typeface="+mj-lt"/>
              </a:rPr>
              <a:t>&gt; enter desired date range to harvest data</a:t>
            </a:r>
          </a:p>
          <a:p>
            <a:r>
              <a:rPr lang="en-US" dirty="0">
                <a:latin typeface="+mj-lt"/>
              </a:rPr>
              <a:t>(</a:t>
            </a:r>
            <a:r>
              <a:rPr lang="en-US" b="1" dirty="0">
                <a:latin typeface="+mj-lt"/>
              </a:rPr>
              <a:t>Harvest now </a:t>
            </a:r>
            <a:r>
              <a:rPr lang="en-US" dirty="0">
                <a:latin typeface="+mj-lt"/>
              </a:rPr>
              <a:t>will only harvest most recent 12 months)</a:t>
            </a:r>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7" name="Picture 6">
            <a:extLst>
              <a:ext uri="{FF2B5EF4-FFF2-40B4-BE49-F238E27FC236}">
                <a16:creationId xmlns:a16="http://schemas.microsoft.com/office/drawing/2014/main" id="{41BA07F8-C51A-405A-AC63-0043F13FFF80}"/>
              </a:ext>
            </a:extLst>
          </p:cNvPr>
          <p:cNvPicPr>
            <a:picLocks noChangeAspect="1"/>
          </p:cNvPicPr>
          <p:nvPr/>
        </p:nvPicPr>
        <p:blipFill>
          <a:blip r:embed="rId3"/>
          <a:stretch>
            <a:fillRect/>
          </a:stretch>
        </p:blipFill>
        <p:spPr>
          <a:xfrm>
            <a:off x="117389" y="1896935"/>
            <a:ext cx="8772982" cy="4272371"/>
          </a:xfrm>
          <a:prstGeom prst="rect">
            <a:avLst/>
          </a:prstGeom>
        </p:spPr>
      </p:pic>
    </p:spTree>
    <p:extLst>
      <p:ext uri="{BB962C8B-B14F-4D97-AF65-F5344CB8AC3E}">
        <p14:creationId xmlns:p14="http://schemas.microsoft.com/office/powerpoint/2010/main" val="3937509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RUN SUSHI HARVEST</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dirty="0">
                <a:latin typeface="+mj-lt"/>
              </a:rPr>
              <a:t>Check harvested data: example of successful harvests </a:t>
            </a:r>
          </a:p>
          <a:p>
            <a:endParaRPr lang="en-US" sz="32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p:txBody>
      </p:sp>
      <p:pic>
        <p:nvPicPr>
          <p:cNvPr id="3" name="Picture 2">
            <a:extLst>
              <a:ext uri="{FF2B5EF4-FFF2-40B4-BE49-F238E27FC236}">
                <a16:creationId xmlns:a16="http://schemas.microsoft.com/office/drawing/2014/main" id="{C88E6ADF-76EC-4AC1-87D3-8986DDA19197}"/>
              </a:ext>
            </a:extLst>
          </p:cNvPr>
          <p:cNvPicPr>
            <a:picLocks noChangeAspect="1"/>
          </p:cNvPicPr>
          <p:nvPr/>
        </p:nvPicPr>
        <p:blipFill>
          <a:blip r:embed="rId3"/>
          <a:stretch>
            <a:fillRect/>
          </a:stretch>
        </p:blipFill>
        <p:spPr>
          <a:xfrm>
            <a:off x="347455" y="1110807"/>
            <a:ext cx="8112560" cy="5005900"/>
          </a:xfrm>
          <a:prstGeom prst="rect">
            <a:avLst/>
          </a:prstGeom>
        </p:spPr>
      </p:pic>
    </p:spTree>
    <p:extLst>
      <p:ext uri="{BB962C8B-B14F-4D97-AF65-F5344CB8AC3E}">
        <p14:creationId xmlns:p14="http://schemas.microsoft.com/office/powerpoint/2010/main" val="194422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AUTOMATED HARVESTING</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fr-FR" sz="2400" b="1" dirty="0">
                <a:latin typeface="+mj-lt"/>
              </a:rPr>
              <a:t>Set up </a:t>
            </a:r>
            <a:r>
              <a:rPr lang="fr-FR" sz="2400" b="1" dirty="0" err="1">
                <a:latin typeface="+mj-lt"/>
              </a:rPr>
              <a:t>automated</a:t>
            </a:r>
            <a:r>
              <a:rPr lang="fr-FR" sz="2400" b="1" dirty="0">
                <a:latin typeface="+mj-lt"/>
              </a:rPr>
              <a:t> </a:t>
            </a:r>
            <a:r>
              <a:rPr lang="fr-FR" sz="2400" b="1" dirty="0" err="1">
                <a:latin typeface="+mj-lt"/>
              </a:rPr>
              <a:t>harvests</a:t>
            </a:r>
            <a:r>
              <a:rPr lang="fr-FR" sz="2400" b="1" dirty="0">
                <a:latin typeface="+mj-lt"/>
              </a:rPr>
              <a:t>: </a:t>
            </a:r>
          </a:p>
          <a:p>
            <a:pPr marL="457200" indent="-457200">
              <a:buFont typeface="+mj-lt"/>
              <a:buAutoNum type="arabicPeriod"/>
            </a:pPr>
            <a:r>
              <a:rPr lang="fr-FR" sz="2400" dirty="0">
                <a:latin typeface="+mj-lt"/>
              </a:rPr>
              <a:t>Go to </a:t>
            </a:r>
            <a:r>
              <a:rPr lang="fr-FR" sz="2400" b="1" dirty="0">
                <a:latin typeface="+mj-lt"/>
              </a:rPr>
              <a:t>Configuration Menu &gt; Acquisitions &gt; General &gt; Acquisition Jobs Configuration</a:t>
            </a:r>
            <a:endParaRPr lang="fr-FR" sz="2400" dirty="0">
              <a:latin typeface="+mj-lt"/>
            </a:endParaRPr>
          </a:p>
          <a:p>
            <a:pPr marL="457200" indent="-457200">
              <a:buFont typeface="+mj-lt"/>
              <a:buAutoNum type="arabicPeriod"/>
            </a:pPr>
            <a:r>
              <a:rPr lang="en-US" sz="2400" dirty="0">
                <a:latin typeface="+mj-lt"/>
                <a:ea typeface="+mn-lt"/>
                <a:cs typeface="+mn-lt"/>
              </a:rPr>
              <a:t>Set </a:t>
            </a:r>
            <a:r>
              <a:rPr lang="en-US" sz="2400" b="1" dirty="0">
                <a:latin typeface="+mj-lt"/>
                <a:ea typeface="+mn-lt"/>
                <a:cs typeface="+mn-lt"/>
              </a:rPr>
              <a:t>Status</a:t>
            </a:r>
            <a:r>
              <a:rPr lang="en-US" sz="2400" dirty="0">
                <a:latin typeface="+mj-lt"/>
                <a:ea typeface="+mn-lt"/>
                <a:cs typeface="+mn-lt"/>
              </a:rPr>
              <a:t> to Active</a:t>
            </a:r>
          </a:p>
          <a:p>
            <a:pPr marL="457200" indent="-457200">
              <a:buFont typeface="+mj-lt"/>
              <a:buAutoNum type="arabicPeriod"/>
            </a:pPr>
            <a:r>
              <a:rPr lang="en-US" sz="2400" dirty="0">
                <a:latin typeface="+mj-lt"/>
                <a:ea typeface="+mn-lt"/>
                <a:cs typeface="+mn-lt"/>
              </a:rPr>
              <a:t>Select from 5 available </a:t>
            </a:r>
            <a:r>
              <a:rPr lang="en-US" sz="2400" b="1" dirty="0">
                <a:latin typeface="+mj-lt"/>
                <a:ea typeface="+mn-lt"/>
                <a:cs typeface="+mn-lt"/>
              </a:rPr>
              <a:t>Scheduling </a:t>
            </a:r>
            <a:r>
              <a:rPr lang="en-US" sz="2400" dirty="0">
                <a:latin typeface="+mj-lt"/>
                <a:ea typeface="+mn-lt"/>
                <a:cs typeface="+mn-lt"/>
              </a:rPr>
              <a:t>options</a:t>
            </a:r>
          </a:p>
          <a:p>
            <a:pPr marL="457200" indent="-457200">
              <a:buFont typeface="+mj-lt"/>
              <a:buAutoNum type="arabicPeriod"/>
            </a:pPr>
            <a:r>
              <a:rPr lang="en-US" sz="2400" dirty="0">
                <a:latin typeface="+mj-lt"/>
                <a:ea typeface="+mn-lt"/>
                <a:cs typeface="+mn-lt"/>
              </a:rPr>
              <a:t>Set up email notifications to receive job reports in your mailbox</a:t>
            </a:r>
          </a:p>
          <a:p>
            <a:pPr algn="ctr"/>
            <a:endParaRPr lang="en-US" sz="32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a:p>
            <a:pPr algn="ctr"/>
            <a:endParaRPr lang="en-US" sz="18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p:txBody>
      </p:sp>
      <p:pic>
        <p:nvPicPr>
          <p:cNvPr id="5" name="Picture 4">
            <a:extLst>
              <a:ext uri="{FF2B5EF4-FFF2-40B4-BE49-F238E27FC236}">
                <a16:creationId xmlns:a16="http://schemas.microsoft.com/office/drawing/2014/main" id="{3890C4B6-1D0A-4B6B-AF76-81253F8C3FFA}"/>
              </a:ext>
            </a:extLst>
          </p:cNvPr>
          <p:cNvPicPr>
            <a:picLocks noChangeAspect="1"/>
          </p:cNvPicPr>
          <p:nvPr/>
        </p:nvPicPr>
        <p:blipFill>
          <a:blip r:embed="rId3"/>
          <a:stretch>
            <a:fillRect/>
          </a:stretch>
        </p:blipFill>
        <p:spPr>
          <a:xfrm>
            <a:off x="18535" y="3810965"/>
            <a:ext cx="9144000" cy="1193411"/>
          </a:xfrm>
          <a:prstGeom prst="rect">
            <a:avLst/>
          </a:prstGeom>
        </p:spPr>
      </p:pic>
    </p:spTree>
    <p:extLst>
      <p:ext uri="{BB962C8B-B14F-4D97-AF65-F5344CB8AC3E}">
        <p14:creationId xmlns:p14="http://schemas.microsoft.com/office/powerpoint/2010/main" val="58266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Check SUSHI harvesting job REPORTS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r>
              <a:rPr lang="en-US" sz="2400" dirty="0">
                <a:latin typeface="+mj-lt"/>
                <a:ea typeface="+mn-lt"/>
                <a:cs typeface="+mn-lt"/>
              </a:rPr>
              <a:t>Check job reports</a:t>
            </a:r>
          </a:p>
          <a:p>
            <a:pPr marL="457200" indent="-457200">
              <a:buFont typeface="+mj-lt"/>
              <a:buAutoNum type="alphaLcPeriod"/>
            </a:pPr>
            <a:r>
              <a:rPr lang="en-US" sz="2400" dirty="0">
                <a:latin typeface="+mj-lt"/>
                <a:ea typeface="+mn-lt"/>
                <a:cs typeface="+mn-lt"/>
              </a:rPr>
              <a:t>Emailed reports with SUBJECT line “SUSHI harvesting job - Completed with Errors” if set up in configuration (See previous slide)</a:t>
            </a:r>
          </a:p>
          <a:p>
            <a:pPr marL="457200" indent="-457200">
              <a:buFont typeface="+mj-lt"/>
              <a:buAutoNum type="alphaLcPeriod"/>
            </a:pPr>
            <a:r>
              <a:rPr lang="en-US" sz="2400" dirty="0">
                <a:latin typeface="+mj-lt"/>
                <a:ea typeface="+mn-lt"/>
                <a:cs typeface="+mn-lt"/>
              </a:rPr>
              <a:t>Reports via Alma &gt; Admin &gt; Manage jobs and sets &gt; Monitor jobs &gt; Scheduled &gt; SUSHI harvesting job &gt; job history from row actions</a:t>
            </a:r>
          </a:p>
          <a:p>
            <a:pPr marL="457200" indent="-457200">
              <a:buFont typeface="+mj-lt"/>
              <a:buAutoNum type="alphaLcPeriod"/>
            </a:pPr>
            <a:endParaRPr lang="en-US" sz="2400" dirty="0">
              <a:latin typeface="+mj-lt"/>
              <a:ea typeface="+mn-lt"/>
              <a:cs typeface="+mn-lt"/>
            </a:endParaRPr>
          </a:p>
          <a:p>
            <a:r>
              <a:rPr lang="en-US" sz="2400" dirty="0">
                <a:latin typeface="+mj-lt"/>
                <a:ea typeface="+mn-lt"/>
                <a:cs typeface="+mn-lt"/>
              </a:rPr>
              <a:t>Check errors that may require you to fix problems, see common error messages and recommended actions at this web page:</a:t>
            </a:r>
          </a:p>
          <a:p>
            <a:r>
              <a:rPr lang="en-US" sz="2000" dirty="0">
                <a:latin typeface="+mj-lt"/>
                <a:hlinkClick r:id="rId3"/>
              </a:rPr>
              <a:t>https://www.carli.illinois.edu/products-services/i-share/electronic-res-man/sushierror</a:t>
            </a:r>
            <a:endParaRPr lang="en-US" sz="2000" dirty="0">
              <a:latin typeface="+mj-lt"/>
              <a:ea typeface="+mn-lt"/>
              <a:cs typeface="+mn-lt"/>
            </a:endParaRPr>
          </a:p>
          <a:p>
            <a:endParaRPr lang="en-US" sz="3200" dirty="0">
              <a:latin typeface="+mj-lt"/>
              <a:ea typeface="+mn-lt"/>
              <a:cs typeface="+mn-lt"/>
            </a:endParaRPr>
          </a:p>
          <a:p>
            <a:pPr algn="ctr"/>
            <a:endParaRPr lang="en-US" sz="3200" dirty="0">
              <a:latin typeface="+mj-lt"/>
              <a:ea typeface="+mn-lt"/>
              <a:cs typeface="+mn-lt"/>
            </a:endParaRPr>
          </a:p>
          <a:p>
            <a:pPr algn="ctr"/>
            <a:endParaRPr lang="en-US" sz="18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p:txBody>
      </p:sp>
    </p:spTree>
    <p:extLst>
      <p:ext uri="{BB962C8B-B14F-4D97-AF65-F5344CB8AC3E}">
        <p14:creationId xmlns:p14="http://schemas.microsoft.com/office/powerpoint/2010/main" val="398637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Accessing sample REPORTS FROM ALMA ANALYTICS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3200" dirty="0">
              <a:latin typeface="+mj-lt"/>
              <a:ea typeface="+mn-lt"/>
              <a:cs typeface="+mn-lt"/>
            </a:endParaRPr>
          </a:p>
        </p:txBody>
      </p:sp>
      <p:sp>
        <p:nvSpPr>
          <p:cNvPr id="3" name="TextBox 2">
            <a:extLst>
              <a:ext uri="{FF2B5EF4-FFF2-40B4-BE49-F238E27FC236}">
                <a16:creationId xmlns:a16="http://schemas.microsoft.com/office/drawing/2014/main" id="{B59C91BE-715E-4D3D-ABEC-EF628B1607A5}"/>
              </a:ext>
            </a:extLst>
          </p:cNvPr>
          <p:cNvSpPr txBox="1"/>
          <p:nvPr/>
        </p:nvSpPr>
        <p:spPr>
          <a:xfrm>
            <a:off x="230415" y="540877"/>
            <a:ext cx="8493663"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mj-lt"/>
                <a:ea typeface="ＭＳ Ｐゴシック"/>
              </a:rPr>
              <a:t>Shared Folders &gt; Carli NETWORK 01CARLI_NETWORK &gt; </a:t>
            </a:r>
          </a:p>
          <a:p>
            <a:r>
              <a:rPr lang="en-US" sz="2000" b="1" dirty="0">
                <a:latin typeface="+mj-lt"/>
                <a:ea typeface="ＭＳ Ｐゴシック"/>
              </a:rPr>
              <a:t>E-Resource Usage Reports  </a:t>
            </a:r>
            <a:endParaRPr lang="en-US" sz="2000" b="1" dirty="0">
              <a:latin typeface="+mj-lt"/>
            </a:endParaRPr>
          </a:p>
          <a:p>
            <a:pPr marL="285750" indent="-285750">
              <a:buFont typeface="Arial"/>
              <a:buChar char="•"/>
            </a:pPr>
            <a:endParaRPr lang="en-US" sz="2000" dirty="0">
              <a:latin typeface="+mj-lt"/>
              <a:ea typeface="ＭＳ Ｐゴシック"/>
            </a:endParaRPr>
          </a:p>
          <a:p>
            <a:pPr marL="742950" lvl="1" indent="-285750">
              <a:buFont typeface="Arial"/>
              <a:buChar char="•"/>
            </a:pPr>
            <a:r>
              <a:rPr lang="en-US" sz="2000" dirty="0">
                <a:latin typeface="+mj-lt"/>
                <a:ea typeface="ＭＳ Ｐゴシック"/>
              </a:rPr>
              <a:t>Electronic Usage by FY and Platform – COUNTER 4 and 5</a:t>
            </a:r>
            <a:endParaRPr lang="en-US" sz="2000" dirty="0">
              <a:latin typeface="+mj-lt"/>
            </a:endParaRPr>
          </a:p>
          <a:p>
            <a:pPr marL="742950" lvl="1" indent="-285750">
              <a:buFont typeface="Arial"/>
              <a:buChar char="•"/>
            </a:pPr>
            <a:r>
              <a:rPr lang="en-US" sz="2000" dirty="0">
                <a:latin typeface="+mj-lt"/>
                <a:ea typeface="ＭＳ Ｐゴシック"/>
              </a:rPr>
              <a:t>Electronic Usage by Month and Platform – COUNTER 4 and 5</a:t>
            </a:r>
          </a:p>
          <a:p>
            <a:pPr marL="742950" lvl="1" indent="-285750">
              <a:buFont typeface="Arial"/>
              <a:buChar char="•"/>
            </a:pPr>
            <a:r>
              <a:rPr lang="en-US" sz="2000" dirty="0">
                <a:latin typeface="+mj-lt"/>
                <a:ea typeface="ＭＳ Ｐゴシック"/>
              </a:rPr>
              <a:t>ACRL Q60 Total Digital/Electronic Collection Circulation or Usage</a:t>
            </a:r>
          </a:p>
          <a:p>
            <a:pPr marL="742950" lvl="1" indent="-285750">
              <a:buFont typeface="Arial"/>
              <a:buChar char="•"/>
            </a:pPr>
            <a:r>
              <a:rPr lang="en-US" sz="2000" dirty="0">
                <a:latin typeface="+mj-lt"/>
                <a:ea typeface="ＭＳ Ｐゴシック"/>
              </a:rPr>
              <a:t>ACRL Q63 </a:t>
            </a:r>
            <a:r>
              <a:rPr lang="en-US" sz="2000" dirty="0" err="1">
                <a:latin typeface="+mj-lt"/>
                <a:ea typeface="ＭＳ Ｐゴシック"/>
              </a:rPr>
              <a:t>eSerial</a:t>
            </a:r>
            <a:r>
              <a:rPr lang="en-US" sz="2000" dirty="0">
                <a:latin typeface="+mj-lt"/>
                <a:ea typeface="ＭＳ Ｐゴシック"/>
              </a:rPr>
              <a:t> Usage</a:t>
            </a:r>
          </a:p>
          <a:p>
            <a:pPr marL="742950" lvl="1" indent="-285750">
              <a:buFont typeface="Arial"/>
              <a:buChar char="•"/>
            </a:pPr>
            <a:r>
              <a:rPr lang="en-US" sz="2000" dirty="0">
                <a:latin typeface="+mj-lt"/>
                <a:ea typeface="ＭＳ Ｐゴシック"/>
              </a:rPr>
              <a:t>Cost Per Use for eBooks</a:t>
            </a:r>
            <a:endParaRPr lang="en-US" sz="2000" dirty="0">
              <a:latin typeface="+mj-lt"/>
            </a:endParaRPr>
          </a:p>
          <a:p>
            <a:pPr lvl="1"/>
            <a:endParaRPr lang="en-US" sz="2000" dirty="0">
              <a:latin typeface="+mj-lt"/>
            </a:endParaRPr>
          </a:p>
          <a:p>
            <a:r>
              <a:rPr lang="en-US" sz="2000" b="1" dirty="0">
                <a:latin typeface="+mj-lt"/>
              </a:rPr>
              <a:t>Roles Required for Analytics:</a:t>
            </a:r>
          </a:p>
          <a:p>
            <a:pPr marL="742950" lvl="1" indent="-285750">
              <a:buFont typeface="Arial"/>
              <a:buChar char="•"/>
            </a:pPr>
            <a:r>
              <a:rPr lang="en-US" sz="2000" dirty="0">
                <a:latin typeface="+mj-lt"/>
              </a:rPr>
              <a:t>Design Analytics</a:t>
            </a:r>
          </a:p>
          <a:p>
            <a:pPr marL="742950" lvl="1" indent="-285750">
              <a:buFont typeface="Arial"/>
              <a:buChar char="•"/>
            </a:pPr>
            <a:r>
              <a:rPr lang="en-US" sz="2000" dirty="0">
                <a:latin typeface="+mj-lt"/>
              </a:rPr>
              <a:t>Analytics Administrator, or</a:t>
            </a:r>
          </a:p>
          <a:p>
            <a:pPr marL="742950" lvl="1" indent="-285750">
              <a:buFont typeface="Arial"/>
              <a:buChar char="•"/>
            </a:pPr>
            <a:r>
              <a:rPr lang="en-US" sz="2000" dirty="0">
                <a:latin typeface="+mj-lt"/>
              </a:rPr>
              <a:t>General System Administrator</a:t>
            </a:r>
          </a:p>
          <a:p>
            <a:pPr marL="285750" indent="-285750">
              <a:buFont typeface="Arial"/>
              <a:buChar char="•"/>
            </a:pPr>
            <a:endParaRPr lang="en-US" sz="2000" dirty="0">
              <a:latin typeface="+mj-lt"/>
            </a:endParaRPr>
          </a:p>
          <a:p>
            <a:r>
              <a:rPr lang="en-US" sz="2000" dirty="0">
                <a:latin typeface="+mj-lt"/>
                <a:ea typeface="ＭＳ Ｐゴシック"/>
              </a:rPr>
              <a:t>**Make sure to follow the instructions to copy the reports to your institutions folder (</a:t>
            </a:r>
            <a:r>
              <a:rPr lang="en-US" sz="2000" dirty="0">
                <a:latin typeface="+mj-lt"/>
                <a:hlinkClick r:id="rId3"/>
              </a:rPr>
              <a:t>https://www.carli.illinois.edu/products-services/i-share/alma-analytics/copy_reports</a:t>
            </a:r>
            <a:r>
              <a:rPr lang="en-US" sz="2000" dirty="0">
                <a:latin typeface="+mj-lt"/>
              </a:rPr>
              <a:t>) </a:t>
            </a:r>
            <a:r>
              <a:rPr lang="en-US" sz="2000" dirty="0">
                <a:latin typeface="+mj-lt"/>
                <a:ea typeface="ＭＳ Ｐゴシック"/>
              </a:rPr>
              <a:t>for further customization</a:t>
            </a:r>
          </a:p>
          <a:p>
            <a:r>
              <a:rPr lang="en-US" sz="2000" dirty="0">
                <a:latin typeface="+mj-lt"/>
                <a:ea typeface="ＭＳ Ｐゴシック"/>
              </a:rPr>
              <a:t>***Usage data loaded into Alma will be available via Alma Analytics by the beginning of the following work day.</a:t>
            </a:r>
          </a:p>
        </p:txBody>
      </p:sp>
    </p:spTree>
    <p:extLst>
      <p:ext uri="{BB962C8B-B14F-4D97-AF65-F5344CB8AC3E}">
        <p14:creationId xmlns:p14="http://schemas.microsoft.com/office/powerpoint/2010/main" val="73372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Sample REports Pulled from Alma ANALYTICS</a:t>
            </a:r>
            <a:endParaRPr lang="en-US" dirty="0" err="1"/>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18693"/>
            <a:ext cx="8872152" cy="1556147"/>
          </a:xfrm>
          <a:prstGeom prst="rect">
            <a:avLst/>
          </a:prstGeom>
        </p:spPr>
        <p:txBody>
          <a:bodyPr/>
          <a:lstStyle/>
          <a:p>
            <a:pPr algn="ctr"/>
            <a:r>
              <a:rPr lang="en-US" sz="2400" dirty="0">
                <a:latin typeface="Arial"/>
                <a:ea typeface="+mn-lt"/>
                <a:cs typeface="+mn-lt"/>
              </a:rPr>
              <a:t>Reports used to calculate annual statistics</a:t>
            </a:r>
            <a:endParaRPr lang="en-US" sz="1200" b="1" dirty="0">
              <a:latin typeface="Arial"/>
              <a:ea typeface="+mn-lt"/>
              <a:cs typeface="+mn-lt"/>
            </a:endParaRPr>
          </a:p>
          <a:p>
            <a:pPr marL="342900" indent="-342900">
              <a:spcBef>
                <a:spcPts val="0"/>
              </a:spcBef>
              <a:buFont typeface="Arial"/>
              <a:buChar char="•"/>
            </a:pPr>
            <a:endParaRPr lang="en-US" sz="2400" dirty="0">
              <a:latin typeface="Arial"/>
              <a:ea typeface="+mn-lt"/>
              <a:cs typeface="+mn-lt"/>
            </a:endParaRPr>
          </a:p>
          <a:p>
            <a:pPr marL="342900" indent="-342900">
              <a:spcBef>
                <a:spcPts val="0"/>
              </a:spcBef>
              <a:buFont typeface="Arial"/>
              <a:buChar char="•"/>
            </a:pPr>
            <a:endParaRPr lang="en-US" sz="2400" dirty="0">
              <a:latin typeface="Arial"/>
              <a:ea typeface="+mn-lt"/>
              <a:cs typeface="+mn-lt"/>
            </a:endParaRPr>
          </a:p>
          <a:p>
            <a:pPr marL="342900" indent="-342900">
              <a:spcBef>
                <a:spcPts val="0"/>
              </a:spcBef>
              <a:buFont typeface="Arial"/>
              <a:buChar char="•"/>
            </a:pPr>
            <a:endParaRPr lang="en-US" sz="2400" dirty="0">
              <a:latin typeface="Arial"/>
              <a:ea typeface="+mn-lt"/>
              <a:cs typeface="+mn-lt"/>
            </a:endParaRPr>
          </a:p>
        </p:txBody>
      </p:sp>
      <p:pic>
        <p:nvPicPr>
          <p:cNvPr id="5" name="Picture 5" descr="Table&#10;&#10;Description automatically generated">
            <a:extLst>
              <a:ext uri="{FF2B5EF4-FFF2-40B4-BE49-F238E27FC236}">
                <a16:creationId xmlns:a16="http://schemas.microsoft.com/office/drawing/2014/main" id="{0F8E8B1B-E863-4DF3-9B2B-CD0877DE0CC2}"/>
              </a:ext>
            </a:extLst>
          </p:cNvPr>
          <p:cNvPicPr>
            <a:picLocks noChangeAspect="1"/>
          </p:cNvPicPr>
          <p:nvPr/>
        </p:nvPicPr>
        <p:blipFill rotWithShape="1">
          <a:blip r:embed="rId3"/>
          <a:srcRect r="34058" b="258"/>
          <a:stretch/>
        </p:blipFill>
        <p:spPr>
          <a:xfrm>
            <a:off x="284149" y="927859"/>
            <a:ext cx="8512343" cy="5472323"/>
          </a:xfrm>
          <a:prstGeom prst="rect">
            <a:avLst/>
          </a:prstGeom>
        </p:spPr>
      </p:pic>
    </p:spTree>
    <p:extLst>
      <p:ext uri="{BB962C8B-B14F-4D97-AF65-F5344CB8AC3E}">
        <p14:creationId xmlns:p14="http://schemas.microsoft.com/office/powerpoint/2010/main" val="93562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Sample REports Pulled from Alma analytics</a:t>
            </a:r>
            <a:endParaRPr lang="en-US" dirty="0" err="1"/>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400" dirty="0">
                <a:latin typeface="Arial"/>
                <a:ea typeface="+mn-lt"/>
                <a:cs typeface="+mn-lt"/>
              </a:rPr>
              <a:t>Report to calculate monthly usage by title</a:t>
            </a:r>
            <a:endParaRPr lang="en-US" sz="1200" b="1" dirty="0">
              <a:latin typeface="Arial"/>
              <a:ea typeface="+mn-lt"/>
              <a:cs typeface="+mn-lt"/>
            </a:endParaRPr>
          </a:p>
        </p:txBody>
      </p:sp>
      <p:pic>
        <p:nvPicPr>
          <p:cNvPr id="3" name="Picture 4" descr="Table&#10;&#10;Description automatically generated">
            <a:extLst>
              <a:ext uri="{FF2B5EF4-FFF2-40B4-BE49-F238E27FC236}">
                <a16:creationId xmlns:a16="http://schemas.microsoft.com/office/drawing/2014/main" id="{66EB1D57-9EF9-4993-90FA-F0CA5EA9E017}"/>
              </a:ext>
            </a:extLst>
          </p:cNvPr>
          <p:cNvPicPr>
            <a:picLocks noChangeAspect="1"/>
          </p:cNvPicPr>
          <p:nvPr/>
        </p:nvPicPr>
        <p:blipFill rotWithShape="1">
          <a:blip r:embed="rId3"/>
          <a:srcRect l="-121" r="28571" b="258"/>
          <a:stretch/>
        </p:blipFill>
        <p:spPr>
          <a:xfrm>
            <a:off x="-4272" y="1024446"/>
            <a:ext cx="8982240" cy="5375291"/>
          </a:xfrm>
          <a:prstGeom prst="rect">
            <a:avLst/>
          </a:prstGeom>
        </p:spPr>
      </p:pic>
    </p:spTree>
    <p:extLst>
      <p:ext uri="{BB962C8B-B14F-4D97-AF65-F5344CB8AC3E}">
        <p14:creationId xmlns:p14="http://schemas.microsoft.com/office/powerpoint/2010/main" val="3434372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Sample REports Pulled from Alma analytics</a:t>
            </a:r>
            <a:endParaRPr lang="en-US" dirty="0" err="1"/>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400" dirty="0">
                <a:latin typeface="Arial"/>
                <a:ea typeface="+mn-lt"/>
                <a:cs typeface="+mn-lt"/>
              </a:rPr>
              <a:t>Report to answer ACRL Questions (Q60 – Digital Lending)</a:t>
            </a:r>
          </a:p>
        </p:txBody>
      </p:sp>
      <p:pic>
        <p:nvPicPr>
          <p:cNvPr id="3" name="Picture 5" descr="Graphical user interface, application, table&#10;&#10;Description automatically generated">
            <a:extLst>
              <a:ext uri="{FF2B5EF4-FFF2-40B4-BE49-F238E27FC236}">
                <a16:creationId xmlns:a16="http://schemas.microsoft.com/office/drawing/2014/main" id="{844AC63C-D951-4813-8C7C-E6BDF928103E}"/>
              </a:ext>
            </a:extLst>
          </p:cNvPr>
          <p:cNvPicPr>
            <a:picLocks noChangeAspect="1"/>
          </p:cNvPicPr>
          <p:nvPr/>
        </p:nvPicPr>
        <p:blipFill>
          <a:blip r:embed="rId3"/>
          <a:stretch>
            <a:fillRect/>
          </a:stretch>
        </p:blipFill>
        <p:spPr>
          <a:xfrm>
            <a:off x="-4271" y="1009270"/>
            <a:ext cx="9045721" cy="5138563"/>
          </a:xfrm>
          <a:prstGeom prst="rect">
            <a:avLst/>
          </a:prstGeom>
        </p:spPr>
      </p:pic>
    </p:spTree>
    <p:extLst>
      <p:ext uri="{BB962C8B-B14F-4D97-AF65-F5344CB8AC3E}">
        <p14:creationId xmlns:p14="http://schemas.microsoft.com/office/powerpoint/2010/main" val="1252241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Sample REports Pulled from Alma analytics</a:t>
            </a:r>
            <a:endParaRPr lang="en-US" dirty="0" err="1"/>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400" dirty="0">
                <a:latin typeface="Arial"/>
                <a:ea typeface="+mn-lt"/>
                <a:cs typeface="+mn-lt"/>
              </a:rPr>
              <a:t>Report to answer ACRL Questions (Q63)</a:t>
            </a:r>
            <a:endParaRPr lang="en-US" sz="1200" b="1" dirty="0">
              <a:latin typeface="Arial"/>
              <a:ea typeface="+mn-lt"/>
              <a:cs typeface="+mn-lt"/>
            </a:endParaRPr>
          </a:p>
        </p:txBody>
      </p:sp>
      <p:pic>
        <p:nvPicPr>
          <p:cNvPr id="5" name="Picture 5" descr="Graphical user interface, application, table&#10;&#10;Description automatically generated">
            <a:extLst>
              <a:ext uri="{FF2B5EF4-FFF2-40B4-BE49-F238E27FC236}">
                <a16:creationId xmlns:a16="http://schemas.microsoft.com/office/drawing/2014/main" id="{BCFBA1F1-5C3D-4F75-9AC5-C840D4043635}"/>
              </a:ext>
            </a:extLst>
          </p:cNvPr>
          <p:cNvPicPr>
            <a:picLocks noChangeAspect="1"/>
          </p:cNvPicPr>
          <p:nvPr/>
        </p:nvPicPr>
        <p:blipFill>
          <a:blip r:embed="rId3"/>
          <a:stretch>
            <a:fillRect/>
          </a:stretch>
        </p:blipFill>
        <p:spPr>
          <a:xfrm>
            <a:off x="155962" y="952404"/>
            <a:ext cx="8810712" cy="5423209"/>
          </a:xfrm>
          <a:prstGeom prst="rect">
            <a:avLst/>
          </a:prstGeom>
        </p:spPr>
      </p:pic>
    </p:spTree>
    <p:extLst>
      <p:ext uri="{BB962C8B-B14F-4D97-AF65-F5344CB8AC3E}">
        <p14:creationId xmlns:p14="http://schemas.microsoft.com/office/powerpoint/2010/main" val="127459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4/14/2022</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 &amp; Reminders</a:t>
            </a:r>
          </a:p>
          <a:p>
            <a:pPr>
              <a:spcBef>
                <a:spcPts val="0"/>
              </a:spcBef>
            </a:pPr>
            <a:endParaRPr lang="en-US" sz="21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Setting up and Using SUSHI in Alma</a:t>
            </a:r>
          </a:p>
          <a:p>
            <a:pPr marL="1085850" lvl="1" indent="-342900">
              <a:spcBef>
                <a:spcPts val="0"/>
              </a:spcBef>
              <a:buFont typeface="Arial" panose="020B0604020202020204" pitchFamily="34" charset="0"/>
              <a:buChar char="•"/>
            </a:pPr>
            <a:r>
              <a:rPr lang="en-US" sz="2100" dirty="0">
                <a:latin typeface="+mj-lt"/>
                <a:ea typeface="+mn-lt"/>
                <a:cs typeface="+mn-lt"/>
              </a:rPr>
              <a:t>Q&amp;A</a:t>
            </a:r>
            <a:endParaRPr lang="en-US" sz="25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Sample </a:t>
            </a:r>
            <a:r>
              <a:rPr lang="en-US" dirty="0" err="1">
                <a:ea typeface="ＭＳ Ｐゴシック"/>
              </a:rPr>
              <a:t>REportS</a:t>
            </a:r>
            <a:r>
              <a:rPr lang="en-US" dirty="0">
                <a:ea typeface="ＭＳ Ｐゴシック"/>
              </a:rPr>
              <a:t> Pulled from Alma analytics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400" dirty="0">
                <a:latin typeface="Arial"/>
                <a:ea typeface="+mn-lt"/>
                <a:cs typeface="+mn-lt"/>
              </a:rPr>
              <a:t>Report to calculate cost per use for e-books in a collection</a:t>
            </a:r>
            <a:endParaRPr lang="en-US" sz="1200" b="1" dirty="0">
              <a:latin typeface="Arial"/>
              <a:ea typeface="+mn-lt"/>
              <a:cs typeface="+mn-lt"/>
            </a:endParaRPr>
          </a:p>
        </p:txBody>
      </p:sp>
      <p:pic>
        <p:nvPicPr>
          <p:cNvPr id="6" name="Content Placeholder 3">
            <a:extLst>
              <a:ext uri="{FF2B5EF4-FFF2-40B4-BE49-F238E27FC236}">
                <a16:creationId xmlns:a16="http://schemas.microsoft.com/office/drawing/2014/main" id="{41C630EE-DDF7-4A70-B1C2-5074E536AE0F}"/>
              </a:ext>
            </a:extLst>
          </p:cNvPr>
          <p:cNvPicPr>
            <a:picLocks noChangeAspect="1"/>
          </p:cNvPicPr>
          <p:nvPr/>
        </p:nvPicPr>
        <p:blipFill>
          <a:blip r:embed="rId3"/>
          <a:stretch>
            <a:fillRect/>
          </a:stretch>
        </p:blipFill>
        <p:spPr>
          <a:xfrm>
            <a:off x="230415" y="1817225"/>
            <a:ext cx="8849816" cy="4002722"/>
          </a:xfrm>
          <a:prstGeom prst="rect">
            <a:avLst/>
          </a:prstGeom>
        </p:spPr>
      </p:pic>
    </p:spTree>
    <p:extLst>
      <p:ext uri="{BB962C8B-B14F-4D97-AF65-F5344CB8AC3E}">
        <p14:creationId xmlns:p14="http://schemas.microsoft.com/office/powerpoint/2010/main" val="41644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Your Questions</a:t>
            </a:r>
          </a:p>
        </p:txBody>
      </p:sp>
      <p:sp>
        <p:nvSpPr>
          <p:cNvPr id="4" name="Chart Placeholder 3"/>
          <p:cNvSpPr>
            <a:spLocks noGrp="1"/>
          </p:cNvSpPr>
          <p:nvPr>
            <p:ph type="chart" sz="quarter" idx="10"/>
          </p:nvPr>
        </p:nvSpPr>
        <p:spPr/>
      </p:sp>
      <p:pic>
        <p:nvPicPr>
          <p:cNvPr id="2052" name="Picture 4" descr="Question Mark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47"/>
            <a:ext cx="9114757" cy="60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30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DEMO</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3200" dirty="0">
              <a:latin typeface="+mj-lt"/>
              <a:ea typeface="+mn-lt"/>
              <a:cs typeface="+mn-lt"/>
            </a:endParaRPr>
          </a:p>
        </p:txBody>
      </p:sp>
    </p:spTree>
    <p:extLst>
      <p:ext uri="{BB962C8B-B14F-4D97-AF65-F5344CB8AC3E}">
        <p14:creationId xmlns:p14="http://schemas.microsoft.com/office/powerpoint/2010/main" val="113407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err="1">
                <a:ea typeface="ＭＳ Ｐゴシック"/>
              </a:rPr>
              <a:t>WRap-up</a:t>
            </a:r>
            <a:endParaRPr lang="en-US" dirty="0" err="1"/>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3200" dirty="0">
              <a:latin typeface="+mj-lt"/>
              <a:ea typeface="+mn-lt"/>
              <a:cs typeface="+mn-lt"/>
            </a:endParaRPr>
          </a:p>
        </p:txBody>
      </p:sp>
      <p:sp>
        <p:nvSpPr>
          <p:cNvPr id="3" name="TextBox 2">
            <a:extLst>
              <a:ext uri="{FF2B5EF4-FFF2-40B4-BE49-F238E27FC236}">
                <a16:creationId xmlns:a16="http://schemas.microsoft.com/office/drawing/2014/main" id="{6F0180D2-6FEC-2A47-6292-097B1276D6F0}"/>
              </a:ext>
            </a:extLst>
          </p:cNvPr>
          <p:cNvSpPr txBox="1"/>
          <p:nvPr/>
        </p:nvSpPr>
        <p:spPr>
          <a:xfrm>
            <a:off x="257400" y="455400"/>
            <a:ext cx="843120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3200" dirty="0">
                <a:latin typeface="+mj-lt"/>
                <a:ea typeface="ＭＳ Ｐゴシック"/>
                <a:cs typeface="Arial"/>
              </a:rPr>
              <a:t>Assign Alma Roles​</a:t>
            </a:r>
            <a:br>
              <a:rPr lang="en-US" sz="3200" dirty="0">
                <a:latin typeface="+mj-lt"/>
                <a:ea typeface="ＭＳ Ｐゴシック"/>
                <a:cs typeface="Arial"/>
              </a:rPr>
            </a:br>
            <a:endParaRPr lang="en-US" sz="3200" dirty="0">
              <a:latin typeface="+mj-lt"/>
              <a:ea typeface="ＭＳ Ｐゴシック"/>
              <a:cs typeface="Arial"/>
            </a:endParaRPr>
          </a:p>
          <a:p>
            <a:pPr marL="514350" indent="-514350">
              <a:buAutoNum type="arabicPeriod"/>
            </a:pPr>
            <a:r>
              <a:rPr lang="en-US" sz="3200" dirty="0">
                <a:latin typeface="+mj-lt"/>
                <a:ea typeface="ＭＳ Ｐゴシック"/>
                <a:cs typeface="Arial"/>
              </a:rPr>
              <a:t>Configure SUSHI Subscriber​</a:t>
            </a:r>
            <a:br>
              <a:rPr lang="en-US" sz="3200" dirty="0">
                <a:latin typeface="+mj-lt"/>
                <a:ea typeface="ＭＳ Ｐゴシック"/>
                <a:cs typeface="Arial"/>
              </a:rPr>
            </a:br>
            <a:endParaRPr lang="en-US" sz="3200" dirty="0">
              <a:latin typeface="+mj-lt"/>
              <a:ea typeface="ＭＳ Ｐゴシック"/>
              <a:cs typeface="Arial"/>
            </a:endParaRPr>
          </a:p>
          <a:p>
            <a:pPr marL="514350" indent="-514350">
              <a:buAutoNum type="arabicPeriod"/>
            </a:pPr>
            <a:r>
              <a:rPr lang="en-US" sz="3200" dirty="0">
                <a:latin typeface="+mj-lt"/>
                <a:ea typeface="ＭＳ Ｐゴシック"/>
                <a:cs typeface="Arial"/>
              </a:rPr>
              <a:t>Set up Vendor records​</a:t>
            </a:r>
            <a:br>
              <a:rPr lang="en-US" sz="3200" dirty="0">
                <a:latin typeface="+mj-lt"/>
                <a:ea typeface="ＭＳ Ｐゴシック"/>
                <a:cs typeface="Arial"/>
              </a:rPr>
            </a:br>
            <a:endParaRPr lang="en-US" sz="3200" dirty="0">
              <a:latin typeface="+mj-lt"/>
              <a:ea typeface="ＭＳ Ｐゴシック"/>
              <a:cs typeface="Arial"/>
            </a:endParaRPr>
          </a:p>
          <a:p>
            <a:pPr marL="514350" indent="-514350">
              <a:buAutoNum type="arabicPeriod"/>
            </a:pPr>
            <a:r>
              <a:rPr lang="en-US" sz="3200" dirty="0">
                <a:latin typeface="+mj-lt"/>
                <a:ea typeface="ＭＳ Ｐゴシック"/>
                <a:cs typeface="Arial"/>
              </a:rPr>
              <a:t>Add SUSHI accounts on vendor records and test SUSHI connections​</a:t>
            </a:r>
            <a:br>
              <a:rPr lang="en-US" sz="3200" dirty="0">
                <a:latin typeface="+mj-lt"/>
                <a:ea typeface="ＭＳ Ｐゴシック"/>
                <a:cs typeface="Arial"/>
              </a:rPr>
            </a:br>
            <a:endParaRPr lang="en-US" sz="3200" dirty="0">
              <a:latin typeface="+mj-lt"/>
              <a:ea typeface="ＭＳ Ｐゴシック"/>
              <a:cs typeface="Arial"/>
            </a:endParaRPr>
          </a:p>
          <a:p>
            <a:pPr marL="514350" indent="-514350">
              <a:buAutoNum type="arabicPeriod"/>
            </a:pPr>
            <a:r>
              <a:rPr lang="en-US" sz="3200" dirty="0">
                <a:latin typeface="+mj-lt"/>
                <a:ea typeface="ＭＳ Ｐゴシック"/>
                <a:cs typeface="Arial"/>
              </a:rPr>
              <a:t>Create Automated Harvest job</a:t>
            </a:r>
            <a:br>
              <a:rPr lang="en-US" sz="3200" dirty="0">
                <a:latin typeface="+mj-lt"/>
                <a:ea typeface="ＭＳ Ｐゴシック"/>
                <a:cs typeface="Arial"/>
              </a:rPr>
            </a:br>
            <a:endParaRPr lang="en-US" sz="3200" dirty="0">
              <a:latin typeface="+mj-lt"/>
              <a:ea typeface="ＭＳ Ｐゴシック"/>
              <a:cs typeface="Arial"/>
            </a:endParaRPr>
          </a:p>
          <a:p>
            <a:pPr marL="514350" indent="-514350">
              <a:buAutoNum type="arabicPeriod"/>
            </a:pPr>
            <a:r>
              <a:rPr lang="en-US" sz="3200" dirty="0">
                <a:latin typeface="+mj-lt"/>
                <a:ea typeface="ＭＳ Ｐゴシック"/>
                <a:cs typeface="Arial"/>
              </a:rPr>
              <a:t>Run reports via Alma Analytics​</a:t>
            </a:r>
            <a:endParaRPr lang="en-US" sz="3200" dirty="0">
              <a:latin typeface="+mj-lt"/>
            </a:endParaRPr>
          </a:p>
        </p:txBody>
      </p:sp>
    </p:spTree>
    <p:extLst>
      <p:ext uri="{BB962C8B-B14F-4D97-AF65-F5344CB8AC3E}">
        <p14:creationId xmlns:p14="http://schemas.microsoft.com/office/powerpoint/2010/main" val="292223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sz="quarter" idx="11"/>
          </p:nvPr>
        </p:nvSpPr>
        <p:spPr>
          <a:xfrm>
            <a:off x="4572000" y="634995"/>
            <a:ext cx="4283075" cy="4860925"/>
          </a:xfrm>
        </p:spPr>
        <p:txBody>
          <a:bodyPr wrap="square" anchor="t">
            <a:normAutofit/>
          </a:bodyPr>
          <a:lstStyle/>
          <a:p>
            <a:pPr algn="ctr"/>
            <a:endParaRPr lang="en-US" b="1" dirty="0"/>
          </a:p>
          <a:p>
            <a:pPr algn="ctr"/>
            <a:endParaRPr lang="en-US" b="1" dirty="0"/>
          </a:p>
          <a:p>
            <a:pPr algn="ctr"/>
            <a:r>
              <a:rPr lang="en-US" b="1" dirty="0">
                <a:ea typeface="ＭＳ Ｐゴシック"/>
              </a:rPr>
              <a:t>Join us May 12</a:t>
            </a:r>
            <a:br>
              <a:rPr lang="en-US" b="1" dirty="0"/>
            </a:br>
            <a:r>
              <a:rPr lang="en-US" b="1" dirty="0">
                <a:ea typeface="ＭＳ Ｐゴシック"/>
              </a:rPr>
              <a:t>at 2pm for another </a:t>
            </a:r>
          </a:p>
          <a:p>
            <a:pPr algn="ctr"/>
            <a:r>
              <a:rPr lang="en-US" b="1" dirty="0"/>
              <a:t>Office Hour:</a:t>
            </a:r>
          </a:p>
          <a:p>
            <a:pPr algn="ctr"/>
            <a:r>
              <a:rPr lang="en-US" b="1" dirty="0"/>
              <a:t>“Lab Reports” from your CARLI Colleagues</a:t>
            </a:r>
            <a:br>
              <a:rPr lang="en-US" b="1" dirty="0"/>
            </a:br>
            <a:endParaRPr lang="en-US" b="1" dirty="0"/>
          </a:p>
          <a:p>
            <a:pPr algn="ctr"/>
            <a:r>
              <a:rPr lang="en-US" b="1" dirty="0"/>
              <a:t>Contact CARLI at </a:t>
            </a:r>
          </a:p>
          <a:p>
            <a:pPr algn="ctr"/>
            <a:r>
              <a:rPr lang="en-US" b="1" dirty="0"/>
              <a:t>support@carli.Illinois.edu</a:t>
            </a:r>
          </a:p>
          <a:p>
            <a:endParaRPr lang="en-US" dirty="0"/>
          </a:p>
        </p:txBody>
      </p:sp>
      <p:pic>
        <p:nvPicPr>
          <p:cNvPr id="4" name="Picture 3" descr="A picture containing cat, indoor, mammal, laying&#10;&#10;Description automatically generated">
            <a:extLst>
              <a:ext uri="{FF2B5EF4-FFF2-40B4-BE49-F238E27FC236}">
                <a16:creationId xmlns:a16="http://schemas.microsoft.com/office/drawing/2014/main" id="{3259684F-06B4-467F-A626-D7718BB52798}"/>
              </a:ext>
            </a:extLst>
          </p:cNvPr>
          <p:cNvPicPr>
            <a:picLocks noChangeAspect="1"/>
          </p:cNvPicPr>
          <p:nvPr/>
        </p:nvPicPr>
        <p:blipFill>
          <a:blip r:embed="rId3"/>
          <a:stretch>
            <a:fillRect/>
          </a:stretch>
        </p:blipFill>
        <p:spPr>
          <a:xfrm>
            <a:off x="212804" y="634995"/>
            <a:ext cx="4187837" cy="5583783"/>
          </a:xfrm>
          <a:prstGeom prst="rect">
            <a:avLst/>
          </a:prstGeom>
        </p:spPr>
      </p:pic>
    </p:spTree>
    <p:extLst>
      <p:ext uri="{BB962C8B-B14F-4D97-AF65-F5344CB8AC3E}">
        <p14:creationId xmlns:p14="http://schemas.microsoft.com/office/powerpoint/2010/main" val="331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400" dirty="0">
                <a:latin typeface="Arial"/>
                <a:ea typeface="+mn-lt"/>
                <a:cs typeface="+mn-lt"/>
              </a:rPr>
              <a:t>Upcoming Office Hours </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2022 Office Hours have been scheduled – 2</a:t>
            </a:r>
            <a:r>
              <a:rPr lang="en-US" sz="2000" baseline="30000" dirty="0">
                <a:latin typeface="Arial"/>
                <a:ea typeface="+mn-lt"/>
                <a:cs typeface="+mn-lt"/>
              </a:rPr>
              <a:t>nd</a:t>
            </a:r>
            <a:r>
              <a:rPr lang="en-US" sz="2000" dirty="0">
                <a:latin typeface="Arial"/>
                <a:ea typeface="+mn-lt"/>
                <a:cs typeface="+mn-lt"/>
              </a:rPr>
              <a:t> Thursday of each month, 2pm-3pm.</a:t>
            </a:r>
          </a:p>
          <a:p>
            <a:pPr marL="925195" lvl="1" indent="-274320">
              <a:spcBef>
                <a:spcPts val="0"/>
              </a:spcBef>
              <a:buChar char="•"/>
            </a:pPr>
            <a:r>
              <a:rPr lang="en-US" sz="2000" dirty="0">
                <a:latin typeface="Arial"/>
                <a:ea typeface="+mn-lt"/>
                <a:cs typeface="+mn-lt"/>
              </a:rPr>
              <a:t>May 12 – "Lab Reports" - ideas and solutions from your I-Share colleagues.</a:t>
            </a:r>
          </a:p>
          <a:p>
            <a:pPr marL="650875" lvl="1" indent="0">
              <a:spcBef>
                <a:spcPts val="0"/>
              </a:spcBef>
              <a:buNone/>
            </a:pPr>
            <a:endParaRPr lang="en-US" sz="2000" dirty="0">
              <a:latin typeface="Arial"/>
              <a:ea typeface="+mn-lt"/>
              <a:cs typeface="+mn-lt"/>
            </a:endParaRPr>
          </a:p>
          <a:p>
            <a:pPr marL="171450" lvl="1" indent="0">
              <a:spcBef>
                <a:spcPts val="0"/>
              </a:spcBef>
              <a:buNone/>
            </a:pPr>
            <a:r>
              <a:rPr lang="en-US" sz="2400" dirty="0">
                <a:latin typeface="Arial"/>
                <a:ea typeface="+mn-lt"/>
                <a:cs typeface="+mn-lt"/>
              </a:rPr>
              <a:t>Technical Services Q&amp;A Sessions</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Scheduled for once a month from 10:30am-12</a:t>
            </a:r>
            <a:r>
              <a:rPr lang="en-US" sz="2000" dirty="0">
                <a:latin typeface="Arial"/>
                <a:ea typeface="+mn-lt"/>
                <a:cs typeface="+mn-lt"/>
                <a:sym typeface="Wingdings" panose="05000000000000000000" pitchFamily="2" charset="2"/>
              </a:rPr>
              <a:t>:00pm </a:t>
            </a:r>
          </a:p>
          <a:p>
            <a:pPr marL="925195" lvl="1" indent="-274320">
              <a:spcBef>
                <a:spcPts val="0"/>
              </a:spcBef>
              <a:buChar char="•"/>
            </a:pPr>
            <a:r>
              <a:rPr lang="en-US" sz="2000" dirty="0">
                <a:latin typeface="Arial"/>
                <a:ea typeface="+mn-lt"/>
                <a:cs typeface="+mn-lt"/>
              </a:rPr>
              <a:t>Upcoming Dates:  April 28 and May 26</a:t>
            </a:r>
          </a:p>
          <a:p>
            <a:pPr marL="925195" lvl="1" indent="-274320">
              <a:spcBef>
                <a:spcPts val="0"/>
              </a:spcBef>
              <a:buChar char="•"/>
            </a:pPr>
            <a:r>
              <a:rPr lang="en-US" sz="2000" dirty="0">
                <a:latin typeface="Arial"/>
                <a:ea typeface="+mn-lt"/>
                <a:cs typeface="+mn-lt"/>
              </a:rPr>
              <a:t>Registration open and available on the CARLI Calendar</a:t>
            </a:r>
          </a:p>
          <a:p>
            <a:pPr indent="-92075">
              <a:spcBef>
                <a:spcPts val="0"/>
              </a:spcBef>
            </a:pPr>
            <a:endParaRPr lang="en-US" sz="2300" dirty="0">
              <a:latin typeface="Arial"/>
              <a:ea typeface="+mn-lt"/>
              <a:cs typeface="+mn-lt"/>
            </a:endParaRPr>
          </a:p>
          <a:p>
            <a:pPr marL="182563">
              <a:spcBef>
                <a:spcPts val="0"/>
              </a:spcBef>
            </a:pPr>
            <a:r>
              <a:rPr lang="en-US" sz="24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000" dirty="0">
                <a:latin typeface="Arial"/>
                <a:ea typeface="+mn-lt"/>
                <a:cs typeface="+mn-lt"/>
              </a:rPr>
              <a:t>Sessions are scheduled for every other week, alternating between Tuesday mornings at 10:30am and Friday afternoons at 2pm.</a:t>
            </a:r>
          </a:p>
          <a:p>
            <a:pPr marL="915988" lvl="1" indent="-222250">
              <a:spcBef>
                <a:spcPts val="0"/>
              </a:spcBef>
              <a:buFont typeface="Arial" panose="020B0604020202020204" pitchFamily="34" charset="0"/>
              <a:buChar char="•"/>
            </a:pPr>
            <a:r>
              <a:rPr lang="en-US" sz="2000" dirty="0">
                <a:latin typeface="Arial"/>
                <a:ea typeface="+mn-lt"/>
                <a:cs typeface="+mn-lt"/>
              </a:rPr>
              <a:t>Registration open and available on the CARLI Calendar</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algn="ctr"/>
            <a:r>
              <a:rPr lang="en-US" sz="2400" b="1" dirty="0">
                <a:latin typeface="+mj-lt"/>
                <a:ea typeface="+mn-lt"/>
                <a:cs typeface="+mn-lt"/>
              </a:rPr>
              <a:t>Announcements/Reminders</a:t>
            </a:r>
          </a:p>
          <a:p>
            <a:pPr algn="ctr"/>
            <a:endParaRPr lang="en-US" sz="2400" dirty="0">
              <a:latin typeface="Arial"/>
              <a:ea typeface="+mn-lt"/>
              <a:cs typeface="+mn-lt"/>
            </a:endParaRPr>
          </a:p>
          <a:p>
            <a:r>
              <a:rPr lang="en-US" sz="2400" dirty="0">
                <a:latin typeface="Arial"/>
                <a:ea typeface="+mn-lt"/>
                <a:cs typeface="+mn-lt"/>
              </a:rPr>
              <a:t>Volunteer to Serve on a CARLI Committee! </a:t>
            </a:r>
            <a:r>
              <a:rPr lang="en-US" sz="2400" dirty="0">
                <a:latin typeface="Arial"/>
                <a:ea typeface="+mn-lt"/>
                <a:cs typeface="+mn-lt"/>
                <a:hlinkClick r:id="rId3"/>
              </a:rPr>
              <a:t>https://www.carli.illinois.edu/wanted-carli-committee-volunteers</a:t>
            </a:r>
            <a:r>
              <a:rPr lang="en-US" sz="2400" dirty="0">
                <a:latin typeface="Arial"/>
                <a:ea typeface="+mn-lt"/>
                <a:cs typeface="+mn-lt"/>
              </a:rPr>
              <a:t> </a:t>
            </a:r>
          </a:p>
          <a:p>
            <a:pPr marL="1085850" lvl="1" indent="-342900">
              <a:buFont typeface="Arial" panose="020B0604020202020204" pitchFamily="34" charset="0"/>
              <a:buChar char="•"/>
            </a:pPr>
            <a:r>
              <a:rPr lang="en-US" sz="2400" dirty="0">
                <a:latin typeface="Arial"/>
                <a:ea typeface="+mn-lt"/>
                <a:cs typeface="+mn-lt"/>
              </a:rPr>
              <a:t>The application period closes May 4</a:t>
            </a:r>
          </a:p>
          <a:p>
            <a:pPr marL="1085850" lvl="1" indent="-342900">
              <a:buFont typeface="Arial" panose="020B0604020202020204" pitchFamily="34" charset="0"/>
              <a:buChar char="•"/>
            </a:pPr>
            <a:r>
              <a:rPr lang="en-US" sz="2400" dirty="0">
                <a:latin typeface="Arial"/>
                <a:ea typeface="+mn-lt"/>
                <a:cs typeface="+mn-lt"/>
              </a:rPr>
              <a:t>Thank you to those who have already volunteered</a:t>
            </a:r>
          </a:p>
          <a:p>
            <a:pPr lvl="1" indent="0">
              <a:buNone/>
            </a:pPr>
            <a:endParaRPr lang="en-US" sz="1700" dirty="0">
              <a:latin typeface="Arial"/>
              <a:ea typeface="+mn-lt"/>
              <a:cs typeface="+mn-lt"/>
            </a:endParaRPr>
          </a:p>
          <a:p>
            <a:r>
              <a:rPr lang="en-US" sz="2400" dirty="0">
                <a:latin typeface="Arial"/>
                <a:ea typeface="+mn-lt"/>
                <a:cs typeface="+mn-lt"/>
              </a:rPr>
              <a:t>We want to hear from you! Fill out the Alma/Primo Use Survey. </a:t>
            </a:r>
            <a:r>
              <a:rPr lang="en-US" sz="2400" dirty="0">
                <a:latin typeface="Arial"/>
                <a:ea typeface="+mn-lt"/>
                <a:cs typeface="+mn-lt"/>
                <a:hlinkClick r:id="rId4"/>
              </a:rPr>
              <a:t>https://www.surveymonkey.com/r/almaconfidencesurvey</a:t>
            </a:r>
            <a:r>
              <a:rPr lang="en-US" sz="2400" dirty="0">
                <a:latin typeface="Arial"/>
                <a:ea typeface="+mn-lt"/>
                <a:cs typeface="+mn-lt"/>
              </a:rPr>
              <a:t> </a:t>
            </a:r>
          </a:p>
          <a:p>
            <a:pPr marL="1085850" lvl="1" indent="-342900">
              <a:buFont typeface="Arial" panose="020B0604020202020204" pitchFamily="34" charset="0"/>
              <a:buChar char="•"/>
            </a:pPr>
            <a:r>
              <a:rPr lang="en-US" sz="2400" dirty="0">
                <a:latin typeface="Arial"/>
                <a:ea typeface="+mn-lt"/>
                <a:cs typeface="+mn-lt"/>
              </a:rPr>
              <a:t>The survey closes May 2</a:t>
            </a:r>
          </a:p>
          <a:p>
            <a:pPr marL="1085850" lvl="1" indent="-342900">
              <a:buFont typeface="Arial" panose="020B0604020202020204" pitchFamily="34" charset="0"/>
              <a:buChar char="•"/>
            </a:pPr>
            <a:r>
              <a:rPr lang="en-US" sz="2400" dirty="0">
                <a:latin typeface="Arial"/>
                <a:ea typeface="+mn-lt"/>
                <a:cs typeface="+mn-lt"/>
              </a:rPr>
              <a:t>Thank you to those of you who have already responded!</a:t>
            </a:r>
          </a:p>
        </p:txBody>
      </p:sp>
    </p:spTree>
    <p:extLst>
      <p:ext uri="{BB962C8B-B14F-4D97-AF65-F5344CB8AC3E}">
        <p14:creationId xmlns:p14="http://schemas.microsoft.com/office/powerpoint/2010/main" val="381988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E-resources Management Task Force</a:t>
            </a:r>
          </a:p>
        </p:txBody>
      </p:sp>
      <p:graphicFrame>
        <p:nvGraphicFramePr>
          <p:cNvPr id="5" name="Content Placeholder 4">
            <a:extLst>
              <a:ext uri="{FF2B5EF4-FFF2-40B4-BE49-F238E27FC236}">
                <a16:creationId xmlns:a16="http://schemas.microsoft.com/office/drawing/2014/main" id="{2C141FB8-216D-434C-BD0A-013C131AEBA7}"/>
              </a:ext>
            </a:extLst>
          </p:cNvPr>
          <p:cNvGraphicFramePr>
            <a:graphicFrameLocks noGrp="1"/>
          </p:cNvGraphicFramePr>
          <p:nvPr>
            <p:ph idx="4294967295"/>
            <p:extLst>
              <p:ext uri="{D42A27DB-BD31-4B8C-83A1-F6EECF244321}">
                <p14:modId xmlns:p14="http://schemas.microsoft.com/office/powerpoint/2010/main" val="3217750605"/>
              </p:ext>
            </p:extLst>
          </p:nvPr>
        </p:nvGraphicFramePr>
        <p:xfrm>
          <a:off x="738553" y="868959"/>
          <a:ext cx="7913077" cy="4189829"/>
        </p:xfrm>
        <a:graphic>
          <a:graphicData uri="http://schemas.openxmlformats.org/drawingml/2006/table">
            <a:tbl>
              <a:tblPr/>
              <a:tblGrid>
                <a:gridCol w="2860432">
                  <a:extLst>
                    <a:ext uri="{9D8B030D-6E8A-4147-A177-3AD203B41FA5}">
                      <a16:colId xmlns:a16="http://schemas.microsoft.com/office/drawing/2014/main" val="291425432"/>
                    </a:ext>
                  </a:extLst>
                </a:gridCol>
                <a:gridCol w="5052645">
                  <a:extLst>
                    <a:ext uri="{9D8B030D-6E8A-4147-A177-3AD203B41FA5}">
                      <a16:colId xmlns:a16="http://schemas.microsoft.com/office/drawing/2014/main" val="3646433667"/>
                    </a:ext>
                  </a:extLst>
                </a:gridCol>
              </a:tblGrid>
              <a:tr h="444026">
                <a:tc>
                  <a:txBody>
                    <a:bodyPr/>
                    <a:lstStyle/>
                    <a:p>
                      <a:r>
                        <a:rPr lang="en-US" sz="1800" dirty="0">
                          <a:solidFill>
                            <a:srgbClr val="262402"/>
                          </a:solidFill>
                          <a:effectLst/>
                          <a:latin typeface="+mj-lt"/>
                        </a:rPr>
                        <a:t>Amy Fry</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dirty="0">
                          <a:solidFill>
                            <a:srgbClr val="262402"/>
                          </a:solidFill>
                          <a:effectLst/>
                          <a:latin typeface="+mj-lt"/>
                        </a:rPr>
                        <a:t>University of Illinois at Urbana-Champaign</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97956148"/>
                  </a:ext>
                </a:extLst>
              </a:tr>
              <a:tr h="433753">
                <a:tc>
                  <a:txBody>
                    <a:bodyPr/>
                    <a:lstStyle/>
                    <a:p>
                      <a:r>
                        <a:rPr lang="en-US" sz="1800" dirty="0">
                          <a:solidFill>
                            <a:srgbClr val="262402"/>
                          </a:solidFill>
                          <a:effectLst/>
                          <a:latin typeface="+mj-lt"/>
                        </a:rPr>
                        <a:t>Aaron </a:t>
                      </a:r>
                      <a:r>
                        <a:rPr lang="en-US" sz="1800" dirty="0" err="1">
                          <a:solidFill>
                            <a:srgbClr val="262402"/>
                          </a:solidFill>
                          <a:effectLst/>
                          <a:latin typeface="+mj-lt"/>
                        </a:rPr>
                        <a:t>Harwig</a:t>
                      </a:r>
                      <a:r>
                        <a:rPr lang="en-US" sz="1800" dirty="0">
                          <a:solidFill>
                            <a:srgbClr val="262402"/>
                          </a:solidFill>
                          <a:effectLst/>
                          <a:latin typeface="+mj-lt"/>
                        </a:rPr>
                        <a:t>*</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a:solidFill>
                            <a:srgbClr val="262402"/>
                          </a:solidFill>
                          <a:effectLst/>
                          <a:latin typeface="+mj-lt"/>
                        </a:rPr>
                        <a:t>College of DuPage</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9618227"/>
                  </a:ext>
                </a:extLst>
              </a:tr>
              <a:tr h="446280">
                <a:tc>
                  <a:txBody>
                    <a:bodyPr/>
                    <a:lstStyle/>
                    <a:p>
                      <a:r>
                        <a:rPr lang="en-US" sz="1800" dirty="0">
                          <a:solidFill>
                            <a:srgbClr val="262402"/>
                          </a:solidFill>
                          <a:effectLst/>
                          <a:latin typeface="+mj-lt"/>
                        </a:rPr>
                        <a:t>Andrea Imre**</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dirty="0">
                          <a:solidFill>
                            <a:srgbClr val="262402"/>
                          </a:solidFill>
                          <a:effectLst/>
                          <a:latin typeface="+mj-lt"/>
                        </a:rPr>
                        <a:t>Southern Illinois University Carbondale</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08890802"/>
                  </a:ext>
                </a:extLst>
              </a:tr>
              <a:tr h="583363">
                <a:tc>
                  <a:txBody>
                    <a:bodyPr/>
                    <a:lstStyle/>
                    <a:p>
                      <a:r>
                        <a:rPr lang="en-US" sz="1800" dirty="0">
                          <a:solidFill>
                            <a:srgbClr val="262402"/>
                          </a:solidFill>
                          <a:effectLst/>
                          <a:latin typeface="+mj-lt"/>
                        </a:rPr>
                        <a:t>Rachel Park</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a:solidFill>
                            <a:srgbClr val="262402"/>
                          </a:solidFill>
                          <a:effectLst/>
                          <a:latin typeface="+mj-lt"/>
                        </a:rPr>
                        <a:t>Illinois State University</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97718446"/>
                  </a:ext>
                </a:extLst>
              </a:tr>
              <a:tr h="583363">
                <a:tc>
                  <a:txBody>
                    <a:bodyPr/>
                    <a:lstStyle/>
                    <a:p>
                      <a:r>
                        <a:rPr lang="en-US" sz="1800" dirty="0">
                          <a:solidFill>
                            <a:srgbClr val="262402"/>
                          </a:solidFill>
                          <a:effectLst/>
                          <a:latin typeface="+mj-lt"/>
                        </a:rPr>
                        <a:t>Sara Rizzo*</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a:solidFill>
                            <a:srgbClr val="262402"/>
                          </a:solidFill>
                          <a:effectLst/>
                          <a:latin typeface="+mj-lt"/>
                        </a:rPr>
                        <a:t>National Louis University</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7181219"/>
                  </a:ext>
                </a:extLst>
              </a:tr>
              <a:tr h="532318">
                <a:tc>
                  <a:txBody>
                    <a:bodyPr/>
                    <a:lstStyle/>
                    <a:p>
                      <a:r>
                        <a:rPr lang="en-US" sz="1800" dirty="0">
                          <a:solidFill>
                            <a:srgbClr val="262402"/>
                          </a:solidFill>
                          <a:effectLst/>
                          <a:latin typeface="+mj-lt"/>
                        </a:rPr>
                        <a:t>Megan </a:t>
                      </a:r>
                      <a:r>
                        <a:rPr lang="en-US" sz="1800" dirty="0" err="1">
                          <a:solidFill>
                            <a:srgbClr val="262402"/>
                          </a:solidFill>
                          <a:effectLst/>
                          <a:latin typeface="+mj-lt"/>
                        </a:rPr>
                        <a:t>Ruenz</a:t>
                      </a:r>
                      <a:r>
                        <a:rPr lang="en-US" sz="1800" dirty="0">
                          <a:solidFill>
                            <a:srgbClr val="262402"/>
                          </a:solidFill>
                          <a:effectLst/>
                          <a:latin typeface="+mj-lt"/>
                        </a:rPr>
                        <a:t>**</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a:solidFill>
                            <a:srgbClr val="262402"/>
                          </a:solidFill>
                          <a:effectLst/>
                          <a:latin typeface="+mj-lt"/>
                        </a:rPr>
                        <a:t>Wheaton College</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29554126"/>
                  </a:ext>
                </a:extLst>
              </a:tr>
              <a:tr h="583363">
                <a:tc>
                  <a:txBody>
                    <a:bodyPr/>
                    <a:lstStyle/>
                    <a:p>
                      <a:r>
                        <a:rPr lang="en-US" sz="1800" dirty="0">
                          <a:solidFill>
                            <a:srgbClr val="262402"/>
                          </a:solidFill>
                          <a:effectLst/>
                          <a:latin typeface="+mj-lt"/>
                        </a:rPr>
                        <a:t>Cynthia Scott**</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a:solidFill>
                            <a:srgbClr val="262402"/>
                          </a:solidFill>
                          <a:effectLst/>
                          <a:latin typeface="+mj-lt"/>
                        </a:rPr>
                        <a:t>North Central College</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59539533"/>
                  </a:ext>
                </a:extLst>
              </a:tr>
              <a:tr h="583363">
                <a:tc>
                  <a:txBody>
                    <a:bodyPr/>
                    <a:lstStyle/>
                    <a:p>
                      <a:r>
                        <a:rPr lang="en-US" sz="1800" dirty="0">
                          <a:solidFill>
                            <a:srgbClr val="262402"/>
                          </a:solidFill>
                          <a:effectLst/>
                          <a:latin typeface="+mj-lt"/>
                        </a:rPr>
                        <a:t>Lisa Wallis**</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dirty="0">
                          <a:solidFill>
                            <a:srgbClr val="262402"/>
                          </a:solidFill>
                          <a:effectLst/>
                          <a:latin typeface="+mj-lt"/>
                        </a:rPr>
                        <a:t>Northeastern Illinois University</a:t>
                      </a:r>
                    </a:p>
                  </a:txBody>
                  <a:tcPr marL="9508" marR="9508" marT="9508" marB="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2663868"/>
                  </a:ext>
                </a:extLst>
              </a:tr>
            </a:tbl>
          </a:graphicData>
        </a:graphic>
      </p:graphicFrame>
      <p:sp>
        <p:nvSpPr>
          <p:cNvPr id="7" name="TextBox 6">
            <a:extLst>
              <a:ext uri="{FF2B5EF4-FFF2-40B4-BE49-F238E27FC236}">
                <a16:creationId xmlns:a16="http://schemas.microsoft.com/office/drawing/2014/main" id="{43A8B583-0047-4DDB-B601-C287D272AB73}"/>
              </a:ext>
            </a:extLst>
          </p:cNvPr>
          <p:cNvSpPr txBox="1"/>
          <p:nvPr/>
        </p:nvSpPr>
        <p:spPr>
          <a:xfrm>
            <a:off x="2283070" y="5658183"/>
            <a:ext cx="4577860" cy="584775"/>
          </a:xfrm>
          <a:prstGeom prst="rect">
            <a:avLst/>
          </a:prstGeom>
          <a:noFill/>
        </p:spPr>
        <p:txBody>
          <a:bodyPr wrap="square">
            <a:spAutoFit/>
          </a:bodyPr>
          <a:lstStyle/>
          <a:p>
            <a:r>
              <a:rPr lang="en-US" sz="1600" dirty="0">
                <a:solidFill>
                  <a:srgbClr val="262402"/>
                </a:solidFill>
                <a:effectLst/>
                <a:latin typeface="+mj-lt"/>
              </a:rPr>
              <a:t>* Task Force Co-chairs</a:t>
            </a:r>
          </a:p>
          <a:p>
            <a:r>
              <a:rPr lang="en-US" sz="1600" dirty="0">
                <a:solidFill>
                  <a:srgbClr val="262402"/>
                </a:solidFill>
                <a:effectLst/>
                <a:latin typeface="+mj-lt"/>
              </a:rPr>
              <a:t>** Task Force contributors to this presentation</a:t>
            </a:r>
          </a:p>
        </p:txBody>
      </p:sp>
    </p:spTree>
    <p:extLst>
      <p:ext uri="{BB962C8B-B14F-4D97-AF65-F5344CB8AC3E}">
        <p14:creationId xmlns:p14="http://schemas.microsoft.com/office/powerpoint/2010/main" val="306805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WHY SET UP SUSHI IN ALMA ??</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3200" dirty="0">
              <a:latin typeface="+mj-lt"/>
              <a:ea typeface="+mn-lt"/>
              <a:cs typeface="+mn-lt"/>
            </a:endParaRPr>
          </a:p>
        </p:txBody>
      </p:sp>
      <p:sp>
        <p:nvSpPr>
          <p:cNvPr id="3" name="TextBox 2">
            <a:extLst>
              <a:ext uri="{FF2B5EF4-FFF2-40B4-BE49-F238E27FC236}">
                <a16:creationId xmlns:a16="http://schemas.microsoft.com/office/drawing/2014/main" id="{3F3E5D97-239A-46A4-85A6-C913D7F6D694}"/>
              </a:ext>
            </a:extLst>
          </p:cNvPr>
          <p:cNvSpPr txBox="1"/>
          <p:nvPr/>
        </p:nvSpPr>
        <p:spPr>
          <a:xfrm>
            <a:off x="154459" y="621324"/>
            <a:ext cx="8835082"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mj-lt"/>
                <a:ea typeface="ＭＳ Ｐゴシック"/>
                <a:cs typeface="Times New Roman"/>
              </a:rPr>
              <a:t>It replaces the time-consuming user-mediated collection of COUNTER usage data reports and spreadsheet downloads.</a:t>
            </a:r>
          </a:p>
          <a:p>
            <a:endParaRPr lang="en-US" sz="2400" dirty="0">
              <a:latin typeface="+mj-lt"/>
              <a:ea typeface="ＭＳ Ｐゴシック"/>
              <a:cs typeface="Times New Roman"/>
            </a:endParaRPr>
          </a:p>
          <a:p>
            <a:r>
              <a:rPr lang="en-US" sz="2400" dirty="0">
                <a:latin typeface="+mj-lt"/>
                <a:ea typeface="ＭＳ Ｐゴシック"/>
                <a:cs typeface="Times New Roman"/>
              </a:rPr>
              <a:t>SUSHI protocol provides automated harvesting of e-resource usage data.</a:t>
            </a:r>
          </a:p>
          <a:p>
            <a:endParaRPr lang="en-US" sz="2400" dirty="0">
              <a:latin typeface="+mj-lt"/>
              <a:cs typeface="Times New Roman"/>
            </a:endParaRPr>
          </a:p>
          <a:p>
            <a:r>
              <a:rPr lang="en-US" sz="2400" dirty="0">
                <a:latin typeface="+mj-lt"/>
                <a:ea typeface="ＭＳ Ｐゴシック"/>
                <a:cs typeface="Times New Roman"/>
              </a:rPr>
              <a:t>Setting up SUSHI harvesting in Alma provides for reporting in Analytics:</a:t>
            </a:r>
          </a:p>
          <a:p>
            <a:pPr marL="742950" lvl="1" indent="-285750">
              <a:buFont typeface="Arial"/>
              <a:buChar char="•"/>
            </a:pPr>
            <a:r>
              <a:rPr lang="en-US" sz="2400" dirty="0">
                <a:latin typeface="+mj-lt"/>
                <a:ea typeface="ＭＳ Ｐゴシック"/>
                <a:cs typeface="Times New Roman"/>
              </a:rPr>
              <a:t>Analytics usage reports for IPEDs and ACRL</a:t>
            </a:r>
          </a:p>
          <a:p>
            <a:pPr marL="742950" lvl="1" indent="-285750">
              <a:buFont typeface="Arial"/>
              <a:buChar char="•"/>
            </a:pPr>
            <a:r>
              <a:rPr lang="en-US" sz="2400" dirty="0">
                <a:latin typeface="+mj-lt"/>
                <a:ea typeface="ＭＳ Ｐゴシック"/>
                <a:cs typeface="Times New Roman"/>
              </a:rPr>
              <a:t>Analytics usage reports for Institutional Annual Reports</a:t>
            </a:r>
          </a:p>
          <a:p>
            <a:pPr marL="742950" lvl="1" indent="-285750">
              <a:buFont typeface="Arial"/>
              <a:buChar char="•"/>
            </a:pPr>
            <a:r>
              <a:rPr lang="en-US" sz="2400" dirty="0">
                <a:latin typeface="+mj-lt"/>
                <a:ea typeface="ＭＳ Ｐゴシック"/>
                <a:cs typeface="Times New Roman"/>
              </a:rPr>
              <a:t>Analytics cost per use analysis (if using Alma Acquisitions)</a:t>
            </a:r>
          </a:p>
          <a:p>
            <a:pPr lvl="1"/>
            <a:endParaRPr lang="en-US" sz="2400" dirty="0">
              <a:latin typeface="+mj-lt"/>
              <a:cs typeface="Times New Roman"/>
            </a:endParaRPr>
          </a:p>
          <a:p>
            <a:r>
              <a:rPr lang="en-US" sz="2400" dirty="0">
                <a:latin typeface="+mj-lt"/>
                <a:ea typeface="ＭＳ Ｐゴシック"/>
                <a:cs typeface="Times New Roman"/>
              </a:rPr>
              <a:t>Moving SUSHI harvesting (and statistical data) from other systems to centralize your ERM activity (if applicable).</a:t>
            </a:r>
            <a:endParaRPr lang="en-US" sz="2400" dirty="0">
              <a:latin typeface="+mj-lt"/>
              <a:cs typeface="Times New Roman"/>
            </a:endParaRPr>
          </a:p>
          <a:p>
            <a:endParaRPr lang="en-US" dirty="0">
              <a:cs typeface="Times New Roman"/>
            </a:endParaRPr>
          </a:p>
        </p:txBody>
      </p:sp>
      <p:pic>
        <p:nvPicPr>
          <p:cNvPr id="8" name="Picture 7" descr="Table&#10;&#10;Description automatically generated">
            <a:extLst>
              <a:ext uri="{FF2B5EF4-FFF2-40B4-BE49-F238E27FC236}">
                <a16:creationId xmlns:a16="http://schemas.microsoft.com/office/drawing/2014/main" id="{F6E02335-19F0-4C51-BDE7-A443721967E3}"/>
              </a:ext>
            </a:extLst>
          </p:cNvPr>
          <p:cNvPicPr>
            <a:picLocks noChangeAspect="1"/>
          </p:cNvPicPr>
          <p:nvPr/>
        </p:nvPicPr>
        <p:blipFill>
          <a:blip r:embed="rId3"/>
          <a:stretch>
            <a:fillRect/>
          </a:stretch>
        </p:blipFill>
        <p:spPr>
          <a:xfrm>
            <a:off x="683985" y="157575"/>
            <a:ext cx="7439025" cy="6467475"/>
          </a:xfrm>
          <a:prstGeom prst="rect">
            <a:avLst/>
          </a:prstGeom>
        </p:spPr>
      </p:pic>
    </p:spTree>
    <p:extLst>
      <p:ext uri="{BB962C8B-B14F-4D97-AF65-F5344CB8AC3E}">
        <p14:creationId xmlns:p14="http://schemas.microsoft.com/office/powerpoint/2010/main" val="395381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OVERVIEW</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3200" dirty="0">
              <a:latin typeface="+mj-lt"/>
              <a:ea typeface="+mn-lt"/>
              <a:cs typeface="+mn-lt"/>
            </a:endParaRPr>
          </a:p>
        </p:txBody>
      </p:sp>
      <p:sp>
        <p:nvSpPr>
          <p:cNvPr id="8" name="Rectangle 7">
            <a:extLst>
              <a:ext uri="{FF2B5EF4-FFF2-40B4-BE49-F238E27FC236}">
                <a16:creationId xmlns:a16="http://schemas.microsoft.com/office/drawing/2014/main" id="{F827832F-E1E1-49C5-80EA-35EDBD8BA256}"/>
              </a:ext>
            </a:extLst>
          </p:cNvPr>
          <p:cNvSpPr/>
          <p:nvPr/>
        </p:nvSpPr>
        <p:spPr>
          <a:xfrm>
            <a:off x="117389" y="808851"/>
            <a:ext cx="8759126" cy="5663089"/>
          </a:xfrm>
          <a:prstGeom prst="rect">
            <a:avLst/>
          </a:prstGeom>
        </p:spPr>
        <p:txBody>
          <a:bodyPr wrap="square">
            <a:spAutoFit/>
          </a:bodyPr>
          <a:lstStyle/>
          <a:p>
            <a:pPr marL="514350" indent="-514350">
              <a:buFont typeface="+mj-lt"/>
              <a:buAutoNum type="arabicPeriod"/>
            </a:pPr>
            <a:r>
              <a:rPr lang="en-US" sz="2800" dirty="0">
                <a:latin typeface="+mj-lt"/>
                <a:ea typeface="+mn-lt"/>
                <a:cs typeface="+mn-lt"/>
              </a:rPr>
              <a:t>Alma Roles</a:t>
            </a:r>
          </a:p>
          <a:p>
            <a:pPr marL="514350" indent="-514350">
              <a:buFont typeface="+mj-lt"/>
              <a:buAutoNum type="arabicPeriod"/>
            </a:pPr>
            <a:r>
              <a:rPr lang="en-US" sz="2800" dirty="0">
                <a:latin typeface="+mj-lt"/>
                <a:ea typeface="+mn-lt"/>
                <a:cs typeface="+mn-lt"/>
              </a:rPr>
              <a:t>Setting up a SUSHI Subscriber</a:t>
            </a:r>
          </a:p>
          <a:p>
            <a:pPr marL="514350" indent="-514350">
              <a:buFont typeface="+mj-lt"/>
              <a:buAutoNum type="arabicPeriod"/>
            </a:pPr>
            <a:r>
              <a:rPr lang="en-US" sz="2800" dirty="0">
                <a:latin typeface="+mj-lt"/>
                <a:ea typeface="+mn-lt"/>
                <a:cs typeface="+mn-lt"/>
              </a:rPr>
              <a:t>Setting up Vendor records</a:t>
            </a:r>
          </a:p>
          <a:p>
            <a:pPr marL="514350" indent="-514350">
              <a:buFont typeface="+mj-lt"/>
              <a:buAutoNum type="arabicPeriod"/>
            </a:pPr>
            <a:r>
              <a:rPr lang="en-US" sz="2800" dirty="0">
                <a:latin typeface="+mj-lt"/>
                <a:ea typeface="+mn-lt"/>
                <a:cs typeface="+mn-lt"/>
              </a:rPr>
              <a:t>Adding SUSHI accounts on vendor records and testing SUSHI connections</a:t>
            </a:r>
          </a:p>
          <a:p>
            <a:pPr marL="514350" indent="-514350">
              <a:buFont typeface="+mj-lt"/>
              <a:buAutoNum type="arabicPeriod"/>
            </a:pPr>
            <a:r>
              <a:rPr lang="en-US" sz="2800" dirty="0">
                <a:latin typeface="+mj-lt"/>
                <a:ea typeface="+mn-lt"/>
                <a:cs typeface="+mn-lt"/>
              </a:rPr>
              <a:t>Harvesting usage data</a:t>
            </a:r>
          </a:p>
          <a:p>
            <a:pPr marL="514350" indent="-514350">
              <a:buFont typeface="+mj-lt"/>
              <a:buAutoNum type="arabicPeriod"/>
            </a:pPr>
            <a:r>
              <a:rPr lang="en-US" sz="2800" dirty="0">
                <a:latin typeface="+mj-lt"/>
                <a:ea typeface="+mn-lt"/>
                <a:cs typeface="+mn-lt"/>
              </a:rPr>
              <a:t>Running reports via Alma Analytics</a:t>
            </a:r>
          </a:p>
          <a:p>
            <a:endParaRPr lang="en-US" sz="2800" dirty="0">
              <a:latin typeface="+mj-lt"/>
              <a:ea typeface="+mn-lt"/>
              <a:cs typeface="+mn-lt"/>
            </a:endParaRPr>
          </a:p>
          <a:p>
            <a:endParaRPr lang="en-US" sz="2800" dirty="0">
              <a:latin typeface="+mj-lt"/>
              <a:ea typeface="+mn-lt"/>
              <a:cs typeface="+mn-lt"/>
            </a:endParaRPr>
          </a:p>
          <a:p>
            <a:endParaRPr lang="en-US" sz="2800" dirty="0">
              <a:latin typeface="+mj-lt"/>
              <a:ea typeface="+mn-lt"/>
              <a:cs typeface="+mn-lt"/>
            </a:endParaRPr>
          </a:p>
          <a:p>
            <a:r>
              <a:rPr lang="en-US" sz="2800" dirty="0">
                <a:latin typeface="+mj-lt"/>
                <a:ea typeface="+mn-lt"/>
                <a:cs typeface="+mn-lt"/>
              </a:rPr>
              <a:t>See </a:t>
            </a:r>
            <a:r>
              <a:rPr lang="en-US" sz="2800" dirty="0" err="1">
                <a:latin typeface="+mj-lt"/>
                <a:ea typeface="+mn-lt"/>
                <a:cs typeface="+mn-lt"/>
              </a:rPr>
              <a:t>ExLibris</a:t>
            </a:r>
            <a:r>
              <a:rPr lang="en-US" sz="2800" dirty="0">
                <a:latin typeface="+mj-lt"/>
                <a:ea typeface="+mn-lt"/>
                <a:cs typeface="+mn-lt"/>
              </a:rPr>
              <a:t> Documentation:</a:t>
            </a:r>
          </a:p>
          <a:p>
            <a:r>
              <a:rPr lang="en-US" dirty="0">
                <a:latin typeface="+mj-lt"/>
                <a:ea typeface="+mn-lt"/>
                <a:cs typeface="+mn-lt"/>
                <a:hlinkClick r:id="rId3"/>
              </a:rPr>
              <a:t>https://knowledge.exlibrisgroup.com/Alma/Product_Documentation/010Alma_Online_Help_(English)/020Acquisitions/090Acquisitions_Infrastructure/010Managing_Vendors/Managing_COUNTER-Compliant_Usage_Data</a:t>
            </a:r>
            <a:endParaRPr lang="en-US" dirty="0">
              <a:latin typeface="+mj-lt"/>
              <a:ea typeface="+mn-lt"/>
              <a:cs typeface="+mn-lt"/>
            </a:endParaRPr>
          </a:p>
        </p:txBody>
      </p:sp>
    </p:spTree>
    <p:extLst>
      <p:ext uri="{BB962C8B-B14F-4D97-AF65-F5344CB8AC3E}">
        <p14:creationId xmlns:p14="http://schemas.microsoft.com/office/powerpoint/2010/main" val="157702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ea typeface="ＭＳ Ｐゴシック"/>
              </a:rPr>
              <a:t>Setting up SUSHI Connections - ROLES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endParaRPr lang="en-US" sz="1200" b="1" dirty="0">
              <a:latin typeface="+mj-lt"/>
              <a:ea typeface="+mn-lt"/>
              <a:cs typeface="+mn-lt"/>
            </a:endParaRPr>
          </a:p>
          <a:p>
            <a:endParaRPr lang="en-US" sz="2000" dirty="0">
              <a:ea typeface="+mn-lt"/>
              <a:cs typeface="+mn-lt"/>
            </a:endParaRPr>
          </a:p>
          <a:p>
            <a:pPr marL="342900" indent="-342900">
              <a:buFont typeface="Arial" panose="020B0604020202020204" pitchFamily="34" charset="0"/>
              <a:buChar char="•"/>
            </a:pPr>
            <a:r>
              <a:rPr lang="en-US" sz="2000" b="1" dirty="0">
                <a:latin typeface="+mj-lt"/>
              </a:rPr>
              <a:t>Acquisitions Administrator</a:t>
            </a:r>
            <a:r>
              <a:rPr lang="en-US" sz="2000" dirty="0">
                <a:latin typeface="+mj-lt"/>
              </a:rPr>
              <a:t> - Configure COUNTER subscribers and activate, deactivate, or manually run the automatic harvesting job.</a:t>
            </a:r>
          </a:p>
          <a:p>
            <a:pPr marL="342900" indent="-342900">
              <a:buFont typeface="Arial" panose="020B0604020202020204" pitchFamily="34" charset="0"/>
              <a:buChar char="•"/>
            </a:pPr>
            <a:r>
              <a:rPr lang="en-US" sz="2000" b="1" dirty="0">
                <a:latin typeface="+mj-lt"/>
              </a:rPr>
              <a:t>Vendor Manager</a:t>
            </a:r>
            <a:r>
              <a:rPr lang="en-US" sz="2000" dirty="0">
                <a:latin typeface="+mj-lt"/>
              </a:rPr>
              <a:t> - View usage data related to a particular vendor, manually harvest data for the vendor, manually upload data for the vendor, and manage any uploaded data files.</a:t>
            </a:r>
          </a:p>
          <a:p>
            <a:pPr marL="342900" indent="-342900">
              <a:buFont typeface="Arial" panose="020B0604020202020204" pitchFamily="34" charset="0"/>
              <a:buChar char="•"/>
            </a:pPr>
            <a:r>
              <a:rPr lang="en-US" sz="2000" b="1" dirty="0">
                <a:latin typeface="+mj-lt"/>
              </a:rPr>
              <a:t>Usage Data Operator</a:t>
            </a:r>
            <a:r>
              <a:rPr lang="en-US" sz="2000" dirty="0">
                <a:latin typeface="+mj-lt"/>
              </a:rPr>
              <a:t> - Manually upload or delete data for any vendor, manage the uploaded data files, and view missing COUNTER data.</a:t>
            </a:r>
          </a:p>
          <a:p>
            <a:pPr marL="342900" indent="-342900">
              <a:buFont typeface="Arial" panose="020B0604020202020204" pitchFamily="34" charset="0"/>
              <a:buChar char="•"/>
            </a:pPr>
            <a:r>
              <a:rPr lang="en-US" sz="2000" b="1" dirty="0">
                <a:latin typeface="+mj-lt"/>
              </a:rPr>
              <a:t>General System Administrator</a:t>
            </a:r>
            <a:r>
              <a:rPr lang="en-US" sz="2000" dirty="0">
                <a:latin typeface="+mj-lt"/>
              </a:rPr>
              <a:t> - Activate, deactivate, schedule, or monitor the automatic harvesting job, view the job's history, report, and events, and configure email notifications for the job.</a:t>
            </a:r>
          </a:p>
          <a:p>
            <a:endParaRPr lang="en-US" sz="16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a:p>
            <a:pPr algn="ctr"/>
            <a:endParaRPr lang="en-US" sz="3200" dirty="0">
              <a:latin typeface="+mj-lt"/>
              <a:ea typeface="+mn-lt"/>
              <a:cs typeface="+mn-lt"/>
            </a:endParaRPr>
          </a:p>
        </p:txBody>
      </p:sp>
    </p:spTree>
    <p:extLst>
      <p:ext uri="{BB962C8B-B14F-4D97-AF65-F5344CB8AC3E}">
        <p14:creationId xmlns:p14="http://schemas.microsoft.com/office/powerpoint/2010/main" val="2859990394"/>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D14D91DDC1C14E95B52DCEB4D3F4F9" ma:contentTypeVersion="14" ma:contentTypeDescription="Create a new document." ma:contentTypeScope="" ma:versionID="9d51ba7f8e935413c995e12a3f5b1b11">
  <xsd:schema xmlns:xsd="http://www.w3.org/2001/XMLSchema" xmlns:xs="http://www.w3.org/2001/XMLSchema" xmlns:p="http://schemas.microsoft.com/office/2006/metadata/properties" xmlns:ns1="http://schemas.microsoft.com/sharepoint/v3" xmlns:ns3="8798a5e6-441a-4f76-bc16-8a05a9cbd19f" xmlns:ns4="a8c90f87-fc96-4d10-86c9-bb179ddfd50b" targetNamespace="http://schemas.microsoft.com/office/2006/metadata/properties" ma:root="true" ma:fieldsID="10d99802a922f13eda90332264a5425f" ns1:_="" ns3:_="" ns4:_="">
    <xsd:import namespace="http://schemas.microsoft.com/sharepoint/v3"/>
    <xsd:import namespace="8798a5e6-441a-4f76-bc16-8a05a9cbd19f"/>
    <xsd:import namespace="a8c90f87-fc96-4d10-86c9-bb179ddfd5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98a5e6-441a-4f76-bc16-8a05a9cbd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c90f87-fc96-4d10-86c9-bb179ddfd5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C5067-D3EF-45A9-A100-BBD57A789CEF}">
  <ds:schemaRefs>
    <ds:schemaRef ds:uri="http://schemas.microsoft.com/sharepoint/v3/contenttype/forms"/>
  </ds:schemaRefs>
</ds:datastoreItem>
</file>

<file path=customXml/itemProps2.xml><?xml version="1.0" encoding="utf-8"?>
<ds:datastoreItem xmlns:ds="http://schemas.openxmlformats.org/officeDocument/2006/customXml" ds:itemID="{76D3C4C0-AA3C-4308-9805-C4AAFFF34819}">
  <ds:schemaRefs>
    <ds:schemaRef ds:uri="http://schemas.microsoft.com/sharepoint/v3"/>
    <ds:schemaRef ds:uri="8798a5e6-441a-4f76-bc16-8a05a9cbd19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8c90f87-fc96-4d10-86c9-bb179ddfd50b"/>
    <ds:schemaRef ds:uri="http://www.w3.org/XML/1998/namespace"/>
    <ds:schemaRef ds:uri="http://purl.org/dc/dcmitype/"/>
  </ds:schemaRefs>
</ds:datastoreItem>
</file>

<file path=customXml/itemProps3.xml><?xml version="1.0" encoding="utf-8"?>
<ds:datastoreItem xmlns:ds="http://schemas.openxmlformats.org/officeDocument/2006/customXml" ds:itemID="{487AB120-5B8D-4837-80F3-4448D5982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98a5e6-441a-4f76-bc16-8a05a9cbd19f"/>
    <ds:schemaRef ds:uri="a8c90f87-fc96-4d10-86c9-bb179ddfd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9968</TotalTime>
  <Words>3089</Words>
  <Application>Microsoft Office PowerPoint</Application>
  <PresentationFormat>Letter Paper (8.5x11 in)</PresentationFormat>
  <Paragraphs>329</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Presentation11</vt:lpstr>
      <vt:lpstr>I-Share Alma Primo VE Office hours will start shortly</vt:lpstr>
      <vt:lpstr>Alma Primo VE Open Office Hours April 14, 2022 Setting up and Using SUSHI in Alma Presentation by  the E-Resources Management Task Force</vt:lpstr>
      <vt:lpstr>Agenda Office Hours</vt:lpstr>
      <vt:lpstr>Announcements</vt:lpstr>
      <vt:lpstr>Announcements</vt:lpstr>
      <vt:lpstr>E-resources Management Task Force</vt:lpstr>
      <vt:lpstr>WHY SET UP SUSHI IN ALMA ??</vt:lpstr>
      <vt:lpstr>OVERVIEW</vt:lpstr>
      <vt:lpstr>Setting up SUSHI Connections - ROLES</vt:lpstr>
      <vt:lpstr>Setting up SUSHI Connections – CONFIGURE SUBSCRIBER(S)</vt:lpstr>
      <vt:lpstr>Setting up SUSHI Connections – VENDOR RECORDS</vt:lpstr>
      <vt:lpstr>Setting up SUSHI Connections – VENDOR RECORDS</vt:lpstr>
      <vt:lpstr>VENDOR RECORDS</vt:lpstr>
      <vt:lpstr>Add SUSHI ACCOUNT TO VENDOR RECORD</vt:lpstr>
      <vt:lpstr>GET SUSHI CONNECTION INFO FROM VENDOR</vt:lpstr>
      <vt:lpstr>ADD SUSHI REQUEST DETAILS</vt:lpstr>
      <vt:lpstr>TEST SUSHI CONNECTION </vt:lpstr>
      <vt:lpstr>SUSHI CONNECTION MESSAGES</vt:lpstr>
      <vt:lpstr>ADD REPORT TYPES</vt:lpstr>
      <vt:lpstr>ADD REPORT TYPES</vt:lpstr>
      <vt:lpstr>RUN SUSHI HARVEST</vt:lpstr>
      <vt:lpstr>RUN SUSHI HARVEST</vt:lpstr>
      <vt:lpstr>AUTOMATED HARVESTING</vt:lpstr>
      <vt:lpstr>Check SUSHI harvesting job REPORTS</vt:lpstr>
      <vt:lpstr>Accessing sample REPORTS FROM ALMA ANALYTICS</vt:lpstr>
      <vt:lpstr>Sample REports Pulled from Alma ANALYTICS</vt:lpstr>
      <vt:lpstr>Sample REports Pulled from Alma analytics</vt:lpstr>
      <vt:lpstr>Sample REports Pulled from Alma analytics</vt:lpstr>
      <vt:lpstr>Sample REports Pulled from Alma analytics</vt:lpstr>
      <vt:lpstr>Sample REportS Pulled from Alma analytics</vt:lpstr>
      <vt:lpstr>Your Questions</vt:lpstr>
      <vt:lpstr>DEMO</vt:lpstr>
      <vt:lpstr>WRap-up</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Masciadrelli, Jennifer</cp:lastModifiedBy>
  <cp:revision>1651</cp:revision>
  <dcterms:created xsi:type="dcterms:W3CDTF">2019-09-18T17:05:10Z</dcterms:created>
  <dcterms:modified xsi:type="dcterms:W3CDTF">2022-04-14T18:24:25Z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0x010100C6D14D91DDC1C14E95B52DCEB4D3F4F9</vt:lpwstr>
  </property>
</Properties>
</file>