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handoutMasterIdLst>
    <p:handoutMasterId r:id="rId6"/>
  </p:handoutMasterIdLst>
  <p:sldIdLst>
    <p:sldId id="3188" r:id="rId2"/>
    <p:sldId id="3189" r:id="rId3"/>
    <p:sldId id="3191" r:id="rId4"/>
  </p:sldIdLst>
  <p:sldSz cx="9144000" cy="6858000" type="letter"/>
  <p:notesSz cx="4629150" cy="6858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F5F6EA"/>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3" autoAdjust="0"/>
    <p:restoredTop sz="64626" autoAdjust="0"/>
  </p:normalViewPr>
  <p:slideViewPr>
    <p:cSldViewPr snapToGrid="0" snapToObjects="1">
      <p:cViewPr varScale="1">
        <p:scale>
          <a:sx n="76" d="100"/>
          <a:sy n="76" d="100"/>
        </p:scale>
        <p:origin x="3344" y="192"/>
      </p:cViewPr>
      <p:guideLst>
        <p:guide orient="horz" pos="2160"/>
        <p:guide pos="2880"/>
      </p:guideLst>
    </p:cSldViewPr>
  </p:slideViewPr>
  <p:outlineViewPr>
    <p:cViewPr>
      <p:scale>
        <a:sx n="33" d="100"/>
        <a:sy n="33" d="100"/>
      </p:scale>
      <p:origin x="0" y="-10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6" d="100"/>
          <a:sy n="66" d="100"/>
        </p:scale>
        <p:origin x="2756"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20066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2622550" y="0"/>
            <a:ext cx="2005013" cy="344488"/>
          </a:xfrm>
          <a:prstGeom prst="rect">
            <a:avLst/>
          </a:prstGeom>
        </p:spPr>
        <p:txBody>
          <a:bodyPr vert="horz" lIns="91440" tIns="45720" rIns="91440" bIns="45720" rtlCol="0"/>
          <a:lstStyle>
            <a:lvl1pPr algn="r">
              <a:defRPr sz="1200"/>
            </a:lvl1pPr>
          </a:lstStyle>
          <a:p>
            <a:fld id="{05982DDE-1673-4FAD-ABA7-B01B4E41DDF4}" type="datetimeFigureOut">
              <a:rPr lang="en-US" smtClean="0"/>
              <a:t>6/8/21</a:t>
            </a:fld>
            <a:endParaRPr lang="en-US" dirty="0"/>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6513513"/>
            <a:ext cx="20066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2622550" y="6513513"/>
            <a:ext cx="2005013" cy="344487"/>
          </a:xfrm>
          <a:prstGeom prst="rect">
            <a:avLst/>
          </a:prstGeom>
        </p:spPr>
        <p:txBody>
          <a:bodyPr vert="horz" lIns="91440" tIns="45720" rIns="91440" bIns="45720" rtlCol="0" anchor="b"/>
          <a:lstStyle>
            <a:lvl1pPr algn="r">
              <a:defRPr sz="1200"/>
            </a:lvl1pPr>
          </a:lstStyle>
          <a:p>
            <a:fld id="{06E4A8E0-CBC9-4654-A5E4-C16A20946212}" type="slidenum">
              <a:rPr lang="en-US" smtClean="0"/>
              <a:t>‹#›</a:t>
            </a:fld>
            <a:endParaRPr lang="en-US" dirty="0"/>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005965" cy="67968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622114" y="0"/>
            <a:ext cx="2005965" cy="679686"/>
          </a:xfrm>
          <a:prstGeom prst="rect">
            <a:avLst/>
          </a:prstGeom>
        </p:spPr>
        <p:txBody>
          <a:bodyPr vert="horz" lIns="91440" tIns="45720" rIns="91440" bIns="45720" rtlCol="0"/>
          <a:lstStyle>
            <a:lvl1pPr algn="r">
              <a:defRPr sz="1200"/>
            </a:lvl1pPr>
          </a:lstStyle>
          <a:p>
            <a:fld id="{7B3ACEC6-FD2B-364A-87A5-E4E57BEBA3DB}" type="datetimeFigureOut">
              <a:rPr lang="en-US" smtClean="0"/>
              <a:t>6/8/21</a:t>
            </a:fld>
            <a:endParaRPr lang="en-US" dirty="0"/>
          </a:p>
        </p:txBody>
      </p:sp>
      <p:sp>
        <p:nvSpPr>
          <p:cNvPr id="4" name="Slide Image Placeholder 3"/>
          <p:cNvSpPr>
            <a:spLocks noGrp="1" noRot="1" noChangeAspect="1"/>
          </p:cNvSpPr>
          <p:nvPr>
            <p:ph type="sldImg" idx="2"/>
          </p:nvPr>
        </p:nvSpPr>
        <p:spPr>
          <a:xfrm>
            <a:off x="1269250" y="446954"/>
            <a:ext cx="2272233" cy="17041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99241" y="2210696"/>
            <a:ext cx="4164693" cy="4200350"/>
          </a:xfrm>
          <a:prstGeom prst="rect">
            <a:avLst/>
          </a:prstGeom>
        </p:spPr>
        <p:txBody>
          <a:bodyPr vert="horz" lIns="91440" tIns="45720" rIns="91440" bIns="45720" rtlCol="0"/>
          <a:lstStyle/>
          <a:p>
            <a:pPr lvl="0"/>
            <a:r>
              <a:rPr lang="en-US" dirty="0"/>
              <a:t>Edit Master text style</a:t>
            </a:r>
          </a:p>
        </p:txBody>
      </p:sp>
      <p:sp>
        <p:nvSpPr>
          <p:cNvPr id="6" name="Footer Placeholder 5"/>
          <p:cNvSpPr>
            <a:spLocks noGrp="1"/>
          </p:cNvSpPr>
          <p:nvPr>
            <p:ph type="ftr" sz="quarter" idx="4"/>
          </p:nvPr>
        </p:nvSpPr>
        <p:spPr>
          <a:xfrm>
            <a:off x="74815" y="6075485"/>
            <a:ext cx="2005965" cy="67968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548372" y="6075485"/>
            <a:ext cx="2005965" cy="679684"/>
          </a:xfrm>
          <a:prstGeom prst="rect">
            <a:avLst/>
          </a:prstGeom>
        </p:spPr>
        <p:txBody>
          <a:bodyPr vert="horz" lIns="91440" tIns="45720" rIns="91440" bIns="45720" rtlCol="0" anchor="b"/>
          <a:lstStyle>
            <a:lvl1pPr algn="r">
              <a:defRPr sz="1200"/>
            </a:lvl1pPr>
          </a:lstStyle>
          <a:p>
            <a:fld id="{FA2322D7-5974-A64C-97E5-5150CB045093}" type="slidenum">
              <a:rPr lang="en-US" smtClean="0"/>
              <a:t>‹#›</a:t>
            </a:fld>
            <a:endParaRPr lang="en-US" dirty="0"/>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30Fulfillment/080Configuring_Fulfillment/070Digital_Fulfillment#Configuring_Electronic_Document_Delivery_Rule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knowledge.exlibrisgroup.com/Alma/Product_Documentation/010Alma_Online_Help_(English)/030Fulfillment/Resource_Requests/070Digitization_Processing"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developers.exlibrisgroup.com/alma/integrations/digital/remote" TargetMode="External"/><Relationship Id="rId3" Type="http://schemas.openxmlformats.org/officeDocument/2006/relationships/hyperlink" Target="https://knowledge.exlibrisgroup.com/Alma/Product_Documentation/010Alma_Online_Help_(English)/Digital_Resource_Management/030Delivery/010Viewer_Services#Adding_a_Representation" TargetMode="External"/><Relationship Id="rId7" Type="http://schemas.openxmlformats.org/officeDocument/2006/relationships/hyperlink" Target="https://developers.exlibrisgroup.com/alma/apis/bib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knowledge.exlibrisgroup.com/Alma/Product_Documentation/010Alma_Online_Help_(English)/Digital_Resource_Management/040Creating_Digital_Inventory/030Deposits" TargetMode="External"/><Relationship Id="rId5" Type="http://schemas.openxmlformats.org/officeDocument/2006/relationships/hyperlink" Target="https://knowledge.exlibrisgroup.com/Alma/Product_Documentation/010Alma_Online_Help_(English)/030Fulfillment/Resource_Requests/070Digitization_Processing" TargetMode="External"/><Relationship Id="rId4" Type="http://schemas.openxmlformats.org/officeDocument/2006/relationships/hyperlink" Target="https://knowledge.exlibrisgroup.com/Alma/Product_Documentation/010Alma_Online_Help_(English)/Digital_Resource_Management/030Delivery/010Viewer_Services#Uploading_the_Files_to_Alma"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two kinds of “Digitization” functionality in Alma.  One is included in CARLI’s Alma contract, and one is not and actually requires an added subscription to the Alma Digital product which CARLI I-Share institutions do not have.  We want to alert I-Share institutions to the difference between them so that you can be confident in your Digitization work.  </a:t>
            </a:r>
          </a:p>
          <a:p>
            <a:endParaRPr lang="en-US" dirty="0"/>
          </a:p>
          <a:p>
            <a:r>
              <a:rPr lang="en-US" dirty="0"/>
              <a:t>The Fulfillment-related Digitization workflows listed here are included in the CARLI I-Share contract for Alma and Primo VE.  </a:t>
            </a:r>
          </a:p>
          <a:p>
            <a:endParaRPr lang="en-US" dirty="0"/>
          </a:p>
          <a:p>
            <a:r>
              <a:rPr lang="en-US" dirty="0"/>
              <a:t>They do NOT require the creation of digital representations in Alma, and therefore do not require an Alma Digital subscription.  </a:t>
            </a:r>
          </a:p>
          <a:p>
            <a:endParaRPr lang="en-US" dirty="0"/>
          </a:p>
          <a:p>
            <a:r>
              <a:rPr lang="en-US" dirty="0">
                <a:hlinkClick r:id="rId3"/>
              </a:rPr>
              <a:t>Document delivery</a:t>
            </a:r>
            <a:r>
              <a:rPr lang="en-US" dirty="0"/>
              <a:t> – Electronic resources are ”digitally copied” </a:t>
            </a:r>
          </a:p>
          <a:p>
            <a:endParaRPr lang="en-US" dirty="0">
              <a:hlinkClick r:id="rId4"/>
            </a:endParaRPr>
          </a:p>
          <a:p>
            <a:r>
              <a:rPr lang="en-US" dirty="0">
                <a:hlinkClick r:id="rId4"/>
              </a:rPr>
              <a:t>Digitization</a:t>
            </a:r>
            <a:r>
              <a:rPr lang="en-US" dirty="0"/>
              <a:t> - Physical resources are scanned into digital form</a:t>
            </a:r>
          </a:p>
          <a:p>
            <a:endParaRPr lang="en-US" dirty="0"/>
          </a:p>
          <a:p>
            <a:r>
              <a:rPr lang="en-US" dirty="0"/>
              <a:t>In both cases, the user is emailed through Alma as a response to their Request, either with a file attachment or as a link to view the material online.</a:t>
            </a:r>
          </a:p>
          <a:p>
            <a:endParaRPr lang="en-US" dirty="0"/>
          </a:p>
          <a:p>
            <a:r>
              <a:rPr lang="en-US" dirty="0"/>
              <a:t>The key here is that no descriptive metadata records for digital resources--also known as digital representations--are created in Alma by these workflows.</a:t>
            </a:r>
          </a:p>
          <a:p>
            <a:endParaRPr lang="en-US" dirty="0"/>
          </a:p>
          <a:p>
            <a:r>
              <a:rPr lang="en-US" dirty="0"/>
              <a:t>This kind of Digitization will be the topic of discussion today!</a:t>
            </a:r>
          </a:p>
          <a:p>
            <a:endParaRPr lang="en-US" dirty="0"/>
          </a:p>
          <a:p>
            <a:endParaRPr lang="en-US" dirty="0"/>
          </a:p>
        </p:txBody>
      </p:sp>
    </p:spTree>
    <p:extLst>
      <p:ext uri="{BB962C8B-B14F-4D97-AF65-F5344CB8AC3E}">
        <p14:creationId xmlns:p14="http://schemas.microsoft.com/office/powerpoint/2010/main" val="1844208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When digital resources are managed directly in Alma--either the metadata only or together with the digital object itself--as part of the Alma Repository, this requires a full subscription of Alma Digital.</a:t>
            </a:r>
          </a:p>
          <a:p>
            <a:endParaRPr lang="en-US" dirty="0"/>
          </a:p>
          <a:p>
            <a:r>
              <a:rPr lang="en-US" dirty="0"/>
              <a:t>The workflows described on this slide result in the creation of digital resources in Alma and should be avoided by I-Share institutions: </a:t>
            </a:r>
          </a:p>
          <a:p>
            <a:endParaRPr lang="en-US" dirty="0"/>
          </a:p>
          <a:p>
            <a:r>
              <a:rPr lang="en-US" dirty="0">
                <a:hlinkClick r:id="rId3"/>
              </a:rPr>
              <a:t>Add Representation</a:t>
            </a:r>
            <a:r>
              <a:rPr lang="en-US" dirty="0"/>
              <a:t> – The one-by-one addition of digital resources by staff</a:t>
            </a:r>
          </a:p>
          <a:p>
            <a:r>
              <a:rPr lang="en-US" dirty="0">
                <a:hlinkClick r:id="rId4"/>
              </a:rPr>
              <a:t>Digital Uploader</a:t>
            </a:r>
            <a:r>
              <a:rPr lang="en-US" dirty="0"/>
              <a:t> –the bulk upload of digital resources by staff</a:t>
            </a:r>
          </a:p>
          <a:p>
            <a:r>
              <a:rPr lang="en-US" dirty="0">
                <a:hlinkClick r:id="rId5"/>
              </a:rPr>
              <a:t>Digitization</a:t>
            </a:r>
            <a:r>
              <a:rPr lang="en-US" dirty="0"/>
              <a:t> – Physical resources are scanned </a:t>
            </a:r>
            <a:r>
              <a:rPr lang="en-US" b="1" dirty="0"/>
              <a:t>and the digital resources are added to the Alma repository</a:t>
            </a:r>
            <a:r>
              <a:rPr lang="en-US" dirty="0"/>
              <a:t>.</a:t>
            </a:r>
          </a:p>
          <a:p>
            <a:r>
              <a:rPr lang="en-US" dirty="0">
                <a:hlinkClick r:id="rId6" tooltip="https://knowledge.exlibrisgroup.com/Alma/Product_Documentation/Alma_Online_Help_(English)/Resource_Management/055Deposit"/>
              </a:rPr>
              <a:t>End user deposit</a:t>
            </a:r>
            <a:r>
              <a:rPr lang="en-US" dirty="0"/>
              <a:t> of digital resources into Alma.</a:t>
            </a:r>
          </a:p>
          <a:p>
            <a:r>
              <a:rPr lang="en-US" dirty="0">
                <a:hlinkClick r:id="rId7"/>
              </a:rPr>
              <a:t>API</a:t>
            </a:r>
            <a:r>
              <a:rPr lang="en-US" dirty="0"/>
              <a:t>-based creation of digital resources in Alma.</a:t>
            </a:r>
          </a:p>
          <a:p>
            <a:r>
              <a:rPr lang="en-US" dirty="0">
                <a:hlinkClick r:id="rId8"/>
              </a:rPr>
              <a:t>Harvesting</a:t>
            </a:r>
            <a:r>
              <a:rPr lang="en-US" dirty="0"/>
              <a:t> of metadata from a remote digital asset management system into Alma.  Not to be confused with External Data Sources in Primo VE, which are something else entirely!</a:t>
            </a:r>
          </a:p>
        </p:txBody>
      </p:sp>
    </p:spTree>
    <p:extLst>
      <p:ext uri="{BB962C8B-B14F-4D97-AF65-F5344CB8AC3E}">
        <p14:creationId xmlns:p14="http://schemas.microsoft.com/office/powerpoint/2010/main" val="2949117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Unfortunately, I-Share library staff users may be assigned the necessary roles for these Alma Digital workflows and may be able to perform these tasks in Alma </a:t>
            </a:r>
            <a:r>
              <a:rPr lang="en-US" b="1" dirty="0"/>
              <a:t>without</a:t>
            </a:r>
            <a:r>
              <a:rPr lang="en-US" dirty="0"/>
              <a:t> the Alma Digital subscription.  CARLI has requested that Ex Libris block access to the roles and functions of Alma Digital in Alma without a subscription to Alma Digital, but at this time, it is currently not possible to disable these functions.  Therefore, we want to educate I-Share institutions that these types of Digitization that should not be undertaken in Alma.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Alma, with the proper roles, you may see an “Add Digital Representation” option in Resources &gt; Create Inventory.   A created Digital Representation will appear in the same holdings area in Alma search results that physical holdings and electronic holdings 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 institution has created any digital resources of this type in Alma, CARLI recommends that you do not create any more and contact </a:t>
            </a:r>
            <a:r>
              <a:rPr lang="en-US" dirty="0" err="1"/>
              <a:t>support@carli.Illinois.edu</a:t>
            </a:r>
            <a:r>
              <a:rPr lang="en-US" dirty="0"/>
              <a:t> as soon as possible so that we can investigate it further with you.</a:t>
            </a:r>
          </a:p>
          <a:p>
            <a:endParaRPr lang="en-US" dirty="0"/>
          </a:p>
        </p:txBody>
      </p:sp>
    </p:spTree>
    <p:extLst>
      <p:ext uri="{BB962C8B-B14F-4D97-AF65-F5344CB8AC3E}">
        <p14:creationId xmlns:p14="http://schemas.microsoft.com/office/powerpoint/2010/main" val="127378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dirty="0"/>
              <a:t>Drag picture to placeholder or click icon to add</a:t>
            </a:r>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dirty="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1397001"/>
            <a:ext cx="8497125" cy="3763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dirty="0"/>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dirty="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dirty="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784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2873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5639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132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851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3525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1383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349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34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68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57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2998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366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8228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1094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6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766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2628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dirty="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dirty="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1" r:id="rId21"/>
    <p:sldLayoutId id="2147483722" r:id="rId22"/>
    <p:sldLayoutId id="2147483725" r:id="rId23"/>
    <p:sldLayoutId id="2147483726" r:id="rId24"/>
    <p:sldLayoutId id="2147483727" r:id="rId25"/>
    <p:sldLayoutId id="2147483728" r:id="rId26"/>
    <p:sldLayoutId id="2147483729" r:id="rId27"/>
    <p:sldLayoutId id="2147483731" r:id="rId28"/>
    <p:sldLayoutId id="2147483733" r:id="rId29"/>
    <p:sldLayoutId id="2147483734" r:id="rId30"/>
    <p:sldLayoutId id="2147483735" r:id="rId31"/>
    <p:sldLayoutId id="2147483736" r:id="rId32"/>
    <p:sldLayoutId id="2147483738" r:id="rId33"/>
    <p:sldLayoutId id="2147483739" r:id="rId34"/>
    <p:sldLayoutId id="2147483740" r:id="rId35"/>
    <p:sldLayoutId id="2147483741" r:id="rId36"/>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30Fulfillment/080Configuring_Fulfillment/070Digital_Fulfillment#Configuring_Electronic_Document_Delivery_Rule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knowledge.exlibrisgroup.com/Alma/Product_Documentation/010Alma_Online_Help_(English)/030Fulfillment/Resource_Requests/070Digitization_Processing"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developers.exlibrisgroup.com/alma/integrations/digital/remote" TargetMode="External"/><Relationship Id="rId3" Type="http://schemas.openxmlformats.org/officeDocument/2006/relationships/hyperlink" Target="https://knowledge.exlibrisgroup.com/Alma/Product_Documentation/010Alma_Online_Help_(English)/Digital_Resource_Management/040Creating_Digital_Inventory/020Adding_Representations" TargetMode="External"/><Relationship Id="rId7" Type="http://schemas.openxmlformats.org/officeDocument/2006/relationships/hyperlink" Target="https://developers.exlibrisgroup.com/alma/apis/bib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knowledge.exlibrisgroup.com/Alma/Product_Documentation/010Alma_Online_Help_(English)/Digital_Resource_Management/040Creating_Digital_Inventory/030Deposits" TargetMode="External"/><Relationship Id="rId5" Type="http://schemas.openxmlformats.org/officeDocument/2006/relationships/hyperlink" Target="https://knowledge.exlibrisgroup.com/Alma/Product_Documentation/010Alma_Online_Help_(English)/030Fulfillment/Resource_Requests/070Digitization_Processing" TargetMode="External"/><Relationship Id="rId4" Type="http://schemas.openxmlformats.org/officeDocument/2006/relationships/hyperlink" Target="https://knowledge.exlibrisgroup.com/Alma/Product_Documentation/010Alma_Online_Help_(English)/Digital_Resource_Management/040Creating_Digital_Inventory/040Creating_Digital_Content_in_Bul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07D8F-78DE-234E-A587-C9F021797A87}"/>
              </a:ext>
            </a:extLst>
          </p:cNvPr>
          <p:cNvSpPr>
            <a:spLocks noGrp="1"/>
          </p:cNvSpPr>
          <p:nvPr>
            <p:ph type="title"/>
          </p:nvPr>
        </p:nvSpPr>
        <p:spPr/>
        <p:txBody>
          <a:bodyPr/>
          <a:lstStyle/>
          <a:p>
            <a:r>
              <a:rPr lang="en-US" dirty="0"/>
              <a:t>Digitization in Alma for </a:t>
            </a:r>
            <a:r>
              <a:rPr lang="en-US" dirty="0" err="1"/>
              <a:t>CARLi</a:t>
            </a:r>
            <a:r>
              <a:rPr lang="en-US" dirty="0"/>
              <a:t> I-Share</a:t>
            </a:r>
          </a:p>
        </p:txBody>
      </p:sp>
      <p:sp>
        <p:nvSpPr>
          <p:cNvPr id="3" name="Content Placeholder 2">
            <a:extLst>
              <a:ext uri="{FF2B5EF4-FFF2-40B4-BE49-F238E27FC236}">
                <a16:creationId xmlns:a16="http://schemas.microsoft.com/office/drawing/2014/main" id="{37CAB9A2-2EB4-7846-B5F2-2ED7B1ED7BAB}"/>
              </a:ext>
            </a:extLst>
          </p:cNvPr>
          <p:cNvSpPr>
            <a:spLocks noGrp="1"/>
          </p:cNvSpPr>
          <p:nvPr>
            <p:ph sz="quarter" idx="10"/>
          </p:nvPr>
        </p:nvSpPr>
        <p:spPr>
          <a:xfrm>
            <a:off x="230187" y="634995"/>
            <a:ext cx="8624887" cy="5664205"/>
          </a:xfrm>
        </p:spPr>
        <p:txBody>
          <a:bodyPr/>
          <a:lstStyle/>
          <a:p>
            <a:r>
              <a:rPr lang="en-US" sz="2800" dirty="0">
                <a:latin typeface="+mj-lt"/>
              </a:rPr>
              <a:t>Digitization activities included in the CARLI I-Share contract:</a:t>
            </a:r>
          </a:p>
          <a:p>
            <a:endParaRPr lang="en-US" sz="1400" dirty="0">
              <a:latin typeface="+mj-lt"/>
            </a:endParaRPr>
          </a:p>
          <a:p>
            <a:pPr marL="342900" indent="-342900">
              <a:buFont typeface="Arial" panose="020B0604020202020204" pitchFamily="34" charset="0"/>
              <a:buChar char="•"/>
            </a:pPr>
            <a:r>
              <a:rPr lang="en-US" dirty="0">
                <a:latin typeface="+mj-lt"/>
                <a:hlinkClick r:id="rId3"/>
              </a:rPr>
              <a:t>Document delivery</a:t>
            </a:r>
            <a:r>
              <a:rPr lang="en-US" dirty="0">
                <a:latin typeface="+mj-lt"/>
              </a:rPr>
              <a:t> – Electronic resources are “digitally copied”</a:t>
            </a:r>
          </a:p>
          <a:p>
            <a:pPr marL="342900" indent="-342900">
              <a:buFont typeface="Arial" panose="020B0604020202020204" pitchFamily="34" charset="0"/>
              <a:buChar char="•"/>
            </a:pPr>
            <a:r>
              <a:rPr lang="en-US" dirty="0">
                <a:latin typeface="+mj-lt"/>
                <a:hlinkClick r:id="rId4"/>
              </a:rPr>
              <a:t>Digitization</a:t>
            </a:r>
            <a:r>
              <a:rPr lang="en-US" dirty="0">
                <a:latin typeface="+mj-lt"/>
              </a:rPr>
              <a:t> - Physical resources are scanned into digital form</a:t>
            </a:r>
          </a:p>
          <a:p>
            <a:pPr marL="342900" indent="-342900">
              <a:buFont typeface="Arial" panose="020B0604020202020204" pitchFamily="34" charset="0"/>
              <a:buChar char="•"/>
            </a:pPr>
            <a:r>
              <a:rPr lang="en-US" dirty="0">
                <a:latin typeface="+mj-lt"/>
              </a:rPr>
              <a:t>The user who requested the material is emailed with:</a:t>
            </a:r>
          </a:p>
          <a:p>
            <a:pPr marL="1085850" lvl="1" indent="-342900">
              <a:buFont typeface="Arial" panose="020B0604020202020204" pitchFamily="34" charset="0"/>
              <a:buChar char="•"/>
            </a:pPr>
            <a:r>
              <a:rPr lang="en-US" dirty="0">
                <a:latin typeface="+mj-lt"/>
              </a:rPr>
              <a:t>A file attachment of the requested material, or</a:t>
            </a:r>
          </a:p>
          <a:p>
            <a:pPr marL="1085850" lvl="1" indent="-342900">
              <a:buFont typeface="Arial" panose="020B0604020202020204" pitchFamily="34" charset="0"/>
              <a:buChar char="•"/>
            </a:pPr>
            <a:r>
              <a:rPr lang="en-US" dirty="0">
                <a:latin typeface="+mj-lt"/>
              </a:rPr>
              <a:t>A link to the file online</a:t>
            </a:r>
          </a:p>
          <a:p>
            <a:pPr marL="342900" indent="-342900">
              <a:buFont typeface="Arial" panose="020B0604020202020204" pitchFamily="34" charset="0"/>
              <a:buChar char="•"/>
            </a:pPr>
            <a:r>
              <a:rPr lang="en-US" dirty="0">
                <a:latin typeface="+mj-lt"/>
              </a:rPr>
              <a:t>No descriptive metadata or digital resources/representations are created or stored in Alma.</a:t>
            </a:r>
          </a:p>
          <a:p>
            <a:pPr marL="342900" indent="-342900">
              <a:buFont typeface="Arial" panose="020B0604020202020204" pitchFamily="34" charset="0"/>
              <a:buChar char="•"/>
            </a:pPr>
            <a:r>
              <a:rPr lang="en-US" dirty="0">
                <a:latin typeface="+mj-lt"/>
              </a:rPr>
              <a:t>This digitization will be the topic of today’s discussion!</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761026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2EC69-1DAA-9C40-AFFE-C84D680010DC}"/>
              </a:ext>
            </a:extLst>
          </p:cNvPr>
          <p:cNvSpPr>
            <a:spLocks noGrp="1"/>
          </p:cNvSpPr>
          <p:nvPr>
            <p:ph type="title"/>
          </p:nvPr>
        </p:nvSpPr>
        <p:spPr/>
        <p:txBody>
          <a:bodyPr/>
          <a:lstStyle/>
          <a:p>
            <a:r>
              <a:rPr lang="en-US" dirty="0"/>
              <a:t>Digitization Requiring Subscription to Alma Digital</a:t>
            </a:r>
          </a:p>
        </p:txBody>
      </p:sp>
      <p:sp>
        <p:nvSpPr>
          <p:cNvPr id="3" name="Content Placeholder 2">
            <a:extLst>
              <a:ext uri="{FF2B5EF4-FFF2-40B4-BE49-F238E27FC236}">
                <a16:creationId xmlns:a16="http://schemas.microsoft.com/office/drawing/2014/main" id="{FFD3172C-E5C6-6149-8F07-A9F297551A0C}"/>
              </a:ext>
            </a:extLst>
          </p:cNvPr>
          <p:cNvSpPr>
            <a:spLocks noGrp="1"/>
          </p:cNvSpPr>
          <p:nvPr>
            <p:ph sz="quarter" idx="10"/>
          </p:nvPr>
        </p:nvSpPr>
        <p:spPr>
          <a:xfrm>
            <a:off x="232001" y="508011"/>
            <a:ext cx="8681584" cy="5707748"/>
          </a:xfrm>
        </p:spPr>
        <p:txBody>
          <a:bodyPr/>
          <a:lstStyle/>
          <a:p>
            <a:r>
              <a:rPr lang="en-US" sz="2800" dirty="0">
                <a:latin typeface="+mj-lt"/>
              </a:rPr>
              <a:t>Digitization activities that are </a:t>
            </a:r>
            <a:r>
              <a:rPr lang="en-US" sz="2800" b="1" dirty="0">
                <a:latin typeface="+mj-lt"/>
              </a:rPr>
              <a:t>not</a:t>
            </a:r>
            <a:r>
              <a:rPr lang="en-US" sz="2800" dirty="0">
                <a:latin typeface="+mj-lt"/>
              </a:rPr>
              <a:t> part of the CARLI I-Share contract and should not be performed in Alma:</a:t>
            </a:r>
          </a:p>
          <a:p>
            <a:endParaRPr lang="en-US" sz="1400" dirty="0">
              <a:latin typeface="+mj-lt"/>
            </a:endParaRPr>
          </a:p>
          <a:p>
            <a:pPr marL="342900" indent="-342900">
              <a:buFont typeface="Arial" panose="020B0604020202020204" pitchFamily="34" charset="0"/>
              <a:buChar char="•"/>
            </a:pPr>
            <a:r>
              <a:rPr lang="en-US" sz="2400" dirty="0">
                <a:latin typeface="+mj-lt"/>
                <a:hlinkClick r:id="rId3"/>
              </a:rPr>
              <a:t>Add Representation</a:t>
            </a:r>
            <a:r>
              <a:rPr lang="en-US" sz="2400" dirty="0">
                <a:latin typeface="+mj-lt"/>
              </a:rPr>
              <a:t> – The one-by-one addition of digital resources to Alma by staff.</a:t>
            </a:r>
          </a:p>
          <a:p>
            <a:pPr marL="342900" indent="-342900">
              <a:buFont typeface="Arial" panose="020B0604020202020204" pitchFamily="34" charset="0"/>
              <a:buChar char="•"/>
            </a:pPr>
            <a:r>
              <a:rPr lang="en-US" sz="2400" dirty="0">
                <a:latin typeface="+mj-lt"/>
                <a:hlinkClick r:id="rId4"/>
              </a:rPr>
              <a:t>Digital Uploader</a:t>
            </a:r>
            <a:r>
              <a:rPr lang="en-US" sz="2400" dirty="0">
                <a:latin typeface="+mj-lt"/>
              </a:rPr>
              <a:t> – The bulk upload of digital resources to Alma by staff.</a:t>
            </a:r>
          </a:p>
          <a:p>
            <a:pPr marL="342900" indent="-342900">
              <a:buFont typeface="Arial" panose="020B0604020202020204" pitchFamily="34" charset="0"/>
              <a:buChar char="•"/>
            </a:pPr>
            <a:r>
              <a:rPr lang="en-US" sz="2400" dirty="0">
                <a:latin typeface="+mj-lt"/>
                <a:hlinkClick r:id="rId5"/>
              </a:rPr>
              <a:t>Digitization</a:t>
            </a:r>
            <a:r>
              <a:rPr lang="en-US" sz="2400" dirty="0">
                <a:latin typeface="+mj-lt"/>
              </a:rPr>
              <a:t> – Physical resources are scanned </a:t>
            </a:r>
            <a:r>
              <a:rPr lang="en-US" sz="2400" i="1" dirty="0">
                <a:latin typeface="+mj-lt"/>
              </a:rPr>
              <a:t>and the digital resources are added to the Alma repository</a:t>
            </a:r>
            <a:r>
              <a:rPr lang="en-US" sz="2400" dirty="0">
                <a:latin typeface="+mj-lt"/>
              </a:rPr>
              <a:t>.</a:t>
            </a:r>
          </a:p>
          <a:p>
            <a:pPr marL="342900" indent="-342900">
              <a:buFont typeface="Arial" panose="020B0604020202020204" pitchFamily="34" charset="0"/>
              <a:buChar char="•"/>
            </a:pPr>
            <a:r>
              <a:rPr lang="en-US" sz="2400" dirty="0">
                <a:latin typeface="+mj-lt"/>
                <a:hlinkClick r:id="rId6" tooltip="https://knowledge.exlibrisgroup.com/Alma/Product_Documentation/Alma_Online_Help_(English)/Resource_Management/055Deposit"/>
              </a:rPr>
              <a:t>End user deposit</a:t>
            </a:r>
            <a:r>
              <a:rPr lang="en-US" sz="2400" dirty="0">
                <a:latin typeface="+mj-lt"/>
              </a:rPr>
              <a:t> of digital resources to Alma.</a:t>
            </a:r>
          </a:p>
          <a:p>
            <a:pPr marL="342900" indent="-342900">
              <a:buFont typeface="Arial" panose="020B0604020202020204" pitchFamily="34" charset="0"/>
              <a:buChar char="•"/>
            </a:pPr>
            <a:r>
              <a:rPr lang="en-US" sz="2400" dirty="0">
                <a:latin typeface="+mj-lt"/>
                <a:hlinkClick r:id="rId7"/>
              </a:rPr>
              <a:t>API</a:t>
            </a:r>
            <a:r>
              <a:rPr lang="en-US" sz="2400" dirty="0">
                <a:latin typeface="+mj-lt"/>
              </a:rPr>
              <a:t>-based creation of digital resources in Alma.</a:t>
            </a:r>
          </a:p>
          <a:p>
            <a:pPr marL="342900" indent="-342900">
              <a:buFont typeface="Arial" panose="020B0604020202020204" pitchFamily="34" charset="0"/>
              <a:buChar char="•"/>
            </a:pPr>
            <a:r>
              <a:rPr lang="en-US" sz="2400" dirty="0">
                <a:latin typeface="+mj-lt"/>
                <a:hlinkClick r:id="rId8"/>
              </a:rPr>
              <a:t>Harvesting</a:t>
            </a:r>
            <a:r>
              <a:rPr lang="en-US" sz="2400" dirty="0">
                <a:latin typeface="+mj-lt"/>
              </a:rPr>
              <a:t> of metadata from a remote digital asset management system into Alma. (Not to be confused with External Data Sources in Primo VE!)</a:t>
            </a:r>
          </a:p>
          <a:p>
            <a:endParaRPr lang="en-US" dirty="0"/>
          </a:p>
        </p:txBody>
      </p:sp>
    </p:spTree>
    <p:extLst>
      <p:ext uri="{BB962C8B-B14F-4D97-AF65-F5344CB8AC3E}">
        <p14:creationId xmlns:p14="http://schemas.microsoft.com/office/powerpoint/2010/main" val="1462763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2EC69-1DAA-9C40-AFFE-C84D680010DC}"/>
              </a:ext>
            </a:extLst>
          </p:cNvPr>
          <p:cNvSpPr>
            <a:spLocks noGrp="1"/>
          </p:cNvSpPr>
          <p:nvPr>
            <p:ph type="title"/>
          </p:nvPr>
        </p:nvSpPr>
        <p:spPr/>
        <p:txBody>
          <a:bodyPr/>
          <a:lstStyle/>
          <a:p>
            <a:r>
              <a:rPr lang="en-US" dirty="0"/>
              <a:t>Digitization Requiring Subscription to Alma Digital</a:t>
            </a:r>
          </a:p>
        </p:txBody>
      </p:sp>
      <p:sp>
        <p:nvSpPr>
          <p:cNvPr id="3" name="Content Placeholder 2">
            <a:extLst>
              <a:ext uri="{FF2B5EF4-FFF2-40B4-BE49-F238E27FC236}">
                <a16:creationId xmlns:a16="http://schemas.microsoft.com/office/drawing/2014/main" id="{FFD3172C-E5C6-6149-8F07-A9F297551A0C}"/>
              </a:ext>
            </a:extLst>
          </p:cNvPr>
          <p:cNvSpPr>
            <a:spLocks noGrp="1"/>
          </p:cNvSpPr>
          <p:nvPr>
            <p:ph sz="quarter" idx="10"/>
          </p:nvPr>
        </p:nvSpPr>
        <p:spPr>
          <a:xfrm>
            <a:off x="232001" y="508011"/>
            <a:ext cx="8681584" cy="5707748"/>
          </a:xfrm>
        </p:spPr>
        <p:txBody>
          <a:bodyPr/>
          <a:lstStyle/>
          <a:p>
            <a:r>
              <a:rPr lang="en-US" sz="2800" dirty="0">
                <a:latin typeface="+mj-lt"/>
              </a:rPr>
              <a:t>Digital Representations are </a:t>
            </a:r>
            <a:r>
              <a:rPr lang="en-US" sz="2800" b="1" dirty="0">
                <a:latin typeface="+mj-lt"/>
              </a:rPr>
              <a:t>not</a:t>
            </a:r>
            <a:r>
              <a:rPr lang="en-US" sz="2800" dirty="0">
                <a:latin typeface="+mj-lt"/>
              </a:rPr>
              <a:t> part of the CARLI I-Share contract and should not be used in Alma:</a:t>
            </a:r>
          </a:p>
          <a:p>
            <a:endParaRPr lang="en-US" sz="1400" dirty="0">
              <a:latin typeface="+mj-lt"/>
            </a:endParaRPr>
          </a:p>
          <a:p>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9212AC92-A9D7-0B42-8356-95F97A252E09}"/>
              </a:ext>
            </a:extLst>
          </p:cNvPr>
          <p:cNvPicPr>
            <a:picLocks noChangeAspect="1"/>
          </p:cNvPicPr>
          <p:nvPr/>
        </p:nvPicPr>
        <p:blipFill>
          <a:blip r:embed="rId3"/>
          <a:stretch>
            <a:fillRect/>
          </a:stretch>
        </p:blipFill>
        <p:spPr>
          <a:xfrm>
            <a:off x="3945467" y="4058634"/>
            <a:ext cx="4966532" cy="2286748"/>
          </a:xfrm>
          <a:prstGeom prst="rect">
            <a:avLst/>
          </a:prstGeom>
          <a:ln>
            <a:solidFill>
              <a:schemeClr val="tx1"/>
            </a:solidFill>
          </a:ln>
        </p:spPr>
      </p:pic>
      <p:pic>
        <p:nvPicPr>
          <p:cNvPr id="8" name="Picture 7" descr="A screenshot of a computer&#10;&#10;Description automatically generated with low confidence">
            <a:extLst>
              <a:ext uri="{FF2B5EF4-FFF2-40B4-BE49-F238E27FC236}">
                <a16:creationId xmlns:a16="http://schemas.microsoft.com/office/drawing/2014/main" id="{3CDF5AC4-E4FE-4E45-9895-3F3C849B7437}"/>
              </a:ext>
            </a:extLst>
          </p:cNvPr>
          <p:cNvPicPr>
            <a:picLocks noChangeAspect="1"/>
          </p:cNvPicPr>
          <p:nvPr/>
        </p:nvPicPr>
        <p:blipFill>
          <a:blip r:embed="rId4"/>
          <a:stretch>
            <a:fillRect/>
          </a:stretch>
        </p:blipFill>
        <p:spPr>
          <a:xfrm>
            <a:off x="476250" y="1554646"/>
            <a:ext cx="4432300" cy="2413000"/>
          </a:xfrm>
          <a:prstGeom prst="rect">
            <a:avLst/>
          </a:prstGeom>
          <a:noFill/>
          <a:ln>
            <a:solidFill>
              <a:schemeClr val="accent1"/>
            </a:solidFill>
          </a:ln>
        </p:spPr>
      </p:pic>
      <p:sp>
        <p:nvSpPr>
          <p:cNvPr id="12" name="Oval 11">
            <a:extLst>
              <a:ext uri="{FF2B5EF4-FFF2-40B4-BE49-F238E27FC236}">
                <a16:creationId xmlns:a16="http://schemas.microsoft.com/office/drawing/2014/main" id="{67F54C4E-697F-4C4A-8B32-F4B434CB4A3E}"/>
              </a:ext>
            </a:extLst>
          </p:cNvPr>
          <p:cNvSpPr/>
          <p:nvPr/>
        </p:nvSpPr>
        <p:spPr>
          <a:xfrm>
            <a:off x="7112000" y="5849545"/>
            <a:ext cx="1602015" cy="36621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FAE2155-9D31-054E-BDAD-DDF0919CD937}"/>
              </a:ext>
            </a:extLst>
          </p:cNvPr>
          <p:cNvCxnSpPr>
            <a:cxnSpLocks/>
            <a:stCxn id="12" idx="7"/>
            <a:endCxn id="12" idx="3"/>
          </p:cNvCxnSpPr>
          <p:nvPr/>
        </p:nvCxnSpPr>
        <p:spPr>
          <a:xfrm flipH="1">
            <a:off x="7346610" y="5903176"/>
            <a:ext cx="1132795" cy="258952"/>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DD92A56E-7632-3648-B707-BA73EB77355C}"/>
              </a:ext>
            </a:extLst>
          </p:cNvPr>
          <p:cNvSpPr/>
          <p:nvPr/>
        </p:nvSpPr>
        <p:spPr>
          <a:xfrm>
            <a:off x="1669749" y="3342191"/>
            <a:ext cx="2810933" cy="36621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059CBB0C-DB99-6A4B-BC0F-9A3DEF4C49C9}"/>
              </a:ext>
            </a:extLst>
          </p:cNvPr>
          <p:cNvCxnSpPr>
            <a:cxnSpLocks/>
            <a:stCxn id="17" idx="7"/>
          </p:cNvCxnSpPr>
          <p:nvPr/>
        </p:nvCxnSpPr>
        <p:spPr>
          <a:xfrm flipH="1">
            <a:off x="2081402" y="3395822"/>
            <a:ext cx="1987628" cy="253316"/>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730134"/>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6092</TotalTime>
  <Words>751</Words>
  <Application>Microsoft Macintosh PowerPoint</Application>
  <PresentationFormat>Letter Paper (8.5x11 in)</PresentationFormat>
  <Paragraphs>51</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Times New Roman</vt:lpstr>
      <vt:lpstr>Presentation11</vt:lpstr>
      <vt:lpstr>Digitization in Alma for CARLi I-Share</vt:lpstr>
      <vt:lpstr>Digitization Requiring Subscription to Alma Digital</vt:lpstr>
      <vt:lpstr>Digitization Requiring Subscription to Alma Digital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Gibson, Jessica</cp:lastModifiedBy>
  <cp:revision>588</cp:revision>
  <dcterms:created xsi:type="dcterms:W3CDTF">2019-09-18T17:05:10Z</dcterms:created>
  <dcterms:modified xsi:type="dcterms:W3CDTF">2021-06-08T12:50:49Z</dcterms:modified>
</cp:coreProperties>
</file>