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3073" r:id="rId5"/>
    <p:sldId id="3084" r:id="rId6"/>
    <p:sldId id="3085" r:id="rId7"/>
    <p:sldId id="3103" r:id="rId8"/>
    <p:sldId id="3104" r:id="rId9"/>
    <p:sldId id="3091" r:id="rId10"/>
    <p:sldId id="3094" r:id="rId11"/>
    <p:sldId id="3098" r:id="rId12"/>
    <p:sldId id="3093" r:id="rId13"/>
    <p:sldId id="3095" r:id="rId14"/>
    <p:sldId id="3096" r:id="rId15"/>
    <p:sldId id="3097" r:id="rId16"/>
    <p:sldId id="3106" r:id="rId17"/>
    <p:sldId id="3099" r:id="rId18"/>
    <p:sldId id="3100" r:id="rId19"/>
    <p:sldId id="3101" r:id="rId20"/>
    <p:sldId id="3090" r:id="rId21"/>
    <p:sldId id="3102" r:id="rId22"/>
    <p:sldId id="3105" r:id="rId23"/>
    <p:sldId id="3089" r:id="rId24"/>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C0A9B-2CAD-446E-A300-6F2DDFB15120}" v="111" dt="2021-01-28T19:23:02.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70761" autoAdjust="0"/>
  </p:normalViewPr>
  <p:slideViewPr>
    <p:cSldViewPr snapToGrid="0" snapToObjects="1">
      <p:cViewPr varScale="1">
        <p:scale>
          <a:sx n="84" d="100"/>
          <a:sy n="84" d="100"/>
        </p:scale>
        <p:origin x="14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unders, Christopher" userId="32eff8ab-3a1b-4c6d-8c6e-69b32a486117" providerId="ADAL" clId="{D28C0A9B-2CAD-446E-A300-6F2DDFB15120}"/>
    <pc:docChg chg="undo custSel addSld modSld sldOrd">
      <pc:chgData name="Saunders, Christopher" userId="32eff8ab-3a1b-4c6d-8c6e-69b32a486117" providerId="ADAL" clId="{D28C0A9B-2CAD-446E-A300-6F2DDFB15120}" dt="2021-01-28T19:32:16.238" v="10098" actId="20577"/>
      <pc:docMkLst>
        <pc:docMk/>
      </pc:docMkLst>
      <pc:sldChg chg="modSp mod modNotesTx">
        <pc:chgData name="Saunders, Christopher" userId="32eff8ab-3a1b-4c6d-8c6e-69b32a486117" providerId="ADAL" clId="{D28C0A9B-2CAD-446E-A300-6F2DDFB15120}" dt="2021-01-28T16:05:41.641" v="6567" actId="20577"/>
        <pc:sldMkLst>
          <pc:docMk/>
          <pc:sldMk cId="3749911757" sldId="3084"/>
        </pc:sldMkLst>
        <pc:spChg chg="mod">
          <ac:chgData name="Saunders, Christopher" userId="32eff8ab-3a1b-4c6d-8c6e-69b32a486117" providerId="ADAL" clId="{D28C0A9B-2CAD-446E-A300-6F2DDFB15120}" dt="2021-01-28T16:01:08.355" v="6309" actId="20577"/>
          <ac:spMkLst>
            <pc:docMk/>
            <pc:sldMk cId="3749911757" sldId="3084"/>
            <ac:spMk id="7" creationId="{8961AAB4-BAB0-4A50-B181-142E7AD9CF31}"/>
          </ac:spMkLst>
        </pc:spChg>
      </pc:sldChg>
      <pc:sldChg chg="modSp mod modNotesTx">
        <pc:chgData name="Saunders, Christopher" userId="32eff8ab-3a1b-4c6d-8c6e-69b32a486117" providerId="ADAL" clId="{D28C0A9B-2CAD-446E-A300-6F2DDFB15120}" dt="2021-01-28T16:07:02.375" v="6584" actId="20577"/>
        <pc:sldMkLst>
          <pc:docMk/>
          <pc:sldMk cId="3176823139" sldId="3085"/>
        </pc:sldMkLst>
        <pc:graphicFrameChg chg="mod">
          <ac:chgData name="Saunders, Christopher" userId="32eff8ab-3a1b-4c6d-8c6e-69b32a486117" providerId="ADAL" clId="{D28C0A9B-2CAD-446E-A300-6F2DDFB15120}" dt="2021-01-28T15:14:33.124" v="5500" actId="20577"/>
          <ac:graphicFrameMkLst>
            <pc:docMk/>
            <pc:sldMk cId="3176823139" sldId="3085"/>
            <ac:graphicFrameMk id="19" creationId="{9005E545-87BB-4D02-A699-E142B2FAE7EE}"/>
          </ac:graphicFrameMkLst>
        </pc:graphicFrameChg>
      </pc:sldChg>
      <pc:sldChg chg="modNotesTx">
        <pc:chgData name="Saunders, Christopher" userId="32eff8ab-3a1b-4c6d-8c6e-69b32a486117" providerId="ADAL" clId="{D28C0A9B-2CAD-446E-A300-6F2DDFB15120}" dt="2021-01-28T18:51:22.243" v="9787" actId="20577"/>
        <pc:sldMkLst>
          <pc:docMk/>
          <pc:sldMk cId="436991658" sldId="3089"/>
        </pc:sldMkLst>
      </pc:sldChg>
      <pc:sldChg chg="modSp mod ord">
        <pc:chgData name="Saunders, Christopher" userId="32eff8ab-3a1b-4c6d-8c6e-69b32a486117" providerId="ADAL" clId="{D28C0A9B-2CAD-446E-A300-6F2DDFB15120}" dt="2021-01-28T16:00:33.859" v="6286"/>
        <pc:sldMkLst>
          <pc:docMk/>
          <pc:sldMk cId="2645823462" sldId="3091"/>
        </pc:sldMkLst>
        <pc:spChg chg="mod">
          <ac:chgData name="Saunders, Christopher" userId="32eff8ab-3a1b-4c6d-8c6e-69b32a486117" providerId="ADAL" clId="{D28C0A9B-2CAD-446E-A300-6F2DDFB15120}" dt="2021-01-28T15:22:38.507" v="6259" actId="20577"/>
          <ac:spMkLst>
            <pc:docMk/>
            <pc:sldMk cId="2645823462" sldId="3091"/>
            <ac:spMk id="3" creationId="{64F4C1E1-8CF3-468E-B636-7D44D150D6B6}"/>
          </ac:spMkLst>
        </pc:spChg>
      </pc:sldChg>
      <pc:sldChg chg="modSp mod modNotesTx">
        <pc:chgData name="Saunders, Christopher" userId="32eff8ab-3a1b-4c6d-8c6e-69b32a486117" providerId="ADAL" clId="{D28C0A9B-2CAD-446E-A300-6F2DDFB15120}" dt="2021-01-28T16:55:42.419" v="7324" actId="20577"/>
        <pc:sldMkLst>
          <pc:docMk/>
          <pc:sldMk cId="3649252303" sldId="3093"/>
        </pc:sldMkLst>
        <pc:spChg chg="mod">
          <ac:chgData name="Saunders, Christopher" userId="32eff8ab-3a1b-4c6d-8c6e-69b32a486117" providerId="ADAL" clId="{D28C0A9B-2CAD-446E-A300-6F2DDFB15120}" dt="2021-01-28T16:55:42.419" v="7324" actId="20577"/>
          <ac:spMkLst>
            <pc:docMk/>
            <pc:sldMk cId="3649252303" sldId="3093"/>
            <ac:spMk id="4" creationId="{429E4DB3-8D8B-400D-804E-F078E7D60127}"/>
          </ac:spMkLst>
        </pc:spChg>
      </pc:sldChg>
      <pc:sldChg chg="modNotesTx">
        <pc:chgData name="Saunders, Christopher" userId="32eff8ab-3a1b-4c6d-8c6e-69b32a486117" providerId="ADAL" clId="{D28C0A9B-2CAD-446E-A300-6F2DDFB15120}" dt="2021-01-28T16:29:00.679" v="6901" actId="20577"/>
        <pc:sldMkLst>
          <pc:docMk/>
          <pc:sldMk cId="789354401" sldId="3094"/>
        </pc:sldMkLst>
      </pc:sldChg>
      <pc:sldChg chg="modNotesTx">
        <pc:chgData name="Saunders, Christopher" userId="32eff8ab-3a1b-4c6d-8c6e-69b32a486117" providerId="ADAL" clId="{D28C0A9B-2CAD-446E-A300-6F2DDFB15120}" dt="2021-01-28T16:54:10.804" v="7316"/>
        <pc:sldMkLst>
          <pc:docMk/>
          <pc:sldMk cId="3135194471" sldId="3095"/>
        </pc:sldMkLst>
      </pc:sldChg>
      <pc:sldChg chg="addSp delSp modSp mod modNotesTx">
        <pc:chgData name="Saunders, Christopher" userId="32eff8ab-3a1b-4c6d-8c6e-69b32a486117" providerId="ADAL" clId="{D28C0A9B-2CAD-446E-A300-6F2DDFB15120}" dt="2021-01-28T17:19:23.175" v="9072" actId="20577"/>
        <pc:sldMkLst>
          <pc:docMk/>
          <pc:sldMk cId="3144073645" sldId="3096"/>
        </pc:sldMkLst>
        <pc:spChg chg="add mod">
          <ac:chgData name="Saunders, Christopher" userId="32eff8ab-3a1b-4c6d-8c6e-69b32a486117" providerId="ADAL" clId="{D28C0A9B-2CAD-446E-A300-6F2DDFB15120}" dt="2021-01-28T17:02:01.572" v="7808" actId="207"/>
          <ac:spMkLst>
            <pc:docMk/>
            <pc:sldMk cId="3144073645" sldId="3096"/>
            <ac:spMk id="3" creationId="{B8BCD12D-7823-4EC1-9FF6-4D79CC2AC030}"/>
          </ac:spMkLst>
        </pc:spChg>
        <pc:spChg chg="add mod">
          <ac:chgData name="Saunders, Christopher" userId="32eff8ab-3a1b-4c6d-8c6e-69b32a486117" providerId="ADAL" clId="{D28C0A9B-2CAD-446E-A300-6F2DDFB15120}" dt="2021-01-28T17:04:26.602" v="7882" actId="207"/>
          <ac:spMkLst>
            <pc:docMk/>
            <pc:sldMk cId="3144073645" sldId="3096"/>
            <ac:spMk id="4" creationId="{3843EEBD-91A0-4EEB-96DF-884A187FCC58}"/>
          </ac:spMkLst>
        </pc:spChg>
        <pc:spChg chg="add del">
          <ac:chgData name="Saunders, Christopher" userId="32eff8ab-3a1b-4c6d-8c6e-69b32a486117" providerId="ADAL" clId="{D28C0A9B-2CAD-446E-A300-6F2DDFB15120}" dt="2021-01-28T17:06:09.854" v="7884" actId="11529"/>
          <ac:spMkLst>
            <pc:docMk/>
            <pc:sldMk cId="3144073645" sldId="3096"/>
            <ac:spMk id="5" creationId="{9EB8C2A5-CD67-4C3C-B322-BD8B0CE9DA33}"/>
          </ac:spMkLst>
        </pc:spChg>
        <pc:spChg chg="add mod">
          <ac:chgData name="Saunders, Christopher" userId="32eff8ab-3a1b-4c6d-8c6e-69b32a486117" providerId="ADAL" clId="{D28C0A9B-2CAD-446E-A300-6F2DDFB15120}" dt="2021-01-28T17:02:11.271" v="7810" actId="1076"/>
          <ac:spMkLst>
            <pc:docMk/>
            <pc:sldMk cId="3144073645" sldId="3096"/>
            <ac:spMk id="6" creationId="{76905A56-C451-471D-9423-D9A652264BD5}"/>
          </ac:spMkLst>
        </pc:spChg>
        <pc:spChg chg="mod">
          <ac:chgData name="Saunders, Christopher" userId="32eff8ab-3a1b-4c6d-8c6e-69b32a486117" providerId="ADAL" clId="{D28C0A9B-2CAD-446E-A300-6F2DDFB15120}" dt="2021-01-28T17:09:51.793" v="7909" actId="255"/>
          <ac:spMkLst>
            <pc:docMk/>
            <pc:sldMk cId="3144073645" sldId="3096"/>
            <ac:spMk id="7" creationId="{8021B470-F7BF-40E0-AB0F-73E60D448C9C}"/>
          </ac:spMkLst>
        </pc:spChg>
        <pc:spChg chg="add mod">
          <ac:chgData name="Saunders, Christopher" userId="32eff8ab-3a1b-4c6d-8c6e-69b32a486117" providerId="ADAL" clId="{D28C0A9B-2CAD-446E-A300-6F2DDFB15120}" dt="2021-01-28T17:02:31.803" v="7812" actId="1076"/>
          <ac:spMkLst>
            <pc:docMk/>
            <pc:sldMk cId="3144073645" sldId="3096"/>
            <ac:spMk id="9" creationId="{B683C5F0-5001-4034-9D3F-E3E14CFE78FB}"/>
          </ac:spMkLst>
        </pc:spChg>
        <pc:spChg chg="add del mod">
          <ac:chgData name="Saunders, Christopher" userId="32eff8ab-3a1b-4c6d-8c6e-69b32a486117" providerId="ADAL" clId="{D28C0A9B-2CAD-446E-A300-6F2DDFB15120}" dt="2021-01-28T17:09:28.768" v="7908" actId="11529"/>
          <ac:spMkLst>
            <pc:docMk/>
            <pc:sldMk cId="3144073645" sldId="3096"/>
            <ac:spMk id="10" creationId="{7C15586A-9659-448D-B9D5-B2FBD503BA7C}"/>
          </ac:spMkLst>
        </pc:spChg>
        <pc:spChg chg="add mod">
          <ac:chgData name="Saunders, Christopher" userId="32eff8ab-3a1b-4c6d-8c6e-69b32a486117" providerId="ADAL" clId="{D28C0A9B-2CAD-446E-A300-6F2DDFB15120}" dt="2021-01-28T17:17:13.734" v="8740" actId="14100"/>
          <ac:spMkLst>
            <pc:docMk/>
            <pc:sldMk cId="3144073645" sldId="3096"/>
            <ac:spMk id="11" creationId="{7DC38AF3-5336-423D-B1B7-D0B89444279C}"/>
          </ac:spMkLst>
        </pc:spChg>
        <pc:picChg chg="mod">
          <ac:chgData name="Saunders, Christopher" userId="32eff8ab-3a1b-4c6d-8c6e-69b32a486117" providerId="ADAL" clId="{D28C0A9B-2CAD-446E-A300-6F2DDFB15120}" dt="2021-01-28T17:08:22.663" v="7895" actId="1076"/>
          <ac:picMkLst>
            <pc:docMk/>
            <pc:sldMk cId="3144073645" sldId="3096"/>
            <ac:picMk id="8" creationId="{CC749E42-1B87-461E-A72D-9D429EDD234D}"/>
          </ac:picMkLst>
        </pc:picChg>
      </pc:sldChg>
      <pc:sldChg chg="addSp modSp mod modNotesTx">
        <pc:chgData name="Saunders, Christopher" userId="32eff8ab-3a1b-4c6d-8c6e-69b32a486117" providerId="ADAL" clId="{D28C0A9B-2CAD-446E-A300-6F2DDFB15120}" dt="2021-01-28T17:23:38.930" v="9483" actId="1076"/>
        <pc:sldMkLst>
          <pc:docMk/>
          <pc:sldMk cId="1599523612" sldId="3097"/>
        </pc:sldMkLst>
        <pc:spChg chg="add mod">
          <ac:chgData name="Saunders, Christopher" userId="32eff8ab-3a1b-4c6d-8c6e-69b32a486117" providerId="ADAL" clId="{D28C0A9B-2CAD-446E-A300-6F2DDFB15120}" dt="2021-01-28T17:22:33.027" v="9477" actId="208"/>
          <ac:spMkLst>
            <pc:docMk/>
            <pc:sldMk cId="1599523612" sldId="3097"/>
            <ac:spMk id="3" creationId="{BFFF1395-7E6F-49EE-B5EA-F2CB4F9B2691}"/>
          </ac:spMkLst>
        </pc:spChg>
        <pc:spChg chg="add mod">
          <ac:chgData name="Saunders, Christopher" userId="32eff8ab-3a1b-4c6d-8c6e-69b32a486117" providerId="ADAL" clId="{D28C0A9B-2CAD-446E-A300-6F2DDFB15120}" dt="2021-01-28T17:23:10.126" v="9481" actId="207"/>
          <ac:spMkLst>
            <pc:docMk/>
            <pc:sldMk cId="1599523612" sldId="3097"/>
            <ac:spMk id="4" creationId="{230952EC-6DCD-404B-917F-498BDCD186FF}"/>
          </ac:spMkLst>
        </pc:spChg>
        <pc:spChg chg="add mod">
          <ac:chgData name="Saunders, Christopher" userId="32eff8ab-3a1b-4c6d-8c6e-69b32a486117" providerId="ADAL" clId="{D28C0A9B-2CAD-446E-A300-6F2DDFB15120}" dt="2021-01-28T17:23:38.930" v="9483" actId="1076"/>
          <ac:spMkLst>
            <pc:docMk/>
            <pc:sldMk cId="1599523612" sldId="3097"/>
            <ac:spMk id="9" creationId="{FA12C36B-495C-4C80-B895-2151A2316CF6}"/>
          </ac:spMkLst>
        </pc:spChg>
      </pc:sldChg>
      <pc:sldChg chg="addSp delSp modSp mod modNotesTx">
        <pc:chgData name="Saunders, Christopher" userId="32eff8ab-3a1b-4c6d-8c6e-69b32a486117" providerId="ADAL" clId="{D28C0A9B-2CAD-446E-A300-6F2DDFB15120}" dt="2021-01-28T16:31:04.326" v="6913" actId="20577"/>
        <pc:sldMkLst>
          <pc:docMk/>
          <pc:sldMk cId="2390660247" sldId="3098"/>
        </pc:sldMkLst>
        <pc:spChg chg="add mod">
          <ac:chgData name="Saunders, Christopher" userId="32eff8ab-3a1b-4c6d-8c6e-69b32a486117" providerId="ADAL" clId="{D28C0A9B-2CAD-446E-A300-6F2DDFB15120}" dt="2021-01-28T14:36:12.841" v="3497" actId="207"/>
          <ac:spMkLst>
            <pc:docMk/>
            <pc:sldMk cId="2390660247" sldId="3098"/>
            <ac:spMk id="3" creationId="{8139748B-3DF2-47C9-BA8C-2DEC13519054}"/>
          </ac:spMkLst>
        </pc:spChg>
        <pc:spChg chg="add mod">
          <ac:chgData name="Saunders, Christopher" userId="32eff8ab-3a1b-4c6d-8c6e-69b32a486117" providerId="ADAL" clId="{D28C0A9B-2CAD-446E-A300-6F2DDFB15120}" dt="2021-01-28T14:38:35.539" v="3506" actId="207"/>
          <ac:spMkLst>
            <pc:docMk/>
            <pc:sldMk cId="2390660247" sldId="3098"/>
            <ac:spMk id="8" creationId="{64D55B9D-8EF5-4F94-B613-04A256222376}"/>
          </ac:spMkLst>
        </pc:spChg>
        <pc:spChg chg="add mod">
          <ac:chgData name="Saunders, Christopher" userId="32eff8ab-3a1b-4c6d-8c6e-69b32a486117" providerId="ADAL" clId="{D28C0A9B-2CAD-446E-A300-6F2DDFB15120}" dt="2021-01-28T14:40:46.891" v="3669" actId="255"/>
          <ac:spMkLst>
            <pc:docMk/>
            <pc:sldMk cId="2390660247" sldId="3098"/>
            <ac:spMk id="9" creationId="{6BC1E0E8-4D2A-44A3-9375-56058B19D15C}"/>
          </ac:spMkLst>
        </pc:spChg>
        <pc:cxnChg chg="add del mod">
          <ac:chgData name="Saunders, Christopher" userId="32eff8ab-3a1b-4c6d-8c6e-69b32a486117" providerId="ADAL" clId="{D28C0A9B-2CAD-446E-A300-6F2DDFB15120}" dt="2021-01-28T14:37:22.114" v="3501" actId="11529"/>
          <ac:cxnSpMkLst>
            <pc:docMk/>
            <pc:sldMk cId="2390660247" sldId="3098"/>
            <ac:cxnSpMk id="5" creationId="{2DB527C4-EA06-46F4-A981-875F2130F5DD}"/>
          </ac:cxnSpMkLst>
        </pc:cxnChg>
      </pc:sldChg>
      <pc:sldChg chg="modNotesTx">
        <pc:chgData name="Saunders, Christopher" userId="32eff8ab-3a1b-4c6d-8c6e-69b32a486117" providerId="ADAL" clId="{D28C0A9B-2CAD-446E-A300-6F2DDFB15120}" dt="2021-01-28T15:03:50.720" v="5404" actId="20577"/>
        <pc:sldMkLst>
          <pc:docMk/>
          <pc:sldMk cId="1278542381" sldId="3101"/>
        </pc:sldMkLst>
      </pc:sldChg>
      <pc:sldChg chg="modSp mod modNotesTx">
        <pc:chgData name="Saunders, Christopher" userId="32eff8ab-3a1b-4c6d-8c6e-69b32a486117" providerId="ADAL" clId="{D28C0A9B-2CAD-446E-A300-6F2DDFB15120}" dt="2021-01-28T18:30:14.185" v="9706" actId="20577"/>
        <pc:sldMkLst>
          <pc:docMk/>
          <pc:sldMk cId="960875424" sldId="3102"/>
        </pc:sldMkLst>
        <pc:spChg chg="mod">
          <ac:chgData name="Saunders, Christopher" userId="32eff8ab-3a1b-4c6d-8c6e-69b32a486117" providerId="ADAL" clId="{D28C0A9B-2CAD-446E-A300-6F2DDFB15120}" dt="2021-01-28T18:30:14.185" v="9706" actId="20577"/>
          <ac:spMkLst>
            <pc:docMk/>
            <pc:sldMk cId="960875424" sldId="3102"/>
            <ac:spMk id="5" creationId="{4055C9F4-4FDA-49C1-90DA-2BF48FF6D963}"/>
          </ac:spMkLst>
        </pc:spChg>
      </pc:sldChg>
      <pc:sldChg chg="modSp add mod modNotesTx">
        <pc:chgData name="Saunders, Christopher" userId="32eff8ab-3a1b-4c6d-8c6e-69b32a486117" providerId="ADAL" clId="{D28C0A9B-2CAD-446E-A300-6F2DDFB15120}" dt="2021-01-28T13:53:07.918" v="1429" actId="20577"/>
        <pc:sldMkLst>
          <pc:docMk/>
          <pc:sldMk cId="3623786812" sldId="3103"/>
        </pc:sldMkLst>
        <pc:spChg chg="mod">
          <ac:chgData name="Saunders, Christopher" userId="32eff8ab-3a1b-4c6d-8c6e-69b32a486117" providerId="ADAL" clId="{D28C0A9B-2CAD-446E-A300-6F2DDFB15120}" dt="2021-01-28T13:36:33.892" v="98" actId="20577"/>
          <ac:spMkLst>
            <pc:docMk/>
            <pc:sldMk cId="3623786812" sldId="3103"/>
            <ac:spMk id="3" creationId="{64F4C1E1-8CF3-468E-B636-7D44D150D6B6}"/>
          </ac:spMkLst>
        </pc:spChg>
        <pc:spChg chg="mod">
          <ac:chgData name="Saunders, Christopher" userId="32eff8ab-3a1b-4c6d-8c6e-69b32a486117" providerId="ADAL" clId="{D28C0A9B-2CAD-446E-A300-6F2DDFB15120}" dt="2021-01-28T13:47:58.621" v="1113" actId="20577"/>
          <ac:spMkLst>
            <pc:docMk/>
            <pc:sldMk cId="3623786812" sldId="3103"/>
            <ac:spMk id="4" creationId="{429E4DB3-8D8B-400D-804E-F078E7D60127}"/>
          </ac:spMkLst>
        </pc:spChg>
      </pc:sldChg>
      <pc:sldChg chg="modSp add mod modNotesTx">
        <pc:chgData name="Saunders, Christopher" userId="32eff8ab-3a1b-4c6d-8c6e-69b32a486117" providerId="ADAL" clId="{D28C0A9B-2CAD-446E-A300-6F2DDFB15120}" dt="2021-01-28T14:23:49.122" v="2534" actId="20577"/>
        <pc:sldMkLst>
          <pc:docMk/>
          <pc:sldMk cId="2006152617" sldId="3104"/>
        </pc:sldMkLst>
        <pc:spChg chg="mod">
          <ac:chgData name="Saunders, Christopher" userId="32eff8ab-3a1b-4c6d-8c6e-69b32a486117" providerId="ADAL" clId="{D28C0A9B-2CAD-446E-A300-6F2DDFB15120}" dt="2021-01-28T14:15:46.630" v="2516" actId="1076"/>
          <ac:spMkLst>
            <pc:docMk/>
            <pc:sldMk cId="2006152617" sldId="3104"/>
            <ac:spMk id="4" creationId="{429E4DB3-8D8B-400D-804E-F078E7D60127}"/>
          </ac:spMkLst>
        </pc:spChg>
        <pc:cxnChg chg="mod">
          <ac:chgData name="Saunders, Christopher" userId="32eff8ab-3a1b-4c6d-8c6e-69b32a486117" providerId="ADAL" clId="{D28C0A9B-2CAD-446E-A300-6F2DDFB15120}" dt="2021-01-28T14:15:39.433" v="2515" actId="1076"/>
          <ac:cxnSpMkLst>
            <pc:docMk/>
            <pc:sldMk cId="2006152617" sldId="3104"/>
            <ac:cxnSpMk id="6" creationId="{8CC0B016-8900-4A3A-A4F6-A522BCC6FD64}"/>
          </ac:cxnSpMkLst>
        </pc:cxnChg>
      </pc:sldChg>
      <pc:sldChg chg="delSp modSp new mod">
        <pc:chgData name="Saunders, Christopher" userId="32eff8ab-3a1b-4c6d-8c6e-69b32a486117" providerId="ADAL" clId="{D28C0A9B-2CAD-446E-A300-6F2DDFB15120}" dt="2021-01-28T18:53:53.402" v="9873" actId="478"/>
        <pc:sldMkLst>
          <pc:docMk/>
          <pc:sldMk cId="511858367" sldId="3105"/>
        </pc:sldMkLst>
        <pc:spChg chg="del">
          <ac:chgData name="Saunders, Christopher" userId="32eff8ab-3a1b-4c6d-8c6e-69b32a486117" providerId="ADAL" clId="{D28C0A9B-2CAD-446E-A300-6F2DDFB15120}" dt="2021-01-28T18:53:53.402" v="9873" actId="478"/>
          <ac:spMkLst>
            <pc:docMk/>
            <pc:sldMk cId="511858367" sldId="3105"/>
            <ac:spMk id="3" creationId="{567A3523-2DF6-4461-84FE-0A8E081CB905}"/>
          </ac:spMkLst>
        </pc:spChg>
        <pc:spChg chg="mod">
          <ac:chgData name="Saunders, Christopher" userId="32eff8ab-3a1b-4c6d-8c6e-69b32a486117" providerId="ADAL" clId="{D28C0A9B-2CAD-446E-A300-6F2DDFB15120}" dt="2021-01-28T18:53:34.518" v="9872" actId="2711"/>
          <ac:spMkLst>
            <pc:docMk/>
            <pc:sldMk cId="511858367" sldId="3105"/>
            <ac:spMk id="4" creationId="{508AC71F-F015-4318-B6A3-6A88528EC0B6}"/>
          </ac:spMkLst>
        </pc:spChg>
      </pc:sldChg>
      <pc:sldChg chg="addSp delSp modSp new mod modNotesTx">
        <pc:chgData name="Saunders, Christopher" userId="32eff8ab-3a1b-4c6d-8c6e-69b32a486117" providerId="ADAL" clId="{D28C0A9B-2CAD-446E-A300-6F2DDFB15120}" dt="2021-01-28T19:32:16.238" v="10098" actId="20577"/>
        <pc:sldMkLst>
          <pc:docMk/>
          <pc:sldMk cId="3014116105" sldId="3106"/>
        </pc:sldMkLst>
        <pc:spChg chg="del">
          <ac:chgData name="Saunders, Christopher" userId="32eff8ab-3a1b-4c6d-8c6e-69b32a486117" providerId="ADAL" clId="{D28C0A9B-2CAD-446E-A300-6F2DDFB15120}" dt="2021-01-28T19:30:21.038" v="9875" actId="478"/>
          <ac:spMkLst>
            <pc:docMk/>
            <pc:sldMk cId="3014116105" sldId="3106"/>
            <ac:spMk id="3" creationId="{6F02F4DC-ABBA-420F-8471-83897B5081DF}"/>
          </ac:spMkLst>
        </pc:spChg>
        <pc:spChg chg="del">
          <ac:chgData name="Saunders, Christopher" userId="32eff8ab-3a1b-4c6d-8c6e-69b32a486117" providerId="ADAL" clId="{D28C0A9B-2CAD-446E-A300-6F2DDFB15120}" dt="2021-01-28T19:30:27.930" v="9876" actId="22"/>
          <ac:spMkLst>
            <pc:docMk/>
            <pc:sldMk cId="3014116105" sldId="3106"/>
            <ac:spMk id="4" creationId="{FC43D704-63DB-4886-8D03-C650241AA214}"/>
          </ac:spMkLst>
        </pc:spChg>
        <pc:picChg chg="add mod ord modCrop">
          <ac:chgData name="Saunders, Christopher" userId="32eff8ab-3a1b-4c6d-8c6e-69b32a486117" providerId="ADAL" clId="{D28C0A9B-2CAD-446E-A300-6F2DDFB15120}" dt="2021-01-28T19:31:05.609" v="9884" actId="14100"/>
          <ac:picMkLst>
            <pc:docMk/>
            <pc:sldMk cId="3014116105" sldId="3106"/>
            <ac:picMk id="6" creationId="{7505ED2D-6C83-4DE4-8518-E5D1046C4EF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ED00B6-F5C4-4EDC-AF15-62348FBCEC3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78ECD36-0A2F-49D1-BE71-156D3549FBC3}">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t>Institution</a:t>
          </a:r>
        </a:p>
      </dgm:t>
    </dgm:pt>
    <dgm:pt modelId="{9A5BBAC5-6C9D-4CE1-A3DA-E92C52098CBD}" type="parTrans" cxnId="{F87E47F6-4FBA-45B3-8CEB-DB49B322FDF8}">
      <dgm:prSet/>
      <dgm:spPr/>
      <dgm:t>
        <a:bodyPr/>
        <a:lstStyle/>
        <a:p>
          <a:endParaRPr lang="en-US"/>
        </a:p>
      </dgm:t>
    </dgm:pt>
    <dgm:pt modelId="{0DAB0AFC-033A-4FC0-AAB1-C1A578898F78}" type="sibTrans" cxnId="{F87E47F6-4FBA-45B3-8CEB-DB49B322FDF8}">
      <dgm:prSet/>
      <dgm:spPr/>
      <dgm:t>
        <a:bodyPr/>
        <a:lstStyle/>
        <a:p>
          <a:endParaRPr lang="en-US"/>
        </a:p>
      </dgm:t>
    </dgm:pt>
    <dgm:pt modelId="{019C5D5B-AFFB-4785-9272-B796E0FCF4F3}">
      <dgm:prSet phldrT="[Text]">
        <dgm:style>
          <a:lnRef idx="1">
            <a:schemeClr val="accent3"/>
          </a:lnRef>
          <a:fillRef idx="2">
            <a:schemeClr val="accent3"/>
          </a:fillRef>
          <a:effectRef idx="1">
            <a:schemeClr val="accent3"/>
          </a:effectRef>
          <a:fontRef idx="minor">
            <a:schemeClr val="dk1"/>
          </a:fontRef>
        </dgm:style>
      </dgm:prSet>
      <dgm:spPr/>
      <dgm:t>
        <a:bodyPr/>
        <a:lstStyle/>
        <a:p>
          <a:r>
            <a:rPr lang="en-US" u="none" dirty="0"/>
            <a:t>Institution</a:t>
          </a:r>
        </a:p>
      </dgm:t>
    </dgm:pt>
    <dgm:pt modelId="{6DC38438-9A6D-4C79-9363-8136015A2A32}" type="parTrans" cxnId="{44EDBC01-CE45-4CDB-A0D1-D1FDE74DB0A0}">
      <dgm:prSet/>
      <dgm:spPr/>
      <dgm:t>
        <a:bodyPr/>
        <a:lstStyle/>
        <a:p>
          <a:endParaRPr lang="en-US"/>
        </a:p>
      </dgm:t>
    </dgm:pt>
    <dgm:pt modelId="{6E4F8834-237A-41C5-8984-1A4827B94B83}" type="sibTrans" cxnId="{44EDBC01-CE45-4CDB-A0D1-D1FDE74DB0A0}">
      <dgm:prSet/>
      <dgm:spPr/>
      <dgm:t>
        <a:bodyPr/>
        <a:lstStyle/>
        <a:p>
          <a:endParaRPr lang="en-US"/>
        </a:p>
      </dgm:t>
    </dgm:pt>
    <dgm:pt modelId="{5B6651F2-D3AD-42E6-9161-F854D8D13B7C}">
      <dgm:prSet phldrT="[Text]" custT="1"/>
      <dgm:spPr/>
      <dgm:t>
        <a:bodyPr/>
        <a:lstStyle/>
        <a:p>
          <a:pPr>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Convert file to XML and send to FTP server</a:t>
          </a:r>
        </a:p>
      </dgm:t>
    </dgm:pt>
    <dgm:pt modelId="{E0065E24-BFF1-4B50-9CA4-960365C3762A}" type="parTrans" cxnId="{BC5923F9-C6B3-4968-990A-5305A415A224}">
      <dgm:prSet/>
      <dgm:spPr/>
      <dgm:t>
        <a:bodyPr/>
        <a:lstStyle/>
        <a:p>
          <a:endParaRPr lang="en-US"/>
        </a:p>
      </dgm:t>
    </dgm:pt>
    <dgm:pt modelId="{69B117AD-DC87-487F-B3AF-25B920E60CF8}" type="sibTrans" cxnId="{BC5923F9-C6B3-4968-990A-5305A415A224}">
      <dgm:prSet/>
      <dgm:spPr/>
      <dgm:t>
        <a:bodyPr/>
        <a:lstStyle/>
        <a:p>
          <a:endParaRPr lang="en-US"/>
        </a:p>
      </dgm:t>
    </dgm:pt>
    <dgm:pt modelId="{FAA3F814-6887-40F9-8629-BCE071073CBA}">
      <dgm:prSet phldrT="[Text]">
        <dgm:style>
          <a:lnRef idx="2">
            <a:schemeClr val="accent2">
              <a:shade val="50000"/>
            </a:schemeClr>
          </a:lnRef>
          <a:fillRef idx="1">
            <a:schemeClr val="accent2"/>
          </a:fillRef>
          <a:effectRef idx="0">
            <a:schemeClr val="accent2"/>
          </a:effectRef>
          <a:fontRef idx="minor">
            <a:schemeClr val="lt1"/>
          </a:fontRef>
        </dgm:style>
      </dgm:prSet>
      <dgm:spPr>
        <a:gradFill rotWithShape="0">
          <a:gsLst>
            <a:gs pos="0">
              <a:srgbClr val="FF0000"/>
            </a:gs>
            <a:gs pos="23000">
              <a:srgbClr val="FFC000"/>
            </a:gs>
            <a:gs pos="100000">
              <a:schemeClr val="accent4"/>
            </a:gs>
            <a:gs pos="43000">
              <a:srgbClr val="FFFF00"/>
            </a:gs>
            <a:gs pos="82000">
              <a:schemeClr val="accent3">
                <a:lumMod val="60000"/>
                <a:lumOff val="40000"/>
              </a:schemeClr>
            </a:gs>
            <a:gs pos="63000">
              <a:srgbClr val="92D050"/>
            </a:gs>
          </a:gsLst>
          <a:lin ang="5400000" scaled="1"/>
        </a:gradFill>
      </dgm:spPr>
      <dgm:t>
        <a:bodyPr/>
        <a:lstStyle/>
        <a:p>
          <a:r>
            <a:rPr lang="en-US" u="none" dirty="0">
              <a:solidFill>
                <a:schemeClr val="accent6">
                  <a:lumMod val="50000"/>
                </a:schemeClr>
              </a:solidFill>
            </a:rPr>
            <a:t>Alma</a:t>
          </a:r>
        </a:p>
      </dgm:t>
    </dgm:pt>
    <dgm:pt modelId="{F3AD2E7B-B837-4BBB-ACD7-EAD691286DF5}" type="parTrans" cxnId="{D1590742-8004-4C8A-AFA4-DA006DE16023}">
      <dgm:prSet/>
      <dgm:spPr/>
      <dgm:t>
        <a:bodyPr/>
        <a:lstStyle/>
        <a:p>
          <a:endParaRPr lang="en-US"/>
        </a:p>
      </dgm:t>
    </dgm:pt>
    <dgm:pt modelId="{D8BD3E38-1CE3-4AD5-A3A2-B72229A8F718}" type="sibTrans" cxnId="{D1590742-8004-4C8A-AFA4-DA006DE16023}">
      <dgm:prSet/>
      <dgm:spPr/>
      <dgm:t>
        <a:bodyPr/>
        <a:lstStyle/>
        <a:p>
          <a:endParaRPr lang="en-US"/>
        </a:p>
      </dgm:t>
    </dgm:pt>
    <dgm:pt modelId="{EA2FDD08-F606-4C0C-A48C-435E7B8F7F55}">
      <dgm:prSet phldrT="[Text]" custT="1"/>
      <dgm:spPr/>
      <dgm:t>
        <a:bodyPr/>
        <a:lstStyle/>
        <a:p>
          <a:r>
            <a:rPr lang="en-US" sz="1700" dirty="0">
              <a:latin typeface="Tahoma" panose="020B0604030504040204" pitchFamily="34" charset="0"/>
              <a:ea typeface="Tahoma" panose="020B0604030504040204" pitchFamily="34" charset="0"/>
              <a:cs typeface="Tahoma" panose="020B0604030504040204" pitchFamily="34" charset="0"/>
            </a:rPr>
            <a:t>Pull XML file from FTP server</a:t>
          </a:r>
        </a:p>
      </dgm:t>
    </dgm:pt>
    <dgm:pt modelId="{D58A9B2C-3A1A-4DF7-880B-B5A45ED57E1C}" type="parTrans" cxnId="{702C4D3E-6B41-4068-BAD4-568AFB71A706}">
      <dgm:prSet/>
      <dgm:spPr/>
      <dgm:t>
        <a:bodyPr/>
        <a:lstStyle/>
        <a:p>
          <a:endParaRPr lang="en-US"/>
        </a:p>
      </dgm:t>
    </dgm:pt>
    <dgm:pt modelId="{C5DC50E3-DBBE-4DE1-BB17-E5D92128E009}" type="sibTrans" cxnId="{702C4D3E-6B41-4068-BAD4-568AFB71A706}">
      <dgm:prSet/>
      <dgm:spPr/>
      <dgm:t>
        <a:bodyPr/>
        <a:lstStyle/>
        <a:p>
          <a:endParaRPr lang="en-US"/>
        </a:p>
      </dgm:t>
    </dgm:pt>
    <dgm:pt modelId="{075C7DD3-6892-4500-8F6C-420FECB9300F}">
      <dgm:prSet phldrT="[Text]" custT="1"/>
      <dgm:spPr/>
      <dgm:t>
        <a:bodyPr/>
        <a:lstStyle/>
        <a:p>
          <a:pPr>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Create file with updated patron data from Student Information System (SIS) and other data sources (</a:t>
          </a:r>
          <a:r>
            <a:rPr lang="en-US" sz="1700" dirty="0" err="1">
              <a:latin typeface="Tahoma" panose="020B0604030504040204" pitchFamily="34" charset="0"/>
              <a:ea typeface="Tahoma" panose="020B0604030504040204" pitchFamily="34" charset="0"/>
              <a:cs typeface="Tahoma" panose="020B0604030504040204" pitchFamily="34" charset="0"/>
            </a:rPr>
            <a:t>ie</a:t>
          </a:r>
          <a:r>
            <a:rPr lang="en-US" sz="1700" dirty="0">
              <a:latin typeface="Tahoma" panose="020B0604030504040204" pitchFamily="34" charset="0"/>
              <a:ea typeface="Tahoma" panose="020B0604030504040204" pitchFamily="34" charset="0"/>
              <a:cs typeface="Tahoma" panose="020B0604030504040204" pitchFamily="34" charset="0"/>
            </a:rPr>
            <a:t>. Payroll)</a:t>
          </a:r>
        </a:p>
      </dgm:t>
    </dgm:pt>
    <dgm:pt modelId="{60433F69-AB00-4180-AD2B-729F2DA30D99}" type="sibTrans" cxnId="{E96F856D-3EC9-435D-8705-ADB4AFE2A7F9}">
      <dgm:prSet/>
      <dgm:spPr/>
      <dgm:t>
        <a:bodyPr/>
        <a:lstStyle/>
        <a:p>
          <a:endParaRPr lang="en-US"/>
        </a:p>
      </dgm:t>
    </dgm:pt>
    <dgm:pt modelId="{5C60AD24-7293-4EB9-B370-E8C3BC05ABA2}" type="parTrans" cxnId="{E96F856D-3EC9-435D-8705-ADB4AFE2A7F9}">
      <dgm:prSet/>
      <dgm:spPr/>
      <dgm:t>
        <a:bodyPr/>
        <a:lstStyle/>
        <a:p>
          <a:endParaRPr lang="en-US"/>
        </a:p>
      </dgm:t>
    </dgm:pt>
    <dgm:pt modelId="{A060C5EB-CB67-46EB-BD83-25811FA100C4}">
      <dgm:prSet phldrT="[Text]">
        <dgm:style>
          <a:lnRef idx="2">
            <a:schemeClr val="accent2">
              <a:shade val="50000"/>
            </a:schemeClr>
          </a:lnRef>
          <a:fillRef idx="1">
            <a:schemeClr val="accent2"/>
          </a:fillRef>
          <a:effectRef idx="0">
            <a:schemeClr val="accent2"/>
          </a:effectRef>
          <a:fontRef idx="minor">
            <a:schemeClr val="lt1"/>
          </a:fontRef>
        </dgm:style>
      </dgm:prSet>
      <dgm:spPr>
        <a:gradFill rotWithShape="0">
          <a:gsLst>
            <a:gs pos="0">
              <a:srgbClr val="FF0000"/>
            </a:gs>
            <a:gs pos="23000">
              <a:srgbClr val="FFC000"/>
            </a:gs>
            <a:gs pos="100000">
              <a:schemeClr val="accent4"/>
            </a:gs>
            <a:gs pos="43000">
              <a:srgbClr val="FFFF00"/>
            </a:gs>
            <a:gs pos="82000">
              <a:schemeClr val="accent3">
                <a:lumMod val="60000"/>
                <a:lumOff val="40000"/>
              </a:schemeClr>
            </a:gs>
            <a:gs pos="63000">
              <a:srgbClr val="92D050"/>
            </a:gs>
          </a:gsLst>
          <a:lin ang="5400000" scaled="1"/>
        </a:gradFill>
      </dgm:spPr>
      <dgm:t>
        <a:bodyPr/>
        <a:lstStyle/>
        <a:p>
          <a:r>
            <a:rPr lang="en-US" u="none" dirty="0">
              <a:solidFill>
                <a:schemeClr val="accent6">
                  <a:lumMod val="50000"/>
                </a:schemeClr>
              </a:solidFill>
            </a:rPr>
            <a:t>Alma</a:t>
          </a:r>
        </a:p>
      </dgm:t>
    </dgm:pt>
    <dgm:pt modelId="{D83D564B-3099-4006-8A2A-14B7C5EDF8EB}" type="parTrans" cxnId="{9D25A639-6604-481F-9BBA-B964B02467E7}">
      <dgm:prSet/>
      <dgm:spPr/>
      <dgm:t>
        <a:bodyPr/>
        <a:lstStyle/>
        <a:p>
          <a:endParaRPr lang="en-US"/>
        </a:p>
      </dgm:t>
    </dgm:pt>
    <dgm:pt modelId="{ED9C4AE5-97AD-4170-8D92-E503CD78036E}" type="sibTrans" cxnId="{9D25A639-6604-481F-9BBA-B964B02467E7}">
      <dgm:prSet/>
      <dgm:spPr/>
      <dgm:t>
        <a:bodyPr/>
        <a:lstStyle/>
        <a:p>
          <a:endParaRPr lang="en-US"/>
        </a:p>
      </dgm:t>
    </dgm:pt>
    <dgm:pt modelId="{5083A683-721B-4369-9DDA-6A454CDE590A}">
      <dgm:prSet phldrT="[Text]" custT="1"/>
      <dgm:spPr/>
      <dgm:t>
        <a:bodyPr/>
        <a:lstStyle/>
        <a:p>
          <a:r>
            <a:rPr lang="en-US" sz="1700" dirty="0">
              <a:latin typeface="Tahoma" panose="020B0604030504040204" pitchFamily="34" charset="0"/>
              <a:ea typeface="Tahoma" panose="020B0604030504040204" pitchFamily="34" charset="0"/>
              <a:cs typeface="Tahoma" panose="020B0604030504040204" pitchFamily="34" charset="0"/>
            </a:rPr>
            <a:t>Integrate updated data into Alma </a:t>
          </a:r>
          <a:endParaRPr lang="en-US" sz="1700" u="none" dirty="0">
            <a:latin typeface="Tahoma" panose="020B0604030504040204" pitchFamily="34" charset="0"/>
            <a:ea typeface="Tahoma" panose="020B0604030504040204" pitchFamily="34" charset="0"/>
            <a:cs typeface="Tahoma" panose="020B0604030504040204" pitchFamily="34" charset="0"/>
          </a:endParaRPr>
        </a:p>
      </dgm:t>
    </dgm:pt>
    <dgm:pt modelId="{D35570C1-5F8A-40A1-A51B-382A2BC700F5}" type="parTrans" cxnId="{71DF46CE-4A44-41B9-AA65-6CE7A8FED693}">
      <dgm:prSet/>
      <dgm:spPr/>
      <dgm:t>
        <a:bodyPr/>
        <a:lstStyle/>
        <a:p>
          <a:endParaRPr lang="en-US"/>
        </a:p>
      </dgm:t>
    </dgm:pt>
    <dgm:pt modelId="{26705095-877F-4DF2-825E-DBAABBB13AAD}" type="sibTrans" cxnId="{71DF46CE-4A44-41B9-AA65-6CE7A8FED693}">
      <dgm:prSet/>
      <dgm:spPr/>
      <dgm:t>
        <a:bodyPr/>
        <a:lstStyle/>
        <a:p>
          <a:endParaRPr lang="en-US"/>
        </a:p>
      </dgm:t>
    </dgm:pt>
    <dgm:pt modelId="{9779574E-F352-4BF6-BA8E-57BA01EBD857}" type="pres">
      <dgm:prSet presAssocID="{92ED00B6-F5C4-4EDC-AF15-62348FBCEC3A}" presName="rootnode" presStyleCnt="0">
        <dgm:presLayoutVars>
          <dgm:chMax/>
          <dgm:chPref/>
          <dgm:dir/>
          <dgm:animLvl val="lvl"/>
        </dgm:presLayoutVars>
      </dgm:prSet>
      <dgm:spPr/>
    </dgm:pt>
    <dgm:pt modelId="{B7D8880F-25C5-4611-914C-C6FB53F422B9}" type="pres">
      <dgm:prSet presAssocID="{078ECD36-0A2F-49D1-BE71-156D3549FBC3}" presName="composite" presStyleCnt="0"/>
      <dgm:spPr/>
    </dgm:pt>
    <dgm:pt modelId="{5861CF5C-E688-4894-BF73-E9EA4890CEF1}" type="pres">
      <dgm:prSet presAssocID="{078ECD36-0A2F-49D1-BE71-156D3549FBC3}" presName="bentUpArrow1" presStyleLbl="alignImgPlace1" presStyleIdx="0" presStyleCnt="3" custLinFactNeighborX="38750" custLinFactNeighborY="2941"/>
      <dgm:spPr/>
    </dgm:pt>
    <dgm:pt modelId="{34CF776D-EEBD-456C-B62A-6958F3EAB8D3}" type="pres">
      <dgm:prSet presAssocID="{078ECD36-0A2F-49D1-BE71-156D3549FBC3}" presName="ParentText" presStyleLbl="node1" presStyleIdx="0" presStyleCnt="4">
        <dgm:presLayoutVars>
          <dgm:chMax val="1"/>
          <dgm:chPref val="1"/>
          <dgm:bulletEnabled val="1"/>
        </dgm:presLayoutVars>
      </dgm:prSet>
      <dgm:spPr/>
    </dgm:pt>
    <dgm:pt modelId="{8755B4DD-5613-48C6-A4B7-2CD50E2B1EB7}" type="pres">
      <dgm:prSet presAssocID="{078ECD36-0A2F-49D1-BE71-156D3549FBC3}" presName="ChildText" presStyleLbl="revTx" presStyleIdx="0" presStyleCnt="4" custScaleX="284076" custLinFactX="7995" custLinFactNeighborX="100000" custLinFactNeighborY="-2502">
        <dgm:presLayoutVars>
          <dgm:chMax val="0"/>
          <dgm:chPref val="0"/>
          <dgm:bulletEnabled val="1"/>
        </dgm:presLayoutVars>
      </dgm:prSet>
      <dgm:spPr/>
    </dgm:pt>
    <dgm:pt modelId="{8C920ACC-22C9-4F3F-A6EA-E6B0E072C901}" type="pres">
      <dgm:prSet presAssocID="{0DAB0AFC-033A-4FC0-AAB1-C1A578898F78}" presName="sibTrans" presStyleCnt="0"/>
      <dgm:spPr/>
    </dgm:pt>
    <dgm:pt modelId="{3A884C83-AFF6-4F71-A308-9C2DEEB34171}" type="pres">
      <dgm:prSet presAssocID="{019C5D5B-AFFB-4785-9272-B796E0FCF4F3}" presName="composite" presStyleCnt="0"/>
      <dgm:spPr/>
    </dgm:pt>
    <dgm:pt modelId="{F0950A7C-B04A-4541-B6D0-110D37D3C4FD}" type="pres">
      <dgm:prSet presAssocID="{019C5D5B-AFFB-4785-9272-B796E0FCF4F3}" presName="bentUpArrow1" presStyleLbl="alignImgPlace1" presStyleIdx="1" presStyleCnt="3"/>
      <dgm:spPr/>
    </dgm:pt>
    <dgm:pt modelId="{E3A8470C-0A78-4236-B420-76AFBEC6EC73}" type="pres">
      <dgm:prSet presAssocID="{019C5D5B-AFFB-4785-9272-B796E0FCF4F3}" presName="ParentText" presStyleLbl="node1" presStyleIdx="1" presStyleCnt="4">
        <dgm:presLayoutVars>
          <dgm:chMax val="1"/>
          <dgm:chPref val="1"/>
          <dgm:bulletEnabled val="1"/>
        </dgm:presLayoutVars>
      </dgm:prSet>
      <dgm:spPr/>
    </dgm:pt>
    <dgm:pt modelId="{532EE4E1-48C5-447F-8505-CA24C3E53388}" type="pres">
      <dgm:prSet presAssocID="{019C5D5B-AFFB-4785-9272-B796E0FCF4F3}" presName="ChildText" presStyleLbl="revTx" presStyleIdx="1" presStyleCnt="4" custScaleX="198043" custLinFactNeighborX="48890" custLinFactNeighborY="982">
        <dgm:presLayoutVars>
          <dgm:chMax val="0"/>
          <dgm:chPref val="0"/>
          <dgm:bulletEnabled val="1"/>
        </dgm:presLayoutVars>
      </dgm:prSet>
      <dgm:spPr/>
    </dgm:pt>
    <dgm:pt modelId="{B35CB6D2-DD74-4A62-9C48-9ABAD0138115}" type="pres">
      <dgm:prSet presAssocID="{6E4F8834-237A-41C5-8984-1A4827B94B83}" presName="sibTrans" presStyleCnt="0"/>
      <dgm:spPr/>
    </dgm:pt>
    <dgm:pt modelId="{9C9BE20C-891C-4BF1-A603-A6111C9CACC2}" type="pres">
      <dgm:prSet presAssocID="{FAA3F814-6887-40F9-8629-BCE071073CBA}" presName="composite" presStyleCnt="0"/>
      <dgm:spPr/>
    </dgm:pt>
    <dgm:pt modelId="{9FB9BB32-12A1-4D35-83FA-24E28BC4C44F}" type="pres">
      <dgm:prSet presAssocID="{FAA3F814-6887-40F9-8629-BCE071073CBA}" presName="bentUpArrow1" presStyleLbl="alignImgPlace1" presStyleIdx="2" presStyleCnt="3"/>
      <dgm:spPr/>
    </dgm:pt>
    <dgm:pt modelId="{69D15693-9E98-4157-864B-38FCFD7A7C2A}" type="pres">
      <dgm:prSet presAssocID="{FAA3F814-6887-40F9-8629-BCE071073CBA}" presName="ParentText" presStyleLbl="node1" presStyleIdx="2" presStyleCnt="4" custLinFactNeighborX="-14088">
        <dgm:presLayoutVars>
          <dgm:chMax val="1"/>
          <dgm:chPref val="1"/>
          <dgm:bulletEnabled val="1"/>
        </dgm:presLayoutVars>
      </dgm:prSet>
      <dgm:spPr/>
    </dgm:pt>
    <dgm:pt modelId="{6AE10010-C7B6-4570-A6A2-FAFE3908BEAE}" type="pres">
      <dgm:prSet presAssocID="{FAA3F814-6887-40F9-8629-BCE071073CBA}" presName="ChildText" presStyleLbl="revTx" presStyleIdx="2" presStyleCnt="4" custScaleX="158712" custLinFactNeighborX="32082">
        <dgm:presLayoutVars>
          <dgm:chMax val="0"/>
          <dgm:chPref val="0"/>
          <dgm:bulletEnabled val="1"/>
        </dgm:presLayoutVars>
      </dgm:prSet>
      <dgm:spPr/>
    </dgm:pt>
    <dgm:pt modelId="{21DF1EDC-38B8-4E07-A3C7-1C0D5AF17FB2}" type="pres">
      <dgm:prSet presAssocID="{D8BD3E38-1CE3-4AD5-A3A2-B72229A8F718}" presName="sibTrans" presStyleCnt="0"/>
      <dgm:spPr/>
    </dgm:pt>
    <dgm:pt modelId="{EC3E1BD4-EA08-41B2-840D-E2AC2B320828}" type="pres">
      <dgm:prSet presAssocID="{A060C5EB-CB67-46EB-BD83-25811FA100C4}" presName="composite" presStyleCnt="0"/>
      <dgm:spPr/>
    </dgm:pt>
    <dgm:pt modelId="{89581B37-65D2-47C0-89D0-CEFFD1A4039E}" type="pres">
      <dgm:prSet presAssocID="{A060C5EB-CB67-46EB-BD83-25811FA100C4}" presName="ParentText" presStyleLbl="node1" presStyleIdx="3" presStyleCnt="4" custLinFactNeighborX="-27101" custLinFactNeighborY="-3467">
        <dgm:presLayoutVars>
          <dgm:chMax val="1"/>
          <dgm:chPref val="1"/>
          <dgm:bulletEnabled val="1"/>
        </dgm:presLayoutVars>
      </dgm:prSet>
      <dgm:spPr/>
    </dgm:pt>
    <dgm:pt modelId="{803C519A-7980-4D29-9BF4-A2D5E600BFBB}" type="pres">
      <dgm:prSet presAssocID="{A060C5EB-CB67-46EB-BD83-25811FA100C4}" presName="FinalChildText" presStyleLbl="revTx" presStyleIdx="3" presStyleCnt="4" custScaleX="157949">
        <dgm:presLayoutVars>
          <dgm:chMax val="0"/>
          <dgm:chPref val="0"/>
          <dgm:bulletEnabled val="1"/>
        </dgm:presLayoutVars>
      </dgm:prSet>
      <dgm:spPr/>
    </dgm:pt>
  </dgm:ptLst>
  <dgm:cxnLst>
    <dgm:cxn modelId="{44EDBC01-CE45-4CDB-A0D1-D1FDE74DB0A0}" srcId="{92ED00B6-F5C4-4EDC-AF15-62348FBCEC3A}" destId="{019C5D5B-AFFB-4785-9272-B796E0FCF4F3}" srcOrd="1" destOrd="0" parTransId="{6DC38438-9A6D-4C79-9363-8136015A2A32}" sibTransId="{6E4F8834-237A-41C5-8984-1A4827B94B83}"/>
    <dgm:cxn modelId="{BDDF1716-3364-4671-A401-882302F532D0}" type="presOf" srcId="{EA2FDD08-F606-4C0C-A48C-435E7B8F7F55}" destId="{6AE10010-C7B6-4570-A6A2-FAFE3908BEAE}" srcOrd="0" destOrd="0" presId="urn:microsoft.com/office/officeart/2005/8/layout/StepDownProcess"/>
    <dgm:cxn modelId="{A377C61D-2690-4FE7-A26F-2D927E67C4E0}" type="presOf" srcId="{FAA3F814-6887-40F9-8629-BCE071073CBA}" destId="{69D15693-9E98-4157-864B-38FCFD7A7C2A}" srcOrd="0" destOrd="0" presId="urn:microsoft.com/office/officeart/2005/8/layout/StepDownProcess"/>
    <dgm:cxn modelId="{2E5EB12C-14CE-467F-B6BC-9D09E2045616}" type="presOf" srcId="{075C7DD3-6892-4500-8F6C-420FECB9300F}" destId="{8755B4DD-5613-48C6-A4B7-2CD50E2B1EB7}" srcOrd="0" destOrd="0" presId="urn:microsoft.com/office/officeart/2005/8/layout/StepDownProcess"/>
    <dgm:cxn modelId="{0C0CDE32-B161-403B-A8E4-7523F6A49933}" type="presOf" srcId="{078ECD36-0A2F-49D1-BE71-156D3549FBC3}" destId="{34CF776D-EEBD-456C-B62A-6958F3EAB8D3}" srcOrd="0" destOrd="0" presId="urn:microsoft.com/office/officeart/2005/8/layout/StepDownProcess"/>
    <dgm:cxn modelId="{1B73DE34-B024-494F-87B7-BCFF4DDFBB14}" type="presOf" srcId="{A060C5EB-CB67-46EB-BD83-25811FA100C4}" destId="{89581B37-65D2-47C0-89D0-CEFFD1A4039E}" srcOrd="0" destOrd="0" presId="urn:microsoft.com/office/officeart/2005/8/layout/StepDownProcess"/>
    <dgm:cxn modelId="{9D25A639-6604-481F-9BBA-B964B02467E7}" srcId="{92ED00B6-F5C4-4EDC-AF15-62348FBCEC3A}" destId="{A060C5EB-CB67-46EB-BD83-25811FA100C4}" srcOrd="3" destOrd="0" parTransId="{D83D564B-3099-4006-8A2A-14B7C5EDF8EB}" sibTransId="{ED9C4AE5-97AD-4170-8D92-E503CD78036E}"/>
    <dgm:cxn modelId="{702C4D3E-6B41-4068-BAD4-568AFB71A706}" srcId="{FAA3F814-6887-40F9-8629-BCE071073CBA}" destId="{EA2FDD08-F606-4C0C-A48C-435E7B8F7F55}" srcOrd="0" destOrd="0" parTransId="{D58A9B2C-3A1A-4DF7-880B-B5A45ED57E1C}" sibTransId="{C5DC50E3-DBBE-4DE1-BB17-E5D92128E009}"/>
    <dgm:cxn modelId="{D1590742-8004-4C8A-AFA4-DA006DE16023}" srcId="{92ED00B6-F5C4-4EDC-AF15-62348FBCEC3A}" destId="{FAA3F814-6887-40F9-8629-BCE071073CBA}" srcOrd="2" destOrd="0" parTransId="{F3AD2E7B-B837-4BBB-ACD7-EAD691286DF5}" sibTransId="{D8BD3E38-1CE3-4AD5-A3A2-B72229A8F718}"/>
    <dgm:cxn modelId="{E96F856D-3EC9-435D-8705-ADB4AFE2A7F9}" srcId="{078ECD36-0A2F-49D1-BE71-156D3549FBC3}" destId="{075C7DD3-6892-4500-8F6C-420FECB9300F}" srcOrd="0" destOrd="0" parTransId="{5C60AD24-7293-4EB9-B370-E8C3BC05ABA2}" sibTransId="{60433F69-AB00-4180-AD2B-729F2DA30D99}"/>
    <dgm:cxn modelId="{6529F378-BD38-4D5E-9BAF-A27A2E1C3653}" type="presOf" srcId="{5083A683-721B-4369-9DDA-6A454CDE590A}" destId="{803C519A-7980-4D29-9BF4-A2D5E600BFBB}" srcOrd="0" destOrd="0" presId="urn:microsoft.com/office/officeart/2005/8/layout/StepDownProcess"/>
    <dgm:cxn modelId="{A2474597-85CC-4175-8E30-A1E4606E0D98}" type="presOf" srcId="{019C5D5B-AFFB-4785-9272-B796E0FCF4F3}" destId="{E3A8470C-0A78-4236-B420-76AFBEC6EC73}" srcOrd="0" destOrd="0" presId="urn:microsoft.com/office/officeart/2005/8/layout/StepDownProcess"/>
    <dgm:cxn modelId="{862BC7AB-2A38-4F26-9EDF-6EEFBEDDE815}" type="presOf" srcId="{92ED00B6-F5C4-4EDC-AF15-62348FBCEC3A}" destId="{9779574E-F352-4BF6-BA8E-57BA01EBD857}" srcOrd="0" destOrd="0" presId="urn:microsoft.com/office/officeart/2005/8/layout/StepDownProcess"/>
    <dgm:cxn modelId="{71DF46CE-4A44-41B9-AA65-6CE7A8FED693}" srcId="{A060C5EB-CB67-46EB-BD83-25811FA100C4}" destId="{5083A683-721B-4369-9DDA-6A454CDE590A}" srcOrd="0" destOrd="0" parTransId="{D35570C1-5F8A-40A1-A51B-382A2BC700F5}" sibTransId="{26705095-877F-4DF2-825E-DBAABBB13AAD}"/>
    <dgm:cxn modelId="{F87E47F6-4FBA-45B3-8CEB-DB49B322FDF8}" srcId="{92ED00B6-F5C4-4EDC-AF15-62348FBCEC3A}" destId="{078ECD36-0A2F-49D1-BE71-156D3549FBC3}" srcOrd="0" destOrd="0" parTransId="{9A5BBAC5-6C9D-4CE1-A3DA-E92C52098CBD}" sibTransId="{0DAB0AFC-033A-4FC0-AAB1-C1A578898F78}"/>
    <dgm:cxn modelId="{3D5283F6-2129-4C34-A14E-F0CFC712FEB8}" type="presOf" srcId="{5B6651F2-D3AD-42E6-9161-F854D8D13B7C}" destId="{532EE4E1-48C5-447F-8505-CA24C3E53388}" srcOrd="0" destOrd="0" presId="urn:microsoft.com/office/officeart/2005/8/layout/StepDownProcess"/>
    <dgm:cxn modelId="{BC5923F9-C6B3-4968-990A-5305A415A224}" srcId="{019C5D5B-AFFB-4785-9272-B796E0FCF4F3}" destId="{5B6651F2-D3AD-42E6-9161-F854D8D13B7C}" srcOrd="0" destOrd="0" parTransId="{E0065E24-BFF1-4B50-9CA4-960365C3762A}" sibTransId="{69B117AD-DC87-487F-B3AF-25B920E60CF8}"/>
    <dgm:cxn modelId="{B7372662-D41F-4A60-8F55-741FD01B9EBB}" type="presParOf" srcId="{9779574E-F352-4BF6-BA8E-57BA01EBD857}" destId="{B7D8880F-25C5-4611-914C-C6FB53F422B9}" srcOrd="0" destOrd="0" presId="urn:microsoft.com/office/officeart/2005/8/layout/StepDownProcess"/>
    <dgm:cxn modelId="{554B3125-FE5A-4B7F-A13E-CCF0BB3D6896}" type="presParOf" srcId="{B7D8880F-25C5-4611-914C-C6FB53F422B9}" destId="{5861CF5C-E688-4894-BF73-E9EA4890CEF1}" srcOrd="0" destOrd="0" presId="urn:microsoft.com/office/officeart/2005/8/layout/StepDownProcess"/>
    <dgm:cxn modelId="{199C5A5C-8685-4AED-8E77-B7A06A24C110}" type="presParOf" srcId="{B7D8880F-25C5-4611-914C-C6FB53F422B9}" destId="{34CF776D-EEBD-456C-B62A-6958F3EAB8D3}" srcOrd="1" destOrd="0" presId="urn:microsoft.com/office/officeart/2005/8/layout/StepDownProcess"/>
    <dgm:cxn modelId="{B0700B2F-E32A-42CD-AB4A-045F056C8B93}" type="presParOf" srcId="{B7D8880F-25C5-4611-914C-C6FB53F422B9}" destId="{8755B4DD-5613-48C6-A4B7-2CD50E2B1EB7}" srcOrd="2" destOrd="0" presId="urn:microsoft.com/office/officeart/2005/8/layout/StepDownProcess"/>
    <dgm:cxn modelId="{EAEFA522-4489-4B9C-BF44-636B5E552FCB}" type="presParOf" srcId="{9779574E-F352-4BF6-BA8E-57BA01EBD857}" destId="{8C920ACC-22C9-4F3F-A6EA-E6B0E072C901}" srcOrd="1" destOrd="0" presId="urn:microsoft.com/office/officeart/2005/8/layout/StepDownProcess"/>
    <dgm:cxn modelId="{52EDBA68-A5CD-4162-803F-0D94BE4A5F77}" type="presParOf" srcId="{9779574E-F352-4BF6-BA8E-57BA01EBD857}" destId="{3A884C83-AFF6-4F71-A308-9C2DEEB34171}" srcOrd="2" destOrd="0" presId="urn:microsoft.com/office/officeart/2005/8/layout/StepDownProcess"/>
    <dgm:cxn modelId="{C3949EA9-D7AE-48D0-A678-DBEC506AD0F0}" type="presParOf" srcId="{3A884C83-AFF6-4F71-A308-9C2DEEB34171}" destId="{F0950A7C-B04A-4541-B6D0-110D37D3C4FD}" srcOrd="0" destOrd="0" presId="urn:microsoft.com/office/officeart/2005/8/layout/StepDownProcess"/>
    <dgm:cxn modelId="{B0F28B83-8B28-424F-8CB7-EF464F59EBEC}" type="presParOf" srcId="{3A884C83-AFF6-4F71-A308-9C2DEEB34171}" destId="{E3A8470C-0A78-4236-B420-76AFBEC6EC73}" srcOrd="1" destOrd="0" presId="urn:microsoft.com/office/officeart/2005/8/layout/StepDownProcess"/>
    <dgm:cxn modelId="{7582BB77-D6C3-4D15-958C-9F05C9FB0E30}" type="presParOf" srcId="{3A884C83-AFF6-4F71-A308-9C2DEEB34171}" destId="{532EE4E1-48C5-447F-8505-CA24C3E53388}" srcOrd="2" destOrd="0" presId="urn:microsoft.com/office/officeart/2005/8/layout/StepDownProcess"/>
    <dgm:cxn modelId="{CBED170D-0F18-460F-879F-3EBC82C08C73}" type="presParOf" srcId="{9779574E-F352-4BF6-BA8E-57BA01EBD857}" destId="{B35CB6D2-DD74-4A62-9C48-9ABAD0138115}" srcOrd="3" destOrd="0" presId="urn:microsoft.com/office/officeart/2005/8/layout/StepDownProcess"/>
    <dgm:cxn modelId="{764207A3-2434-4BFD-AD14-217C73605827}" type="presParOf" srcId="{9779574E-F352-4BF6-BA8E-57BA01EBD857}" destId="{9C9BE20C-891C-4BF1-A603-A6111C9CACC2}" srcOrd="4" destOrd="0" presId="urn:microsoft.com/office/officeart/2005/8/layout/StepDownProcess"/>
    <dgm:cxn modelId="{8A9AFC17-468B-4818-86E5-BDA7FBE392FA}" type="presParOf" srcId="{9C9BE20C-891C-4BF1-A603-A6111C9CACC2}" destId="{9FB9BB32-12A1-4D35-83FA-24E28BC4C44F}" srcOrd="0" destOrd="0" presId="urn:microsoft.com/office/officeart/2005/8/layout/StepDownProcess"/>
    <dgm:cxn modelId="{4E55F995-17EB-4BAD-A459-394882BE8724}" type="presParOf" srcId="{9C9BE20C-891C-4BF1-A603-A6111C9CACC2}" destId="{69D15693-9E98-4157-864B-38FCFD7A7C2A}" srcOrd="1" destOrd="0" presId="urn:microsoft.com/office/officeart/2005/8/layout/StepDownProcess"/>
    <dgm:cxn modelId="{6FDBE8E3-B8F5-4E9A-9CD4-6D3F48F90C03}" type="presParOf" srcId="{9C9BE20C-891C-4BF1-A603-A6111C9CACC2}" destId="{6AE10010-C7B6-4570-A6A2-FAFE3908BEAE}" srcOrd="2" destOrd="0" presId="urn:microsoft.com/office/officeart/2005/8/layout/StepDownProcess"/>
    <dgm:cxn modelId="{F04A3C95-6896-4A54-9335-3789EBE49AF0}" type="presParOf" srcId="{9779574E-F352-4BF6-BA8E-57BA01EBD857}" destId="{21DF1EDC-38B8-4E07-A3C7-1C0D5AF17FB2}" srcOrd="5" destOrd="0" presId="urn:microsoft.com/office/officeart/2005/8/layout/StepDownProcess"/>
    <dgm:cxn modelId="{64202FE0-5D72-4C5B-84BF-80B03FA164BD}" type="presParOf" srcId="{9779574E-F352-4BF6-BA8E-57BA01EBD857}" destId="{EC3E1BD4-EA08-41B2-840D-E2AC2B320828}" srcOrd="6" destOrd="0" presId="urn:microsoft.com/office/officeart/2005/8/layout/StepDownProcess"/>
    <dgm:cxn modelId="{1B015194-DDE3-4FE7-8318-6EAEB35353D4}" type="presParOf" srcId="{EC3E1BD4-EA08-41B2-840D-E2AC2B320828}" destId="{89581B37-65D2-47C0-89D0-CEFFD1A4039E}" srcOrd="0" destOrd="0" presId="urn:microsoft.com/office/officeart/2005/8/layout/StepDownProcess"/>
    <dgm:cxn modelId="{4FF3115D-4F77-45C5-B4EF-6C6AC515BF0E}" type="presParOf" srcId="{EC3E1BD4-EA08-41B2-840D-E2AC2B320828}" destId="{803C519A-7980-4D29-9BF4-A2D5E600BFB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1CF5C-E688-4894-BF73-E9EA4890CEF1}">
      <dsp:nvSpPr>
        <dsp:cNvPr id="0" name=""/>
        <dsp:cNvSpPr/>
      </dsp:nvSpPr>
      <dsp:spPr>
        <a:xfrm rot="5400000">
          <a:off x="657803" y="1319309"/>
          <a:ext cx="928086" cy="1056593"/>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F776D-EEBD-456C-B62A-6958F3EAB8D3}">
      <dsp:nvSpPr>
        <dsp:cNvPr id="0" name=""/>
        <dsp:cNvSpPr/>
      </dsp:nvSpPr>
      <dsp:spPr>
        <a:xfrm>
          <a:off x="2486" y="263211"/>
          <a:ext cx="1562351" cy="1093595"/>
        </a:xfrm>
        <a:prstGeom prst="roundRect">
          <a:avLst>
            <a:gd name="adj" fmla="val 1667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Institution</a:t>
          </a:r>
        </a:p>
      </dsp:txBody>
      <dsp:txXfrm>
        <a:off x="55881" y="316606"/>
        <a:ext cx="1455561" cy="986805"/>
      </dsp:txXfrm>
    </dsp:sp>
    <dsp:sp modelId="{8755B4DD-5613-48C6-A4B7-2CD50E2B1EB7}">
      <dsp:nvSpPr>
        <dsp:cNvPr id="0" name=""/>
        <dsp:cNvSpPr/>
      </dsp:nvSpPr>
      <dsp:spPr>
        <a:xfrm>
          <a:off x="1746158" y="345396"/>
          <a:ext cx="3227971" cy="88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Tahoma" panose="020B0604030504040204" pitchFamily="34" charset="0"/>
              <a:ea typeface="Tahoma" panose="020B0604030504040204" pitchFamily="34" charset="0"/>
              <a:cs typeface="Tahoma" panose="020B0604030504040204" pitchFamily="34" charset="0"/>
            </a:rPr>
            <a:t>Create file with updated patron data from Student Information System (SIS) and other data sources (</a:t>
          </a:r>
          <a:r>
            <a:rPr lang="en-US" sz="1700" kern="1200" dirty="0" err="1">
              <a:latin typeface="Tahoma" panose="020B0604030504040204" pitchFamily="34" charset="0"/>
              <a:ea typeface="Tahoma" panose="020B0604030504040204" pitchFamily="34" charset="0"/>
              <a:cs typeface="Tahoma" panose="020B0604030504040204" pitchFamily="34" charset="0"/>
            </a:rPr>
            <a:t>ie</a:t>
          </a:r>
          <a:r>
            <a:rPr lang="en-US" sz="1700" kern="1200" dirty="0">
              <a:latin typeface="Tahoma" panose="020B0604030504040204" pitchFamily="34" charset="0"/>
              <a:ea typeface="Tahoma" panose="020B0604030504040204" pitchFamily="34" charset="0"/>
              <a:cs typeface="Tahoma" panose="020B0604030504040204" pitchFamily="34" charset="0"/>
            </a:rPr>
            <a:t>. Payroll)</a:t>
          </a:r>
        </a:p>
      </dsp:txBody>
      <dsp:txXfrm>
        <a:off x="1746158" y="345396"/>
        <a:ext cx="3227971" cy="883892"/>
      </dsp:txXfrm>
    </dsp:sp>
    <dsp:sp modelId="{F0950A7C-B04A-4541-B6D0-110D37D3C4FD}">
      <dsp:nvSpPr>
        <dsp:cNvPr id="0" name=""/>
        <dsp:cNvSpPr/>
      </dsp:nvSpPr>
      <dsp:spPr>
        <a:xfrm rot="5400000">
          <a:off x="2045728" y="2520483"/>
          <a:ext cx="928086" cy="1056593"/>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A8470C-0A78-4236-B420-76AFBEC6EC73}">
      <dsp:nvSpPr>
        <dsp:cNvPr id="0" name=""/>
        <dsp:cNvSpPr/>
      </dsp:nvSpPr>
      <dsp:spPr>
        <a:xfrm>
          <a:off x="1799842" y="1491680"/>
          <a:ext cx="1562351" cy="1093595"/>
        </a:xfrm>
        <a:prstGeom prst="roundRect">
          <a:avLst>
            <a:gd name="adj" fmla="val 1667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none" kern="1200" dirty="0"/>
            <a:t>Institution</a:t>
          </a:r>
        </a:p>
      </dsp:txBody>
      <dsp:txXfrm>
        <a:off x="1853237" y="1545075"/>
        <a:ext cx="1455561" cy="986805"/>
      </dsp:txXfrm>
    </dsp:sp>
    <dsp:sp modelId="{532EE4E1-48C5-447F-8505-CA24C3E53388}">
      <dsp:nvSpPr>
        <dsp:cNvPr id="0" name=""/>
        <dsp:cNvSpPr/>
      </dsp:nvSpPr>
      <dsp:spPr>
        <a:xfrm>
          <a:off x="3360699" y="1604659"/>
          <a:ext cx="2250373" cy="88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Tahoma" panose="020B0604030504040204" pitchFamily="34" charset="0"/>
              <a:ea typeface="Tahoma" panose="020B0604030504040204" pitchFamily="34" charset="0"/>
              <a:cs typeface="Tahoma" panose="020B0604030504040204" pitchFamily="34" charset="0"/>
            </a:rPr>
            <a:t>Convert file to XML and send to FTP server</a:t>
          </a:r>
        </a:p>
      </dsp:txBody>
      <dsp:txXfrm>
        <a:off x="3360699" y="1604659"/>
        <a:ext cx="2250373" cy="883892"/>
      </dsp:txXfrm>
    </dsp:sp>
    <dsp:sp modelId="{9FB9BB32-12A1-4D35-83FA-24E28BC4C44F}">
      <dsp:nvSpPr>
        <dsp:cNvPr id="0" name=""/>
        <dsp:cNvSpPr/>
      </dsp:nvSpPr>
      <dsp:spPr>
        <a:xfrm rot="5400000">
          <a:off x="3843084" y="3748951"/>
          <a:ext cx="928086" cy="1056593"/>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15693-9E98-4157-864B-38FCFD7A7C2A}">
      <dsp:nvSpPr>
        <dsp:cNvPr id="0" name=""/>
        <dsp:cNvSpPr/>
      </dsp:nvSpPr>
      <dsp:spPr>
        <a:xfrm>
          <a:off x="3377093" y="2720149"/>
          <a:ext cx="1562351" cy="1093595"/>
        </a:xfrm>
        <a:prstGeom prst="roundRect">
          <a:avLst>
            <a:gd name="adj" fmla="val 16670"/>
          </a:avLst>
        </a:prstGeom>
        <a:gradFill rotWithShape="0">
          <a:gsLst>
            <a:gs pos="0">
              <a:srgbClr val="FF0000"/>
            </a:gs>
            <a:gs pos="23000">
              <a:srgbClr val="FFC000"/>
            </a:gs>
            <a:gs pos="100000">
              <a:schemeClr val="accent4"/>
            </a:gs>
            <a:gs pos="43000">
              <a:srgbClr val="FFFF00"/>
            </a:gs>
            <a:gs pos="82000">
              <a:schemeClr val="accent3">
                <a:lumMod val="60000"/>
                <a:lumOff val="40000"/>
              </a:schemeClr>
            </a:gs>
            <a:gs pos="63000">
              <a:srgbClr val="92D050"/>
            </a:gs>
          </a:gsLst>
          <a:lin ang="5400000" scaled="1"/>
        </a:gra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none" kern="1200" dirty="0">
              <a:solidFill>
                <a:schemeClr val="accent6">
                  <a:lumMod val="50000"/>
                </a:schemeClr>
              </a:solidFill>
            </a:rPr>
            <a:t>Alma</a:t>
          </a:r>
        </a:p>
      </dsp:txBody>
      <dsp:txXfrm>
        <a:off x="3430488" y="2773544"/>
        <a:ext cx="1455561" cy="986805"/>
      </dsp:txXfrm>
    </dsp:sp>
    <dsp:sp modelId="{6AE10010-C7B6-4570-A6A2-FAFE3908BEAE}">
      <dsp:nvSpPr>
        <dsp:cNvPr id="0" name=""/>
        <dsp:cNvSpPr/>
      </dsp:nvSpPr>
      <dsp:spPr>
        <a:xfrm>
          <a:off x="5190524" y="2824448"/>
          <a:ext cx="1803453" cy="88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Tahoma" panose="020B0604030504040204" pitchFamily="34" charset="0"/>
              <a:ea typeface="Tahoma" panose="020B0604030504040204" pitchFamily="34" charset="0"/>
              <a:cs typeface="Tahoma" panose="020B0604030504040204" pitchFamily="34" charset="0"/>
            </a:rPr>
            <a:t>Pull XML file from FTP server</a:t>
          </a:r>
        </a:p>
      </dsp:txBody>
      <dsp:txXfrm>
        <a:off x="5190524" y="2824448"/>
        <a:ext cx="1803453" cy="883892"/>
      </dsp:txXfrm>
    </dsp:sp>
    <dsp:sp modelId="{89581B37-65D2-47C0-89D0-CEFFD1A4039E}">
      <dsp:nvSpPr>
        <dsp:cNvPr id="0" name=""/>
        <dsp:cNvSpPr/>
      </dsp:nvSpPr>
      <dsp:spPr>
        <a:xfrm>
          <a:off x="4971140" y="3910702"/>
          <a:ext cx="1562351" cy="1093595"/>
        </a:xfrm>
        <a:prstGeom prst="roundRect">
          <a:avLst>
            <a:gd name="adj" fmla="val 16670"/>
          </a:avLst>
        </a:prstGeom>
        <a:gradFill rotWithShape="0">
          <a:gsLst>
            <a:gs pos="0">
              <a:srgbClr val="FF0000"/>
            </a:gs>
            <a:gs pos="23000">
              <a:srgbClr val="FFC000"/>
            </a:gs>
            <a:gs pos="100000">
              <a:schemeClr val="accent4"/>
            </a:gs>
            <a:gs pos="43000">
              <a:srgbClr val="FFFF00"/>
            </a:gs>
            <a:gs pos="82000">
              <a:schemeClr val="accent3">
                <a:lumMod val="60000"/>
                <a:lumOff val="40000"/>
              </a:schemeClr>
            </a:gs>
            <a:gs pos="63000">
              <a:srgbClr val="92D050"/>
            </a:gs>
          </a:gsLst>
          <a:lin ang="5400000" scaled="1"/>
        </a:gra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none" kern="1200" dirty="0">
              <a:solidFill>
                <a:schemeClr val="accent6">
                  <a:lumMod val="50000"/>
                </a:schemeClr>
              </a:solidFill>
            </a:rPr>
            <a:t>Alma</a:t>
          </a:r>
        </a:p>
      </dsp:txBody>
      <dsp:txXfrm>
        <a:off x="5024535" y="3964097"/>
        <a:ext cx="1455561" cy="986805"/>
      </dsp:txXfrm>
    </dsp:sp>
    <dsp:sp modelId="{803C519A-7980-4D29-9BF4-A2D5E600BFBB}">
      <dsp:nvSpPr>
        <dsp:cNvPr id="0" name=""/>
        <dsp:cNvSpPr/>
      </dsp:nvSpPr>
      <dsp:spPr>
        <a:xfrm>
          <a:off x="6627665" y="4052916"/>
          <a:ext cx="1794783" cy="88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Tahoma" panose="020B0604030504040204" pitchFamily="34" charset="0"/>
              <a:ea typeface="Tahoma" panose="020B0604030504040204" pitchFamily="34" charset="0"/>
              <a:cs typeface="Tahoma" panose="020B0604030504040204" pitchFamily="34" charset="0"/>
            </a:rPr>
            <a:t>Integrate updated data into Alma </a:t>
          </a:r>
          <a:endParaRPr lang="en-US" sz="1700" u="none" kern="1200" dirty="0">
            <a:latin typeface="Tahoma" panose="020B0604030504040204" pitchFamily="34" charset="0"/>
            <a:ea typeface="Tahoma" panose="020B0604030504040204" pitchFamily="34" charset="0"/>
            <a:cs typeface="Tahoma" panose="020B0604030504040204" pitchFamily="34" charset="0"/>
          </a:endParaRPr>
        </a:p>
      </dsp:txBody>
      <dsp:txXfrm>
        <a:off x="6627665" y="4052916"/>
        <a:ext cx="1794783" cy="88389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7B3ACEC6-FD2B-364A-87A5-E4E57BEBA3DB}" type="datetimeFigureOut">
              <a:rPr lang="en-US" smtClean="0"/>
              <a:t>1/28/2021</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FA2322D7-5974-A64C-97E5-5150CB045093}" type="slidenum">
              <a:rPr lang="en-US" smtClean="0"/>
              <a:t>‹#›</a:t>
            </a:fld>
            <a:endParaRPr lang="en-US"/>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1" dirty="0"/>
              <a:t>Start Recording before Going to the Next Slide</a:t>
            </a:r>
          </a:p>
        </p:txBody>
      </p:sp>
      <p:sp>
        <p:nvSpPr>
          <p:cNvPr id="4" name="Slide Number Placeholder 3"/>
          <p:cNvSpPr>
            <a:spLocks noGrp="1"/>
          </p:cNvSpPr>
          <p:nvPr>
            <p:ph type="sldNum" sz="quarter" idx="5"/>
          </p:nvPr>
        </p:nvSpPr>
        <p:spPr/>
        <p:txBody>
          <a:bodyPr/>
          <a:lstStyle/>
          <a:p>
            <a:fld id="{FA2322D7-5974-A64C-97E5-5150CB045093}" type="slidenum">
              <a:rPr lang="en-US" smtClean="0"/>
              <a:t>1</a:t>
            </a:fld>
            <a:endParaRPr lang="en-US"/>
          </a:p>
        </p:txBody>
      </p:sp>
    </p:spTree>
    <p:extLst>
      <p:ext uri="{BB962C8B-B14F-4D97-AF65-F5344CB8AC3E}">
        <p14:creationId xmlns:p14="http://schemas.microsoft.com/office/powerpoint/2010/main" val="418066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SFTP connection type is where you specify which SFTP definition to use, so there will be a drop-down that let’s you pick one of the SFTP definitions</a:t>
            </a:r>
          </a:p>
          <a:p>
            <a:endParaRPr lang="en-US" dirty="0"/>
          </a:p>
          <a:p>
            <a:endParaRPr lang="en-US" dirty="0"/>
          </a:p>
        </p:txBody>
      </p:sp>
      <p:sp>
        <p:nvSpPr>
          <p:cNvPr id="4" name="Slide Number Placeholder 3"/>
          <p:cNvSpPr>
            <a:spLocks noGrp="1"/>
          </p:cNvSpPr>
          <p:nvPr>
            <p:ph type="sldNum" sz="quarter" idx="5"/>
          </p:nvPr>
        </p:nvSpPr>
        <p:spPr/>
        <p:txBody>
          <a:bodyPr/>
          <a:lstStyle/>
          <a:p>
            <a:fld id="{FA2322D7-5974-A64C-97E5-5150CB045093}" type="slidenum">
              <a:rPr lang="en-US" smtClean="0"/>
              <a:t>10</a:t>
            </a:fld>
            <a:endParaRPr lang="en-US"/>
          </a:p>
        </p:txBody>
      </p:sp>
    </p:spTree>
    <p:extLst>
      <p:ext uri="{BB962C8B-B14F-4D97-AF65-F5344CB8AC3E}">
        <p14:creationId xmlns:p14="http://schemas.microsoft.com/office/powerpoint/2010/main" val="351797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Match ID is a unique identifier chosen to be the match point between SIS records and Alma records.  Most often, it is the </a:t>
            </a:r>
            <a:r>
              <a:rPr lang="en-US" dirty="0" err="1"/>
              <a:t>primary_id</a:t>
            </a:r>
            <a:r>
              <a:rPr lang="en-US" dirty="0"/>
              <a:t>, but it can also be the barcode, the INST_ID or …NetID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Input File Path is a sub-directory that is appended to the Path that was defined in the SFTP definition.  In this case, we are giving it a value of capital “SIS”.  The SFTP definition in our example had a value of /home/</a:t>
            </a:r>
            <a:r>
              <a:rPr lang="en-US" dirty="0" err="1"/>
              <a:t>mmcftp</a:t>
            </a:r>
            <a:r>
              <a:rPr lang="en-US" dirty="0"/>
              <a:t>/upload/ALMA …..So now the path to deliver XML file and where Alma will look for them is /home/</a:t>
            </a:r>
            <a:r>
              <a:rPr lang="en-US" dirty="0" err="1"/>
              <a:t>mmcftp</a:t>
            </a:r>
            <a:r>
              <a:rPr lang="en-US" dirty="0"/>
              <a:t>/upload/ALMA/SIS</a:t>
            </a:r>
          </a:p>
          <a:p>
            <a:endParaRPr lang="en-US" dirty="0"/>
          </a:p>
          <a:p>
            <a:r>
              <a:rPr lang="en-US" dirty="0"/>
              <a:t>Schedule is where you can turn the synchronization into a background job that will run on a regular basis.  Not Scheduled is the default which means that there is nothing set to run as a job.  The “Run” button is obscured by the schedule drop-down menu, but you can press the run button to do an on- demand synchronization regardless of whether there is a job scheduled or not.</a:t>
            </a:r>
          </a:p>
          <a:p>
            <a:endParaRPr lang="en-US" dirty="0"/>
          </a:p>
          <a:p>
            <a:r>
              <a:rPr lang="en-US" dirty="0"/>
              <a:t>Among the options for setting up a regular synchronization are:  4 Times a day staring at 3AM ,  Every Monday at 1AM (which is essentially your only weekly option), And then all the daily options;  Once a day at 1AM, 2AM, 4AM, 6AM, 10AM, 3PM…..and then there is a 5PM option that is just beyond what we can see in the slide.  All these times are given in military time in the Alma screens.</a:t>
            </a:r>
          </a:p>
          <a:p>
            <a:endParaRPr lang="en-US" dirty="0"/>
          </a:p>
          <a:p>
            <a:r>
              <a:rPr lang="en-US" dirty="0"/>
              <a:t>When you make adjustments in this screen, remember to click “Save” in the upper right so that change takes.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2322D7-5974-A64C-97E5-5150CB045093}" type="slidenum">
              <a:rPr lang="en-US" smtClean="0"/>
              <a:t>11</a:t>
            </a:fld>
            <a:endParaRPr lang="en-US"/>
          </a:p>
        </p:txBody>
      </p:sp>
    </p:spTree>
    <p:extLst>
      <p:ext uri="{BB962C8B-B14F-4D97-AF65-F5344CB8AC3E}">
        <p14:creationId xmlns:p14="http://schemas.microsoft.com/office/powerpoint/2010/main" val="2462925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handy way to get notifications when a synchronization job runs:</a:t>
            </a:r>
          </a:p>
          <a:p>
            <a:endParaRPr lang="en-US" dirty="0"/>
          </a:p>
          <a:p>
            <a:r>
              <a:rPr lang="en-US" dirty="0"/>
              <a:t>From the Integration profile screen, click the “Contact” info tab and there’s a form that lets you add an email address.  From then on, when you click the “Run” button …..the synchronization will run and when it completes, it will email you the results.</a:t>
            </a:r>
          </a:p>
          <a:p>
            <a:endParaRPr lang="en-US" dirty="0"/>
          </a:p>
          <a:p>
            <a:endParaRPr lang="en-US" dirty="0"/>
          </a:p>
        </p:txBody>
      </p:sp>
      <p:sp>
        <p:nvSpPr>
          <p:cNvPr id="4" name="Slide Number Placeholder 3"/>
          <p:cNvSpPr>
            <a:spLocks noGrp="1"/>
          </p:cNvSpPr>
          <p:nvPr>
            <p:ph type="sldNum" sz="quarter" idx="5"/>
          </p:nvPr>
        </p:nvSpPr>
        <p:spPr/>
        <p:txBody>
          <a:bodyPr/>
          <a:lstStyle/>
          <a:p>
            <a:fld id="{FA2322D7-5974-A64C-97E5-5150CB045093}" type="slidenum">
              <a:rPr lang="en-US" smtClean="0"/>
              <a:t>12</a:t>
            </a:fld>
            <a:endParaRPr lang="en-US"/>
          </a:p>
        </p:txBody>
      </p:sp>
    </p:spTree>
    <p:extLst>
      <p:ext uri="{BB962C8B-B14F-4D97-AF65-F5344CB8AC3E}">
        <p14:creationId xmlns:p14="http://schemas.microsoft.com/office/powerpoint/2010/main" val="264826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report that got emailed.   I kind of has an overview, but not much detail.  For Details you really will want to look at the Job Report using Alma</a:t>
            </a:r>
          </a:p>
        </p:txBody>
      </p:sp>
      <p:sp>
        <p:nvSpPr>
          <p:cNvPr id="4" name="Slide Number Placeholder 3"/>
          <p:cNvSpPr>
            <a:spLocks noGrp="1"/>
          </p:cNvSpPr>
          <p:nvPr>
            <p:ph type="sldNum" sz="quarter" idx="5"/>
          </p:nvPr>
        </p:nvSpPr>
        <p:spPr/>
        <p:txBody>
          <a:bodyPr/>
          <a:lstStyle/>
          <a:p>
            <a:fld id="{FA2322D7-5974-A64C-97E5-5150CB045093}" type="slidenum">
              <a:rPr lang="en-US" smtClean="0"/>
              <a:t>13</a:t>
            </a:fld>
            <a:endParaRPr lang="en-US"/>
          </a:p>
        </p:txBody>
      </p:sp>
    </p:spTree>
    <p:extLst>
      <p:ext uri="{BB962C8B-B14F-4D97-AF65-F5344CB8AC3E}">
        <p14:creationId xmlns:p14="http://schemas.microsoft.com/office/powerpoint/2010/main" val="3778282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in the User Details (on the left) is where you are likely to view the expiration and purge dates in Alma.  On the right, you can see how these dates are specified in the XML file that comes from your SIS….</a:t>
            </a:r>
            <a:r>
              <a:rPr lang="en-US" dirty="0" err="1"/>
              <a:t>expiry_date</a:t>
            </a:r>
            <a:r>
              <a:rPr lang="en-US" dirty="0"/>
              <a:t> and </a:t>
            </a:r>
            <a:r>
              <a:rPr lang="en-US" dirty="0" err="1"/>
              <a:t>purge_date</a:t>
            </a:r>
            <a:r>
              <a:rPr lang="en-US" dirty="0"/>
              <a:t>.  You’ll notice that the date string in each has a capital Z appended to it.  The “Z” designates Zulu or GMT so that Alma’s underlying database stores time data in that universal format.  This is an Ex Libris best practice recommendation and avoids any conflicts in using Alma across time zones.</a:t>
            </a:r>
          </a:p>
          <a:p>
            <a:endParaRPr lang="en-US" dirty="0"/>
          </a:p>
          <a:p>
            <a:endParaRPr lang="en-US" dirty="0"/>
          </a:p>
        </p:txBody>
      </p:sp>
      <p:sp>
        <p:nvSpPr>
          <p:cNvPr id="4" name="Slide Number Placeholder 3"/>
          <p:cNvSpPr>
            <a:spLocks noGrp="1"/>
          </p:cNvSpPr>
          <p:nvPr>
            <p:ph type="sldNum" sz="quarter" idx="5"/>
          </p:nvPr>
        </p:nvSpPr>
        <p:spPr/>
        <p:txBody>
          <a:bodyPr/>
          <a:lstStyle/>
          <a:p>
            <a:fld id="{FA2322D7-5974-A64C-97E5-5150CB045093}" type="slidenum">
              <a:rPr lang="en-US" smtClean="0"/>
              <a:t>14</a:t>
            </a:fld>
            <a:endParaRPr lang="en-US"/>
          </a:p>
        </p:txBody>
      </p:sp>
    </p:spTree>
    <p:extLst>
      <p:ext uri="{BB962C8B-B14F-4D97-AF65-F5344CB8AC3E}">
        <p14:creationId xmlns:p14="http://schemas.microsoft.com/office/powerpoint/2010/main" val="1074381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background, patron</a:t>
            </a:r>
            <a:r>
              <a:rPr lang="en-US" baseline="0" dirty="0"/>
              <a:t> records in Voyager also had both an expiration date, and a purge date.</a:t>
            </a:r>
            <a:r>
              <a:rPr lang="en-US" dirty="0"/>
              <a:t> </a:t>
            </a:r>
          </a:p>
          <a:p>
            <a:r>
              <a:rPr lang="en-US" baseline="0" dirty="0"/>
              <a:t>The expiration date is the date after which a patron can no longer perform circulation transactions (without staff intervention, such as extending the due date, or performing an override).</a:t>
            </a:r>
          </a:p>
          <a:p>
            <a:r>
              <a:rPr lang="en-US" baseline="0" dirty="0"/>
              <a:t>The purge date in Voyager made it possible for library staff to enter a second date, which could be either identical to, or later than the patron record’s expiration date for use as a second option when performing patron record purges.</a:t>
            </a:r>
          </a:p>
          <a:p>
            <a:endParaRPr lang="en-US" baseline="0" dirty="0"/>
          </a:p>
          <a:p>
            <a:r>
              <a:rPr lang="en-US" baseline="0" dirty="0"/>
              <a:t>The patron record process makes it possible for library staff to delete patron records that are no longer needed by the library. </a:t>
            </a:r>
            <a:r>
              <a:rPr lang="en-US" sz="1200" b="0" i="0" u="none" strike="noStrike" kern="1200" baseline="0" dirty="0">
                <a:solidFill>
                  <a:schemeClr val="tx1"/>
                </a:solidFill>
                <a:latin typeface="+mn-lt"/>
                <a:ea typeface="+mn-ea"/>
                <a:cs typeface="+mn-cs"/>
              </a:rPr>
              <a:t>As the CARLI Privacy Policy states, we want to only “store personal information in our systems for the shortest amount of time necessary to complete transactions or provide service.”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library staff submit the CARLI Work request (WRO) for Voyager patron record purges, you’ve had the option to use EITHER the patron record expiration date OR the patron record’s purge date as criteria for deleting patron records. Since libraries could use either date for the purge process, not many libraries put much thought into the Purge Date in Voyager; they’d instead purge patron records using the Expiration Date.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Now in Alma, the purpose of the Expiration date and Purge date are much the same. </a:t>
            </a:r>
          </a:p>
          <a:p>
            <a:r>
              <a:rPr lang="en-US" sz="1200" b="0" i="0" u="none" strike="noStrike" kern="1200" baseline="0" dirty="0">
                <a:solidFill>
                  <a:schemeClr val="tx1"/>
                </a:solidFill>
                <a:latin typeface="+mn-lt"/>
                <a:ea typeface="+mn-ea"/>
                <a:cs typeface="+mn-cs"/>
              </a:rPr>
              <a:t>One major exception to keep in mind is that in Alma, ONLY the Purge date can be used as criteria to delete patron records in batch.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So in Alma, the purge date matters, unlike so often in our Voyager data.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what factors can libraries take into consideration when setting the expiration dates and purge dates to be exported in our SIS loads?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What you choose to initially set these dates to is a matter of your local policies, but CARLI recommends that for the patron record purge date, since this date actually matters in Alma, most libraries will likely elect for the value to be the same date as the expiration date, or, a year, maybe two later than the expiration date. Remember, you want the purge date to be useful for removing patron records from Alma; we do not want to retain personally identifiable information longer than we need. As you reload and update patron records, as the expiration date is updated, the purge date can be updated as well.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expiration dates, a few factors may come into consideration.</a:t>
            </a:r>
          </a:p>
          <a:p>
            <a:r>
              <a:rPr lang="en-US" sz="1200" b="0" i="0" u="none" strike="noStrike" kern="1200" baseline="0" dirty="0">
                <a:solidFill>
                  <a:schemeClr val="tx1"/>
                </a:solidFill>
                <a:latin typeface="+mn-lt"/>
                <a:ea typeface="+mn-ea"/>
                <a:cs typeface="+mn-cs"/>
              </a:rPr>
              <a:t>First, think about the frequency with which you will be able to do a batch update. If your institution will only update your user records once a year, you’ll want your user’s expiration dates to be further out, so that they can charge and renew materials at least until the next load will be completed the following year, assuming they will be a returning patron.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you can update records more frequently, say, each season, you can know that users who are still at your institution will be updated by the next load, so their expiration date doesn’t need to be quite as long.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Consider also your type of institution, and the type of user record you’ll be uploading. Faculty typically stay at the institution longer than undergraduates; patrons at a doctoral institution typically stay enrolled for more years than a patron at a community college.  I’ve seen cases where student records are set to expire at the end of the next semester or at the end of their projected last semester or a date that is one or four years into the future.  That’s all just fine, but I have also seen cases where student records get updated daily with an expiration date that is perpetually incremented to a date that is </a:t>
            </a:r>
            <a:r>
              <a:rPr lang="en-US" sz="1200" b="0" i="0" u="none" strike="noStrike" kern="1200" baseline="0" dirty="0" err="1">
                <a:solidFill>
                  <a:schemeClr val="tx1"/>
                </a:solidFill>
                <a:latin typeface="+mn-lt"/>
                <a:ea typeface="+mn-ea"/>
                <a:cs typeface="+mn-cs"/>
              </a:rPr>
              <a:t>current_date</a:t>
            </a:r>
            <a:r>
              <a:rPr lang="en-US" sz="1200" b="0" i="0" u="none" strike="noStrike" kern="1200" baseline="0" dirty="0">
                <a:solidFill>
                  <a:schemeClr val="tx1"/>
                </a:solidFill>
                <a:latin typeface="+mn-lt"/>
                <a:ea typeface="+mn-ea"/>
                <a:cs typeface="+mn-cs"/>
              </a:rPr>
              <a:t> + 1 year, for example.   This may be ok as long as the SIS extract program is smart enough to set these dates to the current day once a student is no longer active in the SIS…. It may also age out in a year if no new updates are sent.  But if this type of record is not managed carefully, it could leave patrons out there that are active in Alma that are not intended to be.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You’ll also want to take into consideration the length of your maximum loan period in Alma, with the frequency of your record updates, to make sure that user record expiration dates will allow patrons to borrow materials as expected.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goal </a:t>
            </a:r>
            <a:r>
              <a:rPr lang="en-US" dirty="0"/>
              <a:t>in selecting the expiration date is</a:t>
            </a:r>
            <a:r>
              <a:rPr lang="en-US" sz="1200" b="0" i="0" u="none" strike="noStrike" kern="1200" baseline="0" dirty="0">
                <a:solidFill>
                  <a:schemeClr val="tx1"/>
                </a:solidFill>
                <a:latin typeface="+mn-lt"/>
                <a:ea typeface="+mn-ea"/>
                <a:cs typeface="+mn-cs"/>
              </a:rPr>
              <a:t> to balance access for the patron, with responsibility for not allowing patrons who are no longer affiliated with our institutions to still perform circulation or I-Share transactions.</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Regarding access to electronic resources, typically it’s your identify management provider as part of the authentication system that manages whether patrons who’ve separated from the institution still have access to your e-resource subscriptions. It’s not the expiration date in Alma that manages e-resource access.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FA2322D7-5974-A64C-97E5-5150CB045093}" type="slidenum">
              <a:rPr lang="en-US" smtClean="0"/>
              <a:t>15</a:t>
            </a:fld>
            <a:endParaRPr lang="en-US"/>
          </a:p>
        </p:txBody>
      </p:sp>
    </p:spTree>
    <p:extLst>
      <p:ext uri="{BB962C8B-B14F-4D97-AF65-F5344CB8AC3E}">
        <p14:creationId xmlns:p14="http://schemas.microsoft.com/office/powerpoint/2010/main" val="3921134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1F497D"/>
                </a:solidFill>
                <a:effectLst/>
                <a:latin typeface="Calibri" panose="020F0502020204030204" pitchFamily="34" charset="0"/>
              </a:rPr>
              <a:t>Each user record in Alma should contain both an email address and a mailing address designated as "preferred." ​</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 </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When adding and updating your patron's user records via SIS, please make sure that the records contain that designation. ​  You can see this above with the check mark in the Alma screen on the left and the XML file on the right that adds the attribute “preferred = true” to each.  </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 </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This is important for I-Share member libraries. When a patron requests or borrows material from another I-Share library, Alma saves a copy of a patron's home record in other I-Share library's institution zone, as a "Linked User" record. ​</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 </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When a patron from Library A, requests material from Library B, for pick up at Library C, a part of the workflow for Library C involves library staff needing to save the patron's user record to their Alma database in order to check the item out to that requesting patron.​</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 </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Also, when a patron from Library A walks into Library B, to check material out in person, the same process happens; staff at Library B need to save the patron's user record to their Alma database, in order to check the material out to that patron as well.​</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 </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In both of these cases, when the linked user record is retrieved for saving by library staff, Alma only copies over the addresses set as "preferred" in the patron's home library; the contact information that is NOT set as preferred is NOT copied into the copy of the patron's record for saving at the other I-Share library. The address fields for the patron are copied over "blank."​</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 </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Since an email address and a mailing address are mandatory in Alma, this means, that the library staff at other I-Share libraries are prevented from saving the patron's record when the email/mailing addresses are not set as preferred in the patron's home library. Alma alerts the staff to those missing mandatory fields, and will not permit the record to be saved without them, and since the patron is not their home patron, they do not know what values to fill for those fields.​</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 </a:t>
            </a:r>
            <a:endParaRPr lang="en-US" sz="1200" b="0" i="0" dirty="0">
              <a:solidFill>
                <a:srgbClr val="000000"/>
              </a:solidFill>
              <a:effectLst/>
              <a:latin typeface="Calibri" panose="020F0502020204030204" pitchFamily="34" charset="0"/>
            </a:endParaRPr>
          </a:p>
          <a:p>
            <a:pPr algn="l"/>
            <a:r>
              <a:rPr lang="en-US" sz="1200" b="0" i="0" dirty="0">
                <a:solidFill>
                  <a:srgbClr val="1F497D"/>
                </a:solidFill>
                <a:effectLst/>
                <a:latin typeface="Calibri" panose="020F0502020204030204" pitchFamily="34" charset="0"/>
              </a:rPr>
              <a:t>This causes frustration and confusion for library staff at both institutions, as well as the patron. ​</a:t>
            </a:r>
          </a:p>
          <a:p>
            <a:pPr algn="l"/>
            <a:endParaRPr lang="en-US" sz="1200" b="0" i="0" dirty="0">
              <a:solidFill>
                <a:srgbClr val="1F497D"/>
              </a:solidFill>
              <a:effectLst/>
              <a:latin typeface="Calibri" panose="020F0502020204030204" pitchFamily="34" charset="0"/>
            </a:endParaRPr>
          </a:p>
          <a:p>
            <a:pPr algn="l"/>
            <a:endParaRPr lang="en-US" sz="1200" b="0" i="0" dirty="0">
              <a:solidFill>
                <a:srgbClr val="1F497D"/>
              </a:solidFill>
              <a:effectLst/>
              <a:latin typeface="Calibri" panose="020F0502020204030204" pitchFamily="34" charset="0"/>
            </a:endParaRPr>
          </a:p>
          <a:p>
            <a:pPr algn="l"/>
            <a:endParaRPr lang="en-US" sz="1200" b="0" i="0" dirty="0">
              <a:solidFill>
                <a:srgbClr val="1F497D"/>
              </a:solidFill>
              <a:effectLst/>
              <a:latin typeface="Calibri" panose="020F0502020204030204" pitchFamily="34" charset="0"/>
            </a:endParaRPr>
          </a:p>
          <a:p>
            <a:pPr algn="l"/>
            <a:r>
              <a:rPr lang="en-US" sz="1200" b="0" i="0" dirty="0">
                <a:solidFill>
                  <a:srgbClr val="000000"/>
                </a:solidFill>
                <a:effectLst/>
                <a:latin typeface="Calibri" panose="020F0502020204030204" pitchFamily="34" charset="0"/>
              </a:rPr>
              <a:t>So, just to help clarify what designating a preferred address looks like, if you refer to the picture on the right side of the slide, you’ll see the line underneath the Addresses tag, you’ll see the Address tag with the preferred attribute.  This is the way it should look.  If it did not contain the preferred designation the address tag would simply be   “less than character”, address, then “greater than” character.  If we omitted the preferred attribute, the address would not have the checkmark next to it like the Alma screen on the left.  The same applies to the email tag. </a:t>
            </a:r>
          </a:p>
          <a:p>
            <a:pPr algn="l"/>
            <a:r>
              <a:rPr lang="en-US" sz="1200" b="0" i="0" dirty="0">
                <a:solidFill>
                  <a:srgbClr val="1F497D"/>
                </a:solidFill>
                <a:effectLst/>
                <a:latin typeface="Calibri" panose="020F0502020204030204" pitchFamily="34" charset="0"/>
              </a:rPr>
              <a:t> </a:t>
            </a:r>
            <a:endParaRPr lang="en-US" sz="1200" b="0" i="0" dirty="0">
              <a:solidFill>
                <a:srgbClr val="000000"/>
              </a:solidFill>
              <a:effectLst/>
              <a:latin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FA2322D7-5974-A64C-97E5-5150CB045093}" type="slidenum">
              <a:rPr lang="en-US" smtClean="0"/>
              <a:t>16</a:t>
            </a:fld>
            <a:endParaRPr lang="en-US"/>
          </a:p>
        </p:txBody>
      </p:sp>
    </p:spTree>
    <p:extLst>
      <p:ext uri="{BB962C8B-B14F-4D97-AF65-F5344CB8AC3E}">
        <p14:creationId xmlns:p14="http://schemas.microsoft.com/office/powerpoint/2010/main" val="4253694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Implications of Processing Full vs. Partial Extracts of Patrons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Here, I just want to explain some of the pros and cons of submitting a full extract of patrons from your SIS for each Synchronization versus extracting a targeted subset of patrons from the SIS and submitting that.  First, there are only a few institutions that seem to be sending a small subset of patrons in their XML files.  In most cases, a full set, or at least a full set of students is being sent in each extract.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If an institution is sending a smaller, more targeted file, it might include only the records that had changes since the last synchronization OR They might be only records from a certain </a:t>
            </a:r>
            <a:r>
              <a:rPr lang="en-US" sz="1200" dirty="0" err="1">
                <a:latin typeface="Tahoma" panose="020B0604030504040204" pitchFamily="34" charset="0"/>
                <a:ea typeface="Tahoma" panose="020B0604030504040204" pitchFamily="34" charset="0"/>
                <a:cs typeface="Tahoma" panose="020B0604030504040204" pitchFamily="34" charset="0"/>
              </a:rPr>
              <a:t>user_group</a:t>
            </a:r>
            <a:r>
              <a:rPr lang="en-US" sz="1200" dirty="0">
                <a:latin typeface="Tahoma" panose="020B0604030504040204" pitchFamily="34" charset="0"/>
                <a:ea typeface="Tahoma" panose="020B0604030504040204" pitchFamily="34" charset="0"/>
                <a:cs typeface="Tahoma" panose="020B0604030504040204" pitchFamily="34" charset="0"/>
              </a:rPr>
              <a:t> per file and run in separate integration profiles to keep them organized.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In any case, there are advantages and disadvantages to each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With Ease of Creation, creating a full extract from the SIS is almost always going to be more straight forward as creating a partial file requires there to be some logic or parsing in the program that extracts the data from the SIS.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Logging / Troubleshooting, When you look at the job report from a sync that had a full run you may be able to have a regular expectation of what the numbers will be, but if you have a targeted subset, then there is much less to sort through, especially if you have to troubleshoot the XML file itself.  So there is a lot more clarity if something goes wrong with a partial file.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Processing Time.   This one is a bit counter-intuitive….You might think that a smaller file is going to save you lots of processing time (albeit this is really just waiting time since all the processing is on the Alma cloud), but these Synchronization jobs really run pretty fast.  Tens of thousands of records can be processed in 15 – 30 minutes, and that is on the high side.  So really, having a targeted file is not a big time saver.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Functional Flexibility.   This is a big difference.  A partial extract, or at least separate files for different user groups allows you to create 2 or more integration profiles that you can use to process the files with different parameters or schedule them on different intervals.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Ability to Skip – This is an advantage if you do a full load.  If, for some reason, a particular daily file fails, you are likely ok because the next day’s file will catch things up.  On the other hand, if you process files that have a partial set of your patrons, every file is important because it may contain unique changes that cannot be passed over.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I would encourage everyone to keep doing what you are doing if it is working for you.  If you see an advantage in changing the way you do the patron extracts, you might want to contact CARLI for guidance.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2322D7-5974-A64C-97E5-5150CB045093}" type="slidenum">
              <a:rPr lang="en-US" smtClean="0"/>
              <a:t>17</a:t>
            </a:fld>
            <a:endParaRPr lang="en-US"/>
          </a:p>
        </p:txBody>
      </p:sp>
    </p:spTree>
    <p:extLst>
      <p:ext uri="{BB962C8B-B14F-4D97-AF65-F5344CB8AC3E}">
        <p14:creationId xmlns:p14="http://schemas.microsoft.com/office/powerpoint/2010/main" val="447151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Here, maybe I can cut away to a browser where I load a problematic XML file into the sandbox that has a variety of problems and can view the job report that gives a variety of errors.  I will work on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2322D7-5974-A64C-97E5-5150CB045093}" type="slidenum">
              <a:rPr lang="en-US" smtClean="0"/>
              <a:t>18</a:t>
            </a:fld>
            <a:endParaRPr lang="en-US"/>
          </a:p>
        </p:txBody>
      </p:sp>
    </p:spTree>
    <p:extLst>
      <p:ext uri="{BB962C8B-B14F-4D97-AF65-F5344CB8AC3E}">
        <p14:creationId xmlns:p14="http://schemas.microsoft.com/office/powerpoint/2010/main" val="2122903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in this presentation and remember that the next meeting will be in 2 weeks</a:t>
            </a:r>
          </a:p>
          <a:p>
            <a:endParaRPr lang="en-US" dirty="0"/>
          </a:p>
        </p:txBody>
      </p:sp>
      <p:sp>
        <p:nvSpPr>
          <p:cNvPr id="4" name="Slide Number Placeholder 3"/>
          <p:cNvSpPr>
            <a:spLocks noGrp="1"/>
          </p:cNvSpPr>
          <p:nvPr>
            <p:ph type="sldNum" sz="quarter" idx="5"/>
          </p:nvPr>
        </p:nvSpPr>
        <p:spPr/>
        <p:txBody>
          <a:bodyPr/>
          <a:lstStyle/>
          <a:p>
            <a:fld id="{FA2322D7-5974-A64C-97E5-5150CB045093}" type="slidenum">
              <a:rPr lang="en-US" smtClean="0"/>
              <a:t>20</a:t>
            </a:fld>
            <a:endParaRPr lang="en-US"/>
          </a:p>
        </p:txBody>
      </p:sp>
    </p:spTree>
    <p:extLst>
      <p:ext uri="{BB962C8B-B14F-4D97-AF65-F5344CB8AC3E}">
        <p14:creationId xmlns:p14="http://schemas.microsoft.com/office/powerpoint/2010/main" val="109713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Good Afternoon! I’m Chris Saunders.  I did an Office Hours presentation last year to introduce everyone to Alma’s SIS Integration.  At this point, many Libraries have their synchronizations running and CARLI has been supporting this activity for months….So, collectively, we have all been moving along the learning curve.  I want to highlight some things that CARLI has learned and would like to share.  The look and feel of Alma has changed since my last presentation, so the screens I show and walkthroughs I do will reflect the current Alma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To Start, I’ll quickly go over the basic concepts that were covered in my previous presentation.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Second, we will cover Alma’s account types and Data Requirements for SIS Synchronization.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Then, I’ll show you the 2 key screens in Alma where SIS Integration is defined:  FTP Definitions and Integration Profile and explain how They can be adjusted to fit your needs.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Expiration Dates and Purge Dates are set through the SIS Synchronization and they are very important.  I’ll talk about what CARLI considers best practices and what I’ve seen in practice in different Alma instances.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Designating at least one Address of a patron record is important for resource sharing and I will try to explain why.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Next, I’ll go over the implications of extracting a full set of patrons from your SIS on each run versus a targeted subset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Next, we will cover how to assess a synchronization job’s results and if something goes wrong, how to troubleshoot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Finally, I will share some ways to automate the XML file transfer to the CARLI FTP server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p:txBody>
      </p:sp>
      <p:sp>
        <p:nvSpPr>
          <p:cNvPr id="4" name="Slide Number Placeholder 3"/>
          <p:cNvSpPr>
            <a:spLocks noGrp="1"/>
          </p:cNvSpPr>
          <p:nvPr>
            <p:ph type="sldNum" sz="quarter" idx="5"/>
          </p:nvPr>
        </p:nvSpPr>
        <p:spPr/>
        <p:txBody>
          <a:bodyPr/>
          <a:lstStyle/>
          <a:p>
            <a:fld id="{FA2322D7-5974-A64C-97E5-5150CB045093}" type="slidenum">
              <a:rPr lang="en-US" smtClean="0"/>
              <a:t>2</a:t>
            </a:fld>
            <a:endParaRPr lang="en-US"/>
          </a:p>
        </p:txBody>
      </p:sp>
    </p:spTree>
    <p:extLst>
      <p:ext uri="{BB962C8B-B14F-4D97-AF65-F5344CB8AC3E}">
        <p14:creationId xmlns:p14="http://schemas.microsoft.com/office/powerpoint/2010/main" val="30714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I’ll start with a basic review of what SIS is.  Many of you are familiar with this, but for those that aren’t, I want to give you the background so you can follow along later when we get deeper into the details…..  SIS or S - I - S stands for Student Information System.  It might be called Jenzabar or Banner or Colleague.  There are many different kinds of SIS Software.  A  Student Information System is a local system that is the authoritative source for your patron data.  Likely, your institution has already created a process that regularly extracts patron data from your SIS into an xml file that is sent to the CARLI FTP server.  An Alma process called SIS Synchronization then runs to keep the patron data in Alma current.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is a recycled slide, but it does a decent job of showing one iteration of the SIS Synchronization process from start to finish.   Your institution creates a file that contains patron data from your Student Information System.  The file may also contain patron data from a peripheral system like a Payroll or Enrollment software.    That file then needs to be converted into an XML file that fits the CARLI and Ex Libris specification.  Then the handoff occurs…the file is sent by the institution to an intermediary FTP server.   Once the XML file is there, Alma can pick it up and process the file in your Alma instance to update the patron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pieces that has to be in place on the Alma side for the synchronization to work is the SFTP definition which tells Alma where to look for the XML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key screen in Alma that is key to the synchronization is the  on the Alma side is the Integration Profile.  If your Alma login has the General Administrator role, then you can make changes to the Integration Profile.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2322D7-5974-A64C-97E5-5150CB045093}" type="slidenum">
              <a:rPr lang="en-US" smtClean="0"/>
              <a:t>3</a:t>
            </a:fld>
            <a:endParaRPr lang="en-US"/>
          </a:p>
        </p:txBody>
      </p:sp>
    </p:spTree>
    <p:extLst>
      <p:ext uri="{BB962C8B-B14F-4D97-AF65-F5344CB8AC3E}">
        <p14:creationId xmlns:p14="http://schemas.microsoft.com/office/powerpoint/2010/main" val="212770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Account Types are Important.  There are 2 distinct account types and  Only users that have an External Account can be successfully updated by a SIS Synchronization: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Internal accounts are wholly managed within Alma.  Updates to these are manual and only done through the Alma interface.  If an internal account is included in an XML file, the SIS Synchronization will refuse to process it and a warning message to that effect will appear for that record in the job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External accounts use the Student Information System as the authoritative source of their details.  They can be created in Alma as they come from the SIS initially and continue to be updated by subsequent SIS synchronizations.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58667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2 resources that outline the content and the format for the XML files to be used in SIS Synchronization.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page is a list of what CARLI considers to be the most important fields in the user record for resource sharing and thus, has made it mandatory to include these fields in your XML files.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page is the Ex Libris data dictionary which lists all the possible fields for the user record along with their definition, data type, and possible values.  All these fields  can be optionally added or included in the SIS XML file according to the discretion of each Library.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of these resources will be updated and maintained over time.  It’s not very likely that big changes will occur with these, but it is possible that a future Alma release may cause the requirements or details to change, so these resources can be thought of as living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(Cut Away to Show Each Link’s Content </a:t>
            </a:r>
            <a:r>
              <a:rPr lang="en-US" i="1" dirty="0" err="1"/>
              <a:t>ina</a:t>
            </a:r>
            <a:r>
              <a:rPr lang="en-US" i="1" dirty="0"/>
              <a:t> Browser)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561339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It’s important for Alma to be able to have a designated place to pick up files.  Alma is designed to use an FTP server for this purpose.  In all of your Alma instances, CARLI has created 2 FTP definitions…</a:t>
            </a:r>
          </a:p>
          <a:p>
            <a:endParaRPr lang="en-US" dirty="0"/>
          </a:p>
          <a:p>
            <a:r>
              <a:rPr lang="en-US" dirty="0"/>
              <a:t>One is called CARLI FTP Server (</a:t>
            </a:r>
            <a:r>
              <a:rPr lang="en-US" dirty="0" err="1"/>
              <a:t>unscoped</a:t>
            </a:r>
            <a:r>
              <a:rPr lang="en-US" dirty="0"/>
              <a:t>) and this one uses the same login that your library has been using since the Voyager days.  The login name here is the 3-letter institution code + ftp.  For example, University of Illinois – Urbana would be </a:t>
            </a:r>
            <a:r>
              <a:rPr lang="en-US" dirty="0" err="1"/>
              <a:t>uiuftp</a:t>
            </a:r>
            <a:r>
              <a:rPr lang="en-US" dirty="0"/>
              <a:t>.  To configure this definition for use, someone at your library has to input the password that correlates to your particular login and save the definition. </a:t>
            </a:r>
          </a:p>
          <a:p>
            <a:endParaRPr lang="en-US" dirty="0"/>
          </a:p>
          <a:p>
            <a:r>
              <a:rPr lang="en-US" dirty="0"/>
              <a:t>The second definition allows Alma to connect without needing a password.  Instead of a password, it uses a key which is many times more secure.   This definition is ready to go and needs no additional information.</a:t>
            </a:r>
          </a:p>
          <a:p>
            <a:endParaRPr lang="en-US" dirty="0"/>
          </a:p>
          <a:p>
            <a:r>
              <a:rPr lang="en-US" dirty="0"/>
              <a:t>The third definition is one that is now incorporated into to Alma and it uses Ex Libris’ FTP server in the Alma Cloud.  In order to use this FTP server, you have to download a key and install it on your local computer.  Then you can connect the same way by using an sftp command or an ftp client.  You just have to give it some very specific parameters that are described best on Ex Libris’ Developer network.</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5009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screen that displays each of the definitions.  At the top, you can see the Ex Libris option that’s part of the software.  A private key can be generated for you to use.  You just want to be careful not to press that “regenerate” button once you have it set up or it will invalidate any older keys.  Below that, you’ll see the 2 definitions that CARLI created.</a:t>
            </a:r>
          </a:p>
          <a:p>
            <a:endParaRPr lang="en-US" dirty="0"/>
          </a:p>
          <a:p>
            <a:r>
              <a:rPr lang="en-US" dirty="0"/>
              <a:t>Of all these options, my preference is the CARLI FTP server using key authentication….and so it’s what I would recommend using.  It’s already completely configured, so you just have to point to it.  Also, CARLI has visibility to your files to provide support if needed.  There are also no limits on size (within reason) and files are kept for 60 days before they are deleted.  Those same limits on the Ex Libris FTP server are 1GB in total size and 30 days of retention.</a:t>
            </a:r>
          </a:p>
          <a:p>
            <a:endParaRPr lang="en-US" dirty="0"/>
          </a:p>
          <a:p>
            <a:r>
              <a:rPr lang="en-US" dirty="0"/>
              <a:t>Having said that, any of these three options are available to you as well as creating a new S/FTP definition that can use any FTP server, whether it’s your own or a third party’s that you have access to.  Also note that FTP or SFTP terms are interchangeable in this context.  File Transfer Protocol is an old standard which is no longer allowed on any of these servers.  Secure File Transfer Protocol is what will really be used, even if we are calling it an FTP server.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2322D7-5974-A64C-97E5-5150CB045093}" type="slidenum">
              <a:rPr lang="en-US" smtClean="0"/>
              <a:t>7</a:t>
            </a:fld>
            <a:endParaRPr lang="en-US"/>
          </a:p>
        </p:txBody>
      </p:sp>
    </p:spTree>
    <p:extLst>
      <p:ext uri="{BB962C8B-B14F-4D97-AF65-F5344CB8AC3E}">
        <p14:creationId xmlns:p14="http://schemas.microsoft.com/office/powerpoint/2010/main" val="299801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detail for the “CARLI FTP Server – Key Authentication” definition.  We got here from clicking the ellipsis next to that definition and selecting Edit.  There are lots of parameters here that you won’t really need to change.  Most of them has to do with resource limits, but the thing I want to highlight is the Sub-Directory field.  </a:t>
            </a:r>
          </a:p>
          <a:p>
            <a:endParaRPr lang="en-US" dirty="0"/>
          </a:p>
          <a:p>
            <a:r>
              <a:rPr lang="en-US" dirty="0"/>
              <a:t>Your institution’s FTP account (and I’ll just use MMC as it’s in the example screen) You can see the username being used to connect is MMCFTP.  Well, that user is going to have a default home directory on the CARLI FTP server which will be /home/</a:t>
            </a:r>
            <a:r>
              <a:rPr lang="en-US" dirty="0" err="1"/>
              <a:t>mmcftp</a:t>
            </a:r>
            <a:r>
              <a:rPr lang="en-US" dirty="0"/>
              <a:t>/upload   …  The Sub-Directory field will be appended to the user’s home directory and so specifying the Sub-directory of ALMA will result in the full, defined path for files to be delivered to or collected from being /home/</a:t>
            </a:r>
            <a:r>
              <a:rPr lang="en-US" dirty="0" err="1"/>
              <a:t>mmcftp</a:t>
            </a:r>
            <a:r>
              <a:rPr lang="en-US" dirty="0"/>
              <a:t>/upload/ALMA…..   You will see later that a SIS Integration profile will use this directory definition.</a:t>
            </a:r>
          </a:p>
          <a:p>
            <a:endParaRPr lang="en-US" dirty="0"/>
          </a:p>
          <a:p>
            <a:endParaRPr lang="en-US" dirty="0"/>
          </a:p>
        </p:txBody>
      </p:sp>
      <p:sp>
        <p:nvSpPr>
          <p:cNvPr id="4" name="Slide Number Placeholder 3"/>
          <p:cNvSpPr>
            <a:spLocks noGrp="1"/>
          </p:cNvSpPr>
          <p:nvPr>
            <p:ph type="sldNum" sz="quarter" idx="5"/>
          </p:nvPr>
        </p:nvSpPr>
        <p:spPr/>
        <p:txBody>
          <a:bodyPr/>
          <a:lstStyle/>
          <a:p>
            <a:fld id="{FA2322D7-5974-A64C-97E5-5150CB045093}" type="slidenum">
              <a:rPr lang="en-US" smtClean="0"/>
              <a:t>8</a:t>
            </a:fld>
            <a:endParaRPr lang="en-US"/>
          </a:p>
        </p:txBody>
      </p:sp>
    </p:spTree>
    <p:extLst>
      <p:ext uri="{BB962C8B-B14F-4D97-AF65-F5344CB8AC3E}">
        <p14:creationId xmlns:p14="http://schemas.microsoft.com/office/powerpoint/2010/main" val="9383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SIS Integration Profile is the other thing that needs to be created and configured in order to perform a SIS Synchronization.  There’s a screen to manage the profile that I will show in the next slide and I will explain them all in detail.  But the options in this list are going to be the levers that you can pull to configure and customize your SIS synchronization process.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619954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0838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C1A5-DE77-42ED-971D-0A8C16A0D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95493-E935-49F7-BA5D-8D4DCF4791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C69D2-6495-4BF1-8694-E8764CF1BC67}"/>
              </a:ext>
            </a:extLst>
          </p:cNvPr>
          <p:cNvSpPr>
            <a:spLocks noGrp="1"/>
          </p:cNvSpPr>
          <p:nvPr>
            <p:ph type="dt" sz="half" idx="10"/>
          </p:nvPr>
        </p:nvSpPr>
        <p:spPr/>
        <p:txBody>
          <a:bodyPr/>
          <a:lstStyle/>
          <a:p>
            <a:fld id="{D98E49EF-45D1-4E16-B3E3-F1ECD3779411}" type="datetimeFigureOut">
              <a:rPr lang="en-US" smtClean="0"/>
              <a:t>1/28/2021</a:t>
            </a:fld>
            <a:endParaRPr lang="en-US"/>
          </a:p>
        </p:txBody>
      </p:sp>
      <p:sp>
        <p:nvSpPr>
          <p:cNvPr id="5" name="Footer Placeholder 4">
            <a:extLst>
              <a:ext uri="{FF2B5EF4-FFF2-40B4-BE49-F238E27FC236}">
                <a16:creationId xmlns:a16="http://schemas.microsoft.com/office/drawing/2014/main" id="{E26114DA-20E8-472B-A13C-ECEC0A211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D80E0-0E34-4F56-B1AE-F02C31012AA6}"/>
              </a:ext>
            </a:extLst>
          </p:cNvPr>
          <p:cNvSpPr>
            <a:spLocks noGrp="1"/>
          </p:cNvSpPr>
          <p:nvPr>
            <p:ph type="sldNum" sz="quarter" idx="12"/>
          </p:nvPr>
        </p:nvSpPr>
        <p:spPr/>
        <p:txBody>
          <a:bodyPr/>
          <a:lstStyle/>
          <a:p>
            <a:fld id="{D54D2C88-6362-4108-BA38-B7B23E5AFE64}" type="slidenum">
              <a:rPr lang="en-US" smtClean="0"/>
              <a:t>‹#›</a:t>
            </a:fld>
            <a:endParaRPr lang="en-US"/>
          </a:p>
        </p:txBody>
      </p:sp>
    </p:spTree>
    <p:extLst>
      <p:ext uri="{BB962C8B-B14F-4D97-AF65-F5344CB8AC3E}">
        <p14:creationId xmlns:p14="http://schemas.microsoft.com/office/powerpoint/2010/main" val="4166721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84963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87391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8885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398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2863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85145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2573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38343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4994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34628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16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9867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6672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2875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9469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2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18" r:id="rId21"/>
    <p:sldLayoutId id="2147483721" r:id="rId22"/>
    <p:sldLayoutId id="2147483722" r:id="rId23"/>
    <p:sldLayoutId id="2147483723" r:id="rId24"/>
    <p:sldLayoutId id="2147483725" r:id="rId25"/>
    <p:sldLayoutId id="2147483726" r:id="rId26"/>
    <p:sldLayoutId id="2147483727" r:id="rId27"/>
    <p:sldLayoutId id="2147483728" r:id="rId28"/>
    <p:sldLayoutId id="2147483729" r:id="rId29"/>
    <p:sldLayoutId id="2147483731" r:id="rId30"/>
    <p:sldLayoutId id="2147483733" r:id="rId31"/>
    <p:sldLayoutId id="2147483735" r:id="rId32"/>
    <p:sldLayoutId id="2147483736" r:id="rId33"/>
    <p:sldLayoutId id="2147483738" r:id="rId34"/>
    <p:sldLayoutId id="2147483739" r:id="rId35"/>
    <p:sldLayoutId id="2147483740" r:id="rId36"/>
    <p:sldLayoutId id="2147483741" r:id="rId37"/>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ers.exlibrisgroup.com/alma/integrations/user-management/sis"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li.illinois.edu/products-services/i-share/alma/user_mandatory_fields"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hyperlink" Target="https://developers.exlibrisgroup.com/alma/apis/docs/xsd/rest_user.xs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evelopers.exlibrisgroup.com/blog/introducing-ex-libris-secure-ftp-service/#:~:text=The%20Ex%20Libris%20Secure%20FTP,of%20the%20December%202020%20release."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pic>
        <p:nvPicPr>
          <p:cNvPr id="1028" name="Picture 4" descr="https://knowledge.exlibrisgroup.com/@api/deki/files/48152/Exlibris_ProQuest_logo_FINAL.jpg?revision=1">
            <a:extLst>
              <a:ext uri="{FF2B5EF4-FFF2-40B4-BE49-F238E27FC236}">
                <a16:creationId xmlns:a16="http://schemas.microsoft.com/office/drawing/2014/main" id="{D347FBCF-07B7-4873-B853-FBF7C87F024D}"/>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366675" y="3324260"/>
            <a:ext cx="3775699" cy="157183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t>Welcome!</a:t>
            </a:r>
          </a:p>
          <a:p>
            <a:endParaRPr lang="en-US" sz="2400" i="1" dirty="0"/>
          </a:p>
          <a:p>
            <a:r>
              <a:rPr lang="en-US" sz="2000" dirty="0"/>
              <a:t>Office Hours will start at 2pm and run until 3pm</a:t>
            </a:r>
            <a:br>
              <a:rPr lang="en-US" sz="2000" dirty="0"/>
            </a:br>
            <a:br>
              <a:rPr lang="en-US" sz="2000" dirty="0"/>
            </a:br>
            <a:r>
              <a:rPr lang="en-US" sz="2000" dirty="0"/>
              <a:t>Please mute your microphone</a:t>
            </a:r>
            <a:br>
              <a:rPr lang="en-US" sz="2000" dirty="0"/>
            </a:br>
            <a:br>
              <a:rPr lang="en-US" sz="2000" dirty="0"/>
            </a:br>
            <a:r>
              <a:rPr lang="en-US" sz="2000" dirty="0"/>
              <a:t>As time permits, we will respond to questions typed in the chat box, and offline afterwards, as needed</a:t>
            </a:r>
            <a:br>
              <a:rPr lang="en-US" sz="2000" dirty="0"/>
            </a:br>
            <a:endParaRPr lang="en-US" sz="2000" dirty="0"/>
          </a:p>
          <a:p>
            <a:r>
              <a:rPr lang="en-US" sz="2000" dirty="0"/>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4"/>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695448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21825B-CC4B-482A-8208-022195B1F867}"/>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10</a:t>
            </a:fld>
            <a:endParaRPr lang="en-US" dirty="0"/>
          </a:p>
        </p:txBody>
      </p:sp>
      <p:sp>
        <p:nvSpPr>
          <p:cNvPr id="7" name="TextBox 6">
            <a:extLst>
              <a:ext uri="{FF2B5EF4-FFF2-40B4-BE49-F238E27FC236}">
                <a16:creationId xmlns:a16="http://schemas.microsoft.com/office/drawing/2014/main" id="{8021B470-F7BF-40E0-AB0F-73E60D448C9C}"/>
              </a:ext>
            </a:extLst>
          </p:cNvPr>
          <p:cNvSpPr txBox="1"/>
          <p:nvPr/>
        </p:nvSpPr>
        <p:spPr>
          <a:xfrm>
            <a:off x="211015" y="0"/>
            <a:ext cx="8581293" cy="646331"/>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Alma -&gt; Configuration -&gt; General -&gt; External Systems -&gt; Integration Profiles</a:t>
            </a:r>
          </a:p>
          <a:p>
            <a:endParaRPr lang="en-US" dirty="0">
              <a:latin typeface="+mj-lt"/>
            </a:endParaRPr>
          </a:p>
        </p:txBody>
      </p:sp>
      <p:pic>
        <p:nvPicPr>
          <p:cNvPr id="11" name="Content Placeholder 10">
            <a:extLst>
              <a:ext uri="{FF2B5EF4-FFF2-40B4-BE49-F238E27FC236}">
                <a16:creationId xmlns:a16="http://schemas.microsoft.com/office/drawing/2014/main" id="{9BA37F26-DFA7-4614-A062-569291DD3EDD}"/>
              </a:ext>
            </a:extLst>
          </p:cNvPr>
          <p:cNvPicPr>
            <a:picLocks noGrp="1" noChangeAspect="1"/>
          </p:cNvPicPr>
          <p:nvPr>
            <p:ph idx="1"/>
          </p:nvPr>
        </p:nvPicPr>
        <p:blipFill>
          <a:blip r:embed="rId3"/>
          <a:stretch>
            <a:fillRect/>
          </a:stretch>
        </p:blipFill>
        <p:spPr>
          <a:xfrm>
            <a:off x="211015" y="404446"/>
            <a:ext cx="8765565" cy="6011607"/>
          </a:xfrm>
        </p:spPr>
      </p:pic>
    </p:spTree>
    <p:extLst>
      <p:ext uri="{BB962C8B-B14F-4D97-AF65-F5344CB8AC3E}">
        <p14:creationId xmlns:p14="http://schemas.microsoft.com/office/powerpoint/2010/main" val="313519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21825B-CC4B-482A-8208-022195B1F867}"/>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11</a:t>
            </a:fld>
            <a:endParaRPr lang="en-US" dirty="0"/>
          </a:p>
        </p:txBody>
      </p:sp>
      <p:sp>
        <p:nvSpPr>
          <p:cNvPr id="7" name="TextBox 6">
            <a:extLst>
              <a:ext uri="{FF2B5EF4-FFF2-40B4-BE49-F238E27FC236}">
                <a16:creationId xmlns:a16="http://schemas.microsoft.com/office/drawing/2014/main" id="{8021B470-F7BF-40E0-AB0F-73E60D448C9C}"/>
              </a:ext>
            </a:extLst>
          </p:cNvPr>
          <p:cNvSpPr txBox="1"/>
          <p:nvPr/>
        </p:nvSpPr>
        <p:spPr>
          <a:xfrm>
            <a:off x="211015" y="0"/>
            <a:ext cx="8581293"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Alma -&gt; Configuration -&gt; General -&gt; External Systems -&gt; Integration Profiles -&gt; Actions Tab</a:t>
            </a:r>
          </a:p>
        </p:txBody>
      </p:sp>
      <p:pic>
        <p:nvPicPr>
          <p:cNvPr id="8" name="Content Placeholder 7">
            <a:extLst>
              <a:ext uri="{FF2B5EF4-FFF2-40B4-BE49-F238E27FC236}">
                <a16:creationId xmlns:a16="http://schemas.microsoft.com/office/drawing/2014/main" id="{CC749E42-1B87-461E-A72D-9D429EDD234D}"/>
              </a:ext>
            </a:extLst>
          </p:cNvPr>
          <p:cNvPicPr>
            <a:picLocks noGrp="1" noChangeAspect="1"/>
          </p:cNvPicPr>
          <p:nvPr>
            <p:ph idx="1"/>
          </p:nvPr>
        </p:nvPicPr>
        <p:blipFill>
          <a:blip r:embed="rId3"/>
          <a:stretch>
            <a:fillRect/>
          </a:stretch>
        </p:blipFill>
        <p:spPr>
          <a:xfrm>
            <a:off x="211015" y="369332"/>
            <a:ext cx="8721970" cy="6046721"/>
          </a:xfrm>
        </p:spPr>
      </p:pic>
      <p:sp>
        <p:nvSpPr>
          <p:cNvPr id="3" name="Arrow: Right 2">
            <a:extLst>
              <a:ext uri="{FF2B5EF4-FFF2-40B4-BE49-F238E27FC236}">
                <a16:creationId xmlns:a16="http://schemas.microsoft.com/office/drawing/2014/main" id="{B8BCD12D-7823-4EC1-9FF6-4D79CC2AC030}"/>
              </a:ext>
            </a:extLst>
          </p:cNvPr>
          <p:cNvSpPr/>
          <p:nvPr/>
        </p:nvSpPr>
        <p:spPr>
          <a:xfrm>
            <a:off x="4494059" y="2853559"/>
            <a:ext cx="695451" cy="189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76905A56-C451-471D-9423-D9A652264BD5}"/>
              </a:ext>
            </a:extLst>
          </p:cNvPr>
          <p:cNvSpPr/>
          <p:nvPr/>
        </p:nvSpPr>
        <p:spPr>
          <a:xfrm>
            <a:off x="563190" y="3636580"/>
            <a:ext cx="695451" cy="189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683C5F0-5001-4034-9D3F-E3E14CFE78FB}"/>
              </a:ext>
            </a:extLst>
          </p:cNvPr>
          <p:cNvSpPr/>
          <p:nvPr/>
        </p:nvSpPr>
        <p:spPr>
          <a:xfrm>
            <a:off x="705080" y="3899341"/>
            <a:ext cx="695451" cy="189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843EEBD-91A0-4EEB-96DF-884A187FCC58}"/>
              </a:ext>
            </a:extLst>
          </p:cNvPr>
          <p:cNvSpPr txBox="1"/>
          <p:nvPr/>
        </p:nvSpPr>
        <p:spPr>
          <a:xfrm>
            <a:off x="2774730" y="3592673"/>
            <a:ext cx="5139559" cy="276999"/>
          </a:xfrm>
          <a:prstGeom prst="rect">
            <a:avLst/>
          </a:prstGeom>
          <a:noFill/>
        </p:spPr>
        <p:txBody>
          <a:bodyPr wrap="square" rtlCol="0">
            <a:spAutoFit/>
          </a:bodyPr>
          <a:lstStyle/>
          <a:p>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/home/</a:t>
            </a:r>
            <a:r>
              <a:rPr lang="en-US" sz="1200" dirty="0" err="1">
                <a:solidFill>
                  <a:srgbClr val="FF0000"/>
                </a:solidFill>
                <a:latin typeface="Tahoma" panose="020B0604030504040204" pitchFamily="34" charset="0"/>
                <a:ea typeface="Tahoma" panose="020B0604030504040204" pitchFamily="34" charset="0"/>
                <a:cs typeface="Tahoma" panose="020B0604030504040204" pitchFamily="34" charset="0"/>
              </a:rPr>
              <a:t>mmcftp</a:t>
            </a: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/upload/ALMA + SIS = / home/</a:t>
            </a:r>
            <a:r>
              <a:rPr lang="en-US" sz="1200" dirty="0" err="1">
                <a:solidFill>
                  <a:srgbClr val="FF0000"/>
                </a:solidFill>
                <a:latin typeface="Tahoma" panose="020B0604030504040204" pitchFamily="34" charset="0"/>
                <a:ea typeface="Tahoma" panose="020B0604030504040204" pitchFamily="34" charset="0"/>
                <a:cs typeface="Tahoma" panose="020B0604030504040204" pitchFamily="34" charset="0"/>
              </a:rPr>
              <a:t>mmcftp</a:t>
            </a: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/upload/ALMA/SIS</a:t>
            </a:r>
          </a:p>
        </p:txBody>
      </p:sp>
      <p:sp>
        <p:nvSpPr>
          <p:cNvPr id="11" name="Rectangle: Rounded Corners 10">
            <a:extLst>
              <a:ext uri="{FF2B5EF4-FFF2-40B4-BE49-F238E27FC236}">
                <a16:creationId xmlns:a16="http://schemas.microsoft.com/office/drawing/2014/main" id="{7DC38AF3-5336-423D-B1B7-D0B89444279C}"/>
              </a:ext>
            </a:extLst>
          </p:cNvPr>
          <p:cNvSpPr/>
          <p:nvPr/>
        </p:nvSpPr>
        <p:spPr>
          <a:xfrm>
            <a:off x="1907628" y="4088527"/>
            <a:ext cx="1545020" cy="2327525"/>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07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21825B-CC4B-482A-8208-022195B1F867}"/>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12</a:t>
            </a:fld>
            <a:endParaRPr lang="en-US" dirty="0"/>
          </a:p>
        </p:txBody>
      </p:sp>
      <p:sp>
        <p:nvSpPr>
          <p:cNvPr id="7" name="TextBox 6">
            <a:extLst>
              <a:ext uri="{FF2B5EF4-FFF2-40B4-BE49-F238E27FC236}">
                <a16:creationId xmlns:a16="http://schemas.microsoft.com/office/drawing/2014/main" id="{8021B470-F7BF-40E0-AB0F-73E60D448C9C}"/>
              </a:ext>
            </a:extLst>
          </p:cNvPr>
          <p:cNvSpPr txBox="1"/>
          <p:nvPr/>
        </p:nvSpPr>
        <p:spPr>
          <a:xfrm>
            <a:off x="211015" y="0"/>
            <a:ext cx="10547473"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Alma -&gt; Configuration -&gt; General -&gt; External Systems -&gt; Integration Profiles -&gt; Contact Info Tab</a:t>
            </a:r>
          </a:p>
        </p:txBody>
      </p:sp>
      <p:pic>
        <p:nvPicPr>
          <p:cNvPr id="8" name="Content Placeholder 7">
            <a:extLst>
              <a:ext uri="{FF2B5EF4-FFF2-40B4-BE49-F238E27FC236}">
                <a16:creationId xmlns:a16="http://schemas.microsoft.com/office/drawing/2014/main" id="{B89B5A26-6321-4290-B076-66B6B058FCDA}"/>
              </a:ext>
            </a:extLst>
          </p:cNvPr>
          <p:cNvPicPr>
            <a:picLocks noGrp="1" noChangeAspect="1"/>
          </p:cNvPicPr>
          <p:nvPr>
            <p:ph idx="1"/>
          </p:nvPr>
        </p:nvPicPr>
        <p:blipFill>
          <a:blip r:embed="rId3"/>
          <a:stretch>
            <a:fillRect/>
          </a:stretch>
        </p:blipFill>
        <p:spPr>
          <a:xfrm>
            <a:off x="211015" y="369332"/>
            <a:ext cx="8792308" cy="6046721"/>
          </a:xfrm>
        </p:spPr>
      </p:pic>
      <p:sp>
        <p:nvSpPr>
          <p:cNvPr id="3" name="Oval 2">
            <a:extLst>
              <a:ext uri="{FF2B5EF4-FFF2-40B4-BE49-F238E27FC236}">
                <a16:creationId xmlns:a16="http://schemas.microsoft.com/office/drawing/2014/main" id="{BFFF1395-7E6F-49EE-B5EA-F2CB4F9B2691}"/>
              </a:ext>
            </a:extLst>
          </p:cNvPr>
          <p:cNvSpPr/>
          <p:nvPr/>
        </p:nvSpPr>
        <p:spPr>
          <a:xfrm>
            <a:off x="2124635" y="2649071"/>
            <a:ext cx="806824" cy="53788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230952EC-6DCD-404B-917F-498BDCD186FF}"/>
              </a:ext>
            </a:extLst>
          </p:cNvPr>
          <p:cNvSpPr/>
          <p:nvPr/>
        </p:nvSpPr>
        <p:spPr>
          <a:xfrm>
            <a:off x="981635" y="5150224"/>
            <a:ext cx="403412" cy="16136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A12C36B-495C-4C80-B895-2151A2316CF6}"/>
              </a:ext>
            </a:extLst>
          </p:cNvPr>
          <p:cNvSpPr/>
          <p:nvPr/>
        </p:nvSpPr>
        <p:spPr>
          <a:xfrm>
            <a:off x="6445623" y="4482353"/>
            <a:ext cx="403412" cy="16136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52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B0FAE1-C86A-4BD9-B5BF-5E7DF4164BE4}"/>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13</a:t>
            </a:fld>
            <a:endParaRPr lang="en-US" dirty="0"/>
          </a:p>
        </p:txBody>
      </p:sp>
      <p:pic>
        <p:nvPicPr>
          <p:cNvPr id="6" name="Content Placeholder 5">
            <a:extLst>
              <a:ext uri="{FF2B5EF4-FFF2-40B4-BE49-F238E27FC236}">
                <a16:creationId xmlns:a16="http://schemas.microsoft.com/office/drawing/2014/main" id="{7505ED2D-6C83-4DE4-8518-E5D1046C4EF8}"/>
              </a:ext>
            </a:extLst>
          </p:cNvPr>
          <p:cNvPicPr>
            <a:picLocks noGrp="1" noChangeAspect="1"/>
          </p:cNvPicPr>
          <p:nvPr>
            <p:ph idx="1"/>
          </p:nvPr>
        </p:nvPicPr>
        <p:blipFill rotWithShape="1">
          <a:blip r:embed="rId3"/>
          <a:srcRect t="13573"/>
          <a:stretch/>
        </p:blipFill>
        <p:spPr>
          <a:xfrm>
            <a:off x="982980" y="137160"/>
            <a:ext cx="6949440" cy="6183630"/>
          </a:xfrm>
        </p:spPr>
      </p:pic>
    </p:spTree>
    <p:extLst>
      <p:ext uri="{BB962C8B-B14F-4D97-AF65-F5344CB8AC3E}">
        <p14:creationId xmlns:p14="http://schemas.microsoft.com/office/powerpoint/2010/main" val="3014116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FADED0-A8BE-443C-8E5C-4752DD8AC513}"/>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14</a:t>
            </a:fld>
            <a:endParaRPr lang="en-US" dirty="0"/>
          </a:p>
        </p:txBody>
      </p:sp>
      <p:sp>
        <p:nvSpPr>
          <p:cNvPr id="3" name="Title 2">
            <a:extLst>
              <a:ext uri="{FF2B5EF4-FFF2-40B4-BE49-F238E27FC236}">
                <a16:creationId xmlns:a16="http://schemas.microsoft.com/office/drawing/2014/main" id="{CAE3610D-38B0-4024-AD84-E75B73A8B368}"/>
              </a:ext>
            </a:extLst>
          </p:cNvPr>
          <p:cNvSpPr>
            <a:spLocks noGrp="1"/>
          </p:cNvSpPr>
          <p:nvPr>
            <p:ph type="title"/>
          </p:nvPr>
        </p:nvSpPr>
        <p:spPr>
          <a:xfrm>
            <a:off x="395536" y="523303"/>
            <a:ext cx="8424936" cy="345950"/>
          </a:xfrm>
        </p:spPr>
        <p:txBody>
          <a:bodyPr/>
          <a:lstStyle/>
          <a:p>
            <a:pPr algn="ctr"/>
            <a:r>
              <a:rPr lang="en-US" sz="3200" dirty="0"/>
              <a:t>Managing Patron Expiration and Purge Dates</a:t>
            </a:r>
            <a:br>
              <a:rPr lang="en-US" dirty="0"/>
            </a:br>
            <a:endParaRPr lang="en-US" dirty="0"/>
          </a:p>
        </p:txBody>
      </p:sp>
      <p:cxnSp>
        <p:nvCxnSpPr>
          <p:cNvPr id="6" name="Straight Connector 5">
            <a:extLst>
              <a:ext uri="{FF2B5EF4-FFF2-40B4-BE49-F238E27FC236}">
                <a16:creationId xmlns:a16="http://schemas.microsoft.com/office/drawing/2014/main" id="{449126F4-2DAC-4EE8-B605-A62DC242D922}"/>
              </a:ext>
            </a:extLst>
          </p:cNvPr>
          <p:cNvCxnSpPr/>
          <p:nvPr/>
        </p:nvCxnSpPr>
        <p:spPr>
          <a:xfrm>
            <a:off x="359532" y="818003"/>
            <a:ext cx="8424936"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7FC81721-A42F-4696-94E2-F9BFC244255B}"/>
              </a:ext>
            </a:extLst>
          </p:cNvPr>
          <p:cNvSpPr txBox="1"/>
          <p:nvPr/>
        </p:nvSpPr>
        <p:spPr>
          <a:xfrm>
            <a:off x="0" y="944343"/>
            <a:ext cx="5830434" cy="29238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592C5F"/>
                </a:solidFill>
                <a:effectLst/>
                <a:uLnTx/>
                <a:uFillTx/>
                <a:latin typeface="Tahoma" panose="020B0604030504040204" pitchFamily="34" charset="0"/>
                <a:ea typeface="Tahoma" panose="020B0604030504040204" pitchFamily="34" charset="0"/>
                <a:cs typeface="Tahoma" panose="020B0604030504040204" pitchFamily="34" charset="0"/>
              </a:rPr>
              <a:t>Alma -&gt; Admin -&gt; Manage Users -&gt; User Details -&gt; General Information Tab</a:t>
            </a:r>
          </a:p>
        </p:txBody>
      </p:sp>
      <p:sp>
        <p:nvSpPr>
          <p:cNvPr id="18" name="TextBox 17">
            <a:extLst>
              <a:ext uri="{FF2B5EF4-FFF2-40B4-BE49-F238E27FC236}">
                <a16:creationId xmlns:a16="http://schemas.microsoft.com/office/drawing/2014/main" id="{B59D3E92-0035-4314-ADED-6ECF3BEFA77F}"/>
              </a:ext>
            </a:extLst>
          </p:cNvPr>
          <p:cNvSpPr txBox="1"/>
          <p:nvPr/>
        </p:nvSpPr>
        <p:spPr>
          <a:xfrm>
            <a:off x="6547101" y="948799"/>
            <a:ext cx="2273371" cy="29238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300" dirty="0">
                <a:solidFill>
                  <a:srgbClr val="592C5F"/>
                </a:solidFill>
                <a:latin typeface="Tahoma" panose="020B0604030504040204" pitchFamily="34" charset="0"/>
                <a:ea typeface="Tahoma" panose="020B0604030504040204" pitchFamily="34" charset="0"/>
                <a:cs typeface="Tahoma" panose="020B0604030504040204" pitchFamily="34" charset="0"/>
              </a:rPr>
              <a:t>Example XML File</a:t>
            </a:r>
            <a:endParaRPr kumimoji="0" lang="en-US" sz="1300" b="0" i="0" u="none" strike="noStrike" kern="1200" cap="none" spc="0" normalizeH="0" baseline="0" noProof="0" dirty="0">
              <a:ln>
                <a:noFill/>
              </a:ln>
              <a:solidFill>
                <a:srgbClr val="592C5F"/>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8" name="Picture 27" descr="Graphical user interface, application&#10;&#10;Description automatically generated">
            <a:extLst>
              <a:ext uri="{FF2B5EF4-FFF2-40B4-BE49-F238E27FC236}">
                <a16:creationId xmlns:a16="http://schemas.microsoft.com/office/drawing/2014/main" id="{E1EC0DD8-99B8-4601-8EAF-499EA4AC1F6D}"/>
              </a:ext>
            </a:extLst>
          </p:cNvPr>
          <p:cNvPicPr>
            <a:picLocks noChangeAspect="1"/>
          </p:cNvPicPr>
          <p:nvPr/>
        </p:nvPicPr>
        <p:blipFill>
          <a:blip r:embed="rId3"/>
          <a:stretch>
            <a:fillRect/>
          </a:stretch>
        </p:blipFill>
        <p:spPr>
          <a:xfrm>
            <a:off x="0" y="1241186"/>
            <a:ext cx="5967663" cy="5174867"/>
          </a:xfrm>
          <a:prstGeom prst="rect">
            <a:avLst/>
          </a:prstGeom>
        </p:spPr>
      </p:pic>
      <p:sp>
        <p:nvSpPr>
          <p:cNvPr id="29" name="Arrow: Left 28">
            <a:extLst>
              <a:ext uri="{FF2B5EF4-FFF2-40B4-BE49-F238E27FC236}">
                <a16:creationId xmlns:a16="http://schemas.microsoft.com/office/drawing/2014/main" id="{7D5BADFC-7058-475F-96D7-500C16225574}"/>
              </a:ext>
            </a:extLst>
          </p:cNvPr>
          <p:cNvSpPr/>
          <p:nvPr/>
        </p:nvSpPr>
        <p:spPr>
          <a:xfrm>
            <a:off x="2957679" y="6106163"/>
            <a:ext cx="425116" cy="14437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293DB851-D9A8-42B3-B779-B442F6708AE7}"/>
              </a:ext>
            </a:extLst>
          </p:cNvPr>
          <p:cNvPicPr>
            <a:picLocks noChangeAspect="1"/>
          </p:cNvPicPr>
          <p:nvPr/>
        </p:nvPicPr>
        <p:blipFill>
          <a:blip r:embed="rId4"/>
          <a:stretch>
            <a:fillRect/>
          </a:stretch>
        </p:blipFill>
        <p:spPr>
          <a:xfrm>
            <a:off x="5967663" y="1263173"/>
            <a:ext cx="3169626" cy="5179323"/>
          </a:xfrm>
          <a:prstGeom prst="rect">
            <a:avLst/>
          </a:prstGeom>
        </p:spPr>
      </p:pic>
      <p:sp>
        <p:nvSpPr>
          <p:cNvPr id="34" name="Arrow: Left 33">
            <a:extLst>
              <a:ext uri="{FF2B5EF4-FFF2-40B4-BE49-F238E27FC236}">
                <a16:creationId xmlns:a16="http://schemas.microsoft.com/office/drawing/2014/main" id="{04CD1A8F-5E07-47A2-8BF4-31D8D3DB5EFE}"/>
              </a:ext>
            </a:extLst>
          </p:cNvPr>
          <p:cNvSpPr/>
          <p:nvPr/>
        </p:nvSpPr>
        <p:spPr>
          <a:xfrm>
            <a:off x="5617876" y="5815089"/>
            <a:ext cx="425116" cy="14437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Arrow: Left 34">
            <a:extLst>
              <a:ext uri="{FF2B5EF4-FFF2-40B4-BE49-F238E27FC236}">
                <a16:creationId xmlns:a16="http://schemas.microsoft.com/office/drawing/2014/main" id="{BA265D56-EE74-42DF-A9E5-8CA322557853}"/>
              </a:ext>
            </a:extLst>
          </p:cNvPr>
          <p:cNvSpPr/>
          <p:nvPr/>
        </p:nvSpPr>
        <p:spPr>
          <a:xfrm>
            <a:off x="7931356" y="2438951"/>
            <a:ext cx="425116" cy="84715"/>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rrow: Left 36">
            <a:extLst>
              <a:ext uri="{FF2B5EF4-FFF2-40B4-BE49-F238E27FC236}">
                <a16:creationId xmlns:a16="http://schemas.microsoft.com/office/drawing/2014/main" id="{5BD4BFA6-0E51-48FA-94E4-BA1659002DE1}"/>
              </a:ext>
            </a:extLst>
          </p:cNvPr>
          <p:cNvSpPr/>
          <p:nvPr/>
        </p:nvSpPr>
        <p:spPr>
          <a:xfrm>
            <a:off x="8042186" y="2318460"/>
            <a:ext cx="425116" cy="84715"/>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12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FADED0-A8BE-443C-8E5C-4752DD8AC513}"/>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15</a:t>
            </a:fld>
            <a:endParaRPr lang="en-US" dirty="0"/>
          </a:p>
        </p:txBody>
      </p:sp>
      <p:sp>
        <p:nvSpPr>
          <p:cNvPr id="3" name="Title 2">
            <a:extLst>
              <a:ext uri="{FF2B5EF4-FFF2-40B4-BE49-F238E27FC236}">
                <a16:creationId xmlns:a16="http://schemas.microsoft.com/office/drawing/2014/main" id="{CAE3610D-38B0-4024-AD84-E75B73A8B368}"/>
              </a:ext>
            </a:extLst>
          </p:cNvPr>
          <p:cNvSpPr>
            <a:spLocks noGrp="1"/>
          </p:cNvSpPr>
          <p:nvPr>
            <p:ph type="title"/>
          </p:nvPr>
        </p:nvSpPr>
        <p:spPr>
          <a:xfrm>
            <a:off x="323528" y="699247"/>
            <a:ext cx="8496944" cy="170006"/>
          </a:xfrm>
        </p:spPr>
        <p:txBody>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Managing Patron Expiration and Purge Dates</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a:extLst>
              <a:ext uri="{FF2B5EF4-FFF2-40B4-BE49-F238E27FC236}">
                <a16:creationId xmlns:a16="http://schemas.microsoft.com/office/drawing/2014/main" id="{449126F4-2DAC-4EE8-B605-A62DC242D922}"/>
              </a:ext>
            </a:extLst>
          </p:cNvPr>
          <p:cNvCxnSpPr/>
          <p:nvPr/>
        </p:nvCxnSpPr>
        <p:spPr>
          <a:xfrm>
            <a:off x="395536" y="815024"/>
            <a:ext cx="8424936"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897B397-7FD3-46F3-905C-4ACCD9A76738}"/>
              </a:ext>
            </a:extLst>
          </p:cNvPr>
          <p:cNvSpPr txBox="1"/>
          <p:nvPr/>
        </p:nvSpPr>
        <p:spPr>
          <a:xfrm>
            <a:off x="602427" y="1462667"/>
            <a:ext cx="8014447" cy="3693319"/>
          </a:xfrm>
          <a:prstGeom prst="rect">
            <a:avLst/>
          </a:prstGeom>
          <a:noFill/>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Expiration Date</a:t>
            </a:r>
            <a:r>
              <a:rPr lang="en-US" dirty="0">
                <a:latin typeface="Tahoma" panose="020B0604030504040204" pitchFamily="34" charset="0"/>
                <a:ea typeface="Tahoma" panose="020B0604030504040204" pitchFamily="34" charset="0"/>
                <a:cs typeface="Tahoma" panose="020B0604030504040204" pitchFamily="34" charset="0"/>
              </a:rPr>
              <a:t>: The date after which library staff users can no longer log into Alma, and/or, users with the Patron role assigned are prevented from further circulation activity (without the intervention of library staff).</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Purge Date</a:t>
            </a:r>
            <a:r>
              <a:rPr lang="en-US" dirty="0">
                <a:latin typeface="Tahoma" panose="020B0604030504040204" pitchFamily="34" charset="0"/>
                <a:ea typeface="Tahoma" panose="020B0604030504040204" pitchFamily="34" charset="0"/>
                <a:cs typeface="Tahoma" panose="020B0604030504040204" pitchFamily="34" charset="0"/>
              </a:rPr>
              <a:t>: Date used in Alma as criteria for when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not-in-use user records can be batch-deleted.</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	Considerations for selecting dates:</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	- Frequency of SIS loads to update records</a:t>
            </a:r>
          </a:p>
          <a:p>
            <a:r>
              <a:rPr lang="en-US" dirty="0">
                <a:latin typeface="Tahoma" panose="020B0604030504040204" pitchFamily="34" charset="0"/>
                <a:ea typeface="Tahoma" panose="020B0604030504040204" pitchFamily="34" charset="0"/>
                <a:cs typeface="Tahoma" panose="020B0604030504040204" pitchFamily="34" charset="0"/>
              </a:rPr>
              <a:t>	- Type of institution/nature of patron population</a:t>
            </a:r>
          </a:p>
          <a:p>
            <a:r>
              <a:rPr lang="en-US" dirty="0">
                <a:latin typeface="Tahoma" panose="020B0604030504040204" pitchFamily="34" charset="0"/>
                <a:ea typeface="Tahoma" panose="020B0604030504040204" pitchFamily="34" charset="0"/>
                <a:cs typeface="Tahoma" panose="020B0604030504040204" pitchFamily="34" charset="0"/>
              </a:rPr>
              <a:t>	- Length of maximum renewal periods/loan periods</a:t>
            </a:r>
          </a:p>
        </p:txBody>
      </p:sp>
    </p:spTree>
    <p:extLst>
      <p:ext uri="{BB962C8B-B14F-4D97-AF65-F5344CB8AC3E}">
        <p14:creationId xmlns:p14="http://schemas.microsoft.com/office/powerpoint/2010/main" val="155736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FADED0-A8BE-443C-8E5C-4752DD8AC513}"/>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16</a:t>
            </a:fld>
            <a:endParaRPr lang="en-US" dirty="0"/>
          </a:p>
        </p:txBody>
      </p:sp>
      <p:cxnSp>
        <p:nvCxnSpPr>
          <p:cNvPr id="6" name="Straight Connector 5">
            <a:extLst>
              <a:ext uri="{FF2B5EF4-FFF2-40B4-BE49-F238E27FC236}">
                <a16:creationId xmlns:a16="http://schemas.microsoft.com/office/drawing/2014/main" id="{449126F4-2DAC-4EE8-B605-A62DC242D922}"/>
              </a:ext>
            </a:extLst>
          </p:cNvPr>
          <p:cNvCxnSpPr/>
          <p:nvPr/>
        </p:nvCxnSpPr>
        <p:spPr>
          <a:xfrm>
            <a:off x="395536" y="815024"/>
            <a:ext cx="8424936"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7FC81721-A42F-4696-94E2-F9BFC244255B}"/>
              </a:ext>
            </a:extLst>
          </p:cNvPr>
          <p:cNvSpPr txBox="1"/>
          <p:nvPr/>
        </p:nvSpPr>
        <p:spPr>
          <a:xfrm>
            <a:off x="253535" y="944343"/>
            <a:ext cx="5521623" cy="29238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592C5F"/>
                </a:solidFill>
                <a:effectLst/>
                <a:uLnTx/>
                <a:uFillTx/>
                <a:latin typeface="Tahoma" panose="020B0604030504040204" pitchFamily="34" charset="0"/>
                <a:ea typeface="Tahoma" panose="020B0604030504040204" pitchFamily="34" charset="0"/>
                <a:cs typeface="Tahoma" panose="020B0604030504040204" pitchFamily="34" charset="0"/>
              </a:rPr>
              <a:t>Alma -&gt; Admin -&gt; Manage Users -&gt; User Details -&gt; Contact Info Tab</a:t>
            </a:r>
          </a:p>
        </p:txBody>
      </p:sp>
      <p:sp>
        <p:nvSpPr>
          <p:cNvPr id="18" name="TextBox 17">
            <a:extLst>
              <a:ext uri="{FF2B5EF4-FFF2-40B4-BE49-F238E27FC236}">
                <a16:creationId xmlns:a16="http://schemas.microsoft.com/office/drawing/2014/main" id="{B59D3E92-0035-4314-ADED-6ECF3BEFA77F}"/>
              </a:ext>
            </a:extLst>
          </p:cNvPr>
          <p:cNvSpPr txBox="1"/>
          <p:nvPr/>
        </p:nvSpPr>
        <p:spPr>
          <a:xfrm>
            <a:off x="6689621" y="944342"/>
            <a:ext cx="1992635" cy="29238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300" dirty="0">
                <a:solidFill>
                  <a:srgbClr val="592C5F"/>
                </a:solidFill>
                <a:latin typeface="Tahoma" panose="020B0604030504040204" pitchFamily="34" charset="0"/>
                <a:ea typeface="Tahoma" panose="020B0604030504040204" pitchFamily="34" charset="0"/>
                <a:cs typeface="Tahoma" panose="020B0604030504040204" pitchFamily="34" charset="0"/>
              </a:rPr>
              <a:t>Example XML File</a:t>
            </a:r>
            <a:endParaRPr kumimoji="0" lang="en-US" sz="1300" b="0" i="0" u="none" strike="noStrike" kern="1200" cap="none" spc="0" normalizeH="0" baseline="0" noProof="0" dirty="0">
              <a:ln>
                <a:noFill/>
              </a:ln>
              <a:solidFill>
                <a:srgbClr val="592C5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id="{FB3F16A5-5999-4A81-8AB3-E9B729C1E233}"/>
              </a:ext>
            </a:extLst>
          </p:cNvPr>
          <p:cNvSpPr>
            <a:spLocks noGrp="1"/>
          </p:cNvSpPr>
          <p:nvPr>
            <p:ph type="title"/>
          </p:nvPr>
        </p:nvSpPr>
        <p:spPr>
          <a:xfrm>
            <a:off x="285808" y="175029"/>
            <a:ext cx="8714963" cy="510678"/>
          </a:xfrm>
        </p:spPr>
        <p:txBody>
          <a:bodyPr anchor="t"/>
          <a:lstStyle/>
          <a:p>
            <a:r>
              <a:rPr lang="en-US" sz="3200" dirty="0">
                <a:latin typeface="Tahoma" panose="020B0604030504040204" pitchFamily="34" charset="0"/>
                <a:ea typeface="Tahoma" panose="020B0604030504040204" pitchFamily="34" charset="0"/>
                <a:cs typeface="Tahoma" panose="020B0604030504040204" pitchFamily="34" charset="0"/>
              </a:rPr>
              <a:t>Importance of Designating a Preferred Address</a:t>
            </a:r>
            <a:br>
              <a:rPr lang="en-US" sz="3200" dirty="0">
                <a:latin typeface="Tahoma" panose="020B0604030504040204" pitchFamily="34" charset="0"/>
                <a:ea typeface="Tahoma" panose="020B0604030504040204" pitchFamily="34" charset="0"/>
                <a:cs typeface="Tahoma" panose="020B0604030504040204" pitchFamily="34" charset="0"/>
              </a:rPr>
            </a:br>
            <a:endParaRPr lang="en-US" sz="3200" dirty="0"/>
          </a:p>
        </p:txBody>
      </p:sp>
      <p:pic>
        <p:nvPicPr>
          <p:cNvPr id="23" name="Picture 22">
            <a:extLst>
              <a:ext uri="{FF2B5EF4-FFF2-40B4-BE49-F238E27FC236}">
                <a16:creationId xmlns:a16="http://schemas.microsoft.com/office/drawing/2014/main" id="{D461801A-E92B-4EF5-B2C7-CFA0516BC16F}"/>
              </a:ext>
            </a:extLst>
          </p:cNvPr>
          <p:cNvPicPr>
            <a:picLocks noChangeAspect="1"/>
          </p:cNvPicPr>
          <p:nvPr/>
        </p:nvPicPr>
        <p:blipFill rotWithShape="1">
          <a:blip r:embed="rId3"/>
          <a:srcRect l="1299" t="14277" r="1948" b="8583"/>
          <a:stretch/>
        </p:blipFill>
        <p:spPr>
          <a:xfrm>
            <a:off x="0" y="1236731"/>
            <a:ext cx="5967663" cy="5174864"/>
          </a:xfrm>
          <a:prstGeom prst="rect">
            <a:avLst/>
          </a:prstGeom>
        </p:spPr>
      </p:pic>
      <p:sp>
        <p:nvSpPr>
          <p:cNvPr id="24" name="Arrow: Left 23">
            <a:extLst>
              <a:ext uri="{FF2B5EF4-FFF2-40B4-BE49-F238E27FC236}">
                <a16:creationId xmlns:a16="http://schemas.microsoft.com/office/drawing/2014/main" id="{EE578533-CDF0-452E-A555-DDF1E253C604}"/>
              </a:ext>
            </a:extLst>
          </p:cNvPr>
          <p:cNvSpPr/>
          <p:nvPr/>
        </p:nvSpPr>
        <p:spPr>
          <a:xfrm rot="10800000">
            <a:off x="336376" y="3988604"/>
            <a:ext cx="425116" cy="14437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rrow: Left 24">
            <a:extLst>
              <a:ext uri="{FF2B5EF4-FFF2-40B4-BE49-F238E27FC236}">
                <a16:creationId xmlns:a16="http://schemas.microsoft.com/office/drawing/2014/main" id="{AD49CB4E-2A79-48A0-9982-43A1C3DEE7C6}"/>
              </a:ext>
            </a:extLst>
          </p:cNvPr>
          <p:cNvSpPr/>
          <p:nvPr/>
        </p:nvSpPr>
        <p:spPr>
          <a:xfrm rot="10800000">
            <a:off x="336376" y="5970786"/>
            <a:ext cx="425116" cy="14437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11BD3BA-9213-4FC2-B44D-720EA36F6E6A}"/>
              </a:ext>
            </a:extLst>
          </p:cNvPr>
          <p:cNvPicPr>
            <a:picLocks noChangeAspect="1"/>
          </p:cNvPicPr>
          <p:nvPr/>
        </p:nvPicPr>
        <p:blipFill>
          <a:blip r:embed="rId4"/>
          <a:stretch>
            <a:fillRect/>
          </a:stretch>
        </p:blipFill>
        <p:spPr>
          <a:xfrm>
            <a:off x="5967663" y="1236731"/>
            <a:ext cx="3176337" cy="5179323"/>
          </a:xfrm>
          <a:prstGeom prst="rect">
            <a:avLst/>
          </a:prstGeom>
        </p:spPr>
      </p:pic>
      <p:sp>
        <p:nvSpPr>
          <p:cNvPr id="29" name="Arrow: Left 28">
            <a:extLst>
              <a:ext uri="{FF2B5EF4-FFF2-40B4-BE49-F238E27FC236}">
                <a16:creationId xmlns:a16="http://schemas.microsoft.com/office/drawing/2014/main" id="{583BF1A8-8C51-4CC0-BD98-0969B4A191CA}"/>
              </a:ext>
            </a:extLst>
          </p:cNvPr>
          <p:cNvSpPr/>
          <p:nvPr/>
        </p:nvSpPr>
        <p:spPr>
          <a:xfrm>
            <a:off x="7773613" y="2792054"/>
            <a:ext cx="425116" cy="9144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Arrow: Left 29">
            <a:extLst>
              <a:ext uri="{FF2B5EF4-FFF2-40B4-BE49-F238E27FC236}">
                <a16:creationId xmlns:a16="http://schemas.microsoft.com/office/drawing/2014/main" id="{D834BF4D-A275-4DF9-AB23-D12B938261D6}"/>
              </a:ext>
            </a:extLst>
          </p:cNvPr>
          <p:cNvSpPr/>
          <p:nvPr/>
        </p:nvSpPr>
        <p:spPr>
          <a:xfrm>
            <a:off x="7773613" y="4098421"/>
            <a:ext cx="425116" cy="9144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54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7226B-01A1-41C9-A234-DD1C0E5F2854}"/>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17</a:t>
            </a:fld>
            <a:endParaRPr lang="en-US" dirty="0"/>
          </a:p>
        </p:txBody>
      </p:sp>
      <p:sp>
        <p:nvSpPr>
          <p:cNvPr id="3" name="Title 2">
            <a:extLst>
              <a:ext uri="{FF2B5EF4-FFF2-40B4-BE49-F238E27FC236}">
                <a16:creationId xmlns:a16="http://schemas.microsoft.com/office/drawing/2014/main" id="{64F4C1E1-8CF3-468E-B636-7D44D150D6B6}"/>
              </a:ext>
            </a:extLst>
          </p:cNvPr>
          <p:cNvSpPr>
            <a:spLocks noGrp="1"/>
          </p:cNvSpPr>
          <p:nvPr>
            <p:ph type="title"/>
          </p:nvPr>
        </p:nvSpPr>
        <p:spPr>
          <a:xfrm>
            <a:off x="334679" y="380231"/>
            <a:ext cx="8424936" cy="768085"/>
          </a:xfrm>
        </p:spPr>
        <p:txBody>
          <a:bodyPr/>
          <a:lstStyle/>
          <a:p>
            <a:r>
              <a:rPr lang="en-US" sz="2400" dirty="0">
                <a:latin typeface="Tahoma" panose="020B0604030504040204" pitchFamily="34" charset="0"/>
                <a:ea typeface="Tahoma" panose="020B0604030504040204" pitchFamily="34" charset="0"/>
                <a:cs typeface="Tahoma" panose="020B0604030504040204" pitchFamily="34" charset="0"/>
              </a:rPr>
              <a:t>Implications of Processing Full vs. Partial Extracts of Patrons</a:t>
            </a:r>
            <a:br>
              <a:rPr lang="en-US" sz="3200" dirty="0">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5CFCD969-2D89-47AC-8E2F-F9CDD28EB67D}"/>
              </a:ext>
            </a:extLst>
          </p:cNvPr>
          <p:cNvCxnSpPr>
            <a:cxnSpLocks/>
          </p:cNvCxnSpPr>
          <p:nvPr/>
        </p:nvCxnSpPr>
        <p:spPr>
          <a:xfrm>
            <a:off x="395536" y="861973"/>
            <a:ext cx="822435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0" name="Table 10">
            <a:extLst>
              <a:ext uri="{FF2B5EF4-FFF2-40B4-BE49-F238E27FC236}">
                <a16:creationId xmlns:a16="http://schemas.microsoft.com/office/drawing/2014/main" id="{A8D54CB7-D14E-422E-8863-ACD24E46D786}"/>
              </a:ext>
            </a:extLst>
          </p:cNvPr>
          <p:cNvGraphicFramePr>
            <a:graphicFrameLocks noGrp="1"/>
          </p:cNvGraphicFramePr>
          <p:nvPr>
            <p:extLst>
              <p:ext uri="{D42A27DB-BD31-4B8C-83A1-F6EECF244321}">
                <p14:modId xmlns:p14="http://schemas.microsoft.com/office/powerpoint/2010/main" val="738434397"/>
              </p:ext>
            </p:extLst>
          </p:nvPr>
        </p:nvGraphicFramePr>
        <p:xfrm>
          <a:off x="189571" y="2531326"/>
          <a:ext cx="8630900" cy="1583472"/>
        </p:xfrm>
        <a:graphic>
          <a:graphicData uri="http://schemas.openxmlformats.org/drawingml/2006/table">
            <a:tbl>
              <a:tblPr firstRow="1" bandRow="1">
                <a:tableStyleId>{5C22544A-7EE6-4342-B048-85BDC9FD1C3A}</a:tableStyleId>
              </a:tblPr>
              <a:tblGrid>
                <a:gridCol w="1438483">
                  <a:extLst>
                    <a:ext uri="{9D8B030D-6E8A-4147-A177-3AD203B41FA5}">
                      <a16:colId xmlns:a16="http://schemas.microsoft.com/office/drawing/2014/main" val="1951663849"/>
                    </a:ext>
                  </a:extLst>
                </a:gridCol>
                <a:gridCol w="1438483">
                  <a:extLst>
                    <a:ext uri="{9D8B030D-6E8A-4147-A177-3AD203B41FA5}">
                      <a16:colId xmlns:a16="http://schemas.microsoft.com/office/drawing/2014/main" val="3381641320"/>
                    </a:ext>
                  </a:extLst>
                </a:gridCol>
                <a:gridCol w="1561219">
                  <a:extLst>
                    <a:ext uri="{9D8B030D-6E8A-4147-A177-3AD203B41FA5}">
                      <a16:colId xmlns:a16="http://schemas.microsoft.com/office/drawing/2014/main" val="451747404"/>
                    </a:ext>
                  </a:extLst>
                </a:gridCol>
                <a:gridCol w="1419238">
                  <a:extLst>
                    <a:ext uri="{9D8B030D-6E8A-4147-A177-3AD203B41FA5}">
                      <a16:colId xmlns:a16="http://schemas.microsoft.com/office/drawing/2014/main" val="387994916"/>
                    </a:ext>
                  </a:extLst>
                </a:gridCol>
                <a:gridCol w="1334994">
                  <a:extLst>
                    <a:ext uri="{9D8B030D-6E8A-4147-A177-3AD203B41FA5}">
                      <a16:colId xmlns:a16="http://schemas.microsoft.com/office/drawing/2014/main" val="1556485713"/>
                    </a:ext>
                  </a:extLst>
                </a:gridCol>
                <a:gridCol w="1438483">
                  <a:extLst>
                    <a:ext uri="{9D8B030D-6E8A-4147-A177-3AD203B41FA5}">
                      <a16:colId xmlns:a16="http://schemas.microsoft.com/office/drawing/2014/main" val="3412088486"/>
                    </a:ext>
                  </a:extLst>
                </a:gridCol>
              </a:tblGrid>
              <a:tr h="527824">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Ease of Creation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latin typeface="Tahoma" panose="020B0604030504040204" pitchFamily="34" charset="0"/>
                          <a:ea typeface="Tahoma" panose="020B0604030504040204" pitchFamily="34" charset="0"/>
                          <a:cs typeface="Tahoma" panose="020B0604030504040204" pitchFamily="34" charset="0"/>
                        </a:rPr>
                        <a:t>Logging / Troubleshooting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Processing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Functional Flexibility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Ability to Skip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680458"/>
                  </a:ext>
                </a:extLst>
              </a:tr>
              <a:tr h="527824">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Full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36032"/>
                  </a:ext>
                </a:extLst>
              </a:tr>
              <a:tr h="527824">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659347"/>
                  </a:ext>
                </a:extLst>
              </a:tr>
            </a:tbl>
          </a:graphicData>
        </a:graphic>
      </p:graphicFrame>
      <p:pic>
        <p:nvPicPr>
          <p:cNvPr id="12" name="Graphic 11" descr="Checkmark with solid fill">
            <a:extLst>
              <a:ext uri="{FF2B5EF4-FFF2-40B4-BE49-F238E27FC236}">
                <a16:creationId xmlns:a16="http://schemas.microsoft.com/office/drawing/2014/main" id="{D402643A-6948-4527-BA81-7ED8B862D6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3337" y="3052645"/>
            <a:ext cx="540834" cy="540834"/>
          </a:xfrm>
          <a:prstGeom prst="rect">
            <a:avLst/>
          </a:prstGeom>
        </p:spPr>
      </p:pic>
      <p:pic>
        <p:nvPicPr>
          <p:cNvPr id="13" name="Graphic 12" descr="Checkmark with solid fill">
            <a:extLst>
              <a:ext uri="{FF2B5EF4-FFF2-40B4-BE49-F238E27FC236}">
                <a16:creationId xmlns:a16="http://schemas.microsoft.com/office/drawing/2014/main" id="{243C56D0-7CD3-438D-ACCA-9EF55BE05F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3523" y="3573964"/>
            <a:ext cx="540834" cy="540834"/>
          </a:xfrm>
          <a:prstGeom prst="rect">
            <a:avLst/>
          </a:prstGeom>
        </p:spPr>
      </p:pic>
      <p:pic>
        <p:nvPicPr>
          <p:cNvPr id="14" name="Graphic 13" descr="Checkmark with solid fill">
            <a:extLst>
              <a:ext uri="{FF2B5EF4-FFF2-40B4-BE49-F238E27FC236}">
                <a16:creationId xmlns:a16="http://schemas.microsoft.com/office/drawing/2014/main" id="{3AEEBAE2-5455-45FE-B7B4-58614B4AA2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43709" y="3052645"/>
            <a:ext cx="540834" cy="540834"/>
          </a:xfrm>
          <a:prstGeom prst="rect">
            <a:avLst/>
          </a:prstGeom>
        </p:spPr>
      </p:pic>
      <p:pic>
        <p:nvPicPr>
          <p:cNvPr id="15" name="Graphic 14" descr="Checkmark with solid fill">
            <a:extLst>
              <a:ext uri="{FF2B5EF4-FFF2-40B4-BE49-F238E27FC236}">
                <a16:creationId xmlns:a16="http://schemas.microsoft.com/office/drawing/2014/main" id="{A8F4A1A8-8854-4444-8FF2-DF2830DD79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45565" y="3593479"/>
            <a:ext cx="540834" cy="540834"/>
          </a:xfrm>
          <a:prstGeom prst="rect">
            <a:avLst/>
          </a:prstGeom>
        </p:spPr>
      </p:pic>
      <p:pic>
        <p:nvPicPr>
          <p:cNvPr id="16" name="Graphic 15" descr="Checkmark with solid fill">
            <a:extLst>
              <a:ext uri="{FF2B5EF4-FFF2-40B4-BE49-F238E27FC236}">
                <a16:creationId xmlns:a16="http://schemas.microsoft.com/office/drawing/2014/main" id="{73B6E8F3-F7B5-483B-9685-74050F9E9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0627" y="3052645"/>
            <a:ext cx="540834" cy="540834"/>
          </a:xfrm>
          <a:prstGeom prst="rect">
            <a:avLst/>
          </a:prstGeom>
        </p:spPr>
      </p:pic>
      <p:pic>
        <p:nvPicPr>
          <p:cNvPr id="17" name="Graphic 16" descr="Checkmark with solid fill">
            <a:extLst>
              <a:ext uri="{FF2B5EF4-FFF2-40B4-BE49-F238E27FC236}">
                <a16:creationId xmlns:a16="http://schemas.microsoft.com/office/drawing/2014/main" id="{E294FE0A-A7AC-48E8-B026-B96642812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0441" y="3560023"/>
            <a:ext cx="540834" cy="540834"/>
          </a:xfrm>
          <a:prstGeom prst="rect">
            <a:avLst/>
          </a:prstGeom>
        </p:spPr>
      </p:pic>
    </p:spTree>
    <p:extLst>
      <p:ext uri="{BB962C8B-B14F-4D97-AF65-F5344CB8AC3E}">
        <p14:creationId xmlns:p14="http://schemas.microsoft.com/office/powerpoint/2010/main" val="78033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7226B-01A1-41C9-A234-DD1C0E5F2854}"/>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18</a:t>
            </a:fld>
            <a:endParaRPr lang="en-US" dirty="0"/>
          </a:p>
        </p:txBody>
      </p:sp>
      <p:sp>
        <p:nvSpPr>
          <p:cNvPr id="3" name="Title 2">
            <a:extLst>
              <a:ext uri="{FF2B5EF4-FFF2-40B4-BE49-F238E27FC236}">
                <a16:creationId xmlns:a16="http://schemas.microsoft.com/office/drawing/2014/main" id="{64F4C1E1-8CF3-468E-B636-7D44D150D6B6}"/>
              </a:ext>
            </a:extLst>
          </p:cNvPr>
          <p:cNvSpPr>
            <a:spLocks noGrp="1"/>
          </p:cNvSpPr>
          <p:nvPr>
            <p:ph type="title"/>
          </p:nvPr>
        </p:nvSpPr>
        <p:spPr>
          <a:xfrm>
            <a:off x="395536" y="93888"/>
            <a:ext cx="8424936" cy="768085"/>
          </a:xfrm>
        </p:spPr>
        <p:txBody>
          <a:bodyPr/>
          <a:lstStyle/>
          <a:p>
            <a:r>
              <a:rPr lang="en-US" sz="3200" dirty="0">
                <a:latin typeface="Tahoma" panose="020B0604030504040204" pitchFamily="34" charset="0"/>
                <a:ea typeface="Tahoma" panose="020B0604030504040204" pitchFamily="34" charset="0"/>
                <a:cs typeface="Tahoma" panose="020B0604030504040204" pitchFamily="34" charset="0"/>
              </a:rPr>
              <a:t>Troubleshooting a SIS Synchronization Job</a:t>
            </a:r>
          </a:p>
        </p:txBody>
      </p:sp>
      <p:sp>
        <p:nvSpPr>
          <p:cNvPr id="5" name="TextBox 4">
            <a:extLst>
              <a:ext uri="{FF2B5EF4-FFF2-40B4-BE49-F238E27FC236}">
                <a16:creationId xmlns:a16="http://schemas.microsoft.com/office/drawing/2014/main" id="{4055C9F4-4FDA-49C1-90DA-2BF48FF6D963}"/>
              </a:ext>
            </a:extLst>
          </p:cNvPr>
          <p:cNvSpPr txBox="1"/>
          <p:nvPr/>
        </p:nvSpPr>
        <p:spPr>
          <a:xfrm>
            <a:off x="395536" y="1148316"/>
            <a:ext cx="8110511" cy="560153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000" dirty="0">
                <a:latin typeface="Tahoma" panose="020B0604030504040204" pitchFamily="34" charset="0"/>
                <a:ea typeface="Tahoma" panose="020B0604030504040204" pitchFamily="34" charset="0"/>
                <a:cs typeface="Tahoma" panose="020B0604030504040204" pitchFamily="34" charset="0"/>
              </a:rPr>
              <a:t>File Related Problems:</a:t>
            </a:r>
          </a:p>
          <a:p>
            <a:pPr marR="0" lvl="0" algn="l" defTabSz="914400" rtl="0" eaLnBrk="1" fontAlgn="auto" latinLnBrk="0" hangingPunct="1">
              <a:lnSpc>
                <a:spcPct val="100000"/>
              </a:lnSpc>
              <a:spcBef>
                <a:spcPts val="0"/>
              </a:spcBef>
              <a:spcAft>
                <a:spcPts val="0"/>
              </a:spcAft>
              <a:buClrTx/>
              <a:buSzTx/>
              <a:tabLst/>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File encoding (UTF8) -&gt;Error= “invalid byte 1 of 1-byte UTF-8 sequence.”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Zipping methods -&gt;</a:t>
            </a:r>
            <a:r>
              <a:rPr lang="en-US" sz="1600" dirty="0" err="1">
                <a:latin typeface="Tahoma" panose="020B0604030504040204" pitchFamily="34" charset="0"/>
                <a:ea typeface="Tahoma" panose="020B0604030504040204" pitchFamily="34" charset="0"/>
                <a:cs typeface="Tahoma" panose="020B0604030504040204" pitchFamily="34" charset="0"/>
              </a:rPr>
              <a:t>Error~“invalid</a:t>
            </a:r>
            <a:r>
              <a:rPr lang="en-US" sz="1600" dirty="0">
                <a:latin typeface="Tahoma" panose="020B0604030504040204" pitchFamily="34" charset="0"/>
                <a:ea typeface="Tahoma" panose="020B0604030504040204" pitchFamily="34" charset="0"/>
                <a:cs typeface="Tahoma" panose="020B0604030504040204" pitchFamily="34" charset="0"/>
              </a:rPr>
              <a:t> END header (bad central directory offset)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SFTP modes (binary vs. ASCII)</a:t>
            </a:r>
          </a:p>
          <a:p>
            <a:pPr marL="342900" indent="-342900" defTabSz="914400" fontAlgn="auto">
              <a:spcBef>
                <a:spcPts val="0"/>
              </a:spcBef>
              <a:spcAft>
                <a:spcPts val="0"/>
              </a:spcAft>
              <a:buFont typeface="+mj-lt"/>
              <a:buAutoNum type="arabicPeriod"/>
              <a:defRPr/>
            </a:pPr>
            <a:r>
              <a:rPr lang="en-US" sz="1600" dirty="0">
                <a:latin typeface="Tahoma" panose="020B0604030504040204" pitchFamily="34" charset="0"/>
                <a:ea typeface="Tahoma" panose="020B0604030504040204" pitchFamily="34" charset="0"/>
                <a:cs typeface="Tahoma" panose="020B0604030504040204" pitchFamily="34" charset="0"/>
              </a:rPr>
              <a:t>No file present or No file with .zip extension</a:t>
            </a:r>
          </a:p>
          <a:p>
            <a:pPr marR="0" lvl="0" algn="l" defTabSz="914400" rtl="0" eaLnBrk="1" fontAlgn="auto" latinLnBrk="0" hangingPunct="1">
              <a:lnSpc>
                <a:spcPct val="100000"/>
              </a:lnSpc>
              <a:spcBef>
                <a:spcPts val="0"/>
              </a:spcBef>
              <a:spcAft>
                <a:spcPts val="0"/>
              </a:spcAft>
              <a:buClrTx/>
              <a:buSzTx/>
              <a:tabLst/>
              <a:defRPr/>
            </a:pPr>
            <a:endParaRPr lang="en-US" dirty="0">
              <a:latin typeface="Tahoma" panose="020B0604030504040204" pitchFamily="34" charset="0"/>
              <a:ea typeface="Tahoma" panose="020B0604030504040204" pitchFamily="34" charset="0"/>
              <a:cs typeface="Tahom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dirty="0">
              <a:latin typeface="Tahoma" panose="020B0604030504040204" pitchFamily="34" charset="0"/>
              <a:ea typeface="Tahoma" panose="020B0604030504040204" pitchFamily="34" charset="0"/>
              <a:cs typeface="Tahom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000" dirty="0">
                <a:latin typeface="Tahoma" panose="020B0604030504040204" pitchFamily="34" charset="0"/>
                <a:ea typeface="Tahoma" panose="020B0604030504040204" pitchFamily="34" charset="0"/>
                <a:cs typeface="Tahoma" panose="020B0604030504040204" pitchFamily="34" charset="0"/>
              </a:rPr>
              <a:t>Common Error Messages Due to XML Content: </a:t>
            </a:r>
          </a:p>
          <a:p>
            <a:pPr marR="0" lvl="0" algn="l" defTabSz="914400" rtl="0" eaLnBrk="1" fontAlgn="auto" latinLnBrk="0" hangingPunct="1">
              <a:lnSpc>
                <a:spcPct val="100000"/>
              </a:lnSpc>
              <a:spcBef>
                <a:spcPts val="0"/>
              </a:spcBef>
              <a:spcAft>
                <a:spcPts val="0"/>
              </a:spcAft>
              <a:buClrTx/>
              <a:buSzTx/>
              <a:tabLst/>
              <a:defRPr/>
            </a:pPr>
            <a:endParaRPr lang="en-US" sz="1600" dirty="0">
              <a:latin typeface="Tahoma" panose="020B0604030504040204" pitchFamily="34" charset="0"/>
              <a:ea typeface="Tahoma" panose="020B0604030504040204" pitchFamily="34" charset="0"/>
              <a:cs typeface="Tahoma" panose="020B0604030504040204" pitchFamily="34" charset="0"/>
            </a:endParaRPr>
          </a:p>
          <a:p>
            <a:pPr marL="457200" indent="-457200" defTabSz="914400" fontAlgn="auto">
              <a:spcBef>
                <a:spcPts val="0"/>
              </a:spcBef>
              <a:spcAft>
                <a:spcPts val="0"/>
              </a:spcAft>
              <a:buFont typeface="+mj-lt"/>
              <a:buAutoNum type="arabicPeriod"/>
              <a:defRPr/>
            </a:pPr>
            <a:r>
              <a:rPr lang="en-US" sz="1600" dirty="0">
                <a:latin typeface="Tahoma" panose="020B0604030504040204" pitchFamily="34" charset="0"/>
                <a:ea typeface="Tahoma" panose="020B0604030504040204" pitchFamily="34" charset="0"/>
                <a:cs typeface="Tahoma" panose="020B0604030504040204" pitchFamily="34" charset="0"/>
              </a:rPr>
              <a:t>Invalid value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Case sensitivity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Record with 2 occurrences in same run (based on Match ID)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Account type is Internal (Will not process)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Mandatory field missing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Primary ID already taken by other user</a:t>
            </a:r>
          </a:p>
          <a:p>
            <a:pPr marL="457200" indent="-457200" defTabSz="914400" fontAlgn="auto">
              <a:spcBef>
                <a:spcPts val="0"/>
              </a:spcBef>
              <a:spcAft>
                <a:spcPts val="0"/>
              </a:spcAft>
              <a:buFont typeface="+mj-lt"/>
              <a:buAutoNum type="arabicPeriod"/>
              <a:defRPr/>
            </a:pPr>
            <a:r>
              <a:rPr lang="en-US" sz="1600" dirty="0">
                <a:latin typeface="Tahoma" panose="020B0604030504040204" pitchFamily="34" charset="0"/>
                <a:ea typeface="Tahoma" panose="020B0604030504040204" pitchFamily="34" charset="0"/>
                <a:cs typeface="Tahoma" panose="020B0604030504040204" pitchFamily="34" charset="0"/>
              </a:rPr>
              <a:t>XML parsing problems</a:t>
            </a:r>
          </a:p>
          <a:p>
            <a:pPr marL="457200" indent="-457200" defTabSz="914400" fontAlgn="auto">
              <a:spcBef>
                <a:spcPts val="0"/>
              </a:spcBef>
              <a:spcAft>
                <a:spcPts val="0"/>
              </a:spcAft>
              <a:buFont typeface="+mj-lt"/>
              <a:buAutoNum type="arabicPeriod"/>
              <a:defRPr/>
            </a:pPr>
            <a:r>
              <a:rPr lang="en-US" sz="1600" dirty="0">
                <a:latin typeface="Tahoma" panose="020B0604030504040204" pitchFamily="34" charset="0"/>
                <a:ea typeface="Tahoma" panose="020B0604030504040204" pitchFamily="34" charset="0"/>
                <a:cs typeface="Tahoma" panose="020B0604030504040204" pitchFamily="34" charset="0"/>
              </a:rPr>
              <a:t>Problematic characters</a:t>
            </a:r>
          </a:p>
          <a:p>
            <a:pPr marL="457200" indent="-457200" defTabSz="914400" fontAlgn="auto">
              <a:spcBef>
                <a:spcPts val="0"/>
              </a:spcBef>
              <a:spcAft>
                <a:spcPts val="0"/>
              </a:spcAft>
              <a:buFont typeface="+mj-lt"/>
              <a:buAutoNum type="arabicPeriod"/>
              <a:defRPr/>
            </a:pPr>
            <a:endParaRPr lang="en-US" dirty="0">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dirty="0"/>
          </a:p>
        </p:txBody>
      </p:sp>
      <p:cxnSp>
        <p:nvCxnSpPr>
          <p:cNvPr id="7" name="Straight Connector 6">
            <a:extLst>
              <a:ext uri="{FF2B5EF4-FFF2-40B4-BE49-F238E27FC236}">
                <a16:creationId xmlns:a16="http://schemas.microsoft.com/office/drawing/2014/main" id="{5CFCD969-2D89-47AC-8E2F-F9CDD28EB67D}"/>
              </a:ext>
            </a:extLst>
          </p:cNvPr>
          <p:cNvCxnSpPr/>
          <p:nvPr/>
        </p:nvCxnSpPr>
        <p:spPr>
          <a:xfrm>
            <a:off x="395536" y="861973"/>
            <a:ext cx="811051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87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41CD02-FD9E-46BE-9983-2642FB54C48A}"/>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19</a:t>
            </a:fld>
            <a:endParaRPr lang="en-US" dirty="0"/>
          </a:p>
        </p:txBody>
      </p:sp>
      <p:sp>
        <p:nvSpPr>
          <p:cNvPr id="4" name="Content Placeholder 3">
            <a:extLst>
              <a:ext uri="{FF2B5EF4-FFF2-40B4-BE49-F238E27FC236}">
                <a16:creationId xmlns:a16="http://schemas.microsoft.com/office/drawing/2014/main" id="{508AC71F-F015-4318-B6A3-6A88528EC0B6}"/>
              </a:ext>
            </a:extLst>
          </p:cNvPr>
          <p:cNvSpPr>
            <a:spLocks noGrp="1"/>
          </p:cNvSpPr>
          <p:nvPr>
            <p:ph idx="1"/>
          </p:nvPr>
        </p:nvSpPr>
        <p:spPr>
          <a:xfrm>
            <a:off x="0" y="2588593"/>
            <a:ext cx="8424936" cy="1284159"/>
          </a:xfrm>
        </p:spPr>
        <p:txBody>
          <a:bodyPr/>
          <a:lstStyle/>
          <a:p>
            <a:pPr algn="ctr"/>
            <a:r>
              <a:rPr lang="en-US" sz="6000" dirty="0">
                <a:latin typeface="Tahoma" panose="020B0604030504040204" pitchFamily="34" charset="0"/>
                <a:ea typeface="Tahoma" panose="020B0604030504040204" pitchFamily="34" charset="0"/>
                <a:cs typeface="Tahoma" panose="020B0604030504040204" pitchFamily="34" charset="0"/>
              </a:rPr>
              <a:t>Q and A</a:t>
            </a:r>
          </a:p>
        </p:txBody>
      </p:sp>
    </p:spTree>
    <p:extLst>
      <p:ext uri="{BB962C8B-B14F-4D97-AF65-F5344CB8AC3E}">
        <p14:creationId xmlns:p14="http://schemas.microsoft.com/office/powerpoint/2010/main" val="51185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DB1D33-626F-4ECA-87AE-675EAFB9D1C5}"/>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Today’s Agenda</a:t>
            </a:r>
          </a:p>
        </p:txBody>
      </p:sp>
      <p:sp>
        <p:nvSpPr>
          <p:cNvPr id="7" name="Content Placeholder 6">
            <a:extLst>
              <a:ext uri="{FF2B5EF4-FFF2-40B4-BE49-F238E27FC236}">
                <a16:creationId xmlns:a16="http://schemas.microsoft.com/office/drawing/2014/main" id="{8961AAB4-BAB0-4A50-B181-142E7AD9CF31}"/>
              </a:ext>
            </a:extLst>
          </p:cNvPr>
          <p:cNvSpPr>
            <a:spLocks noGrp="1"/>
          </p:cNvSpPr>
          <p:nvPr>
            <p:ph idx="1"/>
          </p:nvPr>
        </p:nvSpPr>
        <p:spPr>
          <a:xfrm>
            <a:off x="395536" y="1212112"/>
            <a:ext cx="8424936" cy="4508204"/>
          </a:xfrm>
        </p:spPr>
        <p:txBody>
          <a:bodyPr/>
          <a:lstStyle/>
          <a:p>
            <a:pPr marL="342900" indent="-342900">
              <a:lnSpc>
                <a:spcPct val="150000"/>
              </a:lnSpc>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SIS (Student Information System) Recap/Overview</a:t>
            </a:r>
          </a:p>
          <a:p>
            <a:pPr marL="342900" indent="-342900">
              <a:lnSpc>
                <a:spcPct val="150000"/>
              </a:lnSpc>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Account Types and Data Requirements</a:t>
            </a:r>
          </a:p>
          <a:p>
            <a:pPr marL="342900" indent="-342900">
              <a:lnSpc>
                <a:spcPct val="150000"/>
              </a:lnSpc>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S/FTP Definitions and Integration Profile Options</a:t>
            </a:r>
          </a:p>
          <a:p>
            <a:pPr marL="342900" indent="-342900">
              <a:lnSpc>
                <a:spcPct val="150000"/>
              </a:lnSpc>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Managing Patron Expiration and Purge Dates</a:t>
            </a:r>
          </a:p>
          <a:p>
            <a:pPr marL="342900" indent="-342900">
              <a:lnSpc>
                <a:spcPct val="150000"/>
              </a:lnSpc>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Importance of Designating a Preferred Address</a:t>
            </a:r>
          </a:p>
          <a:p>
            <a:pPr marL="342900" indent="-342900">
              <a:lnSpc>
                <a:spcPct val="150000"/>
              </a:lnSpc>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Implications of Processing Full vs. Partial Extracts of Patrons</a:t>
            </a:r>
          </a:p>
          <a:p>
            <a:pPr marL="342900" indent="-342900">
              <a:lnSpc>
                <a:spcPct val="150000"/>
              </a:lnSpc>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Troubleshooting a SIS Synchronization Job </a:t>
            </a:r>
          </a:p>
          <a:p>
            <a:pPr marL="342900" indent="-342900">
              <a:lnSpc>
                <a:spcPct val="150000"/>
              </a:lnSpc>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Tips for Automating the Creation and SFTP of the XML File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cxnSp>
        <p:nvCxnSpPr>
          <p:cNvPr id="3" name="Straight Connector 2">
            <a:extLst>
              <a:ext uri="{FF2B5EF4-FFF2-40B4-BE49-F238E27FC236}">
                <a16:creationId xmlns:a16="http://schemas.microsoft.com/office/drawing/2014/main" id="{966A2E73-AA69-452C-89B8-E26DB5C52510}"/>
              </a:ext>
            </a:extLst>
          </p:cNvPr>
          <p:cNvCxnSpPr/>
          <p:nvPr/>
        </p:nvCxnSpPr>
        <p:spPr>
          <a:xfrm>
            <a:off x="395536" y="861973"/>
            <a:ext cx="82912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911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5DDD6-5602-441A-B3AD-B23DD48F1007}"/>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20</a:t>
            </a:fld>
            <a:endParaRPr lang="en-US" dirty="0"/>
          </a:p>
        </p:txBody>
      </p:sp>
      <p:sp>
        <p:nvSpPr>
          <p:cNvPr id="3" name="Title 2">
            <a:extLst>
              <a:ext uri="{FF2B5EF4-FFF2-40B4-BE49-F238E27FC236}">
                <a16:creationId xmlns:a16="http://schemas.microsoft.com/office/drawing/2014/main" id="{C8681E6D-8EE2-4991-8705-5F437FB09C39}"/>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Contact</a:t>
            </a:r>
          </a:p>
        </p:txBody>
      </p:sp>
      <p:sp>
        <p:nvSpPr>
          <p:cNvPr id="4" name="Content Placeholder 3">
            <a:extLst>
              <a:ext uri="{FF2B5EF4-FFF2-40B4-BE49-F238E27FC236}">
                <a16:creationId xmlns:a16="http://schemas.microsoft.com/office/drawing/2014/main" id="{6DA89DA4-670F-45F5-8A3E-562B97C1CDDE}"/>
              </a:ext>
            </a:extLst>
          </p:cNvPr>
          <p:cNvSpPr>
            <a:spLocks noGrp="1"/>
          </p:cNvSpPr>
          <p:nvPr>
            <p:ph idx="1"/>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Chris Saunders – CARLI Contact for SIS Synchronization</a:t>
            </a:r>
          </a:p>
          <a:p>
            <a:r>
              <a:rPr lang="en-US" dirty="0">
                <a:latin typeface="Tahoma" panose="020B0604030504040204" pitchFamily="34" charset="0"/>
                <a:ea typeface="Tahoma" panose="020B0604030504040204" pitchFamily="34" charset="0"/>
                <a:cs typeface="Tahoma" panose="020B0604030504040204" pitchFamily="34" charset="0"/>
                <a:hlinkClick r:id="rId3"/>
              </a:rPr>
              <a:t>support@carli.Illinois.edu</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sz="2800" i="1" dirty="0">
                <a:latin typeface="Tahoma" panose="020B0604030504040204" pitchFamily="34" charset="0"/>
                <a:ea typeface="Tahoma" panose="020B0604030504040204" pitchFamily="34" charset="0"/>
                <a:cs typeface="Tahoma" panose="020B0604030504040204" pitchFamily="34" charset="0"/>
              </a:rPr>
              <a:t>Thank you!</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The next Open Office Hours will be on February 11</a:t>
            </a:r>
            <a:r>
              <a:rPr lang="en-US" baseline="30000" dirty="0">
                <a:latin typeface="Tahoma" panose="020B0604030504040204" pitchFamily="34" charset="0"/>
                <a:ea typeface="Tahoma" panose="020B0604030504040204" pitchFamily="34" charset="0"/>
                <a:cs typeface="Tahoma" panose="020B0604030504040204" pitchFamily="34" charset="0"/>
              </a:rPr>
              <a:t>th</a:t>
            </a:r>
            <a:r>
              <a:rPr lang="en-US"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cxnSp>
        <p:nvCxnSpPr>
          <p:cNvPr id="6" name="Straight Connector 5">
            <a:extLst>
              <a:ext uri="{FF2B5EF4-FFF2-40B4-BE49-F238E27FC236}">
                <a16:creationId xmlns:a16="http://schemas.microsoft.com/office/drawing/2014/main" id="{9BC9E2DF-A09D-426D-BC4B-6D42A2EEC281}"/>
              </a:ext>
            </a:extLst>
          </p:cNvPr>
          <p:cNvCxnSpPr/>
          <p:nvPr/>
        </p:nvCxnSpPr>
        <p:spPr>
          <a:xfrm>
            <a:off x="395536" y="861973"/>
            <a:ext cx="820334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99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7226B-01A1-41C9-A234-DD1C0E5F2854}"/>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3</a:t>
            </a:fld>
            <a:endParaRPr lang="en-US" dirty="0"/>
          </a:p>
        </p:txBody>
      </p:sp>
      <p:sp>
        <p:nvSpPr>
          <p:cNvPr id="3" name="Title 2">
            <a:extLst>
              <a:ext uri="{FF2B5EF4-FFF2-40B4-BE49-F238E27FC236}">
                <a16:creationId xmlns:a16="http://schemas.microsoft.com/office/drawing/2014/main" id="{64F4C1E1-8CF3-468E-B636-7D44D150D6B6}"/>
              </a:ext>
            </a:extLst>
          </p:cNvPr>
          <p:cNvSpPr>
            <a:spLocks noGrp="1"/>
          </p:cNvSpPr>
          <p:nvPr>
            <p:ph type="title"/>
          </p:nvPr>
        </p:nvSpPr>
        <p:spPr>
          <a:xfrm>
            <a:off x="395536" y="93888"/>
            <a:ext cx="8424936" cy="768085"/>
          </a:xfrm>
        </p:spPr>
        <p:txBody>
          <a:bodyPr/>
          <a:lstStyle/>
          <a:p>
            <a:r>
              <a:rPr lang="en-US" sz="3200" dirty="0">
                <a:latin typeface="Tahoma" panose="020B0604030504040204" pitchFamily="34" charset="0"/>
                <a:ea typeface="Tahoma" panose="020B0604030504040204" pitchFamily="34" charset="0"/>
                <a:cs typeface="Tahoma" panose="020B0604030504040204" pitchFamily="34" charset="0"/>
              </a:rPr>
              <a:t>SIS Synchronization Recap/Overview</a:t>
            </a:r>
          </a:p>
        </p:txBody>
      </p:sp>
      <p:cxnSp>
        <p:nvCxnSpPr>
          <p:cNvPr id="18" name="Straight Connector 17">
            <a:extLst>
              <a:ext uri="{FF2B5EF4-FFF2-40B4-BE49-F238E27FC236}">
                <a16:creationId xmlns:a16="http://schemas.microsoft.com/office/drawing/2014/main" id="{BFB6017C-3B16-4A1A-8DC3-FD51966D11B9}"/>
              </a:ext>
            </a:extLst>
          </p:cNvPr>
          <p:cNvCxnSpPr/>
          <p:nvPr/>
        </p:nvCxnSpPr>
        <p:spPr>
          <a:xfrm>
            <a:off x="280584" y="770913"/>
            <a:ext cx="8582831"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9" name="Content Placeholder 4">
            <a:extLst>
              <a:ext uri="{FF2B5EF4-FFF2-40B4-BE49-F238E27FC236}">
                <a16:creationId xmlns:a16="http://schemas.microsoft.com/office/drawing/2014/main" id="{9005E545-87BB-4D02-A699-E142B2FAE7EE}"/>
              </a:ext>
            </a:extLst>
          </p:cNvPr>
          <p:cNvGraphicFramePr>
            <a:graphicFrameLocks noGrp="1"/>
          </p:cNvGraphicFramePr>
          <p:nvPr>
            <p:ph idx="1"/>
            <p:extLst>
              <p:ext uri="{D42A27DB-BD31-4B8C-83A1-F6EECF244321}">
                <p14:modId xmlns:p14="http://schemas.microsoft.com/office/powerpoint/2010/main" val="1745454757"/>
              </p:ext>
            </p:extLst>
          </p:nvPr>
        </p:nvGraphicFramePr>
        <p:xfrm>
          <a:off x="280584" y="986301"/>
          <a:ext cx="8424936" cy="5305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82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7226B-01A1-41C9-A234-DD1C0E5F2854}"/>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800" b="0" i="0" u="none" strike="noStrike" kern="1200" cap="none" spc="0" normalizeH="0" baseline="0" noProof="0" smtClean="0">
                <a:ln>
                  <a:noFill/>
                </a:ln>
                <a:solidFill>
                  <a:srgbClr val="592C5F"/>
                </a:solidFill>
                <a:effectLst/>
                <a:uLnTx/>
                <a:uFillTx/>
                <a:latin typeface="Times New Roman" charset="0"/>
                <a:ea typeface="ＭＳ Ｐゴシック" charset="0"/>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srgbClr val="592C5F"/>
              </a:solidFill>
              <a:effectLst/>
              <a:uLnTx/>
              <a:uFillTx/>
              <a:latin typeface="Times New Roman" charset="0"/>
              <a:ea typeface="ＭＳ Ｐゴシック" charset="0"/>
            </a:endParaRPr>
          </a:p>
        </p:txBody>
      </p:sp>
      <p:sp>
        <p:nvSpPr>
          <p:cNvPr id="3" name="Title 2">
            <a:extLst>
              <a:ext uri="{FF2B5EF4-FFF2-40B4-BE49-F238E27FC236}">
                <a16:creationId xmlns:a16="http://schemas.microsoft.com/office/drawing/2014/main" id="{64F4C1E1-8CF3-468E-B636-7D44D150D6B6}"/>
              </a:ext>
            </a:extLst>
          </p:cNvPr>
          <p:cNvSpPr>
            <a:spLocks noGrp="1"/>
          </p:cNvSpPr>
          <p:nvPr>
            <p:ph type="title"/>
          </p:nvPr>
        </p:nvSpPr>
        <p:spPr>
          <a:xfrm>
            <a:off x="359532" y="19999"/>
            <a:ext cx="8424936" cy="768085"/>
          </a:xfrm>
        </p:spPr>
        <p:txBody>
          <a:bodyPr/>
          <a:lstStyle/>
          <a:p>
            <a:r>
              <a:rPr lang="en-US" sz="3200" dirty="0">
                <a:latin typeface="Tahoma" panose="020B0604030504040204" pitchFamily="34" charset="0"/>
                <a:ea typeface="Tahoma" panose="020B0604030504040204" pitchFamily="34" charset="0"/>
                <a:cs typeface="Tahoma" panose="020B0604030504040204" pitchFamily="34" charset="0"/>
              </a:rPr>
              <a:t>Account Types and Data Requirements</a:t>
            </a:r>
          </a:p>
        </p:txBody>
      </p:sp>
      <p:sp>
        <p:nvSpPr>
          <p:cNvPr id="4" name="TextBox 3">
            <a:extLst>
              <a:ext uri="{FF2B5EF4-FFF2-40B4-BE49-F238E27FC236}">
                <a16:creationId xmlns:a16="http://schemas.microsoft.com/office/drawing/2014/main" id="{429E4DB3-8D8B-400D-804E-F078E7D60127}"/>
              </a:ext>
            </a:extLst>
          </p:cNvPr>
          <p:cNvSpPr txBox="1"/>
          <p:nvPr/>
        </p:nvSpPr>
        <p:spPr>
          <a:xfrm>
            <a:off x="534548" y="1556169"/>
            <a:ext cx="8249920" cy="3785652"/>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Account Types:</a:t>
            </a:r>
          </a:p>
          <a:p>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1800" b="1" dirty="0">
                <a:latin typeface="Tahoma" panose="020B0604030504040204" pitchFamily="34" charset="0"/>
                <a:ea typeface="Tahoma" panose="020B0604030504040204" pitchFamily="34" charset="0"/>
                <a:cs typeface="Tahoma" panose="020B0604030504040204" pitchFamily="34" charset="0"/>
              </a:rPr>
              <a:t>Internal Users </a:t>
            </a:r>
            <a:r>
              <a:rPr lang="en-US" sz="1800" dirty="0">
                <a:latin typeface="Tahoma" panose="020B0604030504040204" pitchFamily="34" charset="0"/>
                <a:ea typeface="Tahoma" panose="020B0604030504040204" pitchFamily="34" charset="0"/>
                <a:cs typeface="Tahoma" panose="020B0604030504040204" pitchFamily="34" charset="0"/>
              </a:rPr>
              <a:t>-</a:t>
            </a:r>
            <a:r>
              <a:rPr lang="en-US" sz="1800" b="1"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Details are managed in Alma. They are created manually by library staff and updated only within Alma.  </a:t>
            </a:r>
          </a:p>
          <a:p>
            <a:pPr marL="342900" indent="-34290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1800" b="1" dirty="0">
                <a:latin typeface="Tahoma" panose="020B0604030504040204" pitchFamily="34" charset="0"/>
                <a:ea typeface="Tahoma" panose="020B0604030504040204" pitchFamily="34" charset="0"/>
                <a:cs typeface="Tahoma" panose="020B0604030504040204" pitchFamily="34" charset="0"/>
              </a:rPr>
              <a:t>External Users</a:t>
            </a:r>
            <a:r>
              <a:rPr lang="en-US" sz="1800" dirty="0">
                <a:latin typeface="Tahoma" panose="020B0604030504040204" pitchFamily="34" charset="0"/>
                <a:ea typeface="Tahoma" panose="020B0604030504040204" pitchFamily="34" charset="0"/>
                <a:cs typeface="Tahoma" panose="020B0604030504040204" pitchFamily="34" charset="0"/>
              </a:rPr>
              <a:t> - </a:t>
            </a:r>
            <a:r>
              <a:rPr lang="en-US" dirty="0">
                <a:latin typeface="Tahoma" panose="020B0604030504040204" pitchFamily="34" charset="0"/>
                <a:ea typeface="Tahoma" panose="020B0604030504040204" pitchFamily="34" charset="0"/>
                <a:cs typeface="Tahoma" panose="020B0604030504040204" pitchFamily="34" charset="0"/>
              </a:rPr>
              <a:t>S</a:t>
            </a:r>
            <a:r>
              <a:rPr lang="en-US" sz="1800" dirty="0">
                <a:latin typeface="Tahoma" panose="020B0604030504040204" pitchFamily="34" charset="0"/>
                <a:ea typeface="Tahoma" panose="020B0604030504040204" pitchFamily="34" charset="0"/>
                <a:cs typeface="Tahoma" panose="020B0604030504040204" pitchFamily="34" charset="0"/>
              </a:rPr>
              <a:t>tored and managed outside the library’s scope, usually in another system maintained by the institution (for example, in a </a:t>
            </a:r>
            <a:r>
              <a:rPr lang="en-US" sz="1800" dirty="0">
                <a:latin typeface="Tahoma" panose="020B0604030504040204" pitchFamily="34" charset="0"/>
                <a:ea typeface="Tahoma" panose="020B0604030504040204" pitchFamily="34" charset="0"/>
                <a:cs typeface="Tahoma" panose="020B0604030504040204" pitchFamily="34" charset="0"/>
                <a:hlinkClick r:id="rId3"/>
              </a:rPr>
              <a:t>Student Information System</a:t>
            </a:r>
            <a:r>
              <a:rPr lang="en-US" sz="1800" dirty="0">
                <a:latin typeface="Tahoma" panose="020B0604030504040204" pitchFamily="34" charset="0"/>
                <a:ea typeface="Tahoma" panose="020B0604030504040204" pitchFamily="34" charset="0"/>
                <a:cs typeface="Tahoma" panose="020B0604030504040204" pitchFamily="34" charset="0"/>
              </a:rPr>
              <a:t>). These users’ information is loaded into Alma and is synchronized on a regular basis. It is possible to update an external user’s information manually in Alma, but these updates are overwritten by the next synchronization with the user information system.</a:t>
            </a:r>
          </a:p>
          <a:p>
            <a:endParaRPr lang="en-US" dirty="0"/>
          </a:p>
        </p:txBody>
      </p:sp>
      <p:cxnSp>
        <p:nvCxnSpPr>
          <p:cNvPr id="6" name="Straight Connector 5">
            <a:extLst>
              <a:ext uri="{FF2B5EF4-FFF2-40B4-BE49-F238E27FC236}">
                <a16:creationId xmlns:a16="http://schemas.microsoft.com/office/drawing/2014/main" id="{8CC0B016-8900-4A3A-A4F6-A522BCC6FD64}"/>
              </a:ext>
            </a:extLst>
          </p:cNvPr>
          <p:cNvCxnSpPr/>
          <p:nvPr/>
        </p:nvCxnSpPr>
        <p:spPr>
          <a:xfrm>
            <a:off x="359532" y="788084"/>
            <a:ext cx="842493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78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7226B-01A1-41C9-A234-DD1C0E5F2854}"/>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800" b="0" i="0" u="none" strike="noStrike" kern="1200" cap="none" spc="0" normalizeH="0" baseline="0" noProof="0" smtClean="0">
                <a:ln>
                  <a:noFill/>
                </a:ln>
                <a:solidFill>
                  <a:srgbClr val="592C5F"/>
                </a:solidFill>
                <a:effectLst/>
                <a:uLnTx/>
                <a:uFillTx/>
                <a:latin typeface="Times New Roman" charset="0"/>
                <a:ea typeface="ＭＳ Ｐゴシック"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592C5F"/>
              </a:solidFill>
              <a:effectLst/>
              <a:uLnTx/>
              <a:uFillTx/>
              <a:latin typeface="Times New Roman" charset="0"/>
              <a:ea typeface="ＭＳ Ｐゴシック" charset="0"/>
            </a:endParaRPr>
          </a:p>
        </p:txBody>
      </p:sp>
      <p:sp>
        <p:nvSpPr>
          <p:cNvPr id="3" name="Title 2">
            <a:extLst>
              <a:ext uri="{FF2B5EF4-FFF2-40B4-BE49-F238E27FC236}">
                <a16:creationId xmlns:a16="http://schemas.microsoft.com/office/drawing/2014/main" id="{64F4C1E1-8CF3-468E-B636-7D44D150D6B6}"/>
              </a:ext>
            </a:extLst>
          </p:cNvPr>
          <p:cNvSpPr>
            <a:spLocks noGrp="1"/>
          </p:cNvSpPr>
          <p:nvPr>
            <p:ph type="title"/>
          </p:nvPr>
        </p:nvSpPr>
        <p:spPr>
          <a:xfrm>
            <a:off x="359532" y="19999"/>
            <a:ext cx="8424936" cy="768085"/>
          </a:xfrm>
        </p:spPr>
        <p:txBody>
          <a:bodyPr/>
          <a:lstStyle/>
          <a:p>
            <a:r>
              <a:rPr lang="en-US" sz="3200" dirty="0">
                <a:latin typeface="Tahoma" panose="020B0604030504040204" pitchFamily="34" charset="0"/>
                <a:ea typeface="Tahoma" panose="020B0604030504040204" pitchFamily="34" charset="0"/>
                <a:cs typeface="Tahoma" panose="020B0604030504040204" pitchFamily="34" charset="0"/>
              </a:rPr>
              <a:t>Account Types and Data Requirements</a:t>
            </a:r>
          </a:p>
        </p:txBody>
      </p:sp>
      <p:sp>
        <p:nvSpPr>
          <p:cNvPr id="4" name="TextBox 3">
            <a:extLst>
              <a:ext uri="{FF2B5EF4-FFF2-40B4-BE49-F238E27FC236}">
                <a16:creationId xmlns:a16="http://schemas.microsoft.com/office/drawing/2014/main" id="{429E4DB3-8D8B-400D-804E-F078E7D60127}"/>
              </a:ext>
            </a:extLst>
          </p:cNvPr>
          <p:cNvSpPr txBox="1"/>
          <p:nvPr/>
        </p:nvSpPr>
        <p:spPr>
          <a:xfrm>
            <a:off x="200722" y="1846100"/>
            <a:ext cx="8943278" cy="2215991"/>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Data Requirements:</a:t>
            </a:r>
          </a:p>
          <a:p>
            <a:endParaRPr lang="en-US" dirty="0">
              <a:latin typeface="Tahoma" panose="020B0604030504040204" pitchFamily="34" charset="0"/>
              <a:ea typeface="Tahoma" panose="020B0604030504040204" pitchFamily="34" charset="0"/>
              <a:cs typeface="Tahoma" panose="020B0604030504040204" pitchFamily="34" charset="0"/>
            </a:endParaRPr>
          </a:p>
          <a:p>
            <a:pPr marR="0" lvl="0" algn="l" defTabSz="457200" rtl="0" eaLnBrk="1" fontAlgn="base" latinLnBrk="0" hangingPunct="1">
              <a:lnSpc>
                <a:spcPct val="100000"/>
              </a:lnSpc>
              <a:spcBef>
                <a:spcPts val="600"/>
              </a:spcBef>
              <a:spcAft>
                <a:spcPts val="0"/>
              </a:spcAft>
              <a:buClr>
                <a:srgbClr val="592C5F"/>
              </a:buClr>
              <a:buSzTx/>
              <a:tabLst/>
              <a:defRPr/>
            </a:pPr>
            <a:r>
              <a:rPr kumimoji="0" lang="en-US" b="0" i="0" u="none" strike="noStrike" kern="1200" cap="none" spc="0" normalizeH="0" baseline="0" noProof="0" dirty="0">
                <a:ln>
                  <a:noFill/>
                </a:ln>
                <a:solidFill>
                  <a:srgbClr val="592C5F">
                    <a:lumMod val="85000"/>
                    <a:lumOff val="15000"/>
                  </a:srgbClr>
                </a:solidFill>
                <a:effectLst/>
                <a:uLnTx/>
                <a:uFillTx/>
                <a:latin typeface="Tahoma" panose="020B0604030504040204" pitchFamily="34" charset="0"/>
                <a:ea typeface="Tahoma" panose="020B0604030504040204" pitchFamily="34" charset="0"/>
                <a:cs typeface="Tahoma" panose="020B0604030504040204" pitchFamily="34" charset="0"/>
              </a:rPr>
              <a:t>1)  I-Share Mandatory Fields for User Records</a:t>
            </a:r>
          </a:p>
          <a:p>
            <a:pPr marL="0" marR="0" lvl="0" indent="0" algn="l" defTabSz="457200" rtl="0" eaLnBrk="1" fontAlgn="base" latinLnBrk="0" hangingPunct="1">
              <a:lnSpc>
                <a:spcPct val="100000"/>
              </a:lnSpc>
              <a:spcBef>
                <a:spcPts val="600"/>
              </a:spcBef>
              <a:spcAft>
                <a:spcPts val="0"/>
              </a:spcAft>
              <a:buClr>
                <a:srgbClr val="592C5F"/>
              </a:buClr>
              <a:buSzTx/>
              <a:buFontTx/>
              <a:buNone/>
              <a:tabLst/>
              <a:defRPr/>
            </a:pPr>
            <a:r>
              <a:rPr kumimoji="0" lang="en-US" b="0" i="0" u="none" strike="noStrike" kern="1200" cap="none" spc="0" normalizeH="0" baseline="0" noProof="0" dirty="0">
                <a:ln>
                  <a:noFill/>
                </a:ln>
                <a:solidFill>
                  <a:srgbClr val="592C5F">
                    <a:lumMod val="85000"/>
                    <a:lumOff val="15000"/>
                  </a:srgbClr>
                </a:solidFill>
                <a:effectLst/>
                <a:uLnTx/>
                <a:uFillTx/>
                <a:latin typeface="Tahoma" panose="020B0604030504040204" pitchFamily="34" charset="0"/>
                <a:ea typeface="Tahoma" panose="020B0604030504040204" pitchFamily="34" charset="0"/>
                <a:cs typeface="Tahoma" panose="020B0604030504040204" pitchFamily="34" charset="0"/>
                <a:hlinkClick r:id="rId3"/>
              </a:rPr>
              <a:t>https://www.carli.illinois.edu/products-services/i-share/alma/user_mandatory_fields</a:t>
            </a:r>
            <a:endParaRPr kumimoji="0" lang="en-US" b="0" i="0" u="none" strike="noStrike" kern="1200" cap="none" spc="0" normalizeH="0" baseline="0" noProof="0" dirty="0">
              <a:ln>
                <a:noFill/>
              </a:ln>
              <a:solidFill>
                <a:srgbClr val="592C5F">
                  <a:lumMod val="85000"/>
                  <a:lumOff val="1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arenR" startAt="2"/>
            </a:pPr>
            <a:r>
              <a:rPr lang="en-US" dirty="0">
                <a:latin typeface="Tahoma" panose="020B0604030504040204" pitchFamily="34" charset="0"/>
                <a:ea typeface="Tahoma" panose="020B0604030504040204" pitchFamily="34" charset="0"/>
                <a:cs typeface="Tahoma" panose="020B0604030504040204" pitchFamily="34" charset="0"/>
              </a:rPr>
              <a:t>Ex Libris User Record Data Dictionary</a:t>
            </a:r>
          </a:p>
          <a:p>
            <a:r>
              <a:rPr lang="en-US" dirty="0">
                <a:latin typeface="Tahoma" panose="020B0604030504040204" pitchFamily="34" charset="0"/>
                <a:ea typeface="Tahoma" panose="020B0604030504040204" pitchFamily="34" charset="0"/>
                <a:cs typeface="Tahoma" panose="020B0604030504040204" pitchFamily="34" charset="0"/>
                <a:hlinkClick r:id="rId4"/>
              </a:rPr>
              <a:t>https://developers.exlibrisgroup.com/alma/apis/docs/xsd/rest_user.xsd</a:t>
            </a:r>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a:extLst>
              <a:ext uri="{FF2B5EF4-FFF2-40B4-BE49-F238E27FC236}">
                <a16:creationId xmlns:a16="http://schemas.microsoft.com/office/drawing/2014/main" id="{8CC0B016-8900-4A3A-A4F6-A522BCC6FD64}"/>
              </a:ext>
            </a:extLst>
          </p:cNvPr>
          <p:cNvCxnSpPr/>
          <p:nvPr/>
        </p:nvCxnSpPr>
        <p:spPr>
          <a:xfrm>
            <a:off x="359532" y="788084"/>
            <a:ext cx="842493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15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7226B-01A1-41C9-A234-DD1C0E5F2854}"/>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800" b="0" i="0" u="none" strike="noStrike" kern="1200" cap="none" spc="0" normalizeH="0" baseline="0" noProof="0" smtClean="0">
                <a:ln>
                  <a:noFill/>
                </a:ln>
                <a:solidFill>
                  <a:srgbClr val="592C5F"/>
                </a:solidFill>
                <a:effectLst/>
                <a:uLnTx/>
                <a:uFillTx/>
                <a:latin typeface="Times New Roman" charset="0"/>
                <a:ea typeface="ＭＳ Ｐゴシック"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592C5F"/>
              </a:solidFill>
              <a:effectLst/>
              <a:uLnTx/>
              <a:uFillTx/>
              <a:latin typeface="Times New Roman" charset="0"/>
              <a:ea typeface="ＭＳ Ｐゴシック" charset="0"/>
            </a:endParaRPr>
          </a:p>
        </p:txBody>
      </p:sp>
      <p:sp>
        <p:nvSpPr>
          <p:cNvPr id="3" name="Title 2">
            <a:extLst>
              <a:ext uri="{FF2B5EF4-FFF2-40B4-BE49-F238E27FC236}">
                <a16:creationId xmlns:a16="http://schemas.microsoft.com/office/drawing/2014/main" id="{64F4C1E1-8CF3-468E-B636-7D44D150D6B6}"/>
              </a:ext>
            </a:extLst>
          </p:cNvPr>
          <p:cNvSpPr>
            <a:spLocks noGrp="1"/>
          </p:cNvSpPr>
          <p:nvPr>
            <p:ph type="title"/>
          </p:nvPr>
        </p:nvSpPr>
        <p:spPr>
          <a:xfrm>
            <a:off x="359532" y="19999"/>
            <a:ext cx="8424936" cy="768085"/>
          </a:xfrm>
        </p:spPr>
        <p:txBody>
          <a:bodyPr/>
          <a:lstStyle/>
          <a:p>
            <a:r>
              <a:rPr lang="en-US" sz="3200" dirty="0">
                <a:latin typeface="Tahoma" panose="020B0604030504040204" pitchFamily="34" charset="0"/>
                <a:ea typeface="Tahoma" panose="020B0604030504040204" pitchFamily="34" charset="0"/>
                <a:cs typeface="Tahoma" panose="020B0604030504040204" pitchFamily="34" charset="0"/>
              </a:rPr>
              <a:t>S/FTP Definitions</a:t>
            </a:r>
          </a:p>
        </p:txBody>
      </p:sp>
      <p:sp>
        <p:nvSpPr>
          <p:cNvPr id="4" name="TextBox 3">
            <a:extLst>
              <a:ext uri="{FF2B5EF4-FFF2-40B4-BE49-F238E27FC236}">
                <a16:creationId xmlns:a16="http://schemas.microsoft.com/office/drawing/2014/main" id="{429E4DB3-8D8B-400D-804E-F078E7D60127}"/>
              </a:ext>
            </a:extLst>
          </p:cNvPr>
          <p:cNvSpPr txBox="1"/>
          <p:nvPr/>
        </p:nvSpPr>
        <p:spPr>
          <a:xfrm>
            <a:off x="823742" y="1375023"/>
            <a:ext cx="8249920" cy="3970318"/>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CARLI has pre-configured 2 S/FTP definitions:</a:t>
            </a:r>
          </a:p>
          <a:p>
            <a:endParaRPr lang="en-US" sz="2400" dirty="0">
              <a:latin typeface="Tahoma" panose="020B0604030504040204" pitchFamily="34" charset="0"/>
              <a:ea typeface="Tahoma" panose="020B0604030504040204" pitchFamily="34" charset="0"/>
              <a:cs typeface="Tahoma" panose="020B0604030504040204" pitchFamily="34" charset="0"/>
            </a:endParaRPr>
          </a:p>
          <a:p>
            <a:pPr marL="914400" indent="-457200">
              <a:buAutoNum type="arabicParenR"/>
            </a:pPr>
            <a:r>
              <a:rPr lang="en-US" sz="2400" dirty="0">
                <a:latin typeface="Tahoma" panose="020B0604030504040204" pitchFamily="34" charset="0"/>
                <a:ea typeface="Tahoma" panose="020B0604030504040204" pitchFamily="34" charset="0"/>
                <a:cs typeface="Tahoma" panose="020B0604030504040204" pitchFamily="34" charset="0"/>
              </a:rPr>
              <a:t>CARLI FTP Server (</a:t>
            </a:r>
            <a:r>
              <a:rPr lang="en-US" sz="2400" dirty="0" err="1">
                <a:latin typeface="Tahoma" panose="020B0604030504040204" pitchFamily="34" charset="0"/>
                <a:ea typeface="Tahoma" panose="020B0604030504040204" pitchFamily="34" charset="0"/>
                <a:cs typeface="Tahoma" panose="020B0604030504040204" pitchFamily="34" charset="0"/>
              </a:rPr>
              <a:t>unscoped</a:t>
            </a:r>
            <a:r>
              <a:rPr lang="en-US" sz="2400" dirty="0">
                <a:latin typeface="Tahoma" panose="020B0604030504040204" pitchFamily="34" charset="0"/>
                <a:ea typeface="Tahoma" panose="020B0604030504040204" pitchFamily="34" charset="0"/>
                <a:cs typeface="Tahoma" panose="020B0604030504040204" pitchFamily="34" charset="0"/>
              </a:rPr>
              <a:t>)</a:t>
            </a:r>
          </a:p>
          <a:p>
            <a:pPr marL="914400" indent="-457200">
              <a:buAutoNum type="arabicParenR"/>
            </a:pPr>
            <a:r>
              <a:rPr lang="en-US" sz="2400" dirty="0">
                <a:latin typeface="Tahoma" panose="020B0604030504040204" pitchFamily="34" charset="0"/>
                <a:ea typeface="Tahoma" panose="020B0604030504040204" pitchFamily="34" charset="0"/>
                <a:cs typeface="Tahoma" panose="020B0604030504040204" pitchFamily="34" charset="0"/>
              </a:rPr>
              <a:t>CARLI FTP Server (key authentication) </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There is a new option that Ex Libris made available in December:</a:t>
            </a:r>
          </a:p>
          <a:p>
            <a:pPr marL="914400" indent="-457200">
              <a:buAutoNum type="arabicParenR" startAt="3"/>
            </a:pPr>
            <a:endParaRPr lang="en-US" sz="2400" dirty="0">
              <a:latin typeface="Tahoma" panose="020B0604030504040204" pitchFamily="34" charset="0"/>
              <a:ea typeface="Tahoma" panose="020B0604030504040204" pitchFamily="34" charset="0"/>
              <a:cs typeface="Tahoma" panose="020B0604030504040204" pitchFamily="34" charset="0"/>
            </a:endParaRPr>
          </a:p>
          <a:p>
            <a:pPr marL="914400" indent="-457200">
              <a:buAutoNum type="arabicParenR" startAt="3"/>
            </a:pPr>
            <a:r>
              <a:rPr lang="en-US" sz="2400" dirty="0">
                <a:latin typeface="Tahoma" panose="020B0604030504040204" pitchFamily="34" charset="0"/>
                <a:ea typeface="Tahoma" panose="020B0604030504040204" pitchFamily="34" charset="0"/>
                <a:cs typeface="Tahoma" panose="020B0604030504040204" pitchFamily="34" charset="0"/>
              </a:rPr>
              <a:t>Ex Libris Secure FTP Service</a:t>
            </a:r>
          </a:p>
          <a:p>
            <a:pPr marL="914400"/>
            <a:r>
              <a:rPr lang="en-US" dirty="0">
                <a:latin typeface="Tahoma" panose="020B0604030504040204" pitchFamily="34" charset="0"/>
                <a:ea typeface="Tahoma" panose="020B0604030504040204" pitchFamily="34" charset="0"/>
                <a:cs typeface="Tahoma" panose="020B0604030504040204" pitchFamily="34" charset="0"/>
                <a:hlinkClick r:id="rId3"/>
              </a:rPr>
              <a:t>Developer Network - Ex Libris S/FTP Service</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cxnSp>
        <p:nvCxnSpPr>
          <p:cNvPr id="6" name="Straight Connector 5">
            <a:extLst>
              <a:ext uri="{FF2B5EF4-FFF2-40B4-BE49-F238E27FC236}">
                <a16:creationId xmlns:a16="http://schemas.microsoft.com/office/drawing/2014/main" id="{8CC0B016-8900-4A3A-A4F6-A522BCC6FD64}"/>
              </a:ext>
            </a:extLst>
          </p:cNvPr>
          <p:cNvCxnSpPr/>
          <p:nvPr/>
        </p:nvCxnSpPr>
        <p:spPr>
          <a:xfrm>
            <a:off x="359532" y="788084"/>
            <a:ext cx="842493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82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510A04-7769-4521-A444-1BFBB392FCB1}"/>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7</a:t>
            </a:fld>
            <a:endParaRPr lang="en-US" dirty="0"/>
          </a:p>
        </p:txBody>
      </p:sp>
      <p:pic>
        <p:nvPicPr>
          <p:cNvPr id="6" name="Content Placeholder 5">
            <a:extLst>
              <a:ext uri="{FF2B5EF4-FFF2-40B4-BE49-F238E27FC236}">
                <a16:creationId xmlns:a16="http://schemas.microsoft.com/office/drawing/2014/main" id="{35D707F6-4077-4D35-9143-AF217114BAC3}"/>
              </a:ext>
            </a:extLst>
          </p:cNvPr>
          <p:cNvPicPr>
            <a:picLocks noGrp="1" noChangeAspect="1"/>
          </p:cNvPicPr>
          <p:nvPr>
            <p:ph idx="1"/>
          </p:nvPr>
        </p:nvPicPr>
        <p:blipFill>
          <a:blip r:embed="rId3"/>
          <a:stretch>
            <a:fillRect/>
          </a:stretch>
        </p:blipFill>
        <p:spPr>
          <a:xfrm>
            <a:off x="152400" y="380999"/>
            <a:ext cx="8991600" cy="6035055"/>
          </a:xfrm>
        </p:spPr>
      </p:pic>
      <p:sp>
        <p:nvSpPr>
          <p:cNvPr id="7" name="TextBox 6">
            <a:extLst>
              <a:ext uri="{FF2B5EF4-FFF2-40B4-BE49-F238E27FC236}">
                <a16:creationId xmlns:a16="http://schemas.microsoft.com/office/drawing/2014/main" id="{B4DA2FE9-5335-4D3A-B9DD-CCFF02E0A4C1}"/>
              </a:ext>
            </a:extLst>
          </p:cNvPr>
          <p:cNvSpPr txBox="1"/>
          <p:nvPr/>
        </p:nvSpPr>
        <p:spPr>
          <a:xfrm>
            <a:off x="152400" y="0"/>
            <a:ext cx="8991600" cy="380999"/>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Alma -&gt; Configuration -&gt; General -&gt; External Systems -&gt; S/FTP Definitions</a:t>
            </a:r>
          </a:p>
        </p:txBody>
      </p:sp>
    </p:spTree>
    <p:extLst>
      <p:ext uri="{BB962C8B-B14F-4D97-AF65-F5344CB8AC3E}">
        <p14:creationId xmlns:p14="http://schemas.microsoft.com/office/powerpoint/2010/main" val="78935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DD85F8-16DB-44A9-81A5-F17B91161F16}"/>
              </a:ext>
            </a:extLst>
          </p:cNvPr>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8</a:t>
            </a:fld>
            <a:endParaRPr lang="en-US" dirty="0"/>
          </a:p>
        </p:txBody>
      </p:sp>
      <p:pic>
        <p:nvPicPr>
          <p:cNvPr id="6" name="Content Placeholder 5">
            <a:extLst>
              <a:ext uri="{FF2B5EF4-FFF2-40B4-BE49-F238E27FC236}">
                <a16:creationId xmlns:a16="http://schemas.microsoft.com/office/drawing/2014/main" id="{713C3B12-D576-45D6-8A7F-17DA26157C5B}"/>
              </a:ext>
            </a:extLst>
          </p:cNvPr>
          <p:cNvPicPr>
            <a:picLocks noGrp="1" noChangeAspect="1"/>
          </p:cNvPicPr>
          <p:nvPr>
            <p:ph idx="1"/>
          </p:nvPr>
        </p:nvPicPr>
        <p:blipFill>
          <a:blip r:embed="rId3"/>
          <a:stretch>
            <a:fillRect/>
          </a:stretch>
        </p:blipFill>
        <p:spPr>
          <a:xfrm>
            <a:off x="152401" y="390796"/>
            <a:ext cx="8991600" cy="6025258"/>
          </a:xfrm>
        </p:spPr>
      </p:pic>
      <p:sp>
        <p:nvSpPr>
          <p:cNvPr id="7" name="TextBox 6">
            <a:extLst>
              <a:ext uri="{FF2B5EF4-FFF2-40B4-BE49-F238E27FC236}">
                <a16:creationId xmlns:a16="http://schemas.microsoft.com/office/drawing/2014/main" id="{883ECEF0-21AF-43F8-9476-CE764BBFB5D4}"/>
              </a:ext>
            </a:extLst>
          </p:cNvPr>
          <p:cNvSpPr txBox="1"/>
          <p:nvPr/>
        </p:nvSpPr>
        <p:spPr>
          <a:xfrm>
            <a:off x="152400" y="0"/>
            <a:ext cx="8991600" cy="380999"/>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Alma -&gt; Configuration -&gt; General -&gt; External Systems -&gt; S/FTP Definitions -&gt; Edit</a:t>
            </a:r>
          </a:p>
        </p:txBody>
      </p:sp>
      <p:sp>
        <p:nvSpPr>
          <p:cNvPr id="3" name="Arrow: Left 2">
            <a:extLst>
              <a:ext uri="{FF2B5EF4-FFF2-40B4-BE49-F238E27FC236}">
                <a16:creationId xmlns:a16="http://schemas.microsoft.com/office/drawing/2014/main" id="{8139748B-3DF2-47C9-BA8C-2DEC13519054}"/>
              </a:ext>
            </a:extLst>
          </p:cNvPr>
          <p:cNvSpPr/>
          <p:nvPr/>
        </p:nvSpPr>
        <p:spPr>
          <a:xfrm rot="10800000">
            <a:off x="745724" y="3311371"/>
            <a:ext cx="497150" cy="11762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Bent 7">
            <a:extLst>
              <a:ext uri="{FF2B5EF4-FFF2-40B4-BE49-F238E27FC236}">
                <a16:creationId xmlns:a16="http://schemas.microsoft.com/office/drawing/2014/main" id="{64D55B9D-8EF5-4F94-B613-04A256222376}"/>
              </a:ext>
            </a:extLst>
          </p:cNvPr>
          <p:cNvSpPr/>
          <p:nvPr/>
        </p:nvSpPr>
        <p:spPr>
          <a:xfrm rot="5400000">
            <a:off x="4071151" y="3777449"/>
            <a:ext cx="1154097" cy="221942"/>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6BC1E0E8-4D2A-44A3-9375-56058B19D15C}"/>
              </a:ext>
            </a:extLst>
          </p:cNvPr>
          <p:cNvSpPr txBox="1"/>
          <p:nvPr/>
        </p:nvSpPr>
        <p:spPr>
          <a:xfrm>
            <a:off x="4119239" y="4475266"/>
            <a:ext cx="4669654" cy="307777"/>
          </a:xfrm>
          <a:prstGeom prst="rect">
            <a:avLst/>
          </a:prstGeom>
          <a:noFill/>
        </p:spPr>
        <p:txBody>
          <a:bodyPr wrap="square" rtlCol="0">
            <a:spAutoFit/>
          </a:bodyPr>
          <a:lstStyle/>
          <a:p>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Becomes /home/</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mmcftp</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/upload/ALMA</a:t>
            </a:r>
          </a:p>
        </p:txBody>
      </p:sp>
    </p:spTree>
    <p:extLst>
      <p:ext uri="{BB962C8B-B14F-4D97-AF65-F5344CB8AC3E}">
        <p14:creationId xmlns:p14="http://schemas.microsoft.com/office/powerpoint/2010/main" val="2390660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7226B-01A1-41C9-A234-DD1C0E5F2854}"/>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800" b="0" i="0" u="none" strike="noStrike" kern="1200" cap="none" spc="0" normalizeH="0" baseline="0" noProof="0" smtClean="0">
                <a:ln>
                  <a:noFill/>
                </a:ln>
                <a:solidFill>
                  <a:srgbClr val="592C5F"/>
                </a:solidFill>
                <a:effectLst/>
                <a:uLnTx/>
                <a:uFillTx/>
                <a:latin typeface="Times New Roman" charset="0"/>
                <a:ea typeface="ＭＳ Ｐゴシック"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592C5F"/>
              </a:solidFill>
              <a:effectLst/>
              <a:uLnTx/>
              <a:uFillTx/>
              <a:latin typeface="Times New Roman" charset="0"/>
              <a:ea typeface="ＭＳ Ｐゴシック" charset="0"/>
            </a:endParaRPr>
          </a:p>
        </p:txBody>
      </p:sp>
      <p:sp>
        <p:nvSpPr>
          <p:cNvPr id="3" name="Title 2">
            <a:extLst>
              <a:ext uri="{FF2B5EF4-FFF2-40B4-BE49-F238E27FC236}">
                <a16:creationId xmlns:a16="http://schemas.microsoft.com/office/drawing/2014/main" id="{64F4C1E1-8CF3-468E-B636-7D44D150D6B6}"/>
              </a:ext>
            </a:extLst>
          </p:cNvPr>
          <p:cNvSpPr>
            <a:spLocks noGrp="1"/>
          </p:cNvSpPr>
          <p:nvPr>
            <p:ph type="title"/>
          </p:nvPr>
        </p:nvSpPr>
        <p:spPr>
          <a:xfrm>
            <a:off x="629317" y="92682"/>
            <a:ext cx="8424936" cy="768085"/>
          </a:xfrm>
        </p:spPr>
        <p:txBody>
          <a:bodyPr/>
          <a:lstStyle/>
          <a:p>
            <a:r>
              <a:rPr lang="en-US" sz="3200" dirty="0">
                <a:latin typeface="Tahoma" panose="020B0604030504040204" pitchFamily="34" charset="0"/>
                <a:ea typeface="Tahoma" panose="020B0604030504040204" pitchFamily="34" charset="0"/>
                <a:cs typeface="Tahoma" panose="020B0604030504040204" pitchFamily="34" charset="0"/>
              </a:rPr>
              <a:t>SIS Integration Profile Options</a:t>
            </a:r>
          </a:p>
        </p:txBody>
      </p:sp>
      <p:sp>
        <p:nvSpPr>
          <p:cNvPr id="4" name="TextBox 3">
            <a:extLst>
              <a:ext uri="{FF2B5EF4-FFF2-40B4-BE49-F238E27FC236}">
                <a16:creationId xmlns:a16="http://schemas.microsoft.com/office/drawing/2014/main" id="{429E4DB3-8D8B-400D-804E-F078E7D60127}"/>
              </a:ext>
            </a:extLst>
          </p:cNvPr>
          <p:cNvSpPr txBox="1"/>
          <p:nvPr/>
        </p:nvSpPr>
        <p:spPr>
          <a:xfrm>
            <a:off x="1379025" y="1738532"/>
            <a:ext cx="8249920" cy="2215991"/>
          </a:xfrm>
          <a:prstGeom prst="rect">
            <a:avLst/>
          </a:prstGeom>
          <a:noFill/>
        </p:spPr>
        <p:txBody>
          <a:bodyPr wrap="square" rtlCol="0">
            <a:spAutoFit/>
          </a:bodyPr>
          <a:lstStyle/>
          <a:p>
            <a:pPr marL="285750" indent="-285750">
              <a:buFontTx/>
              <a:buChar char="-"/>
            </a:pPr>
            <a:r>
              <a:rPr lang="en-US" sz="2400" dirty="0">
                <a:latin typeface="Tahoma" panose="020B0604030504040204" pitchFamily="34" charset="0"/>
                <a:ea typeface="Tahoma" panose="020B0604030504040204" pitchFamily="34" charset="0"/>
                <a:cs typeface="Tahoma" panose="020B0604030504040204" pitchFamily="34" charset="0"/>
              </a:rPr>
              <a:t>S/FTP Connection Type</a:t>
            </a:r>
          </a:p>
          <a:p>
            <a:pPr marL="285750" indent="-285750">
              <a:buFontTx/>
              <a:buChar char="-"/>
            </a:pPr>
            <a:r>
              <a:rPr lang="en-US" sz="2400" dirty="0">
                <a:latin typeface="Tahoma" panose="020B0604030504040204" pitchFamily="34" charset="0"/>
                <a:ea typeface="Tahoma" panose="020B0604030504040204" pitchFamily="34" charset="0"/>
                <a:cs typeface="Tahoma" panose="020B0604030504040204" pitchFamily="34" charset="0"/>
              </a:rPr>
              <a:t>Input File Path</a:t>
            </a:r>
          </a:p>
          <a:p>
            <a:pPr marL="285750" indent="-285750">
              <a:buFontTx/>
              <a:buChar char="-"/>
            </a:pPr>
            <a:r>
              <a:rPr lang="en-US" sz="2400" dirty="0">
                <a:latin typeface="Tahoma" panose="020B0604030504040204" pitchFamily="34" charset="0"/>
                <a:ea typeface="Tahoma" panose="020B0604030504040204" pitchFamily="34" charset="0"/>
                <a:cs typeface="Tahoma" panose="020B0604030504040204" pitchFamily="34" charset="0"/>
              </a:rPr>
              <a:t>Match ID</a:t>
            </a:r>
          </a:p>
          <a:p>
            <a:pPr marL="285750" indent="-285750">
              <a:buFontTx/>
              <a:buChar char="-"/>
            </a:pPr>
            <a:r>
              <a:rPr lang="en-US" sz="2400" dirty="0">
                <a:latin typeface="Tahoma" panose="020B0604030504040204" pitchFamily="34" charset="0"/>
                <a:ea typeface="Tahoma" panose="020B0604030504040204" pitchFamily="34" charset="0"/>
                <a:cs typeface="Tahoma" panose="020B0604030504040204" pitchFamily="34" charset="0"/>
              </a:rPr>
              <a:t>Schedule (to Automate Run)</a:t>
            </a:r>
          </a:p>
          <a:p>
            <a:pPr marL="285750" indent="-285750">
              <a:buFontTx/>
              <a:buChar char="-"/>
            </a:pPr>
            <a:r>
              <a:rPr lang="en-US" sz="2400" dirty="0">
                <a:latin typeface="Tahoma" panose="020B0604030504040204" pitchFamily="34" charset="0"/>
                <a:ea typeface="Tahoma" panose="020B0604030504040204" pitchFamily="34" charset="0"/>
                <a:cs typeface="Tahoma" panose="020B0604030504040204" pitchFamily="34" charset="0"/>
              </a:rPr>
              <a:t>Email Notifications  (One-Time or Scheduled Run)</a:t>
            </a:r>
          </a:p>
          <a:p>
            <a:pPr marL="285750" indent="-285750">
              <a:buFontTx/>
              <a:buChar char="-"/>
            </a:pPr>
            <a:endParaRPr lang="en-US" dirty="0"/>
          </a:p>
        </p:txBody>
      </p:sp>
      <p:cxnSp>
        <p:nvCxnSpPr>
          <p:cNvPr id="6" name="Straight Connector 5">
            <a:extLst>
              <a:ext uri="{FF2B5EF4-FFF2-40B4-BE49-F238E27FC236}">
                <a16:creationId xmlns:a16="http://schemas.microsoft.com/office/drawing/2014/main" id="{3A1FB1A3-6222-4067-8542-E7FEA1946E93}"/>
              </a:ext>
            </a:extLst>
          </p:cNvPr>
          <p:cNvCxnSpPr/>
          <p:nvPr/>
        </p:nvCxnSpPr>
        <p:spPr>
          <a:xfrm>
            <a:off x="457200" y="860767"/>
            <a:ext cx="815926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9252303"/>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D67523387C5B4AAB996200C7BAFE99" ma:contentTypeVersion="5" ma:contentTypeDescription="Create a new document." ma:contentTypeScope="" ma:versionID="28698ac8d9d509a954b07ee1cd511143">
  <xsd:schema xmlns:xsd="http://www.w3.org/2001/XMLSchema" xmlns:xs="http://www.w3.org/2001/XMLSchema" xmlns:p="http://schemas.microsoft.com/office/2006/metadata/properties" xmlns:ns3="fc9ce62f-40da-47c8-b13e-8a56fc003a16" xmlns:ns4="f003eaac-2883-4589-8aa5-94e656a642bb" targetNamespace="http://schemas.microsoft.com/office/2006/metadata/properties" ma:root="true" ma:fieldsID="36ea68ea28fcb15ae71b9e1381007bc3" ns3:_="" ns4:_="">
    <xsd:import namespace="fc9ce62f-40da-47c8-b13e-8a56fc003a16"/>
    <xsd:import namespace="f003eaac-2883-4589-8aa5-94e656a642b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9ce62f-40da-47c8-b13e-8a56fc003a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03eaac-2883-4589-8aa5-94e656a642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9662B0-CCEB-4CA1-A423-97E1C5EB93FA}">
  <ds:schemaRefs>
    <ds:schemaRef ds:uri="http://schemas.microsoft.com/sharepoint/v3/contenttype/forms"/>
  </ds:schemaRefs>
</ds:datastoreItem>
</file>

<file path=customXml/itemProps2.xml><?xml version="1.0" encoding="utf-8"?>
<ds:datastoreItem xmlns:ds="http://schemas.openxmlformats.org/officeDocument/2006/customXml" ds:itemID="{E08965EF-0290-4D30-B747-D953A5004FD7}">
  <ds:schemaRefs>
    <ds:schemaRef ds:uri="f003eaac-2883-4589-8aa5-94e656a642bb"/>
    <ds:schemaRef ds:uri="fc9ce62f-40da-47c8-b13e-8a56fc003a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91BE48-CDEC-41D5-9783-4E81C7DC11FB}">
  <ds:schemaRefs>
    <ds:schemaRef ds:uri="http://purl.org/dc/terms/"/>
    <ds:schemaRef ds:uri="http://schemas.openxmlformats.org/package/2006/metadata/core-properties"/>
    <ds:schemaRef ds:uri="http://schemas.microsoft.com/office/2006/documentManagement/types"/>
    <ds:schemaRef ds:uri="fc9ce62f-40da-47c8-b13e-8a56fc003a16"/>
    <ds:schemaRef ds:uri="http://purl.org/dc/elements/1.1/"/>
    <ds:schemaRef ds:uri="http://schemas.microsoft.com/office/2006/metadata/properties"/>
    <ds:schemaRef ds:uri="http://schemas.microsoft.com/office/infopath/2007/PartnerControls"/>
    <ds:schemaRef ds:uri="f003eaac-2883-4589-8aa5-94e656a642b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13945</TotalTime>
  <Words>5200</Words>
  <Application>Microsoft Office PowerPoint</Application>
  <PresentationFormat>On-screen Show (4:3)</PresentationFormat>
  <Paragraphs>302</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Tahoma</vt:lpstr>
      <vt:lpstr>Times New Roman</vt:lpstr>
      <vt:lpstr>Presentation11</vt:lpstr>
      <vt:lpstr>I-Share Alma Primo VE Office hours will start shortly</vt:lpstr>
      <vt:lpstr>Today’s Agenda</vt:lpstr>
      <vt:lpstr>SIS Synchronization Recap/Overview</vt:lpstr>
      <vt:lpstr>Account Types and Data Requirements</vt:lpstr>
      <vt:lpstr>Account Types and Data Requirements</vt:lpstr>
      <vt:lpstr>S/FTP Definitions</vt:lpstr>
      <vt:lpstr>PowerPoint Presentation</vt:lpstr>
      <vt:lpstr>PowerPoint Presentation</vt:lpstr>
      <vt:lpstr>SIS Integration Profile Options</vt:lpstr>
      <vt:lpstr>PowerPoint Presentation</vt:lpstr>
      <vt:lpstr>PowerPoint Presentation</vt:lpstr>
      <vt:lpstr>PowerPoint Presentation</vt:lpstr>
      <vt:lpstr>PowerPoint Presentation</vt:lpstr>
      <vt:lpstr>Managing Patron Expiration and Purge Dates </vt:lpstr>
      <vt:lpstr>Managing Patron Expiration and Purge Dates </vt:lpstr>
      <vt:lpstr>Importance of Designating a Preferred Address </vt:lpstr>
      <vt:lpstr>Implications of Processing Full vs. Partial Extracts of Patrons </vt:lpstr>
      <vt:lpstr>Troubleshooting a SIS Synchronization Job</vt:lpstr>
      <vt:lpstr>PowerPoint Presentation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Haley Ahlers</dc:creator>
  <cp:lastModifiedBy>Saunders, Christopher</cp:lastModifiedBy>
  <cp:revision>241</cp:revision>
  <cp:lastPrinted>2019-11-07T15:23:44Z</cp:lastPrinted>
  <dcterms:created xsi:type="dcterms:W3CDTF">2015-11-10T17:47:17Z</dcterms:created>
  <dcterms:modified xsi:type="dcterms:W3CDTF">2021-01-28T19:32:31Z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0x010100EFD67523387C5B4AAB996200C7BAFE99</vt:lpwstr>
  </property>
</Properties>
</file>