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1.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embeddings/oleObject2.bin" ContentType="application/vnd.openxmlformats-officedocument.oleObject"/>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9"/>
  </p:notesMasterIdLst>
  <p:handoutMasterIdLst>
    <p:handoutMasterId r:id="rId50"/>
  </p:handoutMasterIdLst>
  <p:sldIdLst>
    <p:sldId id="256" r:id="rId2"/>
    <p:sldId id="257" r:id="rId3"/>
    <p:sldId id="306" r:id="rId4"/>
    <p:sldId id="307" r:id="rId5"/>
    <p:sldId id="258" r:id="rId6"/>
    <p:sldId id="259" r:id="rId7"/>
    <p:sldId id="260" r:id="rId8"/>
    <p:sldId id="300" r:id="rId9"/>
    <p:sldId id="261" r:id="rId10"/>
    <p:sldId id="262" r:id="rId11"/>
    <p:sldId id="308" r:id="rId12"/>
    <p:sldId id="303" r:id="rId13"/>
    <p:sldId id="264" r:id="rId14"/>
    <p:sldId id="265" r:id="rId15"/>
    <p:sldId id="268" r:id="rId16"/>
    <p:sldId id="269" r:id="rId17"/>
    <p:sldId id="288" r:id="rId18"/>
    <p:sldId id="267" r:id="rId19"/>
    <p:sldId id="266" r:id="rId20"/>
    <p:sldId id="302" r:id="rId21"/>
    <p:sldId id="301" r:id="rId22"/>
    <p:sldId id="270" r:id="rId23"/>
    <p:sldId id="315" r:id="rId24"/>
    <p:sldId id="309" r:id="rId25"/>
    <p:sldId id="292" r:id="rId26"/>
    <p:sldId id="293" r:id="rId27"/>
    <p:sldId id="311" r:id="rId28"/>
    <p:sldId id="312" r:id="rId29"/>
    <p:sldId id="290" r:id="rId30"/>
    <p:sldId id="274" r:id="rId31"/>
    <p:sldId id="294" r:id="rId32"/>
    <p:sldId id="295" r:id="rId33"/>
    <p:sldId id="275" r:id="rId34"/>
    <p:sldId id="276" r:id="rId35"/>
    <p:sldId id="278" r:id="rId36"/>
    <p:sldId id="305" r:id="rId37"/>
    <p:sldId id="279" r:id="rId38"/>
    <p:sldId id="296" r:id="rId39"/>
    <p:sldId id="297" r:id="rId40"/>
    <p:sldId id="280" r:id="rId41"/>
    <p:sldId id="281" r:id="rId42"/>
    <p:sldId id="298" r:id="rId43"/>
    <p:sldId id="299" r:id="rId44"/>
    <p:sldId id="284" r:id="rId45"/>
    <p:sldId id="316" r:id="rId46"/>
    <p:sldId id="285" r:id="rId47"/>
    <p:sldId id="314" r:id="rId4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C10565A-AA99-468F-8D00-BD0815B3467E}">
          <p14:sldIdLst/>
        </p14:section>
        <p14:section name="Introductions" id="{FD978171-E453-4028-9480-291E064B7A55}">
          <p14:sldIdLst>
            <p14:sldId id="256"/>
            <p14:sldId id="257"/>
            <p14:sldId id="306"/>
          </p14:sldIdLst>
        </p14:section>
        <p14:section name="Methodology and Structure" id="{7041D449-A57F-4363-9FE3-376BB30A3EAC}">
          <p14:sldIdLst>
            <p14:sldId id="307"/>
            <p14:sldId id="258"/>
            <p14:sldId id="259"/>
            <p14:sldId id="260"/>
            <p14:sldId id="300"/>
            <p14:sldId id="261"/>
            <p14:sldId id="262"/>
          </p14:sldIdLst>
        </p14:section>
        <p14:section name="Untitled Section" id="{B030E07E-8D28-4B7E-9D9F-7B6ABA351C94}">
          <p14:sldIdLst>
            <p14:sldId id="308"/>
            <p14:sldId id="303"/>
            <p14:sldId id="264"/>
            <p14:sldId id="265"/>
            <p14:sldId id="268"/>
            <p14:sldId id="269"/>
            <p14:sldId id="288"/>
            <p14:sldId id="267"/>
            <p14:sldId id="266"/>
            <p14:sldId id="302"/>
            <p14:sldId id="301"/>
            <p14:sldId id="270"/>
            <p14:sldId id="315"/>
          </p14:sldIdLst>
        </p14:section>
        <p14:section name="Trends within the Data" id="{30C417AD-93E2-49FB-BADF-73A882A01C4E}">
          <p14:sldIdLst>
            <p14:sldId id="309"/>
            <p14:sldId id="292"/>
            <p14:sldId id="293"/>
            <p14:sldId id="311"/>
            <p14:sldId id="312"/>
          </p14:sldIdLst>
        </p14:section>
        <p14:section name="Vendor Comparison" id="{A51642C8-7726-4F2D-9DDF-1A99BA5A3861}">
          <p14:sldIdLst>
            <p14:sldId id="290"/>
            <p14:sldId id="274"/>
            <p14:sldId id="294"/>
            <p14:sldId id="295"/>
            <p14:sldId id="275"/>
            <p14:sldId id="276"/>
            <p14:sldId id="278"/>
            <p14:sldId id="305"/>
            <p14:sldId id="279"/>
            <p14:sldId id="296"/>
            <p14:sldId id="297"/>
            <p14:sldId id="280"/>
            <p14:sldId id="281"/>
            <p14:sldId id="298"/>
            <p14:sldId id="299"/>
            <p14:sldId id="284"/>
            <p14:sldId id="316"/>
            <p14:sldId id="285"/>
            <p14:sldId id="31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69808" autoAdjust="0"/>
  </p:normalViewPr>
  <p:slideViewPr>
    <p:cSldViewPr>
      <p:cViewPr>
        <p:scale>
          <a:sx n="90" d="100"/>
          <a:sy n="90" d="100"/>
        </p:scale>
        <p:origin x="-1632" y="376"/>
      </p:cViewPr>
      <p:guideLst>
        <p:guide orient="horz" pos="2160"/>
        <p:guide pos="2880"/>
      </p:guideLst>
    </p:cSldViewPr>
  </p:slideViewPr>
  <p:outlineViewPr>
    <p:cViewPr>
      <p:scale>
        <a:sx n="33" d="100"/>
        <a:sy n="33" d="100"/>
      </p:scale>
      <p:origin x="0" y="416"/>
    </p:cViewPr>
  </p:outlineViewPr>
  <p:notesTextViewPr>
    <p:cViewPr>
      <p:scale>
        <a:sx n="114" d="100"/>
        <a:sy n="114"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5524F464-7988-4697-8563-A32522555CC2}" type="datetimeFigureOut">
              <a:rPr lang="en-US" smtClean="0"/>
              <a:t>2/2/11</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4E26EAD0-04E3-4E33-B0CE-A308008C30AB}" type="slidenum">
              <a:rPr lang="en-US" smtClean="0"/>
              <a:t>‹#›</a:t>
            </a:fld>
            <a:endParaRPr lang="en-US"/>
          </a:p>
        </p:txBody>
      </p:sp>
    </p:spTree>
    <p:extLst>
      <p:ext uri="{BB962C8B-B14F-4D97-AF65-F5344CB8AC3E}">
        <p14:creationId xmlns:p14="http://schemas.microsoft.com/office/powerpoint/2010/main" val="1499865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3B99250D-040F-41D5-BCC9-0FA72B713611}" type="datetimeFigureOut">
              <a:rPr lang="en-US" smtClean="0"/>
              <a:t>2/2/11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87A38A8A-7834-49F1-89C4-0B7F4CBF4136}" type="slidenum">
              <a:rPr lang="en-US" smtClean="0"/>
              <a:t>‹#›</a:t>
            </a:fld>
            <a:endParaRPr lang="en-US"/>
          </a:p>
        </p:txBody>
      </p:sp>
    </p:spTree>
    <p:extLst>
      <p:ext uri="{BB962C8B-B14F-4D97-AF65-F5344CB8AC3E}">
        <p14:creationId xmlns:p14="http://schemas.microsoft.com/office/powerpoint/2010/main" val="2921563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38A8A-7834-49F1-89C4-0B7F4CBF4136}" type="slidenum">
              <a:rPr lang="en-US" smtClean="0"/>
              <a:t>1</a:t>
            </a:fld>
            <a:endParaRPr lang="en-US"/>
          </a:p>
        </p:txBody>
      </p:sp>
    </p:spTree>
    <p:extLst>
      <p:ext uri="{BB962C8B-B14F-4D97-AF65-F5344CB8AC3E}">
        <p14:creationId xmlns:p14="http://schemas.microsoft.com/office/powerpoint/2010/main" val="2048630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38A8A-7834-49F1-89C4-0B7F4CBF4136}" type="slidenum">
              <a:rPr lang="en-US" smtClean="0"/>
              <a:t>10</a:t>
            </a:fld>
            <a:endParaRPr lang="en-US"/>
          </a:p>
        </p:txBody>
      </p:sp>
    </p:spTree>
    <p:extLst>
      <p:ext uri="{BB962C8B-B14F-4D97-AF65-F5344CB8AC3E}">
        <p14:creationId xmlns:p14="http://schemas.microsoft.com/office/powerpoint/2010/main" val="3675987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38A8A-7834-49F1-89C4-0B7F4CBF4136}" type="slidenum">
              <a:rPr lang="en-US" smtClean="0"/>
              <a:t>11</a:t>
            </a:fld>
            <a:endParaRPr lang="en-US"/>
          </a:p>
        </p:txBody>
      </p:sp>
    </p:spTree>
    <p:extLst>
      <p:ext uri="{BB962C8B-B14F-4D97-AF65-F5344CB8AC3E}">
        <p14:creationId xmlns:p14="http://schemas.microsoft.com/office/powerpoint/2010/main" val="1177486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7A38A8A-7834-49F1-89C4-0B7F4CBF4136}" type="slidenum">
              <a:rPr lang="en-US" smtClean="0"/>
              <a:t>12</a:t>
            </a:fld>
            <a:endParaRPr lang="en-US"/>
          </a:p>
        </p:txBody>
      </p:sp>
    </p:spTree>
    <p:extLst>
      <p:ext uri="{BB962C8B-B14F-4D97-AF65-F5344CB8AC3E}">
        <p14:creationId xmlns:p14="http://schemas.microsoft.com/office/powerpoint/2010/main" val="2606248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38A8A-7834-49F1-89C4-0B7F4CBF4136}" type="slidenum">
              <a:rPr lang="en-US" smtClean="0"/>
              <a:t>13</a:t>
            </a:fld>
            <a:endParaRPr lang="en-US"/>
          </a:p>
        </p:txBody>
      </p:sp>
    </p:spTree>
    <p:extLst>
      <p:ext uri="{BB962C8B-B14F-4D97-AF65-F5344CB8AC3E}">
        <p14:creationId xmlns:p14="http://schemas.microsoft.com/office/powerpoint/2010/main" val="1699562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7A38A8A-7834-49F1-89C4-0B7F4CBF4136}" type="slidenum">
              <a:rPr lang="en-US" smtClean="0"/>
              <a:t>14</a:t>
            </a:fld>
            <a:endParaRPr lang="en-US"/>
          </a:p>
        </p:txBody>
      </p:sp>
    </p:spTree>
    <p:extLst>
      <p:ext uri="{BB962C8B-B14F-4D97-AF65-F5344CB8AC3E}">
        <p14:creationId xmlns:p14="http://schemas.microsoft.com/office/powerpoint/2010/main" val="3361126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7A38A8A-7834-49F1-89C4-0B7F4CBF4136}" type="slidenum">
              <a:rPr lang="en-US" smtClean="0"/>
              <a:t>15</a:t>
            </a:fld>
            <a:endParaRPr lang="en-US"/>
          </a:p>
        </p:txBody>
      </p:sp>
    </p:spTree>
    <p:extLst>
      <p:ext uri="{BB962C8B-B14F-4D97-AF65-F5344CB8AC3E}">
        <p14:creationId xmlns:p14="http://schemas.microsoft.com/office/powerpoint/2010/main" val="3403596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38A8A-7834-49F1-89C4-0B7F4CBF4136}" type="slidenum">
              <a:rPr lang="en-US" smtClean="0"/>
              <a:t>16</a:t>
            </a:fld>
            <a:endParaRPr lang="en-US"/>
          </a:p>
        </p:txBody>
      </p:sp>
    </p:spTree>
    <p:extLst>
      <p:ext uri="{BB962C8B-B14F-4D97-AF65-F5344CB8AC3E}">
        <p14:creationId xmlns:p14="http://schemas.microsoft.com/office/powerpoint/2010/main" val="3361126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A38A8A-7834-49F1-89C4-0B7F4CBF4136}" type="slidenum">
              <a:rPr lang="en-US" smtClean="0"/>
              <a:t>17</a:t>
            </a:fld>
            <a:endParaRPr lang="en-US"/>
          </a:p>
        </p:txBody>
      </p:sp>
    </p:spTree>
    <p:extLst>
      <p:ext uri="{BB962C8B-B14F-4D97-AF65-F5344CB8AC3E}">
        <p14:creationId xmlns:p14="http://schemas.microsoft.com/office/powerpoint/2010/main" val="319008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38A8A-7834-49F1-89C4-0B7F4CBF4136}" type="slidenum">
              <a:rPr lang="en-US" smtClean="0"/>
              <a:t>18</a:t>
            </a:fld>
            <a:endParaRPr lang="en-US"/>
          </a:p>
        </p:txBody>
      </p:sp>
    </p:spTree>
    <p:extLst>
      <p:ext uri="{BB962C8B-B14F-4D97-AF65-F5344CB8AC3E}">
        <p14:creationId xmlns:p14="http://schemas.microsoft.com/office/powerpoint/2010/main" val="3361126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38A8A-7834-49F1-89C4-0B7F4CBF4136}" type="slidenum">
              <a:rPr lang="en-US" smtClean="0"/>
              <a:t>19</a:t>
            </a:fld>
            <a:endParaRPr lang="en-US"/>
          </a:p>
        </p:txBody>
      </p:sp>
    </p:spTree>
    <p:extLst>
      <p:ext uri="{BB962C8B-B14F-4D97-AF65-F5344CB8AC3E}">
        <p14:creationId xmlns:p14="http://schemas.microsoft.com/office/powerpoint/2010/main" val="3515986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38A8A-7834-49F1-89C4-0B7F4CBF4136}" type="slidenum">
              <a:rPr lang="en-US" smtClean="0"/>
              <a:t>2</a:t>
            </a:fld>
            <a:endParaRPr lang="en-US"/>
          </a:p>
        </p:txBody>
      </p:sp>
    </p:spTree>
    <p:extLst>
      <p:ext uri="{BB962C8B-B14F-4D97-AF65-F5344CB8AC3E}">
        <p14:creationId xmlns:p14="http://schemas.microsoft.com/office/powerpoint/2010/main" val="3192388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38A8A-7834-49F1-89C4-0B7F4CBF4136}" type="slidenum">
              <a:rPr lang="en-US" smtClean="0"/>
              <a:t>20</a:t>
            </a:fld>
            <a:endParaRPr lang="en-US"/>
          </a:p>
        </p:txBody>
      </p:sp>
    </p:spTree>
    <p:extLst>
      <p:ext uri="{BB962C8B-B14F-4D97-AF65-F5344CB8AC3E}">
        <p14:creationId xmlns:p14="http://schemas.microsoft.com/office/powerpoint/2010/main" val="3515986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38A8A-7834-49F1-89C4-0B7F4CBF4136}" type="slidenum">
              <a:rPr lang="en-US" smtClean="0"/>
              <a:t>21</a:t>
            </a:fld>
            <a:endParaRPr lang="en-US"/>
          </a:p>
        </p:txBody>
      </p:sp>
    </p:spTree>
    <p:extLst>
      <p:ext uri="{BB962C8B-B14F-4D97-AF65-F5344CB8AC3E}">
        <p14:creationId xmlns:p14="http://schemas.microsoft.com/office/powerpoint/2010/main" val="3515986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38A8A-7834-49F1-89C4-0B7F4CBF4136}" type="slidenum">
              <a:rPr lang="en-US" smtClean="0"/>
              <a:t>22</a:t>
            </a:fld>
            <a:endParaRPr lang="en-US"/>
          </a:p>
        </p:txBody>
      </p:sp>
    </p:spTree>
    <p:extLst>
      <p:ext uri="{BB962C8B-B14F-4D97-AF65-F5344CB8AC3E}">
        <p14:creationId xmlns:p14="http://schemas.microsoft.com/office/powerpoint/2010/main" val="3307925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b" latinLnBrk="0" hangingPunct="1"/>
            <a:endParaRPr lang="en-US" dirty="0"/>
          </a:p>
        </p:txBody>
      </p:sp>
      <p:sp>
        <p:nvSpPr>
          <p:cNvPr id="4" name="Slide Number Placeholder 3"/>
          <p:cNvSpPr>
            <a:spLocks noGrp="1"/>
          </p:cNvSpPr>
          <p:nvPr>
            <p:ph type="sldNum" sz="quarter" idx="10"/>
          </p:nvPr>
        </p:nvSpPr>
        <p:spPr/>
        <p:txBody>
          <a:bodyPr/>
          <a:lstStyle/>
          <a:p>
            <a:fld id="{87A38A8A-7834-49F1-89C4-0B7F4CBF4136}" type="slidenum">
              <a:rPr lang="en-US" smtClean="0"/>
              <a:t>23</a:t>
            </a:fld>
            <a:endParaRPr lang="en-US"/>
          </a:p>
        </p:txBody>
      </p:sp>
    </p:spTree>
    <p:extLst>
      <p:ext uri="{BB962C8B-B14F-4D97-AF65-F5344CB8AC3E}">
        <p14:creationId xmlns:p14="http://schemas.microsoft.com/office/powerpoint/2010/main" val="2224866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38A8A-7834-49F1-89C4-0B7F4CBF4136}" type="slidenum">
              <a:rPr lang="en-US" smtClean="0"/>
              <a:t>24</a:t>
            </a:fld>
            <a:endParaRPr lang="en-US"/>
          </a:p>
        </p:txBody>
      </p:sp>
    </p:spTree>
    <p:extLst>
      <p:ext uri="{BB962C8B-B14F-4D97-AF65-F5344CB8AC3E}">
        <p14:creationId xmlns:p14="http://schemas.microsoft.com/office/powerpoint/2010/main" val="6082949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38A8A-7834-49F1-89C4-0B7F4CBF4136}" type="slidenum">
              <a:rPr lang="en-US" smtClean="0"/>
              <a:t>25</a:t>
            </a:fld>
            <a:endParaRPr lang="en-US"/>
          </a:p>
        </p:txBody>
      </p:sp>
    </p:spTree>
    <p:extLst>
      <p:ext uri="{BB962C8B-B14F-4D97-AF65-F5344CB8AC3E}">
        <p14:creationId xmlns:p14="http://schemas.microsoft.com/office/powerpoint/2010/main" val="3883213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38A8A-7834-49F1-89C4-0B7F4CBF4136}" type="slidenum">
              <a:rPr lang="en-US" smtClean="0"/>
              <a:t>26</a:t>
            </a:fld>
            <a:endParaRPr lang="en-US"/>
          </a:p>
        </p:txBody>
      </p:sp>
    </p:spTree>
    <p:extLst>
      <p:ext uri="{BB962C8B-B14F-4D97-AF65-F5344CB8AC3E}">
        <p14:creationId xmlns:p14="http://schemas.microsoft.com/office/powerpoint/2010/main" val="38832135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38A8A-7834-49F1-89C4-0B7F4CBF4136}" type="slidenum">
              <a:rPr lang="en-US" smtClean="0"/>
              <a:t>27</a:t>
            </a:fld>
            <a:endParaRPr lang="en-US"/>
          </a:p>
        </p:txBody>
      </p:sp>
    </p:spTree>
    <p:extLst>
      <p:ext uri="{BB962C8B-B14F-4D97-AF65-F5344CB8AC3E}">
        <p14:creationId xmlns:p14="http://schemas.microsoft.com/office/powerpoint/2010/main" val="19578777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38A8A-7834-49F1-89C4-0B7F4CBF4136}" type="slidenum">
              <a:rPr lang="en-US" smtClean="0"/>
              <a:t>28</a:t>
            </a:fld>
            <a:endParaRPr lang="en-US"/>
          </a:p>
        </p:txBody>
      </p:sp>
    </p:spTree>
    <p:extLst>
      <p:ext uri="{BB962C8B-B14F-4D97-AF65-F5344CB8AC3E}">
        <p14:creationId xmlns:p14="http://schemas.microsoft.com/office/powerpoint/2010/main" val="36064642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38A8A-7834-49F1-89C4-0B7F4CBF4136}" type="slidenum">
              <a:rPr lang="en-US" smtClean="0"/>
              <a:t>29</a:t>
            </a:fld>
            <a:endParaRPr lang="en-US"/>
          </a:p>
        </p:txBody>
      </p:sp>
    </p:spTree>
    <p:extLst>
      <p:ext uri="{BB962C8B-B14F-4D97-AF65-F5344CB8AC3E}">
        <p14:creationId xmlns:p14="http://schemas.microsoft.com/office/powerpoint/2010/main" val="1330266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38A8A-7834-49F1-89C4-0B7F4CBF4136}" type="slidenum">
              <a:rPr lang="en-US" smtClean="0"/>
              <a:t>3</a:t>
            </a:fld>
            <a:endParaRPr lang="en-US"/>
          </a:p>
        </p:txBody>
      </p:sp>
    </p:spTree>
    <p:extLst>
      <p:ext uri="{BB962C8B-B14F-4D97-AF65-F5344CB8AC3E}">
        <p14:creationId xmlns:p14="http://schemas.microsoft.com/office/powerpoint/2010/main" val="41788036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7A38A8A-7834-49F1-89C4-0B7F4CBF4136}" type="slidenum">
              <a:rPr lang="en-US" smtClean="0"/>
              <a:t>30</a:t>
            </a:fld>
            <a:endParaRPr lang="en-US"/>
          </a:p>
        </p:txBody>
      </p:sp>
    </p:spTree>
    <p:extLst>
      <p:ext uri="{BB962C8B-B14F-4D97-AF65-F5344CB8AC3E}">
        <p14:creationId xmlns:p14="http://schemas.microsoft.com/office/powerpoint/2010/main" val="14478881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38A8A-7834-49F1-89C4-0B7F4CBF4136}" type="slidenum">
              <a:rPr lang="en-US" smtClean="0"/>
              <a:t>31</a:t>
            </a:fld>
            <a:endParaRPr lang="en-US"/>
          </a:p>
        </p:txBody>
      </p:sp>
    </p:spTree>
    <p:extLst>
      <p:ext uri="{BB962C8B-B14F-4D97-AF65-F5344CB8AC3E}">
        <p14:creationId xmlns:p14="http://schemas.microsoft.com/office/powerpoint/2010/main" val="24346061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A38A8A-7834-49F1-89C4-0B7F4CBF4136}" type="slidenum">
              <a:rPr lang="en-US" smtClean="0"/>
              <a:t>32</a:t>
            </a:fld>
            <a:endParaRPr lang="en-US"/>
          </a:p>
        </p:txBody>
      </p:sp>
    </p:spTree>
    <p:extLst>
      <p:ext uri="{BB962C8B-B14F-4D97-AF65-F5344CB8AC3E}">
        <p14:creationId xmlns:p14="http://schemas.microsoft.com/office/powerpoint/2010/main" val="10546733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38A8A-7834-49F1-89C4-0B7F4CBF4136}" type="slidenum">
              <a:rPr lang="en-US" smtClean="0"/>
              <a:t>33</a:t>
            </a:fld>
            <a:endParaRPr lang="en-US"/>
          </a:p>
        </p:txBody>
      </p:sp>
    </p:spTree>
    <p:extLst>
      <p:ext uri="{BB962C8B-B14F-4D97-AF65-F5344CB8AC3E}">
        <p14:creationId xmlns:p14="http://schemas.microsoft.com/office/powerpoint/2010/main" val="15130302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38A8A-7834-49F1-89C4-0B7F4CBF4136}" type="slidenum">
              <a:rPr lang="en-US" smtClean="0"/>
              <a:t>34</a:t>
            </a:fld>
            <a:endParaRPr lang="en-US"/>
          </a:p>
        </p:txBody>
      </p:sp>
    </p:spTree>
    <p:extLst>
      <p:ext uri="{BB962C8B-B14F-4D97-AF65-F5344CB8AC3E}">
        <p14:creationId xmlns:p14="http://schemas.microsoft.com/office/powerpoint/2010/main" val="25965488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38A8A-7834-49F1-89C4-0B7F4CBF4136}" type="slidenum">
              <a:rPr lang="en-US" smtClean="0"/>
              <a:t>35</a:t>
            </a:fld>
            <a:endParaRPr lang="en-US"/>
          </a:p>
        </p:txBody>
      </p:sp>
    </p:spTree>
    <p:extLst>
      <p:ext uri="{BB962C8B-B14F-4D97-AF65-F5344CB8AC3E}">
        <p14:creationId xmlns:p14="http://schemas.microsoft.com/office/powerpoint/2010/main" val="6562529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38A8A-7834-49F1-89C4-0B7F4CBF4136}" type="slidenum">
              <a:rPr lang="en-US" smtClean="0"/>
              <a:t>36</a:t>
            </a:fld>
            <a:endParaRPr lang="en-US"/>
          </a:p>
        </p:txBody>
      </p:sp>
    </p:spTree>
    <p:extLst>
      <p:ext uri="{BB962C8B-B14F-4D97-AF65-F5344CB8AC3E}">
        <p14:creationId xmlns:p14="http://schemas.microsoft.com/office/powerpoint/2010/main" val="6562529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38A8A-7834-49F1-89C4-0B7F4CBF4136}" type="slidenum">
              <a:rPr lang="en-US" smtClean="0"/>
              <a:t>37</a:t>
            </a:fld>
            <a:endParaRPr lang="en-US"/>
          </a:p>
        </p:txBody>
      </p:sp>
    </p:spTree>
    <p:extLst>
      <p:ext uri="{BB962C8B-B14F-4D97-AF65-F5344CB8AC3E}">
        <p14:creationId xmlns:p14="http://schemas.microsoft.com/office/powerpoint/2010/main" val="41895165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38A8A-7834-49F1-89C4-0B7F4CBF4136}" type="slidenum">
              <a:rPr lang="en-US" smtClean="0"/>
              <a:t>38</a:t>
            </a:fld>
            <a:endParaRPr lang="en-US"/>
          </a:p>
        </p:txBody>
      </p:sp>
    </p:spTree>
    <p:extLst>
      <p:ext uri="{BB962C8B-B14F-4D97-AF65-F5344CB8AC3E}">
        <p14:creationId xmlns:p14="http://schemas.microsoft.com/office/powerpoint/2010/main" val="41703089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A38A8A-7834-49F1-89C4-0B7F4CBF4136}" type="slidenum">
              <a:rPr lang="en-US" smtClean="0"/>
              <a:t>39</a:t>
            </a:fld>
            <a:endParaRPr lang="en-US"/>
          </a:p>
        </p:txBody>
      </p:sp>
    </p:spTree>
    <p:extLst>
      <p:ext uri="{BB962C8B-B14F-4D97-AF65-F5344CB8AC3E}">
        <p14:creationId xmlns:p14="http://schemas.microsoft.com/office/powerpoint/2010/main" val="1277343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A38A8A-7834-49F1-89C4-0B7F4CBF4136}" type="slidenum">
              <a:rPr lang="en-US" smtClean="0"/>
              <a:t>4</a:t>
            </a:fld>
            <a:endParaRPr lang="en-US"/>
          </a:p>
        </p:txBody>
      </p:sp>
    </p:spTree>
    <p:extLst>
      <p:ext uri="{BB962C8B-B14F-4D97-AF65-F5344CB8AC3E}">
        <p14:creationId xmlns:p14="http://schemas.microsoft.com/office/powerpoint/2010/main" val="39091852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7A38A8A-7834-49F1-89C4-0B7F4CBF4136}" type="slidenum">
              <a:rPr lang="en-US" smtClean="0"/>
              <a:t>40</a:t>
            </a:fld>
            <a:endParaRPr lang="en-US"/>
          </a:p>
        </p:txBody>
      </p:sp>
    </p:spTree>
    <p:extLst>
      <p:ext uri="{BB962C8B-B14F-4D97-AF65-F5344CB8AC3E}">
        <p14:creationId xmlns:p14="http://schemas.microsoft.com/office/powerpoint/2010/main" val="14946191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38A8A-7834-49F1-89C4-0B7F4CBF4136}" type="slidenum">
              <a:rPr lang="en-US" smtClean="0"/>
              <a:t>41</a:t>
            </a:fld>
            <a:endParaRPr lang="en-US"/>
          </a:p>
        </p:txBody>
      </p:sp>
    </p:spTree>
    <p:extLst>
      <p:ext uri="{BB962C8B-B14F-4D97-AF65-F5344CB8AC3E}">
        <p14:creationId xmlns:p14="http://schemas.microsoft.com/office/powerpoint/2010/main" val="36801521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A38A8A-7834-49F1-89C4-0B7F4CBF4136}" type="slidenum">
              <a:rPr lang="en-US" smtClean="0"/>
              <a:t>42</a:t>
            </a:fld>
            <a:endParaRPr lang="en-US"/>
          </a:p>
        </p:txBody>
      </p:sp>
    </p:spTree>
    <p:extLst>
      <p:ext uri="{BB962C8B-B14F-4D97-AF65-F5344CB8AC3E}">
        <p14:creationId xmlns:p14="http://schemas.microsoft.com/office/powerpoint/2010/main" val="4275410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A38A8A-7834-49F1-89C4-0B7F4CBF4136}" type="slidenum">
              <a:rPr lang="en-US" smtClean="0"/>
              <a:t>43</a:t>
            </a:fld>
            <a:endParaRPr lang="en-US"/>
          </a:p>
        </p:txBody>
      </p:sp>
    </p:spTree>
    <p:extLst>
      <p:ext uri="{BB962C8B-B14F-4D97-AF65-F5344CB8AC3E}">
        <p14:creationId xmlns:p14="http://schemas.microsoft.com/office/powerpoint/2010/main" val="33231221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38A8A-7834-49F1-89C4-0B7F4CBF4136}" type="slidenum">
              <a:rPr lang="en-US" smtClean="0"/>
              <a:t>44</a:t>
            </a:fld>
            <a:endParaRPr lang="en-US"/>
          </a:p>
        </p:txBody>
      </p:sp>
    </p:spTree>
    <p:extLst>
      <p:ext uri="{BB962C8B-B14F-4D97-AF65-F5344CB8AC3E}">
        <p14:creationId xmlns:p14="http://schemas.microsoft.com/office/powerpoint/2010/main" val="42513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38A8A-7834-49F1-89C4-0B7F4CBF4136}" type="slidenum">
              <a:rPr lang="en-US" smtClean="0"/>
              <a:t>45</a:t>
            </a:fld>
            <a:endParaRPr lang="en-US"/>
          </a:p>
        </p:txBody>
      </p:sp>
    </p:spTree>
    <p:extLst>
      <p:ext uri="{BB962C8B-B14F-4D97-AF65-F5344CB8AC3E}">
        <p14:creationId xmlns:p14="http://schemas.microsoft.com/office/powerpoint/2010/main" val="5303496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38A8A-7834-49F1-89C4-0B7F4CBF4136}" type="slidenum">
              <a:rPr lang="en-US" smtClean="0"/>
              <a:t>46</a:t>
            </a:fld>
            <a:endParaRPr lang="en-US"/>
          </a:p>
        </p:txBody>
      </p:sp>
    </p:spTree>
    <p:extLst>
      <p:ext uri="{BB962C8B-B14F-4D97-AF65-F5344CB8AC3E}">
        <p14:creationId xmlns:p14="http://schemas.microsoft.com/office/powerpoint/2010/main" val="27855999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A38A8A-7834-49F1-89C4-0B7F4CBF4136}" type="slidenum">
              <a:rPr lang="en-US" smtClean="0"/>
              <a:t>47</a:t>
            </a:fld>
            <a:endParaRPr lang="en-US"/>
          </a:p>
        </p:txBody>
      </p:sp>
    </p:spTree>
    <p:extLst>
      <p:ext uri="{BB962C8B-B14F-4D97-AF65-F5344CB8AC3E}">
        <p14:creationId xmlns:p14="http://schemas.microsoft.com/office/powerpoint/2010/main" val="1739770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87A38A8A-7834-49F1-89C4-0B7F4CBF4136}" type="slidenum">
              <a:rPr lang="en-US" smtClean="0"/>
              <a:t>5</a:t>
            </a:fld>
            <a:endParaRPr lang="en-US"/>
          </a:p>
        </p:txBody>
      </p:sp>
    </p:spTree>
    <p:extLst>
      <p:ext uri="{BB962C8B-B14F-4D97-AF65-F5344CB8AC3E}">
        <p14:creationId xmlns:p14="http://schemas.microsoft.com/office/powerpoint/2010/main" val="939253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38A8A-7834-49F1-89C4-0B7F4CBF4136}" type="slidenum">
              <a:rPr lang="en-US" smtClean="0"/>
              <a:t>6</a:t>
            </a:fld>
            <a:endParaRPr lang="en-US"/>
          </a:p>
        </p:txBody>
      </p:sp>
    </p:spTree>
    <p:extLst>
      <p:ext uri="{BB962C8B-B14F-4D97-AF65-F5344CB8AC3E}">
        <p14:creationId xmlns:p14="http://schemas.microsoft.com/office/powerpoint/2010/main" val="3780066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38A8A-7834-49F1-89C4-0B7F4CBF4136}" type="slidenum">
              <a:rPr lang="en-US" smtClean="0"/>
              <a:t>7</a:t>
            </a:fld>
            <a:endParaRPr lang="en-US"/>
          </a:p>
        </p:txBody>
      </p:sp>
    </p:spTree>
    <p:extLst>
      <p:ext uri="{BB962C8B-B14F-4D97-AF65-F5344CB8AC3E}">
        <p14:creationId xmlns:p14="http://schemas.microsoft.com/office/powerpoint/2010/main" val="3948489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38A8A-7834-49F1-89C4-0B7F4CBF4136}" type="slidenum">
              <a:rPr lang="en-US" smtClean="0"/>
              <a:t>8</a:t>
            </a:fld>
            <a:endParaRPr lang="en-US"/>
          </a:p>
        </p:txBody>
      </p:sp>
    </p:spTree>
    <p:extLst>
      <p:ext uri="{BB962C8B-B14F-4D97-AF65-F5344CB8AC3E}">
        <p14:creationId xmlns:p14="http://schemas.microsoft.com/office/powerpoint/2010/main" val="2388178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38A8A-7834-49F1-89C4-0B7F4CBF4136}" type="slidenum">
              <a:rPr lang="en-US" smtClean="0"/>
              <a:t>9</a:t>
            </a:fld>
            <a:endParaRPr lang="en-US"/>
          </a:p>
        </p:txBody>
      </p:sp>
    </p:spTree>
    <p:extLst>
      <p:ext uri="{BB962C8B-B14F-4D97-AF65-F5344CB8AC3E}">
        <p14:creationId xmlns:p14="http://schemas.microsoft.com/office/powerpoint/2010/main" val="752799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AD6278-0CA0-4A12-A4BC-792FC1664D55}" type="datetimeFigureOut">
              <a:rPr lang="en-US" smtClean="0"/>
              <a:t>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90D03-68A2-41FE-8C0A-F525918479A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AD6278-0CA0-4A12-A4BC-792FC1664D55}" type="datetimeFigureOut">
              <a:rPr lang="en-US" smtClean="0"/>
              <a:t>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90D03-68A2-41FE-8C0A-F525918479A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AD6278-0CA0-4A12-A4BC-792FC1664D55}" type="datetimeFigureOut">
              <a:rPr lang="en-US" smtClean="0"/>
              <a:t>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90D03-68A2-41FE-8C0A-F525918479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AD6278-0CA0-4A12-A4BC-792FC1664D55}" type="datetimeFigureOut">
              <a:rPr lang="en-US" smtClean="0"/>
              <a:t>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90D03-68A2-41FE-8C0A-F525918479A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AD6278-0CA0-4A12-A4BC-792FC1664D55}" type="datetimeFigureOut">
              <a:rPr lang="en-US" smtClean="0"/>
              <a:t>2/2/11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90D03-68A2-41FE-8C0A-F525918479A7}"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AD6278-0CA0-4A12-A4BC-792FC1664D55}" type="datetimeFigureOut">
              <a:rPr lang="en-US" smtClean="0"/>
              <a:t>2/2/11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90D03-68A2-41FE-8C0A-F525918479A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AD6278-0CA0-4A12-A4BC-792FC1664D55}" type="datetimeFigureOut">
              <a:rPr lang="en-US" smtClean="0"/>
              <a:t>2/2/11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090D03-68A2-41FE-8C0A-F525918479A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AD6278-0CA0-4A12-A4BC-792FC1664D55}" type="datetimeFigureOut">
              <a:rPr lang="en-US" smtClean="0"/>
              <a:t>2/2/11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090D03-68A2-41FE-8C0A-F525918479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AD6278-0CA0-4A12-A4BC-792FC1664D55}" type="datetimeFigureOut">
              <a:rPr lang="en-US" smtClean="0"/>
              <a:t>2/2/11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090D03-68A2-41FE-8C0A-F525918479A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AD6278-0CA0-4A12-A4BC-792FC1664D55}" type="datetimeFigureOut">
              <a:rPr lang="en-US" smtClean="0"/>
              <a:t>2/2/11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90D03-68A2-41FE-8C0A-F525918479A7}"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0AD6278-0CA0-4A12-A4BC-792FC1664D55}" type="datetimeFigureOut">
              <a:rPr lang="en-US" smtClean="0"/>
              <a:t>2/2/11</a:t>
            </a:fld>
            <a:endParaRPr lang="en-US"/>
          </a:p>
        </p:txBody>
      </p:sp>
      <p:sp>
        <p:nvSpPr>
          <p:cNvPr id="9" name="Slide Number Placeholder 8"/>
          <p:cNvSpPr>
            <a:spLocks noGrp="1"/>
          </p:cNvSpPr>
          <p:nvPr>
            <p:ph type="sldNum" sz="quarter" idx="11"/>
          </p:nvPr>
        </p:nvSpPr>
        <p:spPr/>
        <p:txBody>
          <a:bodyPr/>
          <a:lstStyle/>
          <a:p>
            <a:fld id="{70090D03-68A2-41FE-8C0A-F525918479A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0090D03-68A2-41FE-8C0A-F525918479A7}"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0AD6278-0CA0-4A12-A4BC-792FC1664D55}" type="datetimeFigureOut">
              <a:rPr lang="en-US" smtClean="0"/>
              <a:t>2/2/11</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bin"/><Relationship Id="rId5" Type="http://schemas.openxmlformats.org/officeDocument/2006/relationships/package" Target="../embeddings/Microsoft_Excel_Sheet1.xlsx"/><Relationship Id="rId6"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2.bin"/><Relationship Id="rId5" Type="http://schemas.openxmlformats.org/officeDocument/2006/relationships/package" Target="../embeddings/Microsoft_Excel_Sheet2.xlsx"/><Relationship Id="rId6" Type="http://schemas.openxmlformats.org/officeDocument/2006/relationships/image" Target="../media/image3.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8.xml"/><Relationship Id="rId3"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2.xml"/><Relationship Id="rId3"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hyperlink" Target="mailto:ameyer@northpark.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7543800" cy="2743200"/>
          </a:xfrm>
        </p:spPr>
        <p:txBody>
          <a:bodyPr/>
          <a:lstStyle/>
          <a:p>
            <a:r>
              <a:rPr lang="en-US" dirty="0" smtClean="0"/>
              <a:t>Cost Analysis </a:t>
            </a:r>
            <a:br>
              <a:rPr lang="en-US" dirty="0" smtClean="0"/>
            </a:br>
            <a:r>
              <a:rPr lang="en-US" dirty="0" smtClean="0"/>
              <a:t>and</a:t>
            </a:r>
            <a:br>
              <a:rPr lang="en-US" dirty="0" smtClean="0"/>
            </a:br>
            <a:r>
              <a:rPr lang="en-US" dirty="0" smtClean="0"/>
              <a:t>Vendor Comparison</a:t>
            </a:r>
            <a:endParaRPr lang="en-US" dirty="0"/>
          </a:p>
        </p:txBody>
      </p:sp>
      <p:sp>
        <p:nvSpPr>
          <p:cNvPr id="3" name="Subtitle 2"/>
          <p:cNvSpPr>
            <a:spLocks noGrp="1"/>
          </p:cNvSpPr>
          <p:nvPr>
            <p:ph type="subTitle" idx="1"/>
          </p:nvPr>
        </p:nvSpPr>
        <p:spPr>
          <a:xfrm>
            <a:off x="685800" y="5181600"/>
            <a:ext cx="6461760" cy="838200"/>
          </a:xfrm>
        </p:spPr>
        <p:txBody>
          <a:bodyPr>
            <a:normAutofit/>
          </a:bodyPr>
          <a:lstStyle/>
          <a:p>
            <a:r>
              <a:rPr lang="en-US" dirty="0" smtClean="0"/>
              <a:t>On behalf of the I-Share Acquisitions and Serials Team</a:t>
            </a:r>
          </a:p>
          <a:p>
            <a:r>
              <a:rPr lang="en-US" dirty="0" smtClean="0"/>
              <a:t>January 11/12, 2011</a:t>
            </a:r>
          </a:p>
          <a:p>
            <a:endParaRPr lang="en-US" dirty="0" smtClean="0"/>
          </a:p>
        </p:txBody>
      </p:sp>
    </p:spTree>
    <p:extLst>
      <p:ext uri="{BB962C8B-B14F-4D97-AF65-F5344CB8AC3E}">
        <p14:creationId xmlns:p14="http://schemas.microsoft.com/office/powerpoint/2010/main" val="22747583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I had to do it again…</a:t>
            </a:r>
            <a:endParaRPr lang="en-US" dirty="0"/>
          </a:p>
        </p:txBody>
      </p:sp>
      <p:sp>
        <p:nvSpPr>
          <p:cNvPr id="3" name="Content Placeholder 2"/>
          <p:cNvSpPr>
            <a:spLocks noGrp="1"/>
          </p:cNvSpPr>
          <p:nvPr>
            <p:ph idx="1"/>
          </p:nvPr>
        </p:nvSpPr>
        <p:spPr/>
        <p:txBody>
          <a:bodyPr>
            <a:normAutofit/>
          </a:bodyPr>
          <a:lstStyle/>
          <a:p>
            <a:r>
              <a:rPr lang="en-US" dirty="0" smtClean="0"/>
              <a:t>I would have kept all the titles</a:t>
            </a:r>
          </a:p>
          <a:p>
            <a:pPr lvl="1"/>
            <a:r>
              <a:rPr lang="en-US" sz="2200" dirty="0" smtClean="0"/>
              <a:t>For consistency, I limited inclusion to books that were available through all three vendors</a:t>
            </a:r>
          </a:p>
          <a:p>
            <a:pPr lvl="1"/>
            <a:r>
              <a:rPr lang="en-US" sz="2200" dirty="0" smtClean="0"/>
              <a:t>Keeping a record of which vendor had which book might have been very helpful</a:t>
            </a:r>
          </a:p>
          <a:p>
            <a:r>
              <a:rPr lang="en-US" dirty="0" smtClean="0"/>
              <a:t>I would have kept fund codes</a:t>
            </a:r>
          </a:p>
          <a:p>
            <a:pPr lvl="1"/>
            <a:r>
              <a:rPr lang="en-US" sz="2200" dirty="0" smtClean="0"/>
              <a:t>Different levels of ordering for the undergraduate and graduate programs</a:t>
            </a:r>
          </a:p>
          <a:p>
            <a:pPr lvl="1"/>
            <a:r>
              <a:rPr lang="en-US" sz="2200" dirty="0" smtClean="0"/>
              <a:t>Keeping the data might have revealed other trends</a:t>
            </a:r>
          </a:p>
          <a:p>
            <a:pPr marL="411480" lvl="1" indent="0">
              <a:buNone/>
            </a:pPr>
            <a:endParaRPr lang="en-US" sz="2200" dirty="0" smtClean="0"/>
          </a:p>
          <a:p>
            <a:r>
              <a:rPr lang="en-US" dirty="0" smtClean="0"/>
              <a:t>Think about what you would like to see in your data!</a:t>
            </a:r>
          </a:p>
        </p:txBody>
      </p:sp>
    </p:spTree>
    <p:extLst>
      <p:ext uri="{BB962C8B-B14F-4D97-AF65-F5344CB8AC3E}">
        <p14:creationId xmlns:p14="http://schemas.microsoft.com/office/powerpoint/2010/main" val="2803704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202487" cy="1168400"/>
          </a:xfrm>
        </p:spPr>
        <p:txBody>
          <a:bodyPr/>
          <a:lstStyle/>
          <a:p>
            <a:pPr algn="r"/>
            <a:r>
              <a:rPr lang="en-US" cap="none" dirty="0" smtClean="0"/>
              <a:t>The Data!</a:t>
            </a:r>
            <a:endParaRPr lang="en-US" cap="none" dirty="0"/>
          </a:p>
        </p:txBody>
      </p:sp>
      <p:sp>
        <p:nvSpPr>
          <p:cNvPr id="3" name="Text Placeholder 2"/>
          <p:cNvSpPr>
            <a:spLocks noGrp="1"/>
          </p:cNvSpPr>
          <p:nvPr>
            <p:ph type="body" idx="1"/>
          </p:nvPr>
        </p:nvSpPr>
        <p:spPr/>
        <p:txBody>
          <a:bodyPr/>
          <a:lstStyle/>
          <a:p>
            <a:r>
              <a:rPr lang="en-US" dirty="0" smtClean="0"/>
              <a:t>Enough with the methodology, let’s get to…</a:t>
            </a:r>
            <a:endParaRPr lang="en-US" dirty="0"/>
          </a:p>
        </p:txBody>
      </p:sp>
    </p:spTree>
    <p:extLst>
      <p:ext uri="{BB962C8B-B14F-4D97-AF65-F5344CB8AC3E}">
        <p14:creationId xmlns:p14="http://schemas.microsoft.com/office/powerpoint/2010/main" val="1518959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a:t>
            </a:r>
            <a:endParaRPr lang="en-US" dirty="0"/>
          </a:p>
        </p:txBody>
      </p:sp>
      <p:sp>
        <p:nvSpPr>
          <p:cNvPr id="3" name="Content Placeholder 2"/>
          <p:cNvSpPr>
            <a:spLocks noGrp="1"/>
          </p:cNvSpPr>
          <p:nvPr>
            <p:ph idx="1"/>
          </p:nvPr>
        </p:nvSpPr>
        <p:spPr>
          <a:xfrm>
            <a:off x="457200" y="1295400"/>
            <a:ext cx="7620000" cy="457200"/>
          </a:xfrm>
        </p:spPr>
        <p:txBody>
          <a:bodyPr/>
          <a:lstStyle/>
          <a:p>
            <a:pPr marL="114300" indent="0">
              <a:buNone/>
            </a:pPr>
            <a:r>
              <a:rPr lang="en-US" dirty="0" smtClean="0"/>
              <a:t>1,178 titles – books ordered 9/1/2010 to 12/1/2010</a:t>
            </a:r>
          </a:p>
          <a:p>
            <a:pPr marL="11430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308620165"/>
              </p:ext>
            </p:extLst>
          </p:nvPr>
        </p:nvGraphicFramePr>
        <p:xfrm>
          <a:off x="457200" y="1828800"/>
          <a:ext cx="7696200" cy="4336130"/>
        </p:xfrm>
        <a:graphic>
          <a:graphicData uri="http://schemas.openxmlformats.org/presentationml/2006/ole">
            <mc:AlternateContent xmlns:mc="http://schemas.openxmlformats.org/markup-compatibility/2006">
              <mc:Choice xmlns:v="urn:schemas-microsoft-com:vml" Requires="v">
                <p:oleObj spid="_x0000_s1050" name="Worksheet" r:id="rId5" imgW="8486657" imgH="4781425" progId="Excel.Sheet.12">
                  <p:embed/>
                </p:oleObj>
              </mc:Choice>
              <mc:Fallback>
                <p:oleObj name="Worksheet" r:id="rId5" imgW="8486657" imgH="4781425" progId="Excel.Sheet.12">
                  <p:embed/>
                  <p:pic>
                    <p:nvPicPr>
                      <p:cNvPr id="0" name=""/>
                      <p:cNvPicPr/>
                      <p:nvPr/>
                    </p:nvPicPr>
                    <p:blipFill>
                      <a:blip r:embed="rId6"/>
                      <a:stretch>
                        <a:fillRect/>
                      </a:stretch>
                    </p:blipFill>
                    <p:spPr>
                      <a:xfrm>
                        <a:off x="457200" y="1828800"/>
                        <a:ext cx="7696200" cy="4336130"/>
                      </a:xfrm>
                      <a:prstGeom prst="rect">
                        <a:avLst/>
                      </a:prstGeom>
                    </p:spPr>
                  </p:pic>
                </p:oleObj>
              </mc:Fallback>
            </mc:AlternateContent>
          </a:graphicData>
        </a:graphic>
      </p:graphicFrame>
    </p:spTree>
    <p:extLst>
      <p:ext uri="{BB962C8B-B14F-4D97-AF65-F5344CB8AC3E}">
        <p14:creationId xmlns:p14="http://schemas.microsoft.com/office/powerpoint/2010/main" val="820927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Observations</a:t>
            </a:r>
            <a:endParaRPr lang="en-US" dirty="0"/>
          </a:p>
        </p:txBody>
      </p:sp>
      <p:sp>
        <p:nvSpPr>
          <p:cNvPr id="3" name="Content Placeholder 2"/>
          <p:cNvSpPr>
            <a:spLocks noGrp="1"/>
          </p:cNvSpPr>
          <p:nvPr>
            <p:ph idx="1"/>
          </p:nvPr>
        </p:nvSpPr>
        <p:spPr/>
        <p:txBody>
          <a:bodyPr/>
          <a:lstStyle/>
          <a:p>
            <a:r>
              <a:rPr lang="en-US" dirty="0" smtClean="0"/>
              <a:t>Prices vary quite a bit between vendors!</a:t>
            </a:r>
          </a:p>
          <a:p>
            <a:pPr lvl="1"/>
            <a:r>
              <a:rPr lang="en-US" dirty="0" smtClean="0"/>
              <a:t>A total of 1,178 books</a:t>
            </a:r>
          </a:p>
          <a:p>
            <a:pPr lvl="1"/>
            <a:r>
              <a:rPr lang="en-US" dirty="0" smtClean="0"/>
              <a:t>Only 13 books (1.1%) had the exact price from all three vendors</a:t>
            </a:r>
          </a:p>
          <a:p>
            <a:pPr lvl="1"/>
            <a:r>
              <a:rPr lang="en-US" dirty="0" smtClean="0"/>
              <a:t>For 11 books, the price difference was over $50</a:t>
            </a:r>
          </a:p>
          <a:p>
            <a:pPr lvl="1"/>
            <a:r>
              <a:rPr lang="en-US" dirty="0" smtClean="0"/>
              <a:t>Biggest difference was $87.77</a:t>
            </a:r>
          </a:p>
          <a:p>
            <a:pPr lvl="1"/>
            <a:r>
              <a:rPr lang="en-US" dirty="0" smtClean="0"/>
              <a:t>Average difference was $8.16</a:t>
            </a:r>
          </a:p>
        </p:txBody>
      </p:sp>
      <p:sp>
        <p:nvSpPr>
          <p:cNvPr id="7" name="TextBox 6"/>
          <p:cNvSpPr txBox="1"/>
          <p:nvPr/>
        </p:nvSpPr>
        <p:spPr>
          <a:xfrm>
            <a:off x="676275" y="5105400"/>
            <a:ext cx="7010400" cy="1200329"/>
          </a:xfrm>
          <a:prstGeom prst="rect">
            <a:avLst/>
          </a:prstGeom>
          <a:solidFill>
            <a:schemeClr val="accent6">
              <a:lumMod val="20000"/>
              <a:lumOff val="80000"/>
            </a:schemeClr>
          </a:solidFill>
        </p:spPr>
        <p:txBody>
          <a:bodyPr wrap="square" rtlCol="0">
            <a:spAutoFit/>
          </a:bodyPr>
          <a:lstStyle/>
          <a:p>
            <a:r>
              <a:rPr lang="en-US" dirty="0" smtClean="0"/>
              <a:t>Variation in Prices =MAX(I2:K2</a:t>
            </a:r>
            <a:r>
              <a:rPr lang="en-US" dirty="0"/>
              <a:t>)-MIN(I2:K2</a:t>
            </a:r>
            <a:r>
              <a:rPr lang="en-US" dirty="0" smtClean="0"/>
              <a:t>)</a:t>
            </a:r>
          </a:p>
          <a:p>
            <a:r>
              <a:rPr lang="en-US" dirty="0" smtClean="0"/>
              <a:t>=COUNTIF(?,”&lt;=50”)</a:t>
            </a:r>
          </a:p>
          <a:p>
            <a:r>
              <a:rPr lang="en-US" dirty="0" smtClean="0"/>
              <a:t>=MAX(?)</a:t>
            </a:r>
          </a:p>
          <a:p>
            <a:r>
              <a:rPr lang="en-US" dirty="0" smtClean="0"/>
              <a:t>=AVERAGE(?)</a:t>
            </a:r>
            <a:endParaRPr lang="en-US" dirty="0"/>
          </a:p>
        </p:txBody>
      </p:sp>
    </p:spTree>
    <p:extLst>
      <p:ext uri="{BB962C8B-B14F-4D97-AF65-F5344CB8AC3E}">
        <p14:creationId xmlns:p14="http://schemas.microsoft.com/office/powerpoint/2010/main" val="128858107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Bottom Line</a:t>
            </a:r>
            <a:endParaRPr lang="en-US" dirty="0"/>
          </a:p>
        </p:txBody>
      </p:sp>
      <p:sp>
        <p:nvSpPr>
          <p:cNvPr id="3" name="Content Placeholder 2"/>
          <p:cNvSpPr>
            <a:spLocks noGrp="1"/>
          </p:cNvSpPr>
          <p:nvPr>
            <p:ph idx="1"/>
          </p:nvPr>
        </p:nvSpPr>
        <p:spPr>
          <a:xfrm>
            <a:off x="457200" y="3352800"/>
            <a:ext cx="7620000" cy="3048000"/>
          </a:xfrm>
        </p:spPr>
        <p:txBody>
          <a:bodyPr>
            <a:normAutofit/>
          </a:bodyPr>
          <a:lstStyle/>
          <a:p>
            <a:r>
              <a:rPr lang="en-US" dirty="0" smtClean="0"/>
              <a:t>$7,881 in savings from list price!</a:t>
            </a:r>
          </a:p>
          <a:p>
            <a:r>
              <a:rPr lang="en-US" dirty="0" smtClean="0"/>
              <a:t>In terms of pure pricing, YBP was the cheapest</a:t>
            </a:r>
          </a:p>
          <a:p>
            <a:pPr lvl="1"/>
            <a:r>
              <a:rPr lang="en-US" dirty="0" smtClean="0"/>
              <a:t>…for North Park University…</a:t>
            </a:r>
          </a:p>
          <a:p>
            <a:pPr lvl="1"/>
            <a:r>
              <a:rPr lang="en-US" dirty="0" smtClean="0"/>
              <a:t>…between 9/1/2010 and 12/1/2010.</a:t>
            </a:r>
          </a:p>
          <a:p>
            <a:pPr lvl="1"/>
            <a:endParaRPr lang="en-US" dirty="0"/>
          </a:p>
          <a:p>
            <a:pPr lvl="1"/>
            <a:endParaRPr lang="en-US" dirty="0" smtClean="0"/>
          </a:p>
        </p:txBody>
      </p:sp>
      <p:sp>
        <p:nvSpPr>
          <p:cNvPr id="4" name="TextBox 3"/>
          <p:cNvSpPr txBox="1"/>
          <p:nvPr/>
        </p:nvSpPr>
        <p:spPr>
          <a:xfrm>
            <a:off x="685800" y="5410200"/>
            <a:ext cx="7010400" cy="646331"/>
          </a:xfrm>
          <a:prstGeom prst="rect">
            <a:avLst/>
          </a:prstGeom>
          <a:solidFill>
            <a:schemeClr val="accent6">
              <a:lumMod val="20000"/>
              <a:lumOff val="80000"/>
            </a:schemeClr>
          </a:solidFill>
        </p:spPr>
        <p:txBody>
          <a:bodyPr wrap="square" rtlCol="0">
            <a:spAutoFit/>
          </a:bodyPr>
          <a:lstStyle/>
          <a:p>
            <a:r>
              <a:rPr lang="en-US" dirty="0" smtClean="0"/>
              <a:t>=SUM(-)</a:t>
            </a:r>
          </a:p>
          <a:p>
            <a:r>
              <a:rPr lang="en-US" dirty="0" smtClean="0"/>
              <a:t>=1-(SUM(vendor)/SUM(list)) – format as percent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81160521"/>
              </p:ext>
            </p:extLst>
          </p:nvPr>
        </p:nvGraphicFramePr>
        <p:xfrm>
          <a:off x="1371600" y="1447800"/>
          <a:ext cx="5181600" cy="1874520"/>
        </p:xfrm>
        <a:graphic>
          <a:graphicData uri="http://schemas.openxmlformats.org/drawingml/2006/table">
            <a:tbl>
              <a:tblPr firstRow="1" bandRow="1">
                <a:tableStyleId>{5C22544A-7EE6-4342-B048-85BDC9FD1C3A}</a:tableStyleId>
              </a:tblPr>
              <a:tblGrid>
                <a:gridCol w="1981200"/>
                <a:gridCol w="1752600"/>
                <a:gridCol w="1447800"/>
              </a:tblGrid>
              <a:tr h="370840">
                <a:tc>
                  <a:txBody>
                    <a:bodyPr/>
                    <a:lstStyle/>
                    <a:p>
                      <a:endParaRPr lang="en-US" dirty="0"/>
                    </a:p>
                  </a:txBody>
                  <a:tcPr/>
                </a:tc>
                <a:tc>
                  <a:txBody>
                    <a:bodyPr/>
                    <a:lstStyle/>
                    <a:p>
                      <a:r>
                        <a:rPr lang="en-US" dirty="0" smtClean="0"/>
                        <a:t>Total</a:t>
                      </a:r>
                      <a:endParaRPr lang="en-US" dirty="0"/>
                    </a:p>
                  </a:txBody>
                  <a:tcPr/>
                </a:tc>
                <a:tc>
                  <a:txBody>
                    <a:bodyPr/>
                    <a:lstStyle/>
                    <a:p>
                      <a:r>
                        <a:rPr lang="en-US" dirty="0" smtClean="0"/>
                        <a:t>Percent Off</a:t>
                      </a:r>
                      <a:endParaRPr lang="en-US" dirty="0"/>
                    </a:p>
                  </a:txBody>
                  <a:tcPr/>
                </a:tc>
              </a:tr>
              <a:tr h="391160">
                <a:tc>
                  <a:txBody>
                    <a:bodyPr/>
                    <a:lstStyle/>
                    <a:p>
                      <a:r>
                        <a:rPr lang="en-US" dirty="0" smtClean="0"/>
                        <a:t>List Price</a:t>
                      </a:r>
                      <a:endParaRPr lang="en-US" dirty="0"/>
                    </a:p>
                  </a:txBody>
                  <a:tcPr/>
                </a:tc>
                <a:tc>
                  <a:txBody>
                    <a:bodyPr/>
                    <a:lstStyle/>
                    <a:p>
                      <a:r>
                        <a:rPr lang="en-US" dirty="0" smtClean="0"/>
                        <a:t>$ 50,240.57</a:t>
                      </a:r>
                      <a:endParaRPr lang="en-US" dirty="0"/>
                    </a:p>
                  </a:txBody>
                  <a:tcPr/>
                </a:tc>
                <a:tc>
                  <a:txBody>
                    <a:bodyPr/>
                    <a:lstStyle/>
                    <a:p>
                      <a:r>
                        <a:rPr lang="en-US" dirty="0" smtClean="0"/>
                        <a:t>-</a:t>
                      </a:r>
                      <a:endParaRPr lang="en-US" dirty="0"/>
                    </a:p>
                  </a:txBody>
                  <a:tcPr/>
                </a:tc>
              </a:tr>
              <a:tr h="370840">
                <a:tc>
                  <a:txBody>
                    <a:bodyPr/>
                    <a:lstStyle/>
                    <a:p>
                      <a:r>
                        <a:rPr lang="en-US" dirty="0" smtClean="0"/>
                        <a:t>YBP</a:t>
                      </a:r>
                      <a:endParaRPr lang="en-US" dirty="0"/>
                    </a:p>
                  </a:txBody>
                  <a:tcPr/>
                </a:tc>
                <a:tc>
                  <a:txBody>
                    <a:bodyPr/>
                    <a:lstStyle/>
                    <a:p>
                      <a:r>
                        <a:rPr lang="en-US" dirty="0" smtClean="0"/>
                        <a:t>$ 42,359.25</a:t>
                      </a:r>
                      <a:endParaRPr lang="en-US" dirty="0"/>
                    </a:p>
                  </a:txBody>
                  <a:tcPr/>
                </a:tc>
                <a:tc>
                  <a:txBody>
                    <a:bodyPr/>
                    <a:lstStyle/>
                    <a:p>
                      <a:r>
                        <a:rPr lang="en-US" dirty="0" smtClean="0"/>
                        <a:t>15.69%</a:t>
                      </a:r>
                      <a:endParaRPr lang="en-US" dirty="0"/>
                    </a:p>
                  </a:txBody>
                  <a:tcPr/>
                </a:tc>
              </a:tr>
              <a:tr h="370840">
                <a:tc>
                  <a:txBody>
                    <a:bodyPr/>
                    <a:lstStyle/>
                    <a:p>
                      <a:r>
                        <a:rPr lang="en-US" dirty="0" smtClean="0"/>
                        <a:t>Amazon</a:t>
                      </a:r>
                      <a:endParaRPr lang="en-US" dirty="0"/>
                    </a:p>
                  </a:txBody>
                  <a:tcPr/>
                </a:tc>
                <a:tc>
                  <a:txBody>
                    <a:bodyPr/>
                    <a:lstStyle/>
                    <a:p>
                      <a:r>
                        <a:rPr lang="en-US" dirty="0" smtClean="0"/>
                        <a:t>$ 43,021.31</a:t>
                      </a:r>
                      <a:endParaRPr lang="en-US" dirty="0"/>
                    </a:p>
                  </a:txBody>
                  <a:tcPr/>
                </a:tc>
                <a:tc>
                  <a:txBody>
                    <a:bodyPr/>
                    <a:lstStyle/>
                    <a:p>
                      <a:r>
                        <a:rPr lang="en-US" dirty="0" smtClean="0"/>
                        <a:t>14.37%</a:t>
                      </a:r>
                      <a:endParaRPr lang="en-US" dirty="0"/>
                    </a:p>
                  </a:txBody>
                  <a:tcPr/>
                </a:tc>
              </a:tr>
              <a:tr h="370840">
                <a:tc>
                  <a:txBody>
                    <a:bodyPr/>
                    <a:lstStyle/>
                    <a:p>
                      <a:r>
                        <a:rPr lang="en-US" dirty="0" smtClean="0"/>
                        <a:t>Vendor C</a:t>
                      </a:r>
                      <a:endParaRPr lang="en-US" dirty="0"/>
                    </a:p>
                  </a:txBody>
                  <a:tcPr/>
                </a:tc>
                <a:tc>
                  <a:txBody>
                    <a:bodyPr/>
                    <a:lstStyle/>
                    <a:p>
                      <a:r>
                        <a:rPr lang="en-US" dirty="0" smtClean="0"/>
                        <a:t>$ 46,003.43</a:t>
                      </a:r>
                      <a:endParaRPr lang="en-US" dirty="0"/>
                    </a:p>
                  </a:txBody>
                  <a:tcPr/>
                </a:tc>
                <a:tc>
                  <a:txBody>
                    <a:bodyPr/>
                    <a:lstStyle/>
                    <a:p>
                      <a:r>
                        <a:rPr lang="en-US" dirty="0" smtClean="0"/>
                        <a:t>8.43%</a:t>
                      </a:r>
                      <a:endParaRPr lang="en-US" dirty="0"/>
                    </a:p>
                  </a:txBody>
                  <a:tcPr/>
                </a:tc>
              </a:tr>
            </a:tbl>
          </a:graphicData>
        </a:graphic>
      </p:graphicFrame>
    </p:spTree>
    <p:extLst>
      <p:ext uri="{BB962C8B-B14F-4D97-AF65-F5344CB8AC3E}">
        <p14:creationId xmlns:p14="http://schemas.microsoft.com/office/powerpoint/2010/main" val="294766151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
            </a:r>
            <a:r>
              <a:rPr lang="en-US" dirty="0" smtClean="0"/>
              <a:t>rief mathematical reminder	</a:t>
            </a:r>
            <a:endParaRPr lang="en-US" dirty="0"/>
          </a:p>
        </p:txBody>
      </p:sp>
      <p:sp>
        <p:nvSpPr>
          <p:cNvPr id="3" name="Text Placeholder 2"/>
          <p:cNvSpPr>
            <a:spLocks noGrp="1"/>
          </p:cNvSpPr>
          <p:nvPr>
            <p:ph type="body" idx="1"/>
          </p:nvPr>
        </p:nvSpPr>
        <p:spPr>
          <a:xfrm>
            <a:off x="457200" y="3200400"/>
            <a:ext cx="3657600" cy="380999"/>
          </a:xfrm>
        </p:spPr>
        <p:txBody>
          <a:bodyPr/>
          <a:lstStyle/>
          <a:p>
            <a:r>
              <a:rPr lang="en-US" dirty="0" smtClean="0"/>
              <a:t>Average Percent Discount</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533400" y="4343400"/>
                <a:ext cx="3657600" cy="2362200"/>
              </a:xfrm>
            </p:spPr>
            <p:txBody>
              <a:bodyPr>
                <a:normAutofit/>
              </a:bodyPr>
              <a:lstStyle/>
              <a:p>
                <a14:m>
                  <m:oMath xmlns="" xmlns:m="http://schemas.openxmlformats.org/officeDocument/2006/math">
                    <m:f>
                      <m:fPr>
                        <m:ctrlPr>
                          <a:rPr lang="en-US" i="1" smtClean="0">
                            <a:latin typeface="Cambria Math"/>
                          </a:rPr>
                        </m:ctrlPr>
                      </m:fPr>
                      <m:num>
                        <m:r>
                          <a:rPr lang="en-US" b="0" i="1" smtClean="0">
                            <a:latin typeface="Cambria Math"/>
                          </a:rPr>
                          <m:t>(40%+10%)</m:t>
                        </m:r>
                      </m:num>
                      <m:den>
                        <m:r>
                          <a:rPr lang="en-US" b="0" i="1" smtClean="0">
                            <a:latin typeface="Cambria Math"/>
                          </a:rPr>
                          <m:t>2</m:t>
                        </m:r>
                      </m:den>
                    </m:f>
                    <m:r>
                      <a:rPr lang="en-US" b="0" i="0" smtClean="0">
                        <a:latin typeface="Cambria Math"/>
                      </a:rPr>
                      <m:t>=25%</m:t>
                    </m:r>
                  </m:oMath>
                </a14:m>
                <a:endParaRPr lang="en-US" dirty="0" smtClean="0"/>
              </a:p>
              <a:p>
                <a:pPr marL="114300" indent="0">
                  <a:buNone/>
                </a:pPr>
                <a:endParaRPr lang="en-US" dirty="0" smtClean="0"/>
              </a:p>
              <a:p>
                <a:pPr marL="114300" indent="0">
                  <a:buNone/>
                </a:pPr>
                <a:endParaRPr lang="en-US" dirty="0" smtClean="0"/>
              </a:p>
              <a:p>
                <a:r>
                  <a:rPr lang="en-US" dirty="0" smtClean="0"/>
                  <a:t>Average discount is 25%!</a:t>
                </a: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533400" y="4343400"/>
                <a:ext cx="3657600" cy="2362200"/>
              </a:xfrm>
              <a:blipFill rotWithShape="1">
                <a:blip r:embed="rId3"/>
                <a:stretch>
                  <a:fillRect r="-667"/>
                </a:stretch>
              </a:blipFill>
            </p:spPr>
            <p:txBody>
              <a:bodyPr/>
              <a:lstStyle/>
              <a:p>
                <a:r>
                  <a:rPr lang="en-US">
                    <a:noFill/>
                  </a:rPr>
                  <a:t> </a:t>
                </a:r>
              </a:p>
            </p:txBody>
          </p:sp>
        </mc:Fallback>
      </mc:AlternateContent>
      <p:sp>
        <p:nvSpPr>
          <p:cNvPr id="5" name="Text Placeholder 4"/>
          <p:cNvSpPr>
            <a:spLocks noGrp="1"/>
          </p:cNvSpPr>
          <p:nvPr>
            <p:ph type="body" sz="quarter" idx="3"/>
          </p:nvPr>
        </p:nvSpPr>
        <p:spPr>
          <a:xfrm>
            <a:off x="4419600" y="3124200"/>
            <a:ext cx="3657600" cy="457199"/>
          </a:xfrm>
        </p:spPr>
        <p:txBody>
          <a:bodyPr/>
          <a:lstStyle/>
          <a:p>
            <a:r>
              <a:rPr lang="en-US" dirty="0" smtClean="0"/>
              <a:t>Actual Percent Discount</a:t>
            </a:r>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sz="quarter" idx="4"/>
              </p:nvPr>
            </p:nvSpPr>
            <p:spPr>
              <a:xfrm>
                <a:off x="4419600" y="3962400"/>
                <a:ext cx="3657600" cy="2590800"/>
              </a:xfrm>
            </p:spPr>
            <p:txBody>
              <a:bodyPr>
                <a:normAutofit/>
              </a:bodyPr>
              <a:lstStyle/>
              <a:p>
                <a:r>
                  <a:rPr lang="en-US" dirty="0" smtClean="0"/>
                  <a:t>Price of book A = $15</a:t>
                </a:r>
              </a:p>
              <a:p>
                <a:r>
                  <a:rPr lang="en-US" dirty="0" smtClean="0"/>
                  <a:t>Price of book B = $67.50</a:t>
                </a:r>
              </a:p>
              <a:p>
                <a14:m>
                  <m:oMath xmlns="" xmlns:m="http://schemas.openxmlformats.org/officeDocument/2006/math">
                    <m:f>
                      <m:fPr>
                        <m:ctrlPr>
                          <a:rPr lang="en-US" sz="2200" i="1" smtClean="0">
                            <a:latin typeface="Cambria Math"/>
                          </a:rPr>
                        </m:ctrlPr>
                      </m:fPr>
                      <m:num>
                        <m:r>
                          <a:rPr lang="en-US" sz="2200" b="0" i="1" smtClean="0">
                            <a:latin typeface="Cambria Math"/>
                          </a:rPr>
                          <m:t>15+67.5</m:t>
                        </m:r>
                        <m:r>
                          <a:rPr lang="en-US" sz="2200" b="0" i="1" smtClean="0">
                            <a:latin typeface="Cambria Math"/>
                          </a:rPr>
                          <m:t>0</m:t>
                        </m:r>
                      </m:num>
                      <m:den>
                        <m:r>
                          <a:rPr lang="en-US" sz="2200" b="0" i="1" smtClean="0">
                            <a:latin typeface="Cambria Math"/>
                          </a:rPr>
                          <m:t>25+75</m:t>
                        </m:r>
                      </m:den>
                    </m:f>
                    <m:r>
                      <a:rPr lang="en-US" sz="2200" b="0" i="1" smtClean="0">
                        <a:latin typeface="Cambria Math"/>
                      </a:rPr>
                      <m:t>=</m:t>
                    </m:r>
                    <m:f>
                      <m:fPr>
                        <m:ctrlPr>
                          <a:rPr lang="en-US" sz="2200" b="0" i="1" smtClean="0">
                            <a:latin typeface="Cambria Math"/>
                          </a:rPr>
                        </m:ctrlPr>
                      </m:fPr>
                      <m:num>
                        <m:r>
                          <a:rPr lang="en-US" sz="2200" b="0" i="1" smtClean="0">
                            <a:latin typeface="Cambria Math"/>
                          </a:rPr>
                          <m:t>87.5</m:t>
                        </m:r>
                        <m:r>
                          <a:rPr lang="en-US" sz="2200" b="0" i="1" smtClean="0">
                            <a:latin typeface="Cambria Math"/>
                          </a:rPr>
                          <m:t>0</m:t>
                        </m:r>
                      </m:num>
                      <m:den>
                        <m:r>
                          <a:rPr lang="en-US" sz="2200" b="0" i="1" smtClean="0">
                            <a:latin typeface="Cambria Math"/>
                          </a:rPr>
                          <m:t>100</m:t>
                        </m:r>
                      </m:den>
                    </m:f>
                    <m:r>
                      <a:rPr lang="en-US" sz="2200" b="0" i="0" smtClean="0">
                        <a:latin typeface="Cambria Math"/>
                      </a:rPr>
                      <m:t>=$87.5</m:t>
                    </m:r>
                    <m:r>
                      <a:rPr lang="en-US" sz="2200" b="0" i="0" smtClean="0">
                        <a:latin typeface="Cambria Math"/>
                      </a:rPr>
                      <m:t>0</m:t>
                    </m:r>
                  </m:oMath>
                </a14:m>
                <a:endParaRPr lang="en-US" sz="2200" dirty="0" smtClean="0"/>
              </a:p>
              <a:p>
                <a:endParaRPr lang="en-US" dirty="0" smtClean="0"/>
              </a:p>
              <a:p>
                <a:r>
                  <a:rPr lang="en-US" dirty="0" smtClean="0"/>
                  <a:t>Actual discount is 12.5%!</a:t>
                </a:r>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sz="quarter" idx="4"/>
              </p:nvPr>
            </p:nvSpPr>
            <p:spPr>
              <a:xfrm>
                <a:off x="4419600" y="3962400"/>
                <a:ext cx="3657600" cy="2590800"/>
              </a:xfrm>
              <a:blipFill rotWithShape="1">
                <a:blip r:embed="rId4"/>
                <a:stretch>
                  <a:fillRect t="-1882" r="-1167"/>
                </a:stretch>
              </a:blipFill>
            </p:spPr>
            <p:txBody>
              <a:bodyPr/>
              <a:lstStyle/>
              <a:p>
                <a:r>
                  <a:rPr lang="en-US">
                    <a:noFill/>
                  </a:rPr>
                  <a:t> </a:t>
                </a:r>
              </a:p>
            </p:txBody>
          </p:sp>
        </mc:Fallback>
      </mc:AlternateContent>
      <p:sp>
        <p:nvSpPr>
          <p:cNvPr id="7" name="TextBox 6"/>
          <p:cNvSpPr txBox="1"/>
          <p:nvPr/>
        </p:nvSpPr>
        <p:spPr>
          <a:xfrm>
            <a:off x="838199" y="1524000"/>
            <a:ext cx="6939579" cy="1200329"/>
          </a:xfrm>
          <a:prstGeom prst="rect">
            <a:avLst/>
          </a:prstGeom>
          <a:noFill/>
        </p:spPr>
        <p:txBody>
          <a:bodyPr wrap="square" rtlCol="0">
            <a:spAutoFit/>
          </a:bodyPr>
          <a:lstStyle/>
          <a:p>
            <a:r>
              <a:rPr lang="en-US" sz="2400" dirty="0" smtClean="0"/>
              <a:t>Two Books</a:t>
            </a:r>
          </a:p>
          <a:p>
            <a:pPr marL="285750" indent="-285750">
              <a:buFont typeface="Arial" pitchFamily="34" charset="0"/>
              <a:buChar char="•"/>
            </a:pPr>
            <a:r>
              <a:rPr lang="en-US" sz="2400" dirty="0" smtClean="0"/>
              <a:t>Book A is $25 at a 40% discount rate</a:t>
            </a:r>
          </a:p>
          <a:p>
            <a:pPr marL="285750" indent="-285750">
              <a:buFont typeface="Arial" pitchFamily="34" charset="0"/>
              <a:buChar char="•"/>
            </a:pPr>
            <a:r>
              <a:rPr lang="en-US" sz="2400" dirty="0" smtClean="0"/>
              <a:t>Book B is $75 at a 10% discount rate</a:t>
            </a:r>
            <a:endParaRPr lang="en-US" sz="2400" dirty="0"/>
          </a:p>
        </p:txBody>
      </p:sp>
      <p:cxnSp>
        <p:nvCxnSpPr>
          <p:cNvPr id="9" name="Straight Connector 8"/>
          <p:cNvCxnSpPr/>
          <p:nvPr/>
        </p:nvCxnSpPr>
        <p:spPr>
          <a:xfrm>
            <a:off x="4307988" y="2971800"/>
            <a:ext cx="0" cy="3505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3033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Bottom Line</a:t>
            </a:r>
            <a:endParaRPr lang="en-US" dirty="0"/>
          </a:p>
        </p:txBody>
      </p:sp>
      <p:sp>
        <p:nvSpPr>
          <p:cNvPr id="3" name="Content Placeholder 2"/>
          <p:cNvSpPr>
            <a:spLocks noGrp="1"/>
          </p:cNvSpPr>
          <p:nvPr>
            <p:ph idx="1"/>
          </p:nvPr>
        </p:nvSpPr>
        <p:spPr>
          <a:xfrm>
            <a:off x="457200" y="1600200"/>
            <a:ext cx="7772400" cy="4800600"/>
          </a:xfrm>
        </p:spPr>
        <p:txBody>
          <a:bodyPr/>
          <a:lstStyle/>
          <a:p>
            <a:pPr marL="411480" lvl="1" indent="0">
              <a:buNone/>
            </a:pPr>
            <a:r>
              <a:rPr lang="en-US" dirty="0"/>
              <a:t>	</a:t>
            </a:r>
            <a:endParaRPr lang="en-US" dirty="0" smtClean="0"/>
          </a:p>
          <a:p>
            <a:pPr marL="411480" lvl="1" indent="0">
              <a:buNone/>
            </a:pPr>
            <a:endParaRPr lang="en-US" dirty="0"/>
          </a:p>
          <a:p>
            <a:pPr marL="411480" lvl="1" indent="0">
              <a:buNone/>
            </a:pPr>
            <a:endParaRPr lang="en-US" dirty="0" smtClean="0"/>
          </a:p>
          <a:p>
            <a:pPr marL="411480" lvl="1" indent="0">
              <a:buNone/>
            </a:pPr>
            <a:endParaRPr lang="en-US" dirty="0"/>
          </a:p>
          <a:p>
            <a:pPr marL="411480" lvl="1" indent="0">
              <a:buNone/>
            </a:pPr>
            <a:endParaRPr lang="en-US" dirty="0"/>
          </a:p>
          <a:p>
            <a:endParaRPr lang="en-US" dirty="0" smtClean="0"/>
          </a:p>
          <a:p>
            <a:r>
              <a:rPr lang="en-US" dirty="0" smtClean="0"/>
              <a:t>Actual discount is the aggregate or sum discount</a:t>
            </a:r>
          </a:p>
          <a:p>
            <a:r>
              <a:rPr lang="en-US" dirty="0" smtClean="0"/>
              <a:t>Average discount determines each individual discount and then determines the average</a:t>
            </a:r>
          </a:p>
          <a:p>
            <a:endParaRPr lang="en-US" dirty="0" smtClean="0"/>
          </a:p>
        </p:txBody>
      </p:sp>
      <p:sp>
        <p:nvSpPr>
          <p:cNvPr id="4" name="TextBox 3"/>
          <p:cNvSpPr txBox="1"/>
          <p:nvPr/>
        </p:nvSpPr>
        <p:spPr>
          <a:xfrm>
            <a:off x="685800" y="5410200"/>
            <a:ext cx="7010400" cy="646331"/>
          </a:xfrm>
          <a:prstGeom prst="rect">
            <a:avLst/>
          </a:prstGeom>
          <a:solidFill>
            <a:schemeClr val="accent6">
              <a:lumMod val="20000"/>
              <a:lumOff val="80000"/>
            </a:schemeClr>
          </a:solidFill>
        </p:spPr>
        <p:txBody>
          <a:bodyPr wrap="square" rtlCol="0">
            <a:spAutoFit/>
          </a:bodyPr>
          <a:lstStyle/>
          <a:p>
            <a:r>
              <a:rPr lang="en-US" dirty="0" smtClean="0"/>
              <a:t>ACTUAL = 1-(SUM(vendor)/SUM(list)) – format as percent</a:t>
            </a:r>
          </a:p>
          <a:p>
            <a:r>
              <a:rPr lang="en-US" dirty="0"/>
              <a:t>AVERAGE = </a:t>
            </a:r>
            <a:r>
              <a:rPr lang="en-US" dirty="0" smtClean="0"/>
              <a:t>AVERAGE(item discounts) – format as a percent</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164613203"/>
              </p:ext>
            </p:extLst>
          </p:nvPr>
        </p:nvGraphicFramePr>
        <p:xfrm>
          <a:off x="1143000" y="1752600"/>
          <a:ext cx="6096000" cy="1483360"/>
        </p:xfrm>
        <a:graphic>
          <a:graphicData uri="http://schemas.openxmlformats.org/drawingml/2006/table">
            <a:tbl>
              <a:tblPr firstRow="1" bandRow="1">
                <a:tableStyleId>{5C22544A-7EE6-4342-B048-85BDC9FD1C3A}</a:tableStyleId>
              </a:tblPr>
              <a:tblGrid>
                <a:gridCol w="1828800"/>
                <a:gridCol w="1676400"/>
                <a:gridCol w="1219200"/>
                <a:gridCol w="1371600"/>
              </a:tblGrid>
              <a:tr h="370840">
                <a:tc>
                  <a:txBody>
                    <a:bodyPr/>
                    <a:lstStyle/>
                    <a:p>
                      <a:endParaRPr lang="en-US" dirty="0"/>
                    </a:p>
                  </a:txBody>
                  <a:tcPr/>
                </a:tc>
                <a:tc>
                  <a:txBody>
                    <a:bodyPr/>
                    <a:lstStyle/>
                    <a:p>
                      <a:r>
                        <a:rPr lang="en-US" dirty="0" smtClean="0"/>
                        <a:t>Total</a:t>
                      </a:r>
                      <a:endParaRPr lang="en-US" dirty="0"/>
                    </a:p>
                  </a:txBody>
                  <a:tcPr/>
                </a:tc>
                <a:tc>
                  <a:txBody>
                    <a:bodyPr/>
                    <a:lstStyle/>
                    <a:p>
                      <a:r>
                        <a:rPr lang="en-US" dirty="0" smtClean="0"/>
                        <a:t>Actual</a:t>
                      </a:r>
                      <a:endParaRPr lang="en-US" dirty="0"/>
                    </a:p>
                  </a:txBody>
                  <a:tcPr/>
                </a:tc>
                <a:tc>
                  <a:txBody>
                    <a:bodyPr/>
                    <a:lstStyle/>
                    <a:p>
                      <a:r>
                        <a:rPr lang="en-US" dirty="0" smtClean="0"/>
                        <a:t>Average</a:t>
                      </a:r>
                      <a:endParaRPr lang="en-US" dirty="0"/>
                    </a:p>
                  </a:txBody>
                  <a:tcPr/>
                </a:tc>
              </a:tr>
              <a:tr h="370840">
                <a:tc>
                  <a:txBody>
                    <a:bodyPr/>
                    <a:lstStyle/>
                    <a:p>
                      <a:r>
                        <a:rPr lang="en-US" dirty="0" smtClean="0"/>
                        <a:t>YBP</a:t>
                      </a:r>
                      <a:endParaRPr lang="en-US" dirty="0"/>
                    </a:p>
                  </a:txBody>
                  <a:tcPr/>
                </a:tc>
                <a:tc>
                  <a:txBody>
                    <a:bodyPr/>
                    <a:lstStyle/>
                    <a:p>
                      <a:r>
                        <a:rPr lang="en-US" dirty="0" smtClean="0"/>
                        <a:t>$ 42,359.25</a:t>
                      </a:r>
                      <a:endParaRPr lang="en-US" dirty="0"/>
                    </a:p>
                  </a:txBody>
                  <a:tcPr/>
                </a:tc>
                <a:tc>
                  <a:txBody>
                    <a:bodyPr/>
                    <a:lstStyle/>
                    <a:p>
                      <a:r>
                        <a:rPr lang="en-US" dirty="0" smtClean="0"/>
                        <a:t>15.69%</a:t>
                      </a:r>
                      <a:endParaRPr lang="en-US" dirty="0"/>
                    </a:p>
                  </a:txBody>
                  <a:tcPr/>
                </a:tc>
                <a:tc>
                  <a:txBody>
                    <a:bodyPr/>
                    <a:lstStyle/>
                    <a:p>
                      <a:r>
                        <a:rPr lang="en-US" dirty="0" smtClean="0"/>
                        <a:t>16.32%</a:t>
                      </a:r>
                      <a:endParaRPr lang="en-US" dirty="0"/>
                    </a:p>
                  </a:txBody>
                  <a:tcPr/>
                </a:tc>
              </a:tr>
              <a:tr h="370840">
                <a:tc>
                  <a:txBody>
                    <a:bodyPr/>
                    <a:lstStyle/>
                    <a:p>
                      <a:r>
                        <a:rPr lang="en-US" dirty="0" smtClean="0"/>
                        <a:t>Amazon</a:t>
                      </a:r>
                      <a:endParaRPr lang="en-US" dirty="0"/>
                    </a:p>
                  </a:txBody>
                  <a:tcPr/>
                </a:tc>
                <a:tc>
                  <a:txBody>
                    <a:bodyPr/>
                    <a:lstStyle/>
                    <a:p>
                      <a:r>
                        <a:rPr lang="en-US" dirty="0" smtClean="0"/>
                        <a:t>$ 43,021.31</a:t>
                      </a:r>
                      <a:endParaRPr lang="en-US" dirty="0"/>
                    </a:p>
                  </a:txBody>
                  <a:tcPr/>
                </a:tc>
                <a:tc>
                  <a:txBody>
                    <a:bodyPr/>
                    <a:lstStyle/>
                    <a:p>
                      <a:r>
                        <a:rPr lang="en-US" dirty="0" smtClean="0"/>
                        <a:t>14.37%</a:t>
                      </a:r>
                      <a:endParaRPr lang="en-US" dirty="0"/>
                    </a:p>
                  </a:txBody>
                  <a:tcPr/>
                </a:tc>
                <a:tc>
                  <a:txBody>
                    <a:bodyPr/>
                    <a:lstStyle/>
                    <a:p>
                      <a:r>
                        <a:rPr lang="en-US" dirty="0" smtClean="0"/>
                        <a:t>16.61%</a:t>
                      </a:r>
                      <a:endParaRPr lang="en-US" dirty="0"/>
                    </a:p>
                  </a:txBody>
                  <a:tcPr/>
                </a:tc>
              </a:tr>
              <a:tr h="370840">
                <a:tc>
                  <a:txBody>
                    <a:bodyPr/>
                    <a:lstStyle/>
                    <a:p>
                      <a:r>
                        <a:rPr lang="en-US" dirty="0" smtClean="0"/>
                        <a:t>Vendor C</a:t>
                      </a:r>
                      <a:endParaRPr lang="en-US" dirty="0"/>
                    </a:p>
                  </a:txBody>
                  <a:tcPr/>
                </a:tc>
                <a:tc>
                  <a:txBody>
                    <a:bodyPr/>
                    <a:lstStyle/>
                    <a:p>
                      <a:r>
                        <a:rPr lang="en-US" dirty="0" smtClean="0"/>
                        <a:t>$ 46,003.43</a:t>
                      </a:r>
                      <a:endParaRPr lang="en-US" dirty="0"/>
                    </a:p>
                  </a:txBody>
                  <a:tcPr/>
                </a:tc>
                <a:tc>
                  <a:txBody>
                    <a:bodyPr/>
                    <a:lstStyle/>
                    <a:p>
                      <a:r>
                        <a:rPr lang="en-US" dirty="0" smtClean="0"/>
                        <a:t>8.43%</a:t>
                      </a:r>
                      <a:endParaRPr lang="en-US" dirty="0"/>
                    </a:p>
                  </a:txBody>
                  <a:tcPr/>
                </a:tc>
                <a:tc>
                  <a:txBody>
                    <a:bodyPr/>
                    <a:lstStyle/>
                    <a:p>
                      <a:r>
                        <a:rPr lang="en-US" dirty="0" smtClean="0"/>
                        <a:t>11.20%</a:t>
                      </a:r>
                      <a:endParaRPr lang="en-US" dirty="0"/>
                    </a:p>
                  </a:txBody>
                  <a:tcPr/>
                </a:tc>
              </a:tr>
            </a:tbl>
          </a:graphicData>
        </a:graphic>
      </p:graphicFrame>
    </p:spTree>
    <p:extLst>
      <p:ext uri="{BB962C8B-B14F-4D97-AF65-F5344CB8AC3E}">
        <p14:creationId xmlns:p14="http://schemas.microsoft.com/office/powerpoint/2010/main" val="280795071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278687" cy="1168400"/>
          </a:xfrm>
        </p:spPr>
        <p:txBody>
          <a:bodyPr/>
          <a:lstStyle/>
          <a:p>
            <a:pPr algn="r"/>
            <a:r>
              <a:rPr lang="en-US" cap="none" dirty="0" smtClean="0"/>
              <a:t>You’ve got to shop around</a:t>
            </a:r>
            <a:endParaRPr lang="en-US" cap="none" dirty="0"/>
          </a:p>
        </p:txBody>
      </p:sp>
      <p:sp>
        <p:nvSpPr>
          <p:cNvPr id="3" name="Text Placeholder 2"/>
          <p:cNvSpPr>
            <a:spLocks noGrp="1"/>
          </p:cNvSpPr>
          <p:nvPr>
            <p:ph type="body" idx="1"/>
          </p:nvPr>
        </p:nvSpPr>
        <p:spPr>
          <a:xfrm>
            <a:off x="685800" y="3810000"/>
            <a:ext cx="6135687" cy="1633538"/>
          </a:xfrm>
        </p:spPr>
        <p:txBody>
          <a:bodyPr/>
          <a:lstStyle/>
          <a:p>
            <a:r>
              <a:rPr lang="en-US" dirty="0" smtClean="0"/>
              <a:t>So far, we’ve been assuming that we’ve placed all the orders with only one vendor.</a:t>
            </a:r>
            <a:endParaRPr lang="en-US" dirty="0"/>
          </a:p>
        </p:txBody>
      </p:sp>
    </p:spTree>
    <p:extLst>
      <p:ext uri="{BB962C8B-B14F-4D97-AF65-F5344CB8AC3E}">
        <p14:creationId xmlns:p14="http://schemas.microsoft.com/office/powerpoint/2010/main" val="40308543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REAL Bottom Line</a:t>
            </a:r>
            <a:endParaRPr lang="en-US" dirty="0"/>
          </a:p>
        </p:txBody>
      </p:sp>
      <p:sp>
        <p:nvSpPr>
          <p:cNvPr id="4" name="TextBox 3"/>
          <p:cNvSpPr txBox="1"/>
          <p:nvPr/>
        </p:nvSpPr>
        <p:spPr>
          <a:xfrm>
            <a:off x="609600" y="5779531"/>
            <a:ext cx="7010400" cy="369332"/>
          </a:xfrm>
          <a:prstGeom prst="rect">
            <a:avLst/>
          </a:prstGeom>
          <a:solidFill>
            <a:schemeClr val="accent6">
              <a:lumMod val="20000"/>
              <a:lumOff val="80000"/>
            </a:schemeClr>
          </a:solidFill>
        </p:spPr>
        <p:txBody>
          <a:bodyPr wrap="square" rtlCol="0">
            <a:spAutoFit/>
          </a:bodyPr>
          <a:lstStyle/>
          <a:p>
            <a:r>
              <a:rPr lang="en-US" dirty="0" smtClean="0"/>
              <a:t>Cheapest = MIN()</a:t>
            </a:r>
          </a:p>
        </p:txBody>
      </p:sp>
      <p:graphicFrame>
        <p:nvGraphicFramePr>
          <p:cNvPr id="5" name="Table 4"/>
          <p:cNvGraphicFramePr>
            <a:graphicFrameLocks noGrp="1"/>
          </p:cNvGraphicFramePr>
          <p:nvPr>
            <p:extLst>
              <p:ext uri="{D42A27DB-BD31-4B8C-83A1-F6EECF244321}">
                <p14:modId xmlns:p14="http://schemas.microsoft.com/office/powerpoint/2010/main" val="1159789794"/>
              </p:ext>
            </p:extLst>
          </p:nvPr>
        </p:nvGraphicFramePr>
        <p:xfrm>
          <a:off x="914400" y="1905000"/>
          <a:ext cx="6096000" cy="3337560"/>
        </p:xfrm>
        <a:graphic>
          <a:graphicData uri="http://schemas.openxmlformats.org/drawingml/2006/table">
            <a:tbl>
              <a:tblPr firstRow="1" bandRow="1">
                <a:tableStyleId>{5C22544A-7EE6-4342-B048-85BDC9FD1C3A}</a:tableStyleId>
              </a:tblPr>
              <a:tblGrid>
                <a:gridCol w="2895600"/>
                <a:gridCol w="1371600"/>
                <a:gridCol w="1828800"/>
              </a:tblGrid>
              <a:tr h="370840">
                <a:tc>
                  <a:txBody>
                    <a:bodyPr/>
                    <a:lstStyle/>
                    <a:p>
                      <a:endParaRPr lang="en-US" dirty="0"/>
                    </a:p>
                  </a:txBody>
                  <a:tcPr/>
                </a:tc>
                <a:tc>
                  <a:txBody>
                    <a:bodyPr/>
                    <a:lstStyle/>
                    <a:p>
                      <a:r>
                        <a:rPr lang="en-US" dirty="0" smtClean="0"/>
                        <a:t>Total</a:t>
                      </a:r>
                      <a:endParaRPr lang="en-US" dirty="0"/>
                    </a:p>
                  </a:txBody>
                  <a:tcPr/>
                </a:tc>
                <a:tc>
                  <a:txBody>
                    <a:bodyPr/>
                    <a:lstStyle/>
                    <a:p>
                      <a:r>
                        <a:rPr lang="en-US" dirty="0" smtClean="0"/>
                        <a:t>Actual</a:t>
                      </a:r>
                      <a:r>
                        <a:rPr lang="en-US" baseline="0" dirty="0" smtClean="0"/>
                        <a:t> Discount</a:t>
                      </a:r>
                      <a:endParaRPr lang="en-US" dirty="0"/>
                    </a:p>
                  </a:txBody>
                  <a:tcPr/>
                </a:tc>
              </a:tr>
              <a:tr h="370840">
                <a:tc>
                  <a:txBody>
                    <a:bodyPr/>
                    <a:lstStyle/>
                    <a:p>
                      <a:r>
                        <a:rPr lang="en-US" dirty="0" smtClean="0">
                          <a:solidFill>
                            <a:schemeClr val="tx1">
                              <a:lumMod val="65000"/>
                              <a:lumOff val="35000"/>
                            </a:schemeClr>
                          </a:solidFill>
                        </a:rPr>
                        <a:t>List</a:t>
                      </a:r>
                      <a:endParaRPr lang="en-US" dirty="0">
                        <a:solidFill>
                          <a:schemeClr val="tx1">
                            <a:lumMod val="65000"/>
                            <a:lumOff val="35000"/>
                          </a:schemeClr>
                        </a:solidFill>
                      </a:endParaRPr>
                    </a:p>
                  </a:txBody>
                  <a:tcPr/>
                </a:tc>
                <a:tc>
                  <a:txBody>
                    <a:bodyPr/>
                    <a:lstStyle/>
                    <a:p>
                      <a:r>
                        <a:rPr lang="en-US" dirty="0" smtClean="0">
                          <a:solidFill>
                            <a:schemeClr val="tx1">
                              <a:lumMod val="65000"/>
                              <a:lumOff val="35000"/>
                            </a:schemeClr>
                          </a:solidFill>
                        </a:rPr>
                        <a:t>50,204.57</a:t>
                      </a:r>
                      <a:endParaRPr lang="en-US" dirty="0">
                        <a:solidFill>
                          <a:schemeClr val="tx1">
                            <a:lumMod val="65000"/>
                            <a:lumOff val="35000"/>
                          </a:schemeClr>
                        </a:solidFill>
                      </a:endParaRPr>
                    </a:p>
                  </a:txBody>
                  <a:tcPr/>
                </a:tc>
                <a:tc>
                  <a:txBody>
                    <a:bodyPr/>
                    <a:lstStyle/>
                    <a:p>
                      <a:r>
                        <a:rPr lang="en-US" dirty="0" smtClean="0">
                          <a:solidFill>
                            <a:schemeClr val="tx1">
                              <a:lumMod val="65000"/>
                              <a:lumOff val="35000"/>
                            </a:schemeClr>
                          </a:solidFill>
                        </a:rPr>
                        <a:t>-</a:t>
                      </a:r>
                      <a:endParaRPr lang="en-US" dirty="0">
                        <a:solidFill>
                          <a:schemeClr val="tx1">
                            <a:lumMod val="65000"/>
                            <a:lumOff val="35000"/>
                          </a:schemeClr>
                        </a:solidFill>
                      </a:endParaRPr>
                    </a:p>
                  </a:txBody>
                  <a:tcPr/>
                </a:tc>
              </a:tr>
              <a:tr h="370840">
                <a:tc>
                  <a:txBody>
                    <a:bodyPr/>
                    <a:lstStyle/>
                    <a:p>
                      <a:r>
                        <a:rPr lang="en-US" dirty="0" smtClean="0">
                          <a:solidFill>
                            <a:schemeClr val="tx1">
                              <a:lumMod val="65000"/>
                              <a:lumOff val="35000"/>
                            </a:schemeClr>
                          </a:solidFill>
                        </a:rPr>
                        <a:t>YBP</a:t>
                      </a:r>
                      <a:endParaRPr lang="en-US" dirty="0">
                        <a:solidFill>
                          <a:schemeClr val="tx1">
                            <a:lumMod val="65000"/>
                            <a:lumOff val="35000"/>
                          </a:schemeClr>
                        </a:solidFill>
                      </a:endParaRPr>
                    </a:p>
                  </a:txBody>
                  <a:tcPr/>
                </a:tc>
                <a:tc>
                  <a:txBody>
                    <a:bodyPr/>
                    <a:lstStyle/>
                    <a:p>
                      <a:r>
                        <a:rPr lang="en-US" dirty="0" smtClean="0">
                          <a:solidFill>
                            <a:schemeClr val="tx1">
                              <a:lumMod val="65000"/>
                              <a:lumOff val="35000"/>
                            </a:schemeClr>
                          </a:solidFill>
                        </a:rPr>
                        <a:t>42,359.25</a:t>
                      </a:r>
                      <a:endParaRPr lang="en-US" dirty="0">
                        <a:solidFill>
                          <a:schemeClr val="tx1">
                            <a:lumMod val="65000"/>
                            <a:lumOff val="35000"/>
                          </a:schemeClr>
                        </a:solidFill>
                      </a:endParaRPr>
                    </a:p>
                  </a:txBody>
                  <a:tcPr/>
                </a:tc>
                <a:tc>
                  <a:txBody>
                    <a:bodyPr/>
                    <a:lstStyle/>
                    <a:p>
                      <a:r>
                        <a:rPr lang="en-US" dirty="0" smtClean="0">
                          <a:solidFill>
                            <a:schemeClr val="tx1">
                              <a:lumMod val="65000"/>
                              <a:lumOff val="35000"/>
                            </a:schemeClr>
                          </a:solidFill>
                        </a:rPr>
                        <a:t>15.69%</a:t>
                      </a:r>
                      <a:endParaRPr lang="en-US" dirty="0">
                        <a:solidFill>
                          <a:schemeClr val="tx1">
                            <a:lumMod val="65000"/>
                            <a:lumOff val="35000"/>
                          </a:schemeClr>
                        </a:solidFill>
                      </a:endParaRPr>
                    </a:p>
                  </a:txBody>
                  <a:tcPr/>
                </a:tc>
              </a:tr>
              <a:tr h="370840">
                <a:tc>
                  <a:txBody>
                    <a:bodyPr/>
                    <a:lstStyle/>
                    <a:p>
                      <a:r>
                        <a:rPr lang="en-US" dirty="0" smtClean="0">
                          <a:solidFill>
                            <a:schemeClr val="tx1">
                              <a:lumMod val="65000"/>
                              <a:lumOff val="35000"/>
                            </a:schemeClr>
                          </a:solidFill>
                        </a:rPr>
                        <a:t>Amazon</a:t>
                      </a:r>
                      <a:endParaRPr lang="en-US" dirty="0">
                        <a:solidFill>
                          <a:schemeClr val="tx1">
                            <a:lumMod val="65000"/>
                            <a:lumOff val="35000"/>
                          </a:schemeClr>
                        </a:solidFill>
                      </a:endParaRPr>
                    </a:p>
                  </a:txBody>
                  <a:tcPr/>
                </a:tc>
                <a:tc>
                  <a:txBody>
                    <a:bodyPr/>
                    <a:lstStyle/>
                    <a:p>
                      <a:r>
                        <a:rPr lang="en-US" dirty="0" smtClean="0">
                          <a:solidFill>
                            <a:schemeClr val="tx1">
                              <a:lumMod val="65000"/>
                              <a:lumOff val="35000"/>
                            </a:schemeClr>
                          </a:solidFill>
                        </a:rPr>
                        <a:t>43,021.31</a:t>
                      </a:r>
                      <a:endParaRPr lang="en-US" dirty="0">
                        <a:solidFill>
                          <a:schemeClr val="tx1">
                            <a:lumMod val="65000"/>
                            <a:lumOff val="35000"/>
                          </a:schemeClr>
                        </a:solidFill>
                      </a:endParaRPr>
                    </a:p>
                  </a:txBody>
                  <a:tcPr/>
                </a:tc>
                <a:tc>
                  <a:txBody>
                    <a:bodyPr/>
                    <a:lstStyle/>
                    <a:p>
                      <a:r>
                        <a:rPr lang="en-US" dirty="0" smtClean="0">
                          <a:solidFill>
                            <a:schemeClr val="tx1">
                              <a:lumMod val="65000"/>
                              <a:lumOff val="35000"/>
                            </a:schemeClr>
                          </a:solidFill>
                        </a:rPr>
                        <a:t>14.37%</a:t>
                      </a:r>
                      <a:endParaRPr lang="en-US" dirty="0">
                        <a:solidFill>
                          <a:schemeClr val="tx1">
                            <a:lumMod val="65000"/>
                            <a:lumOff val="35000"/>
                          </a:schemeClr>
                        </a:solidFill>
                      </a:endParaRPr>
                    </a:p>
                  </a:txBody>
                  <a:tcPr/>
                </a:tc>
              </a:tr>
              <a:tr h="370840">
                <a:tc>
                  <a:txBody>
                    <a:bodyPr/>
                    <a:lstStyle/>
                    <a:p>
                      <a:r>
                        <a:rPr lang="en-US" dirty="0" smtClean="0">
                          <a:solidFill>
                            <a:schemeClr val="tx1">
                              <a:lumMod val="65000"/>
                              <a:lumOff val="35000"/>
                            </a:schemeClr>
                          </a:solidFill>
                        </a:rPr>
                        <a:t>Vendor C</a:t>
                      </a:r>
                      <a:endParaRPr lang="en-US" dirty="0">
                        <a:solidFill>
                          <a:schemeClr val="tx1">
                            <a:lumMod val="65000"/>
                            <a:lumOff val="35000"/>
                          </a:schemeClr>
                        </a:solidFill>
                      </a:endParaRPr>
                    </a:p>
                  </a:txBody>
                  <a:tcPr/>
                </a:tc>
                <a:tc>
                  <a:txBody>
                    <a:bodyPr/>
                    <a:lstStyle/>
                    <a:p>
                      <a:r>
                        <a:rPr lang="en-US" dirty="0" smtClean="0">
                          <a:solidFill>
                            <a:schemeClr val="tx1">
                              <a:lumMod val="65000"/>
                              <a:lumOff val="35000"/>
                            </a:schemeClr>
                          </a:solidFill>
                        </a:rPr>
                        <a:t>46,003.43</a:t>
                      </a:r>
                      <a:endParaRPr lang="en-US" dirty="0">
                        <a:solidFill>
                          <a:schemeClr val="tx1">
                            <a:lumMod val="65000"/>
                            <a:lumOff val="35000"/>
                          </a:schemeClr>
                        </a:solidFill>
                      </a:endParaRPr>
                    </a:p>
                  </a:txBody>
                  <a:tcPr/>
                </a:tc>
                <a:tc>
                  <a:txBody>
                    <a:bodyPr/>
                    <a:lstStyle/>
                    <a:p>
                      <a:r>
                        <a:rPr lang="en-US" dirty="0" smtClean="0">
                          <a:solidFill>
                            <a:schemeClr val="tx1">
                              <a:lumMod val="65000"/>
                              <a:lumOff val="35000"/>
                            </a:schemeClr>
                          </a:solidFill>
                        </a:rPr>
                        <a:t>8.43%</a:t>
                      </a:r>
                      <a:endParaRPr lang="en-US" dirty="0">
                        <a:solidFill>
                          <a:schemeClr val="tx1">
                            <a:lumMod val="65000"/>
                            <a:lumOff val="35000"/>
                          </a:schemeClr>
                        </a:solidFill>
                      </a:endParaRPr>
                    </a:p>
                  </a:txBody>
                  <a:tcPr/>
                </a:tc>
              </a:tr>
              <a:tr h="370840">
                <a:tc>
                  <a:txBody>
                    <a:bodyPr/>
                    <a:lstStyle/>
                    <a:p>
                      <a:r>
                        <a:rPr lang="en-US" dirty="0" smtClean="0"/>
                        <a:t>Cheapest</a:t>
                      </a:r>
                      <a:endParaRPr lang="en-US" dirty="0"/>
                    </a:p>
                  </a:txBody>
                  <a:tcPr/>
                </a:tc>
                <a:tc>
                  <a:txBody>
                    <a:bodyPr/>
                    <a:lstStyle/>
                    <a:p>
                      <a:r>
                        <a:rPr lang="en-US" dirty="0" smtClean="0"/>
                        <a:t>39,044.86</a:t>
                      </a:r>
                      <a:endParaRPr lang="en-US" dirty="0"/>
                    </a:p>
                  </a:txBody>
                  <a:tcPr/>
                </a:tc>
                <a:tc>
                  <a:txBody>
                    <a:bodyPr/>
                    <a:lstStyle/>
                    <a:p>
                      <a:r>
                        <a:rPr lang="en-US" dirty="0" smtClean="0"/>
                        <a:t>22.28%</a:t>
                      </a:r>
                      <a:endParaRPr lang="en-US" dirty="0"/>
                    </a:p>
                  </a:txBody>
                  <a:tcPr/>
                </a:tc>
              </a:tr>
              <a:tr h="370840">
                <a:tc>
                  <a:txBody>
                    <a:bodyPr/>
                    <a:lstStyle/>
                    <a:p>
                      <a:r>
                        <a:rPr lang="en-US" dirty="0" smtClean="0"/>
                        <a:t>YBP</a:t>
                      </a:r>
                      <a:r>
                        <a:rPr lang="en-US" baseline="0" dirty="0" smtClean="0"/>
                        <a:t> &amp; Amazon</a:t>
                      </a:r>
                      <a:endParaRPr lang="en-US" dirty="0"/>
                    </a:p>
                  </a:txBody>
                  <a:tcPr/>
                </a:tc>
                <a:tc>
                  <a:txBody>
                    <a:bodyPr/>
                    <a:lstStyle/>
                    <a:p>
                      <a:r>
                        <a:rPr lang="en-US" dirty="0" smtClean="0"/>
                        <a:t>39,553.54</a:t>
                      </a:r>
                      <a:endParaRPr lang="en-US" dirty="0"/>
                    </a:p>
                  </a:txBody>
                  <a:tcPr/>
                </a:tc>
                <a:tc>
                  <a:txBody>
                    <a:bodyPr/>
                    <a:lstStyle/>
                    <a:p>
                      <a:r>
                        <a:rPr lang="en-US" dirty="0" smtClean="0"/>
                        <a:t>21.27%</a:t>
                      </a:r>
                      <a:endParaRPr lang="en-US" dirty="0"/>
                    </a:p>
                  </a:txBody>
                  <a:tcPr/>
                </a:tc>
              </a:tr>
              <a:tr h="370840">
                <a:tc>
                  <a:txBody>
                    <a:bodyPr/>
                    <a:lstStyle/>
                    <a:p>
                      <a:r>
                        <a:rPr lang="en-US" dirty="0" smtClean="0"/>
                        <a:t>YBP</a:t>
                      </a:r>
                      <a:r>
                        <a:rPr lang="en-US" baseline="0" dirty="0" smtClean="0"/>
                        <a:t> &amp; Vendor C</a:t>
                      </a:r>
                      <a:endParaRPr lang="en-US" dirty="0"/>
                    </a:p>
                  </a:txBody>
                  <a:tcPr/>
                </a:tc>
                <a:tc>
                  <a:txBody>
                    <a:bodyPr/>
                    <a:lstStyle/>
                    <a:p>
                      <a:r>
                        <a:rPr lang="en-US" dirty="0" smtClean="0"/>
                        <a:t>40,770.47</a:t>
                      </a:r>
                      <a:endParaRPr lang="en-US" dirty="0"/>
                    </a:p>
                  </a:txBody>
                  <a:tcPr/>
                </a:tc>
                <a:tc>
                  <a:txBody>
                    <a:bodyPr/>
                    <a:lstStyle/>
                    <a:p>
                      <a:r>
                        <a:rPr lang="en-US" dirty="0" smtClean="0"/>
                        <a:t>18.85%</a:t>
                      </a:r>
                      <a:endParaRPr lang="en-US" dirty="0"/>
                    </a:p>
                  </a:txBody>
                  <a:tcPr/>
                </a:tc>
              </a:tr>
              <a:tr h="370840">
                <a:tc>
                  <a:txBody>
                    <a:bodyPr/>
                    <a:lstStyle/>
                    <a:p>
                      <a:r>
                        <a:rPr lang="en-US" dirty="0" smtClean="0"/>
                        <a:t>Amazon</a:t>
                      </a:r>
                      <a:r>
                        <a:rPr lang="en-US" baseline="0" dirty="0" smtClean="0"/>
                        <a:t> &amp; Vendor C</a:t>
                      </a:r>
                      <a:endParaRPr lang="en-US" dirty="0"/>
                    </a:p>
                  </a:txBody>
                  <a:tcPr/>
                </a:tc>
                <a:tc>
                  <a:txBody>
                    <a:bodyPr/>
                    <a:lstStyle/>
                    <a:p>
                      <a:r>
                        <a:rPr lang="en-US" dirty="0" smtClean="0"/>
                        <a:t>41,445.94</a:t>
                      </a:r>
                      <a:endParaRPr lang="en-US" dirty="0"/>
                    </a:p>
                  </a:txBody>
                  <a:tcPr/>
                </a:tc>
                <a:tc>
                  <a:txBody>
                    <a:bodyPr/>
                    <a:lstStyle/>
                    <a:p>
                      <a:r>
                        <a:rPr lang="en-US" dirty="0" smtClean="0"/>
                        <a:t>17.51%</a:t>
                      </a:r>
                      <a:endParaRPr lang="en-US" dirty="0"/>
                    </a:p>
                  </a:txBody>
                  <a:tcPr/>
                </a:tc>
              </a:tr>
            </a:tbl>
          </a:graphicData>
        </a:graphic>
      </p:graphicFrame>
    </p:spTree>
    <p:extLst>
      <p:ext uri="{BB962C8B-B14F-4D97-AF65-F5344CB8AC3E}">
        <p14:creationId xmlns:p14="http://schemas.microsoft.com/office/powerpoint/2010/main" val="265151701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REAL Bottom Line</a:t>
            </a:r>
            <a:br>
              <a:rPr lang="en-US" dirty="0" smtClean="0"/>
            </a:br>
            <a:r>
              <a:rPr lang="en-US" dirty="0" smtClean="0"/>
              <a:t>…in the REAL World</a:t>
            </a:r>
            <a:endParaRPr lang="en-US" dirty="0"/>
          </a:p>
        </p:txBody>
      </p:sp>
      <p:sp>
        <p:nvSpPr>
          <p:cNvPr id="3" name="Content Placeholder 2"/>
          <p:cNvSpPr>
            <a:spLocks noGrp="1"/>
          </p:cNvSpPr>
          <p:nvPr>
            <p:ph idx="1"/>
          </p:nvPr>
        </p:nvSpPr>
        <p:spPr/>
        <p:txBody>
          <a:bodyPr>
            <a:normAutofit/>
          </a:bodyPr>
          <a:lstStyle/>
          <a:p>
            <a:r>
              <a:rPr lang="en-US" dirty="0" smtClean="0"/>
              <a:t>So far, this project discovered that buying books from the cheapest vendor saves money.</a:t>
            </a:r>
          </a:p>
          <a:p>
            <a:pPr marL="114300" indent="0">
              <a:buNone/>
            </a:pPr>
            <a:endParaRPr lang="en-US" dirty="0" smtClean="0"/>
          </a:p>
        </p:txBody>
      </p:sp>
    </p:spTree>
    <p:extLst>
      <p:ext uri="{BB962C8B-B14F-4D97-AF65-F5344CB8AC3E}">
        <p14:creationId xmlns:p14="http://schemas.microsoft.com/office/powerpoint/2010/main" val="5799061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Introduction</a:t>
            </a:r>
            <a:endParaRPr lang="en-US" dirty="0"/>
          </a:p>
        </p:txBody>
      </p:sp>
      <p:sp useBgFill="1">
        <p:nvSpPr>
          <p:cNvPr id="3" name="Content Placeholder 2"/>
          <p:cNvSpPr>
            <a:spLocks noGrp="1"/>
          </p:cNvSpPr>
          <p:nvPr>
            <p:ph idx="1"/>
          </p:nvPr>
        </p:nvSpPr>
        <p:spPr/>
        <p:txBody>
          <a:bodyPr/>
          <a:lstStyle/>
          <a:p>
            <a:r>
              <a:rPr lang="en-US" dirty="0" smtClean="0"/>
              <a:t>My name is Andy Meyer and I’m the Acquisitions Coordinator at North Park University</a:t>
            </a:r>
          </a:p>
          <a:p>
            <a:r>
              <a:rPr lang="en-US" dirty="0" smtClean="0"/>
              <a:t>I’m relatively new to the job</a:t>
            </a:r>
          </a:p>
          <a:p>
            <a:pPr lvl="1"/>
            <a:r>
              <a:rPr lang="en-US" dirty="0" smtClean="0"/>
              <a:t>This project started because I was curious and wanted to use the library resources well</a:t>
            </a:r>
          </a:p>
          <a:p>
            <a:pPr lvl="1"/>
            <a:r>
              <a:rPr lang="en-US" dirty="0" smtClean="0"/>
              <a:t>I’m not exactly sure how other libraries do things</a:t>
            </a:r>
          </a:p>
          <a:p>
            <a:r>
              <a:rPr lang="en-US" dirty="0" smtClean="0"/>
              <a:t>I was a math major and, at one time, a math teacher</a:t>
            </a:r>
          </a:p>
          <a:p>
            <a:r>
              <a:rPr lang="en-US" dirty="0" smtClean="0"/>
              <a:t>I have a tendency to talk quickly…</a:t>
            </a:r>
            <a:endParaRPr lang="en-US" dirty="0"/>
          </a:p>
        </p:txBody>
      </p:sp>
    </p:spTree>
    <p:extLst>
      <p:ext uri="{BB962C8B-B14F-4D97-AF65-F5344CB8AC3E}">
        <p14:creationId xmlns:p14="http://schemas.microsoft.com/office/powerpoint/2010/main" val="121053332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REAL Bottom Line</a:t>
            </a:r>
            <a:br>
              <a:rPr lang="en-US" dirty="0" smtClean="0"/>
            </a:br>
            <a:r>
              <a:rPr lang="en-US" dirty="0" smtClean="0"/>
              <a:t>…in the REAL World</a:t>
            </a:r>
            <a:endParaRPr lang="en-US" dirty="0"/>
          </a:p>
        </p:txBody>
      </p:sp>
      <p:sp>
        <p:nvSpPr>
          <p:cNvPr id="3" name="Content Placeholder 2"/>
          <p:cNvSpPr>
            <a:spLocks noGrp="1"/>
          </p:cNvSpPr>
          <p:nvPr>
            <p:ph idx="1"/>
          </p:nvPr>
        </p:nvSpPr>
        <p:spPr/>
        <p:txBody>
          <a:bodyPr>
            <a:normAutofit/>
          </a:bodyPr>
          <a:lstStyle/>
          <a:p>
            <a:r>
              <a:rPr lang="en-US" dirty="0" smtClean="0"/>
              <a:t>So far, this project discovered that buying books from the cheapest vendor saves money.</a:t>
            </a:r>
          </a:p>
          <a:p>
            <a:pPr marL="114300" indent="0">
              <a:buNone/>
            </a:pPr>
            <a:endParaRPr lang="en-US" dirty="0" smtClean="0"/>
          </a:p>
          <a:p>
            <a:r>
              <a:rPr lang="en-US" dirty="0" smtClean="0"/>
              <a:t>Duh.</a:t>
            </a:r>
          </a:p>
          <a:p>
            <a:pPr marL="114300" indent="0">
              <a:buNone/>
            </a:pPr>
            <a:endParaRPr lang="en-US" dirty="0" smtClean="0"/>
          </a:p>
        </p:txBody>
      </p:sp>
    </p:spTree>
    <p:extLst>
      <p:ext uri="{BB962C8B-B14F-4D97-AF65-F5344CB8AC3E}">
        <p14:creationId xmlns:p14="http://schemas.microsoft.com/office/powerpoint/2010/main" val="187488915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REAL Bottom Line</a:t>
            </a:r>
            <a:br>
              <a:rPr lang="en-US" dirty="0" smtClean="0"/>
            </a:br>
            <a:r>
              <a:rPr lang="en-US" dirty="0" smtClean="0"/>
              <a:t>…in the REAL World</a:t>
            </a:r>
            <a:endParaRPr lang="en-US" dirty="0"/>
          </a:p>
        </p:txBody>
      </p:sp>
      <p:sp>
        <p:nvSpPr>
          <p:cNvPr id="3" name="Content Placeholder 2"/>
          <p:cNvSpPr>
            <a:spLocks noGrp="1"/>
          </p:cNvSpPr>
          <p:nvPr>
            <p:ph idx="1"/>
          </p:nvPr>
        </p:nvSpPr>
        <p:spPr/>
        <p:txBody>
          <a:bodyPr>
            <a:normAutofit/>
          </a:bodyPr>
          <a:lstStyle/>
          <a:p>
            <a:r>
              <a:rPr lang="en-US" dirty="0" smtClean="0"/>
              <a:t>So far, this project discovered that buying books from the cheapest vendor saves money.</a:t>
            </a:r>
          </a:p>
          <a:p>
            <a:pPr marL="114300" indent="0">
              <a:buNone/>
            </a:pPr>
            <a:endParaRPr lang="en-US" dirty="0" smtClean="0"/>
          </a:p>
          <a:p>
            <a:r>
              <a:rPr lang="en-US" dirty="0" smtClean="0"/>
              <a:t>Duh.</a:t>
            </a:r>
          </a:p>
          <a:p>
            <a:pPr marL="114300" indent="0">
              <a:buNone/>
            </a:pPr>
            <a:endParaRPr lang="en-US" dirty="0" smtClean="0"/>
          </a:p>
          <a:p>
            <a:r>
              <a:rPr lang="en-US" dirty="0" smtClean="0"/>
              <a:t>In the real world, it is not always possible or practical to compare prices from 3 (or more) vendors:</a:t>
            </a:r>
          </a:p>
          <a:p>
            <a:pPr lvl="1"/>
            <a:r>
              <a:rPr lang="en-US" sz="2200" dirty="0" smtClean="0"/>
              <a:t>Discount might not be reckoned at point of order</a:t>
            </a:r>
          </a:p>
          <a:p>
            <a:pPr lvl="1"/>
            <a:r>
              <a:rPr lang="en-US" sz="2200" dirty="0" smtClean="0"/>
              <a:t>Simple time constraints</a:t>
            </a:r>
          </a:p>
          <a:p>
            <a:pPr marL="411480" lvl="1" indent="0">
              <a:buNone/>
            </a:pPr>
            <a:endParaRPr lang="en-US" dirty="0" smtClean="0"/>
          </a:p>
          <a:p>
            <a:r>
              <a:rPr lang="en-US" dirty="0" smtClean="0"/>
              <a:t>So…</a:t>
            </a:r>
          </a:p>
        </p:txBody>
      </p:sp>
    </p:spTree>
    <p:extLst>
      <p:ext uri="{BB962C8B-B14F-4D97-AF65-F5344CB8AC3E}">
        <p14:creationId xmlns:p14="http://schemas.microsoft.com/office/powerpoint/2010/main" val="23950151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Informed </a:t>
            </a:r>
            <a:r>
              <a:rPr lang="en-US" dirty="0"/>
              <a:t>D</a:t>
            </a:r>
            <a:r>
              <a:rPr lang="en-US" dirty="0" smtClean="0"/>
              <a:t>ecisions</a:t>
            </a:r>
            <a:endParaRPr lang="en-US" dirty="0"/>
          </a:p>
        </p:txBody>
      </p:sp>
      <p:sp>
        <p:nvSpPr>
          <p:cNvPr id="3" name="Content Placeholder 2"/>
          <p:cNvSpPr>
            <a:spLocks noGrp="1"/>
          </p:cNvSpPr>
          <p:nvPr>
            <p:ph idx="1"/>
          </p:nvPr>
        </p:nvSpPr>
        <p:spPr/>
        <p:txBody>
          <a:bodyPr/>
          <a:lstStyle/>
          <a:p>
            <a:pPr marL="114300" indent="0">
              <a:buNone/>
            </a:pPr>
            <a:r>
              <a:rPr lang="en-US" dirty="0" smtClean="0"/>
              <a:t>The data shows that comparing YBP and Amazon and selecting the cheaper of the two should yield a saving of 21.27% relative to the list price of the books</a:t>
            </a:r>
          </a:p>
          <a:p>
            <a:r>
              <a:rPr lang="en-US" dirty="0" smtClean="0"/>
              <a:t>Or, to put it another way: relative to only YBP (the best of the individual vendors), an additional savings of 5.58% </a:t>
            </a:r>
          </a:p>
          <a:p>
            <a:r>
              <a:rPr lang="en-US" dirty="0" smtClean="0"/>
              <a:t>Furthermore, comparing to Vendor C would only yield an additional 1% in savings </a:t>
            </a:r>
          </a:p>
          <a:p>
            <a:pPr marL="114300" indent="0">
              <a:buNone/>
            </a:pPr>
            <a:r>
              <a:rPr lang="en-US" dirty="0" smtClean="0"/>
              <a:t>Therefore, a reasonable workflow might be:</a:t>
            </a:r>
          </a:p>
          <a:p>
            <a:r>
              <a:rPr lang="en-US" dirty="0" smtClean="0"/>
              <a:t>Select books with YBP</a:t>
            </a:r>
          </a:p>
          <a:p>
            <a:r>
              <a:rPr lang="en-US" dirty="0"/>
              <a:t>C</a:t>
            </a:r>
            <a:r>
              <a:rPr lang="en-US" dirty="0" smtClean="0"/>
              <a:t>ompare to Amazon</a:t>
            </a:r>
          </a:p>
          <a:p>
            <a:r>
              <a:rPr lang="en-US" dirty="0"/>
              <a:t>O</a:t>
            </a:r>
            <a:r>
              <a:rPr lang="en-US" dirty="0" smtClean="0"/>
              <a:t>rder whichever is cheaper</a:t>
            </a:r>
          </a:p>
          <a:p>
            <a:pPr lvl="1"/>
            <a:endParaRPr lang="en-US" dirty="0"/>
          </a:p>
        </p:txBody>
      </p:sp>
    </p:spTree>
    <p:extLst>
      <p:ext uri="{BB962C8B-B14F-4D97-AF65-F5344CB8AC3E}">
        <p14:creationId xmlns:p14="http://schemas.microsoft.com/office/powerpoint/2010/main" val="12644197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Summarize our Savings: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9781014"/>
              </p:ext>
            </p:extLst>
          </p:nvPr>
        </p:nvGraphicFramePr>
        <p:xfrm>
          <a:off x="457200" y="1524000"/>
          <a:ext cx="7315200" cy="3337560"/>
        </p:xfrm>
        <a:graphic>
          <a:graphicData uri="http://schemas.openxmlformats.org/drawingml/2006/table">
            <a:tbl>
              <a:tblPr firstRow="1" bandRow="1">
                <a:tableStyleId>{5C22544A-7EE6-4342-B048-85BDC9FD1C3A}</a:tableStyleId>
              </a:tblPr>
              <a:tblGrid>
                <a:gridCol w="2209800"/>
                <a:gridCol w="2362200"/>
                <a:gridCol w="2743200"/>
              </a:tblGrid>
              <a:tr h="370840">
                <a:tc>
                  <a:txBody>
                    <a:bodyPr/>
                    <a:lstStyle/>
                    <a:p>
                      <a:endParaRPr lang="en-US" dirty="0"/>
                    </a:p>
                  </a:txBody>
                  <a:tcPr/>
                </a:tc>
                <a:tc>
                  <a:txBody>
                    <a:bodyPr/>
                    <a:lstStyle/>
                    <a:p>
                      <a:r>
                        <a:rPr lang="en-US" dirty="0" smtClean="0"/>
                        <a:t>Total</a:t>
                      </a:r>
                      <a:endParaRPr lang="en-US" dirty="0"/>
                    </a:p>
                  </a:txBody>
                  <a:tcPr/>
                </a:tc>
                <a:tc>
                  <a:txBody>
                    <a:bodyPr/>
                    <a:lstStyle/>
                    <a:p>
                      <a:r>
                        <a:rPr lang="en-US" dirty="0" smtClean="0"/>
                        <a:t>Actual</a:t>
                      </a:r>
                      <a:r>
                        <a:rPr lang="en-US" baseline="0" dirty="0" smtClean="0"/>
                        <a:t> Discount</a:t>
                      </a:r>
                      <a:endParaRPr lang="en-US" dirty="0"/>
                    </a:p>
                  </a:txBody>
                  <a:tcPr/>
                </a:tc>
              </a:tr>
              <a:tr h="370840">
                <a:tc>
                  <a:txBody>
                    <a:bodyPr/>
                    <a:lstStyle/>
                    <a:p>
                      <a:pPr algn="l"/>
                      <a:r>
                        <a:rPr lang="en-US" dirty="0" smtClean="0">
                          <a:solidFill>
                            <a:schemeClr val="tx1"/>
                          </a:solidFill>
                        </a:rPr>
                        <a:t>List</a:t>
                      </a:r>
                      <a:endParaRPr lang="en-US" dirty="0">
                        <a:solidFill>
                          <a:schemeClr val="tx1"/>
                        </a:solidFill>
                      </a:endParaRPr>
                    </a:p>
                  </a:txBody>
                  <a:tcPr/>
                </a:tc>
                <a:tc>
                  <a:txBody>
                    <a:bodyPr/>
                    <a:lstStyle/>
                    <a:p>
                      <a:pPr algn="ctr"/>
                      <a:r>
                        <a:rPr lang="en-US" dirty="0" smtClean="0">
                          <a:solidFill>
                            <a:schemeClr val="tx1"/>
                          </a:solidFill>
                        </a:rPr>
                        <a:t>$10,000.00</a:t>
                      </a:r>
                      <a:endParaRPr lang="en-US" dirty="0">
                        <a:solidFill>
                          <a:schemeClr val="tx1"/>
                        </a:solidFill>
                      </a:endParaRPr>
                    </a:p>
                  </a:txBody>
                  <a:tcPr/>
                </a:tc>
                <a:tc>
                  <a:txBody>
                    <a:bodyPr/>
                    <a:lstStyle/>
                    <a:p>
                      <a:pPr algn="l"/>
                      <a:r>
                        <a:rPr lang="en-US" dirty="0" smtClean="0">
                          <a:solidFill>
                            <a:schemeClr val="tx1"/>
                          </a:solidFill>
                        </a:rPr>
                        <a:t>-</a:t>
                      </a:r>
                      <a:endParaRPr lang="en-US" dirty="0">
                        <a:solidFill>
                          <a:schemeClr val="tx1"/>
                        </a:solidFill>
                      </a:endParaRPr>
                    </a:p>
                  </a:txBody>
                  <a:tcPr/>
                </a:tc>
              </a:tr>
              <a:tr h="370840">
                <a:tc>
                  <a:txBody>
                    <a:bodyPr/>
                    <a:lstStyle/>
                    <a:p>
                      <a:pPr algn="l"/>
                      <a:r>
                        <a:rPr lang="en-US" dirty="0" smtClean="0">
                          <a:solidFill>
                            <a:schemeClr val="tx1"/>
                          </a:solidFill>
                        </a:rPr>
                        <a:t>YBP</a:t>
                      </a:r>
                      <a:endParaRPr lang="en-US" dirty="0">
                        <a:solidFill>
                          <a:schemeClr val="tx1"/>
                        </a:solidFill>
                      </a:endParaRPr>
                    </a:p>
                  </a:txBody>
                  <a:tcPr/>
                </a:tc>
                <a:tc>
                  <a:txBody>
                    <a:bodyPr/>
                    <a:lstStyle/>
                    <a:p>
                      <a:pPr algn="ctr"/>
                      <a:r>
                        <a:rPr lang="en-US" dirty="0" smtClean="0">
                          <a:solidFill>
                            <a:schemeClr val="tx1"/>
                          </a:solidFill>
                        </a:rPr>
                        <a:t>$8,431.28</a:t>
                      </a:r>
                      <a:endParaRPr lang="en-US" dirty="0">
                        <a:solidFill>
                          <a:schemeClr val="tx1"/>
                        </a:solidFill>
                      </a:endParaRPr>
                    </a:p>
                  </a:txBody>
                  <a:tcPr/>
                </a:tc>
                <a:tc>
                  <a:txBody>
                    <a:bodyPr/>
                    <a:lstStyle/>
                    <a:p>
                      <a:pPr algn="l"/>
                      <a:r>
                        <a:rPr lang="en-US" dirty="0" smtClean="0">
                          <a:solidFill>
                            <a:schemeClr val="tx1"/>
                          </a:solidFill>
                        </a:rPr>
                        <a:t>15.69%</a:t>
                      </a:r>
                      <a:endParaRPr lang="en-US" dirty="0">
                        <a:solidFill>
                          <a:schemeClr val="tx1"/>
                        </a:solidFill>
                      </a:endParaRPr>
                    </a:p>
                  </a:txBody>
                  <a:tcPr/>
                </a:tc>
              </a:tr>
              <a:tr h="370840">
                <a:tc>
                  <a:txBody>
                    <a:bodyPr/>
                    <a:lstStyle/>
                    <a:p>
                      <a:pPr algn="l"/>
                      <a:r>
                        <a:rPr lang="en-US" dirty="0" smtClean="0">
                          <a:solidFill>
                            <a:schemeClr val="tx1"/>
                          </a:solidFill>
                        </a:rPr>
                        <a:t>Amazon</a:t>
                      </a:r>
                      <a:endParaRPr lang="en-US" dirty="0">
                        <a:solidFill>
                          <a:schemeClr val="tx1"/>
                        </a:solidFill>
                      </a:endParaRPr>
                    </a:p>
                  </a:txBody>
                  <a:tcPr/>
                </a:tc>
                <a:tc>
                  <a:txBody>
                    <a:bodyPr/>
                    <a:lstStyle/>
                    <a:p>
                      <a:pPr algn="ctr"/>
                      <a:r>
                        <a:rPr lang="en-US" dirty="0" smtClean="0">
                          <a:solidFill>
                            <a:schemeClr val="tx1"/>
                          </a:solidFill>
                        </a:rPr>
                        <a:t>$8,563.06</a:t>
                      </a:r>
                      <a:endParaRPr lang="en-US" dirty="0">
                        <a:solidFill>
                          <a:schemeClr val="tx1"/>
                        </a:solidFill>
                      </a:endParaRPr>
                    </a:p>
                  </a:txBody>
                  <a:tcPr/>
                </a:tc>
                <a:tc>
                  <a:txBody>
                    <a:bodyPr/>
                    <a:lstStyle/>
                    <a:p>
                      <a:pPr algn="l"/>
                      <a:r>
                        <a:rPr lang="en-US" dirty="0" smtClean="0">
                          <a:solidFill>
                            <a:schemeClr val="tx1"/>
                          </a:solidFill>
                        </a:rPr>
                        <a:t>14.37%</a:t>
                      </a:r>
                      <a:endParaRPr lang="en-US" dirty="0">
                        <a:solidFill>
                          <a:schemeClr val="tx1"/>
                        </a:solidFill>
                      </a:endParaRPr>
                    </a:p>
                  </a:txBody>
                  <a:tcPr/>
                </a:tc>
              </a:tr>
              <a:tr h="370840">
                <a:tc>
                  <a:txBody>
                    <a:bodyPr/>
                    <a:lstStyle/>
                    <a:p>
                      <a:pPr algn="l"/>
                      <a:r>
                        <a:rPr lang="en-US" dirty="0" smtClean="0">
                          <a:solidFill>
                            <a:schemeClr val="tx1"/>
                          </a:solidFill>
                        </a:rPr>
                        <a:t>Vendor C</a:t>
                      </a:r>
                      <a:endParaRPr lang="en-US" dirty="0">
                        <a:solidFill>
                          <a:schemeClr val="tx1"/>
                        </a:solidFill>
                      </a:endParaRPr>
                    </a:p>
                  </a:txBody>
                  <a:tcPr/>
                </a:tc>
                <a:tc>
                  <a:txBody>
                    <a:bodyPr/>
                    <a:lstStyle/>
                    <a:p>
                      <a:pPr algn="ctr"/>
                      <a:r>
                        <a:rPr lang="en-US" dirty="0" smtClean="0">
                          <a:solidFill>
                            <a:schemeClr val="tx1"/>
                          </a:solidFill>
                        </a:rPr>
                        <a:t>$9,156.62</a:t>
                      </a:r>
                      <a:endParaRPr lang="en-US" dirty="0">
                        <a:solidFill>
                          <a:schemeClr val="tx1"/>
                        </a:solidFill>
                      </a:endParaRPr>
                    </a:p>
                  </a:txBody>
                  <a:tcPr/>
                </a:tc>
                <a:tc>
                  <a:txBody>
                    <a:bodyPr/>
                    <a:lstStyle/>
                    <a:p>
                      <a:pPr algn="l"/>
                      <a:r>
                        <a:rPr lang="en-US" dirty="0" smtClean="0">
                          <a:solidFill>
                            <a:schemeClr val="tx1"/>
                          </a:solidFill>
                        </a:rPr>
                        <a:t>8.43%</a:t>
                      </a:r>
                      <a:endParaRPr lang="en-US" dirty="0">
                        <a:solidFill>
                          <a:schemeClr val="tx1"/>
                        </a:solidFill>
                      </a:endParaRPr>
                    </a:p>
                  </a:txBody>
                  <a:tcPr/>
                </a:tc>
              </a:tr>
              <a:tr h="370840">
                <a:tc>
                  <a:txBody>
                    <a:bodyPr/>
                    <a:lstStyle/>
                    <a:p>
                      <a:pPr algn="l"/>
                      <a:r>
                        <a:rPr lang="en-US" dirty="0" smtClean="0">
                          <a:solidFill>
                            <a:schemeClr val="tx1"/>
                          </a:solidFill>
                        </a:rPr>
                        <a:t>Cheapest</a:t>
                      </a:r>
                      <a:endParaRPr lang="en-US" dirty="0">
                        <a:solidFill>
                          <a:schemeClr val="tx1"/>
                        </a:solidFill>
                      </a:endParaRPr>
                    </a:p>
                  </a:txBody>
                  <a:tcPr/>
                </a:tc>
                <a:tc>
                  <a:txBody>
                    <a:bodyPr/>
                    <a:lstStyle/>
                    <a:p>
                      <a:pPr algn="ctr"/>
                      <a:r>
                        <a:rPr lang="en-US" dirty="0" smtClean="0">
                          <a:solidFill>
                            <a:schemeClr val="tx1"/>
                          </a:solidFill>
                        </a:rPr>
                        <a:t>$7,771.57</a:t>
                      </a:r>
                      <a:endParaRPr lang="en-US" dirty="0">
                        <a:solidFill>
                          <a:schemeClr val="tx1"/>
                        </a:solidFill>
                      </a:endParaRPr>
                    </a:p>
                  </a:txBody>
                  <a:tcPr/>
                </a:tc>
                <a:tc>
                  <a:txBody>
                    <a:bodyPr/>
                    <a:lstStyle/>
                    <a:p>
                      <a:pPr algn="l"/>
                      <a:r>
                        <a:rPr lang="en-US" dirty="0" smtClean="0">
                          <a:solidFill>
                            <a:schemeClr val="tx1"/>
                          </a:solidFill>
                        </a:rPr>
                        <a:t>22.28%</a:t>
                      </a:r>
                      <a:endParaRPr lang="en-US" dirty="0">
                        <a:solidFill>
                          <a:schemeClr val="tx1"/>
                        </a:solidFill>
                      </a:endParaRPr>
                    </a:p>
                  </a:txBody>
                  <a:tcPr/>
                </a:tc>
              </a:tr>
              <a:tr h="370840">
                <a:tc>
                  <a:txBody>
                    <a:bodyPr/>
                    <a:lstStyle/>
                    <a:p>
                      <a:pPr algn="l"/>
                      <a:r>
                        <a:rPr lang="en-US" dirty="0" smtClean="0">
                          <a:solidFill>
                            <a:schemeClr val="tx1"/>
                          </a:solidFill>
                        </a:rPr>
                        <a:t>YBP</a:t>
                      </a:r>
                      <a:r>
                        <a:rPr lang="en-US" baseline="0" dirty="0" smtClean="0">
                          <a:solidFill>
                            <a:schemeClr val="tx1"/>
                          </a:solidFill>
                        </a:rPr>
                        <a:t> &amp; Amazon</a:t>
                      </a:r>
                      <a:endParaRPr lang="en-US" dirty="0">
                        <a:solidFill>
                          <a:schemeClr val="tx1"/>
                        </a:solidFill>
                      </a:endParaRPr>
                    </a:p>
                  </a:txBody>
                  <a:tcPr/>
                </a:tc>
                <a:tc>
                  <a:txBody>
                    <a:bodyPr/>
                    <a:lstStyle/>
                    <a:p>
                      <a:pPr algn="ctr"/>
                      <a:r>
                        <a:rPr lang="en-US" dirty="0" smtClean="0">
                          <a:solidFill>
                            <a:schemeClr val="tx1"/>
                          </a:solidFill>
                        </a:rPr>
                        <a:t>$7,872.83</a:t>
                      </a:r>
                      <a:endParaRPr lang="en-US" dirty="0">
                        <a:solidFill>
                          <a:schemeClr val="tx1"/>
                        </a:solidFill>
                      </a:endParaRPr>
                    </a:p>
                  </a:txBody>
                  <a:tcPr/>
                </a:tc>
                <a:tc>
                  <a:txBody>
                    <a:bodyPr/>
                    <a:lstStyle/>
                    <a:p>
                      <a:pPr algn="l"/>
                      <a:r>
                        <a:rPr lang="en-US" dirty="0" smtClean="0">
                          <a:solidFill>
                            <a:schemeClr val="tx1"/>
                          </a:solidFill>
                        </a:rPr>
                        <a:t>21.27%</a:t>
                      </a:r>
                      <a:endParaRPr lang="en-US" dirty="0">
                        <a:solidFill>
                          <a:schemeClr val="tx1"/>
                        </a:solidFill>
                      </a:endParaRPr>
                    </a:p>
                  </a:txBody>
                  <a:tcPr/>
                </a:tc>
              </a:tr>
              <a:tr h="370840">
                <a:tc>
                  <a:txBody>
                    <a:bodyPr/>
                    <a:lstStyle/>
                    <a:p>
                      <a:pPr algn="l"/>
                      <a:r>
                        <a:rPr lang="en-US" dirty="0" smtClean="0">
                          <a:solidFill>
                            <a:schemeClr val="tx1"/>
                          </a:solidFill>
                        </a:rPr>
                        <a:t>YBP</a:t>
                      </a:r>
                      <a:r>
                        <a:rPr lang="en-US" baseline="0" dirty="0" smtClean="0">
                          <a:solidFill>
                            <a:schemeClr val="tx1"/>
                          </a:solidFill>
                        </a:rPr>
                        <a:t> &amp; Vendor C</a:t>
                      </a:r>
                      <a:endParaRPr lang="en-US" dirty="0">
                        <a:solidFill>
                          <a:schemeClr val="tx1"/>
                        </a:solidFill>
                      </a:endParaRPr>
                    </a:p>
                  </a:txBody>
                  <a:tcPr/>
                </a:tc>
                <a:tc>
                  <a:txBody>
                    <a:bodyPr/>
                    <a:lstStyle/>
                    <a:p>
                      <a:pPr algn="ctr"/>
                      <a:r>
                        <a:rPr lang="en-US" dirty="0" smtClean="0">
                          <a:solidFill>
                            <a:schemeClr val="tx1"/>
                          </a:solidFill>
                        </a:rPr>
                        <a:t>$8,115.05</a:t>
                      </a:r>
                      <a:endParaRPr lang="en-US" dirty="0">
                        <a:solidFill>
                          <a:schemeClr val="tx1"/>
                        </a:solidFill>
                      </a:endParaRPr>
                    </a:p>
                  </a:txBody>
                  <a:tcPr/>
                </a:tc>
                <a:tc>
                  <a:txBody>
                    <a:bodyPr/>
                    <a:lstStyle/>
                    <a:p>
                      <a:pPr algn="l"/>
                      <a:r>
                        <a:rPr lang="en-US" dirty="0" smtClean="0">
                          <a:solidFill>
                            <a:schemeClr val="tx1"/>
                          </a:solidFill>
                        </a:rPr>
                        <a:t>18.85%</a:t>
                      </a:r>
                      <a:endParaRPr lang="en-US" dirty="0">
                        <a:solidFill>
                          <a:schemeClr val="tx1"/>
                        </a:solidFill>
                      </a:endParaRPr>
                    </a:p>
                  </a:txBody>
                  <a:tcPr/>
                </a:tc>
              </a:tr>
              <a:tr h="370840">
                <a:tc>
                  <a:txBody>
                    <a:bodyPr/>
                    <a:lstStyle/>
                    <a:p>
                      <a:pPr algn="l"/>
                      <a:r>
                        <a:rPr lang="en-US" dirty="0" smtClean="0">
                          <a:solidFill>
                            <a:schemeClr val="tx1"/>
                          </a:solidFill>
                        </a:rPr>
                        <a:t>Amazon</a:t>
                      </a:r>
                      <a:r>
                        <a:rPr lang="en-US" baseline="0" dirty="0" smtClean="0">
                          <a:solidFill>
                            <a:schemeClr val="tx1"/>
                          </a:solidFill>
                        </a:rPr>
                        <a:t> &amp; Vendor C</a:t>
                      </a:r>
                      <a:endParaRPr lang="en-US" dirty="0">
                        <a:solidFill>
                          <a:schemeClr val="tx1"/>
                        </a:solidFill>
                      </a:endParaRPr>
                    </a:p>
                  </a:txBody>
                  <a:tcPr/>
                </a:tc>
                <a:tc>
                  <a:txBody>
                    <a:bodyPr/>
                    <a:lstStyle/>
                    <a:p>
                      <a:pPr algn="ctr"/>
                      <a:r>
                        <a:rPr lang="en-US" dirty="0" smtClean="0">
                          <a:solidFill>
                            <a:schemeClr val="tx1"/>
                          </a:solidFill>
                        </a:rPr>
                        <a:t>$8,249.50</a:t>
                      </a:r>
                      <a:endParaRPr lang="en-US" dirty="0">
                        <a:solidFill>
                          <a:schemeClr val="tx1"/>
                        </a:solidFill>
                      </a:endParaRPr>
                    </a:p>
                  </a:txBody>
                  <a:tcPr/>
                </a:tc>
                <a:tc>
                  <a:txBody>
                    <a:bodyPr/>
                    <a:lstStyle/>
                    <a:p>
                      <a:pPr algn="l"/>
                      <a:r>
                        <a:rPr lang="en-US" dirty="0" smtClean="0">
                          <a:solidFill>
                            <a:schemeClr val="tx1"/>
                          </a:solidFill>
                        </a:rPr>
                        <a:t>17.51%</a:t>
                      </a:r>
                      <a:endParaRPr lang="en-US" dirty="0">
                        <a:solidFill>
                          <a:schemeClr val="tx1"/>
                        </a:solidFill>
                      </a:endParaRPr>
                    </a:p>
                  </a:txBody>
                  <a:tcPr/>
                </a:tc>
              </a:tr>
            </a:tbl>
          </a:graphicData>
        </a:graphic>
      </p:graphicFrame>
      <p:sp>
        <p:nvSpPr>
          <p:cNvPr id="6" name="TextBox 5"/>
          <p:cNvSpPr txBox="1"/>
          <p:nvPr/>
        </p:nvSpPr>
        <p:spPr>
          <a:xfrm>
            <a:off x="685800" y="5105400"/>
            <a:ext cx="7010400" cy="1200329"/>
          </a:xfrm>
          <a:prstGeom prst="rect">
            <a:avLst/>
          </a:prstGeom>
          <a:noFill/>
        </p:spPr>
        <p:txBody>
          <a:bodyPr wrap="square" rtlCol="0">
            <a:spAutoFit/>
          </a:bodyPr>
          <a:lstStyle/>
          <a:p>
            <a:r>
              <a:rPr lang="en-US" dirty="0" smtClean="0"/>
              <a:t>For every $10,000 (list price)</a:t>
            </a:r>
          </a:p>
          <a:p>
            <a:r>
              <a:rPr lang="en-US" dirty="0"/>
              <a:t>	</a:t>
            </a:r>
            <a:r>
              <a:rPr lang="en-US" dirty="0" smtClean="0"/>
              <a:t>		Old Method of Ordering:	$9,156.62</a:t>
            </a:r>
          </a:p>
          <a:p>
            <a:r>
              <a:rPr lang="en-US" dirty="0"/>
              <a:t>	</a:t>
            </a:r>
            <a:r>
              <a:rPr lang="en-US" dirty="0" smtClean="0"/>
              <a:t>		</a:t>
            </a:r>
            <a:r>
              <a:rPr lang="en-US" u="sng" dirty="0" smtClean="0"/>
              <a:t>New Method of Ordering:	$7,872.83</a:t>
            </a:r>
          </a:p>
          <a:p>
            <a:r>
              <a:rPr lang="en-US" dirty="0"/>
              <a:t>	</a:t>
            </a:r>
            <a:r>
              <a:rPr lang="en-US" dirty="0" smtClean="0"/>
              <a:t>		</a:t>
            </a:r>
            <a:r>
              <a:rPr lang="en-US" b="1" dirty="0" smtClean="0"/>
              <a:t>Savings:			$1,283.79</a:t>
            </a:r>
            <a:endParaRPr lang="en-US" dirty="0"/>
          </a:p>
        </p:txBody>
      </p:sp>
    </p:spTree>
    <p:extLst>
      <p:ext uri="{BB962C8B-B14F-4D97-AF65-F5344CB8AC3E}">
        <p14:creationId xmlns:p14="http://schemas.microsoft.com/office/powerpoint/2010/main" val="2055307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126287" cy="1168400"/>
          </a:xfrm>
        </p:spPr>
        <p:txBody>
          <a:bodyPr/>
          <a:lstStyle/>
          <a:p>
            <a:pPr algn="r"/>
            <a:r>
              <a:rPr lang="en-US" cap="none" dirty="0" smtClean="0"/>
              <a:t>Trends within the data</a:t>
            </a:r>
            <a:endParaRPr lang="en-US" cap="none" dirty="0"/>
          </a:p>
        </p:txBody>
      </p:sp>
      <p:sp>
        <p:nvSpPr>
          <p:cNvPr id="3" name="Text Placeholder 2"/>
          <p:cNvSpPr>
            <a:spLocks noGrp="1"/>
          </p:cNvSpPr>
          <p:nvPr>
            <p:ph type="body" idx="1"/>
          </p:nvPr>
        </p:nvSpPr>
        <p:spPr>
          <a:xfrm>
            <a:off x="685800" y="3276600"/>
            <a:ext cx="6135687" cy="1905001"/>
          </a:xfrm>
        </p:spPr>
        <p:txBody>
          <a:bodyPr/>
          <a:lstStyle/>
          <a:p>
            <a:pPr marL="342900" indent="-342900">
              <a:buFont typeface="Arial" pitchFamily="34" charset="0"/>
              <a:buChar char="•"/>
            </a:pPr>
            <a:r>
              <a:rPr lang="en-US" dirty="0" smtClean="0"/>
              <a:t>Are </a:t>
            </a:r>
            <a:r>
              <a:rPr lang="en-US" dirty="0"/>
              <a:t>there clear correlations between vendors and </a:t>
            </a:r>
            <a:r>
              <a:rPr lang="en-US" dirty="0" smtClean="0"/>
              <a:t>formats?  Between </a:t>
            </a:r>
            <a:r>
              <a:rPr lang="en-US" dirty="0"/>
              <a:t>vendors, pricing, and publishers</a:t>
            </a:r>
            <a:r>
              <a:rPr lang="en-US" dirty="0" smtClean="0"/>
              <a:t>?</a:t>
            </a:r>
          </a:p>
          <a:p>
            <a:pPr marL="342900" indent="-342900">
              <a:buFont typeface="Arial" pitchFamily="34" charset="0"/>
              <a:buChar char="•"/>
            </a:pPr>
            <a:r>
              <a:rPr lang="en-US" dirty="0" smtClean="0"/>
              <a:t>Which vendor is cheaper more of the time?</a:t>
            </a:r>
            <a:endParaRPr lang="en-US" dirty="0"/>
          </a:p>
        </p:txBody>
      </p:sp>
    </p:spTree>
    <p:extLst>
      <p:ext uri="{BB962C8B-B14F-4D97-AF65-F5344CB8AC3E}">
        <p14:creationId xmlns:p14="http://schemas.microsoft.com/office/powerpoint/2010/main" val="3055765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Vendor Rankings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6065351"/>
              </p:ext>
            </p:extLst>
          </p:nvPr>
        </p:nvGraphicFramePr>
        <p:xfrm>
          <a:off x="425355" y="2209800"/>
          <a:ext cx="7620000" cy="2548890"/>
        </p:xfrm>
        <a:graphic>
          <a:graphicData uri="http://schemas.openxmlformats.org/drawingml/2006/table">
            <a:tbl>
              <a:tblPr firstRow="1" firstCol="1">
                <a:tableStyleId>{5C22544A-7EE6-4342-B048-85BDC9FD1C3A}</a:tableStyleId>
              </a:tblPr>
              <a:tblGrid>
                <a:gridCol w="3308445"/>
                <a:gridCol w="1295400"/>
                <a:gridCol w="1447800"/>
                <a:gridCol w="1568355"/>
              </a:tblGrid>
              <a:tr h="628650">
                <a:tc>
                  <a:txBody>
                    <a:bodyPr/>
                    <a:lstStyle/>
                    <a:p>
                      <a:endParaRPr lang="en-US" dirty="0"/>
                    </a:p>
                  </a:txBody>
                  <a:tcPr/>
                </a:tc>
                <a:tc>
                  <a:txBody>
                    <a:bodyPr/>
                    <a:lstStyle/>
                    <a:p>
                      <a:pPr algn="ctr"/>
                      <a:r>
                        <a:rPr lang="en-US" sz="2400" b="1" dirty="0" smtClean="0"/>
                        <a:t>YBP</a:t>
                      </a:r>
                      <a:endParaRPr lang="en-US" sz="2400" b="1" dirty="0"/>
                    </a:p>
                  </a:txBody>
                  <a:tcPr/>
                </a:tc>
                <a:tc>
                  <a:txBody>
                    <a:bodyPr/>
                    <a:lstStyle/>
                    <a:p>
                      <a:pPr algn="ctr"/>
                      <a:r>
                        <a:rPr lang="en-US" sz="2400" b="1" dirty="0" smtClean="0"/>
                        <a:t>Amazon</a:t>
                      </a:r>
                      <a:endParaRPr lang="en-US" sz="2400" b="1" dirty="0"/>
                    </a:p>
                  </a:txBody>
                  <a:tcPr/>
                </a:tc>
                <a:tc>
                  <a:txBody>
                    <a:bodyPr/>
                    <a:lstStyle/>
                    <a:p>
                      <a:pPr algn="ctr"/>
                      <a:r>
                        <a:rPr lang="en-US" sz="2400" b="1" dirty="0" smtClean="0"/>
                        <a:t>Vendor C</a:t>
                      </a:r>
                      <a:endParaRPr lang="en-US" sz="2400" b="1" dirty="0"/>
                    </a:p>
                  </a:txBody>
                  <a:tcPr/>
                </a:tc>
              </a:tr>
              <a:tr h="628650">
                <a:tc>
                  <a:txBody>
                    <a:bodyPr/>
                    <a:lstStyle/>
                    <a:p>
                      <a:r>
                        <a:rPr lang="en-US" dirty="0" smtClean="0"/>
                        <a:t>Offered</a:t>
                      </a:r>
                      <a:r>
                        <a:rPr lang="en-US" baseline="0" dirty="0" smtClean="0"/>
                        <a:t> Lowest Price</a:t>
                      </a:r>
                      <a:endParaRPr lang="en-US" dirty="0"/>
                    </a:p>
                  </a:txBody>
                  <a:tcPr/>
                </a:tc>
                <a:tc>
                  <a:txBody>
                    <a:bodyPr/>
                    <a:lstStyle/>
                    <a:p>
                      <a:pPr algn="ctr"/>
                      <a:r>
                        <a:rPr lang="en-US" dirty="0" smtClean="0"/>
                        <a:t>473</a:t>
                      </a:r>
                    </a:p>
                    <a:p>
                      <a:pPr algn="ctr"/>
                      <a:r>
                        <a:rPr lang="en-US" dirty="0" smtClean="0"/>
                        <a:t>(40.1%)</a:t>
                      </a:r>
                      <a:endParaRPr lang="en-US" dirty="0"/>
                    </a:p>
                  </a:txBody>
                  <a:tcPr/>
                </a:tc>
                <a:tc>
                  <a:txBody>
                    <a:bodyPr/>
                    <a:lstStyle/>
                    <a:p>
                      <a:pPr algn="ctr"/>
                      <a:r>
                        <a:rPr lang="en-US" dirty="0" smtClean="0"/>
                        <a:t>448</a:t>
                      </a:r>
                    </a:p>
                    <a:p>
                      <a:pPr algn="ctr"/>
                      <a:r>
                        <a:rPr lang="en-US" dirty="0" smtClean="0"/>
                        <a:t>(38.0%)</a:t>
                      </a:r>
                      <a:endParaRPr lang="en-US" dirty="0"/>
                    </a:p>
                  </a:txBody>
                  <a:tcPr/>
                </a:tc>
                <a:tc>
                  <a:txBody>
                    <a:bodyPr/>
                    <a:lstStyle/>
                    <a:p>
                      <a:pPr algn="ctr"/>
                      <a:r>
                        <a:rPr lang="en-US" dirty="0" smtClean="0"/>
                        <a:t>293</a:t>
                      </a:r>
                    </a:p>
                    <a:p>
                      <a:pPr algn="ctr"/>
                      <a:r>
                        <a:rPr lang="en-US" dirty="0" smtClean="0"/>
                        <a:t>(24.9%)</a:t>
                      </a:r>
                      <a:endParaRPr lang="en-US" dirty="0"/>
                    </a:p>
                  </a:txBody>
                  <a:tcPr/>
                </a:tc>
              </a:tr>
              <a:tr h="628650">
                <a:tc>
                  <a:txBody>
                    <a:bodyPr/>
                    <a:lstStyle/>
                    <a:p>
                      <a:r>
                        <a:rPr lang="en-US" dirty="0" smtClean="0"/>
                        <a:t>Offered</a:t>
                      </a:r>
                      <a:r>
                        <a:rPr lang="en-US" baseline="0" dirty="0" smtClean="0"/>
                        <a:t> Middle Price</a:t>
                      </a:r>
                      <a:endParaRPr lang="en-US" dirty="0"/>
                    </a:p>
                  </a:txBody>
                  <a:tcPr/>
                </a:tc>
                <a:tc>
                  <a:txBody>
                    <a:bodyPr/>
                    <a:lstStyle/>
                    <a:p>
                      <a:pPr algn="ctr"/>
                      <a:r>
                        <a:rPr lang="en-US" dirty="0" smtClean="0"/>
                        <a:t>390</a:t>
                      </a:r>
                    </a:p>
                    <a:p>
                      <a:pPr algn="ctr"/>
                      <a:r>
                        <a:rPr lang="en-US" dirty="0" smtClean="0"/>
                        <a:t>(33.1%)</a:t>
                      </a:r>
                      <a:endParaRPr lang="en-US" dirty="0"/>
                    </a:p>
                  </a:txBody>
                  <a:tcPr/>
                </a:tc>
                <a:tc>
                  <a:txBody>
                    <a:bodyPr/>
                    <a:lstStyle/>
                    <a:p>
                      <a:pPr algn="ctr"/>
                      <a:r>
                        <a:rPr lang="en-US" dirty="0" smtClean="0"/>
                        <a:t>484</a:t>
                      </a:r>
                    </a:p>
                    <a:p>
                      <a:pPr algn="ctr"/>
                      <a:r>
                        <a:rPr lang="en-US" dirty="0" smtClean="0"/>
                        <a:t>(41.1%)</a:t>
                      </a:r>
                      <a:endParaRPr lang="en-US" dirty="0"/>
                    </a:p>
                  </a:txBody>
                  <a:tcPr/>
                </a:tc>
                <a:tc>
                  <a:txBody>
                    <a:bodyPr/>
                    <a:lstStyle/>
                    <a:p>
                      <a:pPr algn="ctr"/>
                      <a:r>
                        <a:rPr lang="en-US" dirty="0" smtClean="0"/>
                        <a:t>380</a:t>
                      </a:r>
                    </a:p>
                    <a:p>
                      <a:pPr algn="ctr"/>
                      <a:r>
                        <a:rPr lang="en-US" dirty="0" smtClean="0"/>
                        <a:t>(32.3%)</a:t>
                      </a:r>
                      <a:endParaRPr lang="en-US" dirty="0"/>
                    </a:p>
                  </a:txBody>
                  <a:tcPr/>
                </a:tc>
              </a:tr>
              <a:tr h="628650">
                <a:tc>
                  <a:txBody>
                    <a:bodyPr/>
                    <a:lstStyle/>
                    <a:p>
                      <a:r>
                        <a:rPr lang="en-US" dirty="0" smtClean="0"/>
                        <a:t>Offered Highest</a:t>
                      </a:r>
                      <a:r>
                        <a:rPr lang="en-US" baseline="0" dirty="0" smtClean="0"/>
                        <a:t> Price</a:t>
                      </a:r>
                      <a:endParaRPr lang="en-US" dirty="0"/>
                    </a:p>
                  </a:txBody>
                  <a:tcPr/>
                </a:tc>
                <a:tc>
                  <a:txBody>
                    <a:bodyPr/>
                    <a:lstStyle/>
                    <a:p>
                      <a:pPr algn="ctr"/>
                      <a:r>
                        <a:rPr lang="en-US" dirty="0" smtClean="0"/>
                        <a:t>315</a:t>
                      </a:r>
                    </a:p>
                    <a:p>
                      <a:pPr algn="ctr"/>
                      <a:r>
                        <a:rPr lang="en-US" dirty="0" smtClean="0"/>
                        <a:t>(26.7%)</a:t>
                      </a:r>
                      <a:endParaRPr lang="en-US" dirty="0"/>
                    </a:p>
                  </a:txBody>
                  <a:tcPr/>
                </a:tc>
                <a:tc>
                  <a:txBody>
                    <a:bodyPr/>
                    <a:lstStyle/>
                    <a:p>
                      <a:pPr algn="ctr"/>
                      <a:r>
                        <a:rPr lang="en-US" dirty="0" smtClean="0"/>
                        <a:t>246</a:t>
                      </a:r>
                    </a:p>
                    <a:p>
                      <a:pPr algn="ctr"/>
                      <a:r>
                        <a:rPr lang="en-US" dirty="0" smtClean="0"/>
                        <a:t>(20.9%)</a:t>
                      </a:r>
                      <a:endParaRPr lang="en-US" dirty="0"/>
                    </a:p>
                  </a:txBody>
                  <a:tcPr/>
                </a:tc>
                <a:tc>
                  <a:txBody>
                    <a:bodyPr/>
                    <a:lstStyle/>
                    <a:p>
                      <a:pPr algn="ctr"/>
                      <a:r>
                        <a:rPr lang="en-US" dirty="0" smtClean="0"/>
                        <a:t>505</a:t>
                      </a:r>
                    </a:p>
                    <a:p>
                      <a:pPr algn="ctr"/>
                      <a:r>
                        <a:rPr lang="en-US" dirty="0" smtClean="0"/>
                        <a:t>(42.9%)</a:t>
                      </a:r>
                      <a:endParaRPr lang="en-US" dirty="0"/>
                    </a:p>
                  </a:txBody>
                  <a:tcPr/>
                </a:tc>
              </a:tr>
            </a:tbl>
          </a:graphicData>
        </a:graphic>
      </p:graphicFrame>
      <p:sp>
        <p:nvSpPr>
          <p:cNvPr id="6" name="Content Placeholder 2"/>
          <p:cNvSpPr txBox="1">
            <a:spLocks/>
          </p:cNvSpPr>
          <p:nvPr/>
        </p:nvSpPr>
        <p:spPr>
          <a:xfrm>
            <a:off x="457200" y="1600200"/>
            <a:ext cx="7620000" cy="609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400" dirty="0" smtClean="0"/>
              <a:t>How often did each vendor offer the cheapest price?</a:t>
            </a:r>
            <a:endParaRPr lang="en-US" dirty="0"/>
          </a:p>
        </p:txBody>
      </p:sp>
      <p:sp>
        <p:nvSpPr>
          <p:cNvPr id="7" name="TextBox 6"/>
          <p:cNvSpPr txBox="1"/>
          <p:nvPr/>
        </p:nvSpPr>
        <p:spPr>
          <a:xfrm>
            <a:off x="685800" y="5410200"/>
            <a:ext cx="7162800" cy="646331"/>
          </a:xfrm>
          <a:prstGeom prst="rect">
            <a:avLst/>
          </a:prstGeom>
          <a:solidFill>
            <a:schemeClr val="bg1">
              <a:lumMod val="85000"/>
            </a:schemeClr>
          </a:solidFill>
        </p:spPr>
        <p:txBody>
          <a:bodyPr wrap="square" rtlCol="0">
            <a:spAutoFit/>
          </a:bodyPr>
          <a:lstStyle/>
          <a:p>
            <a:r>
              <a:rPr lang="en-US" dirty="0" smtClean="0"/>
              <a:t>=RANK()</a:t>
            </a:r>
          </a:p>
          <a:p>
            <a:r>
              <a:rPr lang="en-US" dirty="0" smtClean="0"/>
              <a:t>=COUNTIF()</a:t>
            </a:r>
            <a:endParaRPr lang="en-US" dirty="0"/>
          </a:p>
        </p:txBody>
      </p:sp>
    </p:spTree>
    <p:extLst>
      <p:ext uri="{BB962C8B-B14F-4D97-AF65-F5344CB8AC3E}">
        <p14:creationId xmlns:p14="http://schemas.microsoft.com/office/powerpoint/2010/main" val="81663673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Vendor Rankings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6822788"/>
              </p:ext>
            </p:extLst>
          </p:nvPr>
        </p:nvGraphicFramePr>
        <p:xfrm>
          <a:off x="838200" y="2590800"/>
          <a:ext cx="6477000" cy="1808427"/>
        </p:xfrm>
        <a:graphic>
          <a:graphicData uri="http://schemas.openxmlformats.org/drawingml/2006/table">
            <a:tbl>
              <a:tblPr firstRow="1" firstCol="1">
                <a:tableStyleId>{5C22544A-7EE6-4342-B048-85BDC9FD1C3A}</a:tableStyleId>
              </a:tblPr>
              <a:tblGrid>
                <a:gridCol w="2743200"/>
                <a:gridCol w="1371600"/>
                <a:gridCol w="1282700"/>
                <a:gridCol w="1079500"/>
              </a:tblGrid>
              <a:tr h="528267">
                <a:tc>
                  <a:txBody>
                    <a:bodyPr/>
                    <a:lstStyle/>
                    <a:p>
                      <a:endParaRPr lang="en-US" dirty="0"/>
                    </a:p>
                  </a:txBody>
                  <a:tcPr/>
                </a:tc>
                <a:tc>
                  <a:txBody>
                    <a:bodyPr/>
                    <a:lstStyle/>
                    <a:p>
                      <a:pPr algn="ctr"/>
                      <a:r>
                        <a:rPr lang="en-US" sz="2400" b="1" dirty="0" smtClean="0"/>
                        <a:t>YBP</a:t>
                      </a:r>
                      <a:endParaRPr lang="en-US" sz="2400" b="1" dirty="0"/>
                    </a:p>
                  </a:txBody>
                  <a:tcPr/>
                </a:tc>
                <a:tc>
                  <a:txBody>
                    <a:bodyPr/>
                    <a:lstStyle/>
                    <a:p>
                      <a:pPr algn="ctr"/>
                      <a:r>
                        <a:rPr lang="en-US" sz="2400" b="1" dirty="0" smtClean="0"/>
                        <a:t>Amazon</a:t>
                      </a:r>
                      <a:endParaRPr lang="en-US" sz="2400" b="1" dirty="0"/>
                    </a:p>
                  </a:txBody>
                  <a:tcPr/>
                </a:tc>
                <a:tc>
                  <a:txBody>
                    <a:bodyPr/>
                    <a:lstStyle/>
                    <a:p>
                      <a:pPr algn="ctr"/>
                      <a:r>
                        <a:rPr lang="en-US" sz="2400" b="1" dirty="0" smtClean="0"/>
                        <a:t>Same</a:t>
                      </a:r>
                      <a:endParaRPr lang="en-US" sz="2400" b="1" dirty="0"/>
                    </a:p>
                  </a:txBody>
                  <a:tcPr/>
                </a:tc>
              </a:tr>
              <a:tr h="537872">
                <a:tc>
                  <a:txBody>
                    <a:bodyPr/>
                    <a:lstStyle/>
                    <a:p>
                      <a:r>
                        <a:rPr lang="en-US" dirty="0" smtClean="0"/>
                        <a:t>Offered</a:t>
                      </a:r>
                      <a:r>
                        <a:rPr lang="en-US" baseline="0" dirty="0" smtClean="0"/>
                        <a:t> Cheaper Price</a:t>
                      </a:r>
                      <a:endParaRPr lang="en-US" dirty="0"/>
                    </a:p>
                  </a:txBody>
                  <a:tcPr/>
                </a:tc>
                <a:tc>
                  <a:txBody>
                    <a:bodyPr/>
                    <a:lstStyle/>
                    <a:p>
                      <a:pPr algn="ctr"/>
                      <a:r>
                        <a:rPr lang="en-US" dirty="0" smtClean="0"/>
                        <a:t>528</a:t>
                      </a:r>
                    </a:p>
                    <a:p>
                      <a:pPr algn="ctr"/>
                      <a:r>
                        <a:rPr lang="en-US" dirty="0" smtClean="0"/>
                        <a:t>(44.82%)</a:t>
                      </a:r>
                      <a:endParaRPr lang="en-US" dirty="0"/>
                    </a:p>
                  </a:txBody>
                  <a:tcPr/>
                </a:tc>
                <a:tc>
                  <a:txBody>
                    <a:bodyPr/>
                    <a:lstStyle/>
                    <a:p>
                      <a:pPr algn="ctr"/>
                      <a:r>
                        <a:rPr lang="en-US" dirty="0" smtClean="0"/>
                        <a:t>694</a:t>
                      </a:r>
                    </a:p>
                    <a:p>
                      <a:pPr algn="ctr"/>
                      <a:r>
                        <a:rPr lang="en-US" dirty="0" smtClean="0"/>
                        <a:t>(58.91%)</a:t>
                      </a:r>
                      <a:endParaRPr lang="en-US" dirty="0"/>
                    </a:p>
                  </a:txBody>
                  <a:tcPr/>
                </a:tc>
                <a:tc rowSpan="2">
                  <a:txBody>
                    <a:bodyPr/>
                    <a:lstStyle/>
                    <a:p>
                      <a:pPr algn="ctr"/>
                      <a:endParaRPr lang="en-US" dirty="0" smtClean="0"/>
                    </a:p>
                    <a:p>
                      <a:pPr algn="ctr"/>
                      <a:r>
                        <a:rPr lang="en-US" dirty="0" smtClean="0"/>
                        <a:t>44</a:t>
                      </a:r>
                    </a:p>
                    <a:p>
                      <a:pPr algn="ctr"/>
                      <a:r>
                        <a:rPr lang="en-US" dirty="0" smtClean="0"/>
                        <a:t>(3.73%)</a:t>
                      </a:r>
                      <a:endParaRPr lang="en-US" dirty="0"/>
                    </a:p>
                    <a:p>
                      <a:pPr algn="ctr"/>
                      <a:endParaRPr lang="en-US" dirty="0"/>
                    </a:p>
                  </a:txBody>
                  <a:tcPr/>
                </a:tc>
              </a:tr>
              <a:tr h="537872">
                <a:tc>
                  <a:txBody>
                    <a:bodyPr/>
                    <a:lstStyle/>
                    <a:p>
                      <a:r>
                        <a:rPr lang="en-US" dirty="0" smtClean="0"/>
                        <a:t>Offered </a:t>
                      </a:r>
                      <a:r>
                        <a:rPr lang="en-US" baseline="0" dirty="0" smtClean="0"/>
                        <a:t>Higher Price</a:t>
                      </a:r>
                      <a:endParaRPr lang="en-US" dirty="0"/>
                    </a:p>
                  </a:txBody>
                  <a:tcPr/>
                </a:tc>
                <a:tc>
                  <a:txBody>
                    <a:bodyPr/>
                    <a:lstStyle/>
                    <a:p>
                      <a:pPr algn="ctr"/>
                      <a:r>
                        <a:rPr lang="en-US" dirty="0" smtClean="0"/>
                        <a:t>650</a:t>
                      </a:r>
                    </a:p>
                    <a:p>
                      <a:pPr algn="ctr"/>
                      <a:r>
                        <a:rPr lang="en-US" dirty="0" smtClean="0"/>
                        <a:t>(55.18%)</a:t>
                      </a:r>
                      <a:endParaRPr lang="en-US" dirty="0"/>
                    </a:p>
                  </a:txBody>
                  <a:tcPr/>
                </a:tc>
                <a:tc>
                  <a:txBody>
                    <a:bodyPr/>
                    <a:lstStyle/>
                    <a:p>
                      <a:pPr algn="ctr"/>
                      <a:r>
                        <a:rPr lang="en-US" dirty="0" smtClean="0"/>
                        <a:t>484</a:t>
                      </a:r>
                    </a:p>
                    <a:p>
                      <a:pPr algn="ctr"/>
                      <a:r>
                        <a:rPr lang="en-US" dirty="0" smtClean="0"/>
                        <a:t>(41.09%)</a:t>
                      </a:r>
                      <a:endParaRPr lang="en-US" dirty="0"/>
                    </a:p>
                  </a:txBody>
                  <a:tcPr/>
                </a:tc>
                <a:tc vMerge="1">
                  <a:txBody>
                    <a:bodyPr/>
                    <a:lstStyle/>
                    <a:p>
                      <a:pPr algn="ctr"/>
                      <a:endParaRPr lang="en-US" dirty="0"/>
                    </a:p>
                  </a:txBody>
                  <a:tcPr/>
                </a:tc>
              </a:tr>
            </a:tbl>
          </a:graphicData>
        </a:graphic>
      </p:graphicFrame>
      <p:sp>
        <p:nvSpPr>
          <p:cNvPr id="6" name="Content Placeholder 2"/>
          <p:cNvSpPr txBox="1">
            <a:spLocks/>
          </p:cNvSpPr>
          <p:nvPr/>
        </p:nvSpPr>
        <p:spPr>
          <a:xfrm>
            <a:off x="457200" y="1600200"/>
            <a:ext cx="7620000" cy="838200"/>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400" dirty="0" smtClean="0"/>
              <a:t>How often was YBP cheaper than Amazon?</a:t>
            </a:r>
          </a:p>
          <a:p>
            <a:r>
              <a:rPr lang="en-US" sz="2400" dirty="0" smtClean="0"/>
              <a:t>Amazon cheaper than YBP?</a:t>
            </a:r>
          </a:p>
        </p:txBody>
      </p:sp>
      <p:sp>
        <p:nvSpPr>
          <p:cNvPr id="8" name="Content Placeholder 2"/>
          <p:cNvSpPr txBox="1">
            <a:spLocks/>
          </p:cNvSpPr>
          <p:nvPr/>
        </p:nvSpPr>
        <p:spPr>
          <a:xfrm>
            <a:off x="457200" y="4618921"/>
            <a:ext cx="7551761" cy="4572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400" dirty="0" smtClean="0"/>
              <a:t>If cheaper, how much cheaper?</a:t>
            </a:r>
            <a:endParaRPr lang="en-US" dirty="0"/>
          </a:p>
        </p:txBody>
      </p:sp>
      <p:graphicFrame>
        <p:nvGraphicFramePr>
          <p:cNvPr id="10" name="Content Placeholder 3"/>
          <p:cNvGraphicFramePr>
            <a:graphicFrameLocks/>
          </p:cNvGraphicFramePr>
          <p:nvPr>
            <p:extLst>
              <p:ext uri="{D42A27DB-BD31-4B8C-83A1-F6EECF244321}">
                <p14:modId xmlns:p14="http://schemas.microsoft.com/office/powerpoint/2010/main" val="1871334035"/>
              </p:ext>
            </p:extLst>
          </p:nvPr>
        </p:nvGraphicFramePr>
        <p:xfrm>
          <a:off x="838200" y="5257799"/>
          <a:ext cx="5486400" cy="1097280"/>
        </p:xfrm>
        <a:graphic>
          <a:graphicData uri="http://schemas.openxmlformats.org/drawingml/2006/table">
            <a:tbl>
              <a:tblPr firstRow="1" firstCol="1">
                <a:tableStyleId>{5C22544A-7EE6-4342-B048-85BDC9FD1C3A}</a:tableStyleId>
              </a:tblPr>
              <a:tblGrid>
                <a:gridCol w="2743200"/>
                <a:gridCol w="1371600"/>
                <a:gridCol w="1371600"/>
              </a:tblGrid>
              <a:tr h="400050">
                <a:tc>
                  <a:txBody>
                    <a:bodyPr/>
                    <a:lstStyle/>
                    <a:p>
                      <a:endParaRPr lang="en-US" dirty="0"/>
                    </a:p>
                  </a:txBody>
                  <a:tcPr/>
                </a:tc>
                <a:tc>
                  <a:txBody>
                    <a:bodyPr/>
                    <a:lstStyle/>
                    <a:p>
                      <a:pPr algn="ctr"/>
                      <a:r>
                        <a:rPr lang="en-US" sz="2400" b="1" dirty="0" smtClean="0"/>
                        <a:t>YBP</a:t>
                      </a:r>
                      <a:endParaRPr lang="en-US" sz="2400" b="1" dirty="0"/>
                    </a:p>
                  </a:txBody>
                  <a:tcPr/>
                </a:tc>
                <a:tc>
                  <a:txBody>
                    <a:bodyPr/>
                    <a:lstStyle/>
                    <a:p>
                      <a:pPr algn="ctr"/>
                      <a:r>
                        <a:rPr lang="en-US" sz="2400" b="1" dirty="0" smtClean="0"/>
                        <a:t>Amazon</a:t>
                      </a:r>
                      <a:endParaRPr lang="en-US" sz="2400" b="1" dirty="0"/>
                    </a:p>
                  </a:txBody>
                  <a:tcPr/>
                </a:tc>
              </a:tr>
              <a:tr h="628650">
                <a:tc>
                  <a:txBody>
                    <a:bodyPr/>
                    <a:lstStyle/>
                    <a:p>
                      <a:r>
                        <a:rPr lang="en-US" dirty="0" smtClean="0"/>
                        <a:t>On</a:t>
                      </a:r>
                      <a:r>
                        <a:rPr lang="en-US" baseline="0" dirty="0" smtClean="0"/>
                        <a:t> average, h</a:t>
                      </a:r>
                      <a:r>
                        <a:rPr lang="en-US" dirty="0" smtClean="0"/>
                        <a:t>ow muc</a:t>
                      </a:r>
                      <a:r>
                        <a:rPr lang="en-US" baseline="0" dirty="0" smtClean="0"/>
                        <a:t>h c</a:t>
                      </a:r>
                      <a:r>
                        <a:rPr lang="en-US" dirty="0" smtClean="0"/>
                        <a:t>heaper?</a:t>
                      </a:r>
                      <a:endParaRPr lang="en-US" dirty="0"/>
                    </a:p>
                  </a:txBody>
                  <a:tcPr/>
                </a:tc>
                <a:tc>
                  <a:txBody>
                    <a:bodyPr/>
                    <a:lstStyle/>
                    <a:p>
                      <a:pPr algn="ctr"/>
                      <a:r>
                        <a:rPr lang="en-US" dirty="0" smtClean="0"/>
                        <a:t>$6.57</a:t>
                      </a:r>
                      <a:endParaRPr lang="en-US" dirty="0"/>
                    </a:p>
                  </a:txBody>
                  <a:tcPr/>
                </a:tc>
                <a:tc>
                  <a:txBody>
                    <a:bodyPr/>
                    <a:lstStyle/>
                    <a:p>
                      <a:pPr algn="ctr"/>
                      <a:r>
                        <a:rPr lang="en-US" dirty="0" smtClean="0"/>
                        <a:t>$4.04</a:t>
                      </a:r>
                      <a:endParaRPr lang="en-US" dirty="0"/>
                    </a:p>
                  </a:txBody>
                  <a:tcPr/>
                </a:tc>
              </a:tr>
            </a:tbl>
          </a:graphicData>
        </a:graphic>
      </p:graphicFrame>
    </p:spTree>
    <p:extLst>
      <p:ext uri="{BB962C8B-B14F-4D97-AF65-F5344CB8AC3E}">
        <p14:creationId xmlns:p14="http://schemas.microsoft.com/office/powerpoint/2010/main" val="127429988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$50 Question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6368652"/>
              </p:ext>
            </p:extLst>
          </p:nvPr>
        </p:nvGraphicFramePr>
        <p:xfrm>
          <a:off x="304799" y="1600200"/>
          <a:ext cx="7848601" cy="2865120"/>
        </p:xfrm>
        <a:graphic>
          <a:graphicData uri="http://schemas.openxmlformats.org/drawingml/2006/table">
            <a:tbl>
              <a:tblPr firstRow="1" bandRow="1">
                <a:tableStyleId>{5C22544A-7EE6-4342-B048-85BDC9FD1C3A}</a:tableStyleId>
              </a:tblPr>
              <a:tblGrid>
                <a:gridCol w="990601"/>
                <a:gridCol w="1652539"/>
                <a:gridCol w="1710267"/>
                <a:gridCol w="1632527"/>
                <a:gridCol w="1862667"/>
              </a:tblGrid>
              <a:tr h="640080">
                <a:tc>
                  <a:txBody>
                    <a:bodyPr/>
                    <a:lstStyle/>
                    <a:p>
                      <a:endParaRPr lang="en-US" dirty="0"/>
                    </a:p>
                  </a:txBody>
                  <a:tcPr/>
                </a:tc>
                <a:tc gridSpan="2">
                  <a:txBody>
                    <a:bodyPr/>
                    <a:lstStyle/>
                    <a:p>
                      <a:pPr algn="ctr"/>
                      <a:r>
                        <a:rPr lang="en-US" sz="2000" dirty="0" smtClean="0"/>
                        <a:t>List</a:t>
                      </a:r>
                      <a:r>
                        <a:rPr lang="en-US" sz="2000" baseline="0" dirty="0" smtClean="0"/>
                        <a:t> Price </a:t>
                      </a:r>
                      <a:r>
                        <a:rPr lang="en-US" sz="2000" dirty="0" smtClean="0"/>
                        <a:t>≤ 50</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898 books (76%)</a:t>
                      </a:r>
                    </a:p>
                  </a:txBody>
                  <a:tcPr>
                    <a:lnR w="76200" cap="flat" cmpd="sng" algn="ctr">
                      <a:solidFill>
                        <a:schemeClr val="bg1"/>
                      </a:solidFill>
                      <a:prstDash val="solid"/>
                      <a:round/>
                      <a:headEnd type="none" w="med" len="med"/>
                      <a:tailEnd type="none" w="med" len="med"/>
                    </a:lnR>
                  </a:tcPr>
                </a:tc>
                <a:tc hMerge="1">
                  <a:txBody>
                    <a:bodyPr/>
                    <a:lstStyle/>
                    <a:p>
                      <a:endParaRPr lang="en-US" dirty="0"/>
                    </a:p>
                  </a:txBody>
                  <a:tcPr>
                    <a:lnR w="76200" cap="flat" cmpd="sng" algn="ctr">
                      <a:solidFill>
                        <a:schemeClr val="tx1"/>
                      </a:solidFill>
                      <a:prstDash val="solid"/>
                      <a:round/>
                      <a:headEnd type="none" w="med" len="med"/>
                      <a:tailEnd type="none" w="med" len="med"/>
                    </a:lnR>
                  </a:tcPr>
                </a:tc>
                <a:tc gridSpan="2">
                  <a:txBody>
                    <a:bodyPr/>
                    <a:lstStyle/>
                    <a:p>
                      <a:pPr algn="ctr"/>
                      <a:r>
                        <a:rPr lang="en-US" sz="2000" dirty="0" smtClean="0"/>
                        <a:t>List Price &gt; 50</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280 book (24%)</a:t>
                      </a:r>
                    </a:p>
                  </a:txBody>
                  <a:tcPr>
                    <a:lnL w="76200" cap="flat" cmpd="sng" algn="ctr">
                      <a:solidFill>
                        <a:schemeClr val="bg1"/>
                      </a:solidFill>
                      <a:prstDash val="solid"/>
                      <a:round/>
                      <a:headEnd type="none" w="med" len="med"/>
                      <a:tailEnd type="none" w="med" len="med"/>
                    </a:lnL>
                  </a:tcPr>
                </a:tc>
                <a:tc hMerge="1">
                  <a:txBody>
                    <a:bodyPr/>
                    <a:lstStyle/>
                    <a:p>
                      <a:endParaRPr lang="en-US"/>
                    </a:p>
                  </a:txBody>
                  <a:tcPr/>
                </a:tc>
              </a:tr>
              <a:tr h="883920">
                <a:tc>
                  <a:txBody>
                    <a:bodyPr/>
                    <a:lstStyle/>
                    <a:p>
                      <a:endParaRPr lang="en-US" dirty="0"/>
                    </a:p>
                  </a:txBody>
                  <a:tcPr/>
                </a:tc>
                <a:tc>
                  <a:txBody>
                    <a:bodyPr/>
                    <a:lstStyle/>
                    <a:p>
                      <a:r>
                        <a:rPr lang="en-US" baseline="0" dirty="0" smtClean="0"/>
                        <a:t>Average  </a:t>
                      </a:r>
                      <a:r>
                        <a:rPr lang="en-US" dirty="0" smtClean="0"/>
                        <a:t>Actual Discount</a:t>
                      </a:r>
                      <a:endParaRPr lang="en-US" dirty="0"/>
                    </a:p>
                  </a:txBody>
                  <a:tcPr/>
                </a:tc>
                <a:tc>
                  <a:txBody>
                    <a:bodyPr/>
                    <a:lstStyle/>
                    <a:p>
                      <a:r>
                        <a:rPr lang="en-US" dirty="0" smtClean="0"/>
                        <a:t>Offered</a:t>
                      </a:r>
                      <a:r>
                        <a:rPr lang="en-US" baseline="0" dirty="0" smtClean="0"/>
                        <a:t> Cheapest Price*</a:t>
                      </a:r>
                      <a:endParaRPr lang="en-US" dirty="0"/>
                    </a:p>
                  </a:txBody>
                  <a:tcPr>
                    <a:lnR w="76200" cap="flat" cmpd="sng" algn="ctr">
                      <a:solidFill>
                        <a:schemeClr val="bg1"/>
                      </a:solidFill>
                      <a:prstDash val="solid"/>
                      <a:round/>
                      <a:headEnd type="none" w="med" len="med"/>
                      <a:tailEnd type="none" w="med" len="med"/>
                    </a:lnR>
                  </a:tcPr>
                </a:tc>
                <a:tc>
                  <a:txBody>
                    <a:bodyPr/>
                    <a:lstStyle/>
                    <a:p>
                      <a:r>
                        <a:rPr lang="en-US" dirty="0" smtClean="0"/>
                        <a:t>Average  Actual Discount</a:t>
                      </a:r>
                      <a:endParaRPr lang="en-US" dirty="0"/>
                    </a:p>
                  </a:txBody>
                  <a:tcPr>
                    <a:lnL w="76200" cap="flat" cmpd="sng" algn="ctr">
                      <a:solidFill>
                        <a:schemeClr val="bg1"/>
                      </a:solidFill>
                      <a:prstDash val="solid"/>
                      <a:round/>
                      <a:headEnd type="none" w="med" len="med"/>
                      <a:tailEnd type="none" w="med" len="med"/>
                    </a:lnL>
                  </a:tcPr>
                </a:tc>
                <a:tc>
                  <a:txBody>
                    <a:bodyPr/>
                    <a:lstStyle/>
                    <a:p>
                      <a:r>
                        <a:rPr lang="en-US" dirty="0" smtClean="0"/>
                        <a:t>Offered</a:t>
                      </a:r>
                      <a:r>
                        <a:rPr lang="en-US" baseline="0" dirty="0" smtClean="0"/>
                        <a:t> Cheapest Price**</a:t>
                      </a:r>
                      <a:endParaRPr lang="en-US" dirty="0"/>
                    </a:p>
                  </a:txBody>
                  <a:tcPr/>
                </a:tc>
              </a:tr>
              <a:tr h="640080">
                <a:tc>
                  <a:txBody>
                    <a:bodyPr/>
                    <a:lstStyle/>
                    <a:p>
                      <a:r>
                        <a:rPr lang="en-US" dirty="0" smtClean="0"/>
                        <a:t>YBP</a:t>
                      </a:r>
                      <a:endParaRPr lang="en-US" dirty="0"/>
                    </a:p>
                  </a:txBody>
                  <a:tcPr/>
                </a:tc>
                <a:tc>
                  <a:txBody>
                    <a:bodyPr/>
                    <a:lstStyle/>
                    <a:p>
                      <a:r>
                        <a:rPr lang="en-US" dirty="0" smtClean="0"/>
                        <a:t>16.61%</a:t>
                      </a:r>
                      <a:endParaRPr lang="en-US" dirty="0"/>
                    </a:p>
                  </a:txBody>
                  <a:tcPr/>
                </a:tc>
                <a:tc>
                  <a:txBody>
                    <a:bodyPr/>
                    <a:lstStyle/>
                    <a:p>
                      <a:r>
                        <a:rPr lang="en-US" dirty="0" smtClean="0"/>
                        <a:t>361 (40.2%)</a:t>
                      </a:r>
                      <a:endParaRPr lang="en-US" dirty="0"/>
                    </a:p>
                  </a:txBody>
                  <a:tcPr>
                    <a:lnR w="76200" cap="flat" cmpd="sng" algn="ctr">
                      <a:solidFill>
                        <a:schemeClr val="bg1"/>
                      </a:solidFill>
                      <a:prstDash val="solid"/>
                      <a:round/>
                      <a:headEnd type="none" w="med" len="med"/>
                      <a:tailEnd type="none" w="med" len="med"/>
                    </a:lnR>
                  </a:tcPr>
                </a:tc>
                <a:tc>
                  <a:txBody>
                    <a:bodyPr/>
                    <a:lstStyle/>
                    <a:p>
                      <a:r>
                        <a:rPr lang="en-US" dirty="0" smtClean="0"/>
                        <a:t>14.75%</a:t>
                      </a:r>
                      <a:endParaRPr lang="en-US" dirty="0"/>
                    </a:p>
                  </a:txBody>
                  <a:tcPr>
                    <a:lnL w="76200" cap="flat" cmpd="sng" algn="ctr">
                      <a:solidFill>
                        <a:schemeClr val="bg1"/>
                      </a:solidFill>
                      <a:prstDash val="solid"/>
                      <a:round/>
                      <a:headEnd type="none" w="med" len="med"/>
                      <a:tailEnd type="none" w="med" len="med"/>
                    </a:lnL>
                  </a:tcPr>
                </a:tc>
                <a:tc>
                  <a:txBody>
                    <a:bodyPr/>
                    <a:lstStyle/>
                    <a:p>
                      <a:r>
                        <a:rPr lang="en-US" dirty="0" smtClean="0"/>
                        <a:t>166 (59.3%)</a:t>
                      </a:r>
                      <a:endParaRPr lang="en-US" dirty="0"/>
                    </a:p>
                  </a:txBody>
                  <a:tcPr/>
                </a:tc>
              </a:tr>
              <a:tr h="640080">
                <a:tc>
                  <a:txBody>
                    <a:bodyPr/>
                    <a:lstStyle/>
                    <a:p>
                      <a:r>
                        <a:rPr lang="en-US" dirty="0" smtClean="0"/>
                        <a:t>Amazon</a:t>
                      </a:r>
                      <a:endParaRPr lang="en-US" dirty="0"/>
                    </a:p>
                  </a:txBody>
                  <a:tcPr/>
                </a:tc>
                <a:tc>
                  <a:txBody>
                    <a:bodyPr/>
                    <a:lstStyle/>
                    <a:p>
                      <a:r>
                        <a:rPr lang="en-US" dirty="0" smtClean="0"/>
                        <a:t>18.20%</a:t>
                      </a:r>
                      <a:endParaRPr lang="en-US" dirty="0"/>
                    </a:p>
                  </a:txBody>
                  <a:tcPr/>
                </a:tc>
                <a:tc>
                  <a:txBody>
                    <a:bodyPr/>
                    <a:lstStyle/>
                    <a:p>
                      <a:r>
                        <a:rPr lang="en-US" dirty="0" smtClean="0"/>
                        <a:t>557 (62.0%)</a:t>
                      </a:r>
                      <a:endParaRPr lang="en-US" dirty="0"/>
                    </a:p>
                  </a:txBody>
                  <a:tcPr>
                    <a:lnR w="76200" cap="flat" cmpd="sng" algn="ctr">
                      <a:solidFill>
                        <a:schemeClr val="bg1"/>
                      </a:solidFill>
                      <a:prstDash val="solid"/>
                      <a:round/>
                      <a:headEnd type="none" w="med" len="med"/>
                      <a:tailEnd type="none" w="med" len="med"/>
                    </a:lnR>
                  </a:tcPr>
                </a:tc>
                <a:tc>
                  <a:txBody>
                    <a:bodyPr/>
                    <a:lstStyle/>
                    <a:p>
                      <a:r>
                        <a:rPr lang="en-US" dirty="0" smtClean="0"/>
                        <a:t>10.48%</a:t>
                      </a:r>
                      <a:endParaRPr lang="en-US" dirty="0"/>
                    </a:p>
                  </a:txBody>
                  <a:tcPr>
                    <a:lnL w="76200" cap="flat" cmpd="sng" algn="ctr">
                      <a:solidFill>
                        <a:schemeClr val="bg1"/>
                      </a:solidFill>
                      <a:prstDash val="solid"/>
                      <a:round/>
                      <a:headEnd type="none" w="med" len="med"/>
                      <a:tailEnd type="none" w="med" len="med"/>
                    </a:lnL>
                  </a:tcPr>
                </a:tc>
                <a:tc>
                  <a:txBody>
                    <a:bodyPr/>
                    <a:lstStyle/>
                    <a:p>
                      <a:r>
                        <a:rPr lang="en-US" dirty="0" smtClean="0"/>
                        <a:t>137 (48.9%)</a:t>
                      </a:r>
                      <a:endParaRPr lang="en-US" dirty="0"/>
                    </a:p>
                  </a:txBody>
                  <a:tcPr/>
                </a:tc>
              </a:tr>
            </a:tbl>
          </a:graphicData>
        </a:graphic>
      </p:graphicFrame>
      <p:sp>
        <p:nvSpPr>
          <p:cNvPr id="5" name="Rectangle 4"/>
          <p:cNvSpPr/>
          <p:nvPr/>
        </p:nvSpPr>
        <p:spPr>
          <a:xfrm>
            <a:off x="609600" y="5943600"/>
            <a:ext cx="73152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=IF(), COUNTIFS(), AVERAGEIFS(), SUMIFS(), etc.</a:t>
            </a:r>
            <a:endParaRPr lang="en-US" dirty="0">
              <a:solidFill>
                <a:schemeClr val="tx1"/>
              </a:solidFill>
            </a:endParaRPr>
          </a:p>
        </p:txBody>
      </p:sp>
      <p:sp>
        <p:nvSpPr>
          <p:cNvPr id="6" name="TextBox 5"/>
          <p:cNvSpPr txBox="1"/>
          <p:nvPr/>
        </p:nvSpPr>
        <p:spPr>
          <a:xfrm>
            <a:off x="629093" y="5105400"/>
            <a:ext cx="7162800" cy="646331"/>
          </a:xfrm>
          <a:prstGeom prst="rect">
            <a:avLst/>
          </a:prstGeom>
          <a:noFill/>
        </p:spPr>
        <p:txBody>
          <a:bodyPr wrap="square" rtlCol="0">
            <a:spAutoFit/>
          </a:bodyPr>
          <a:lstStyle/>
          <a:p>
            <a:r>
              <a:rPr lang="en-US" dirty="0" smtClean="0"/>
              <a:t>* YBP and Amazon had the same price for 21 books (2.3% of sample)</a:t>
            </a:r>
          </a:p>
          <a:p>
            <a:r>
              <a:rPr lang="en-US" dirty="0" smtClean="0"/>
              <a:t>** YBP and Amazon had the same price for 23 books (8.2 % of sample)</a:t>
            </a:r>
            <a:endParaRPr lang="en-US" dirty="0"/>
          </a:p>
        </p:txBody>
      </p:sp>
    </p:spTree>
    <p:extLst>
      <p:ext uri="{BB962C8B-B14F-4D97-AF65-F5344CB8AC3E}">
        <p14:creationId xmlns:p14="http://schemas.microsoft.com/office/powerpoint/2010/main" val="1497098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marL="114300" indent="0">
              <a:buNone/>
            </a:pPr>
            <a:r>
              <a:rPr lang="en-US" dirty="0" smtClean="0"/>
              <a:t>Even though YBP is cheaper overall, Amazon usually has the lower price!</a:t>
            </a:r>
          </a:p>
          <a:p>
            <a:r>
              <a:rPr lang="en-US" dirty="0" smtClean="0"/>
              <a:t>For nearly 59% of the books, Amazon had the cheaper price (when compared to YBP and including the 44 times that YBP and Amazon had the same price)</a:t>
            </a:r>
            <a:endParaRPr lang="en-US" dirty="0"/>
          </a:p>
          <a:p>
            <a:pPr marL="114300" indent="0">
              <a:buNone/>
            </a:pPr>
            <a:r>
              <a:rPr lang="en-US" dirty="0" smtClean="0"/>
              <a:t>YBP’s static discount rate of 18%:</a:t>
            </a:r>
          </a:p>
          <a:p>
            <a:r>
              <a:rPr lang="en-US" dirty="0" smtClean="0"/>
              <a:t>Hurt YBP’s performance for the cheaper books when other vendors could offer a higher discount rate,</a:t>
            </a:r>
          </a:p>
          <a:p>
            <a:r>
              <a:rPr lang="en-US" dirty="0" smtClean="0"/>
              <a:t>But, for the more expensive books, made YBP the most economical vendor because the other vendors offered these books at a much lower rate.</a:t>
            </a:r>
          </a:p>
          <a:p>
            <a:pPr marL="114300" indent="0">
              <a:buNone/>
            </a:pPr>
            <a:r>
              <a:rPr lang="en-US" dirty="0" smtClean="0"/>
              <a:t>Still, you’ve got to compare each time…</a:t>
            </a:r>
            <a:endParaRPr lang="en-US" dirty="0"/>
          </a:p>
        </p:txBody>
      </p:sp>
    </p:spTree>
    <p:extLst>
      <p:ext uri="{BB962C8B-B14F-4D97-AF65-F5344CB8AC3E}">
        <p14:creationId xmlns:p14="http://schemas.microsoft.com/office/powerpoint/2010/main" val="3133533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354887" cy="1168400"/>
          </a:xfrm>
        </p:spPr>
        <p:txBody>
          <a:bodyPr/>
          <a:lstStyle/>
          <a:p>
            <a:pPr algn="r"/>
            <a:r>
              <a:rPr lang="en-US" cap="none" dirty="0" smtClean="0"/>
              <a:t>On to other things:</a:t>
            </a:r>
            <a:endParaRPr lang="en-US" cap="none" dirty="0"/>
          </a:p>
        </p:txBody>
      </p:sp>
      <p:sp>
        <p:nvSpPr>
          <p:cNvPr id="3" name="Text Placeholder 2"/>
          <p:cNvSpPr>
            <a:spLocks noGrp="1"/>
          </p:cNvSpPr>
          <p:nvPr>
            <p:ph type="body" idx="1"/>
          </p:nvPr>
        </p:nvSpPr>
        <p:spPr/>
        <p:txBody>
          <a:bodyPr/>
          <a:lstStyle/>
          <a:p>
            <a:r>
              <a:rPr lang="en-US" dirty="0" smtClean="0"/>
              <a:t>Okay.  We are done with mathematics and done with price comparison.</a:t>
            </a:r>
            <a:endParaRPr lang="en-US" dirty="0"/>
          </a:p>
        </p:txBody>
      </p:sp>
    </p:spTree>
    <p:extLst>
      <p:ext uri="{BB962C8B-B14F-4D97-AF65-F5344CB8AC3E}">
        <p14:creationId xmlns:p14="http://schemas.microsoft.com/office/powerpoint/2010/main" val="34291814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the Presentation</a:t>
            </a:r>
            <a:endParaRPr lang="en-US" dirty="0"/>
          </a:p>
        </p:txBody>
      </p:sp>
      <p:sp>
        <p:nvSpPr>
          <p:cNvPr id="3" name="Content Placeholder 2"/>
          <p:cNvSpPr>
            <a:spLocks noGrp="1"/>
          </p:cNvSpPr>
          <p:nvPr>
            <p:ph idx="1"/>
          </p:nvPr>
        </p:nvSpPr>
        <p:spPr/>
        <p:txBody>
          <a:bodyPr/>
          <a:lstStyle/>
          <a:p>
            <a:pPr marL="114300" indent="0">
              <a:buNone/>
            </a:pPr>
            <a:r>
              <a:rPr lang="en-US" dirty="0" smtClean="0"/>
              <a:t>Today’s webinar can be divided into 4 sections:</a:t>
            </a:r>
          </a:p>
          <a:p>
            <a:r>
              <a:rPr lang="en-US" dirty="0" smtClean="0"/>
              <a:t>Methodology and the structure of the project</a:t>
            </a:r>
          </a:p>
          <a:p>
            <a:r>
              <a:rPr lang="en-US" dirty="0"/>
              <a:t>T</a:t>
            </a:r>
            <a:r>
              <a:rPr lang="en-US" dirty="0" smtClean="0"/>
              <a:t>he prices and some brief conclusions</a:t>
            </a:r>
          </a:p>
          <a:p>
            <a:r>
              <a:rPr lang="en-US" dirty="0" smtClean="0"/>
              <a:t>A few observations about the trends within the data</a:t>
            </a:r>
          </a:p>
          <a:p>
            <a:r>
              <a:rPr lang="en-US" dirty="0" smtClean="0"/>
              <a:t>Beyond prices – looking at other factors</a:t>
            </a:r>
          </a:p>
          <a:p>
            <a:pPr marL="114300" indent="0">
              <a:buNone/>
            </a:pPr>
            <a:endParaRPr lang="en-US" dirty="0" smtClean="0"/>
          </a:p>
          <a:p>
            <a:pPr marL="114300" indent="0">
              <a:buNone/>
            </a:pPr>
            <a:r>
              <a:rPr lang="en-US" dirty="0" smtClean="0"/>
              <a:t>Best Practices for Webinars</a:t>
            </a:r>
          </a:p>
          <a:p>
            <a:r>
              <a:rPr lang="en-US" dirty="0" smtClean="0"/>
              <a:t>Feel </a:t>
            </a:r>
            <a:r>
              <a:rPr lang="en-US" dirty="0"/>
              <a:t>free to ask questions via chat, I will repeat them aloud and try to answer them</a:t>
            </a:r>
          </a:p>
          <a:p>
            <a:r>
              <a:rPr lang="en-US" dirty="0"/>
              <a:t>I’m also available after the webinar – in the room or via email</a:t>
            </a:r>
          </a:p>
          <a:p>
            <a:endParaRPr lang="en-US" dirty="0"/>
          </a:p>
        </p:txBody>
      </p:sp>
      <p:sp>
        <p:nvSpPr>
          <p:cNvPr id="4" name="TextBox 3"/>
          <p:cNvSpPr txBox="1"/>
          <p:nvPr/>
        </p:nvSpPr>
        <p:spPr>
          <a:xfrm>
            <a:off x="838200" y="5715000"/>
            <a:ext cx="7162800" cy="369332"/>
          </a:xfrm>
          <a:prstGeom prst="rect">
            <a:avLst/>
          </a:prstGeom>
          <a:solidFill>
            <a:schemeClr val="bg1">
              <a:lumMod val="85000"/>
            </a:schemeClr>
          </a:solidFill>
        </p:spPr>
        <p:txBody>
          <a:bodyPr wrap="square" rtlCol="0">
            <a:spAutoFit/>
          </a:bodyPr>
          <a:lstStyle/>
          <a:p>
            <a:r>
              <a:rPr lang="en-US" dirty="0" smtClean="0"/>
              <a:t>Technical details.</a:t>
            </a:r>
            <a:endParaRPr lang="en-US" dirty="0"/>
          </a:p>
        </p:txBody>
      </p:sp>
    </p:spTree>
    <p:extLst>
      <p:ext uri="{BB962C8B-B14F-4D97-AF65-F5344CB8AC3E}">
        <p14:creationId xmlns:p14="http://schemas.microsoft.com/office/powerpoint/2010/main" val="2446381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accurate are the list prices?</a:t>
            </a:r>
            <a:endParaRPr lang="en-US" dirty="0"/>
          </a:p>
        </p:txBody>
      </p:sp>
      <p:sp>
        <p:nvSpPr>
          <p:cNvPr id="3" name="Content Placeholder 2"/>
          <p:cNvSpPr>
            <a:spLocks noGrp="1"/>
          </p:cNvSpPr>
          <p:nvPr>
            <p:ph idx="1"/>
          </p:nvPr>
        </p:nvSpPr>
        <p:spPr/>
        <p:txBody>
          <a:bodyPr/>
          <a:lstStyle/>
          <a:p>
            <a:r>
              <a:rPr lang="en-US" dirty="0" smtClean="0"/>
              <a:t>That is, how does the price estimate at the point of order compare to the invoice price?</a:t>
            </a:r>
          </a:p>
        </p:txBody>
      </p:sp>
      <p:graphicFrame>
        <p:nvGraphicFramePr>
          <p:cNvPr id="6" name="Object 5"/>
          <p:cNvGraphicFramePr>
            <a:graphicFrameLocks noChangeAspect="1"/>
          </p:cNvGraphicFramePr>
          <p:nvPr>
            <p:extLst>
              <p:ext uri="{D42A27DB-BD31-4B8C-83A1-F6EECF244321}">
                <p14:modId xmlns:p14="http://schemas.microsoft.com/office/powerpoint/2010/main" val="1790891468"/>
              </p:ext>
            </p:extLst>
          </p:nvPr>
        </p:nvGraphicFramePr>
        <p:xfrm>
          <a:off x="609600" y="2438400"/>
          <a:ext cx="6819900" cy="3962400"/>
        </p:xfrm>
        <a:graphic>
          <a:graphicData uri="http://schemas.openxmlformats.org/presentationml/2006/ole">
            <mc:AlternateContent xmlns:mc="http://schemas.openxmlformats.org/markup-compatibility/2006">
              <mc:Choice xmlns:v="urn:schemas-microsoft-com:vml" Requires="v">
                <p:oleObj spid="_x0000_s2072" name="Worksheet" r:id="rId5" imgW="7229424" imgH="4200532" progId="Excel.Sheet.12">
                  <p:embed/>
                </p:oleObj>
              </mc:Choice>
              <mc:Fallback>
                <p:oleObj name="Worksheet" r:id="rId5" imgW="7229424" imgH="4200532" progId="Excel.Sheet.1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2438400"/>
                        <a:ext cx="68199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1207941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View of Estimate to Invoice Price Query</a:t>
            </a:r>
            <a:endParaRPr lang="en-US" dirty="0"/>
          </a:p>
        </p:txBody>
      </p:sp>
      <p:sp>
        <p:nvSpPr>
          <p:cNvPr id="4" name="Text Placeholder 3"/>
          <p:cNvSpPr>
            <a:spLocks noGrp="1"/>
          </p:cNvSpPr>
          <p:nvPr>
            <p:ph type="body" sz="half" idx="2"/>
          </p:nvPr>
        </p:nvSpPr>
        <p:spPr/>
        <p:txBody>
          <a:bodyPr/>
          <a:lstStyle/>
          <a:p>
            <a:r>
              <a:rPr lang="en-US" dirty="0" smtClean="0"/>
              <a:t>Selects all the bib records associated with a certain VENDOR_CODE and after a certain INVOICE_DATE and gives the List Price, the Invoice Price, and the difference between them.</a:t>
            </a:r>
            <a:endParaRPr lang="en-US" dirty="0"/>
          </a:p>
        </p:txBody>
      </p:sp>
      <p:sp>
        <p:nvSpPr>
          <p:cNvPr id="6" name="Picture Placeholder 5"/>
          <p:cNvSpPr>
            <a:spLocks noGrp="1"/>
          </p:cNvSpPr>
          <p:nvPr>
            <p:ph type="pic" idx="1"/>
          </p:nvPr>
        </p:nvSpPr>
        <p:spPr/>
      </p:sp>
      <p:pic>
        <p:nvPicPr>
          <p:cNvPr id="3074" name="Picture 2" descr="C:\Users\ameyer\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8" y="12510"/>
            <a:ext cx="8149276" cy="551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26701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view of </a:t>
            </a:r>
            <a:r>
              <a:rPr lang="en-US" dirty="0"/>
              <a:t>Estimate to Invoice Price Query</a:t>
            </a:r>
          </a:p>
        </p:txBody>
      </p:sp>
      <p:sp>
        <p:nvSpPr>
          <p:cNvPr id="3" name="Text Placeholder 2"/>
          <p:cNvSpPr>
            <a:spLocks noGrp="1"/>
          </p:cNvSpPr>
          <p:nvPr>
            <p:ph type="body" sz="half" idx="2"/>
          </p:nvPr>
        </p:nvSpPr>
        <p:spPr/>
        <p:txBody>
          <a:bodyPr/>
          <a:lstStyle/>
          <a:p>
            <a:r>
              <a:rPr lang="en-US" dirty="0" smtClean="0"/>
              <a:t>Text in </a:t>
            </a:r>
            <a:r>
              <a:rPr lang="en-US" dirty="0" smtClean="0">
                <a:solidFill>
                  <a:srgbClr val="FF0000"/>
                </a:solidFill>
              </a:rPr>
              <a:t>red</a:t>
            </a:r>
            <a:r>
              <a:rPr lang="en-US" dirty="0" smtClean="0"/>
              <a:t> should be changed for your institution.</a:t>
            </a:r>
            <a:endParaRPr lang="en-US" dirty="0"/>
          </a:p>
        </p:txBody>
      </p:sp>
      <p:sp>
        <p:nvSpPr>
          <p:cNvPr id="4" name="Content Placeholder 3"/>
          <p:cNvSpPr>
            <a:spLocks noGrp="1"/>
          </p:cNvSpPr>
          <p:nvPr>
            <p:ph sz="quarter" idx="13"/>
          </p:nvPr>
        </p:nvSpPr>
        <p:spPr>
          <a:solidFill>
            <a:schemeClr val="bg1">
              <a:lumMod val="85000"/>
            </a:schemeClr>
          </a:solidFill>
        </p:spPr>
        <p:txBody>
          <a:bodyPr>
            <a:normAutofit fontScale="92500" lnSpcReduction="10000"/>
          </a:bodyPr>
          <a:lstStyle/>
          <a:p>
            <a:pPr marL="114300" indent="0">
              <a:buNone/>
            </a:pPr>
            <a:r>
              <a:rPr lang="en-US" dirty="0"/>
              <a:t>SELECT BIB_TEXT.TITLE_BRIEF, BIB_TEXT.BIB_ID, </a:t>
            </a:r>
            <a:r>
              <a:rPr lang="en-US" dirty="0" err="1"/>
              <a:t>CCur</a:t>
            </a:r>
            <a:r>
              <a:rPr lang="en-US" dirty="0"/>
              <a:t>([LINE_ITEM].[UNIT_PRICE]/100) AS [Estimated PO Price], </a:t>
            </a:r>
            <a:r>
              <a:rPr lang="en-US" dirty="0" err="1"/>
              <a:t>CCur</a:t>
            </a:r>
            <a:r>
              <a:rPr lang="en-US" dirty="0"/>
              <a:t>([INVOICE_LINE_ITEM].[UNIT_PRICE]/100) AS [Actual Invoice Price], </a:t>
            </a:r>
            <a:r>
              <a:rPr lang="en-US" dirty="0" err="1"/>
              <a:t>CCur</a:t>
            </a:r>
            <a:r>
              <a:rPr lang="en-US" dirty="0"/>
              <a:t>((([LINE_ITEM].[UNIT_PRICE])-([INVOICE_LINE_ITEM].[UNIT_PRICE]))/100) AS Difference, VENDOR.VENDOR_CODE</a:t>
            </a:r>
          </a:p>
          <a:p>
            <a:pPr marL="114300" indent="0">
              <a:buNone/>
            </a:pPr>
            <a:r>
              <a:rPr lang="en-US" dirty="0"/>
              <a:t>FROM ((BIB_TEXT INNER JOIN (INVOICE_LINE_ITEM INNER JOIN LINE_ITEM ON INVOICE_LINE_ITEM.LINE_ITEM_ID = LINE_ITEM.LINE_ITEM_ID) ON BIB_TEXT.BIB_ID = LINE_ITEM.BIB_ID) INNER JOIN INVOICE ON INVOICE_LINE_ITEM.INVOICE_ID = INVOICE.INVOICE_ID) INNER JOIN VENDOR ON INVOICE.VENDOR_ID = VENDOR.VENDOR_ID</a:t>
            </a:r>
          </a:p>
          <a:p>
            <a:pPr marL="114300" indent="0">
              <a:buNone/>
            </a:pPr>
            <a:r>
              <a:rPr lang="en-US" dirty="0"/>
              <a:t>WHERE (((VENDOR.VENDOR_CODE) Like "</a:t>
            </a:r>
            <a:r>
              <a:rPr lang="en-US" dirty="0">
                <a:solidFill>
                  <a:srgbClr val="FF0000"/>
                </a:solidFill>
              </a:rPr>
              <a:t>1100</a:t>
            </a:r>
            <a:r>
              <a:rPr lang="en-US" dirty="0"/>
              <a:t>" Or (VENDOR.VENDOR_CODE)="</a:t>
            </a:r>
            <a:r>
              <a:rPr lang="en-US" dirty="0">
                <a:solidFill>
                  <a:srgbClr val="FF0000"/>
                </a:solidFill>
              </a:rPr>
              <a:t>1550</a:t>
            </a:r>
            <a:r>
              <a:rPr lang="en-US" dirty="0"/>
              <a:t>" Or (VENDOR.VENDOR_CODE)="</a:t>
            </a:r>
            <a:r>
              <a:rPr lang="en-US" dirty="0">
                <a:solidFill>
                  <a:srgbClr val="FF0000"/>
                </a:solidFill>
              </a:rPr>
              <a:t>10164</a:t>
            </a:r>
            <a:r>
              <a:rPr lang="en-US" dirty="0"/>
              <a:t>") AND ((INVOICE.INVOICE_DATE)&gt;#</a:t>
            </a:r>
            <a:r>
              <a:rPr lang="en-US" dirty="0">
                <a:solidFill>
                  <a:srgbClr val="FF0000"/>
                </a:solidFill>
              </a:rPr>
              <a:t>9/1/2010</a:t>
            </a:r>
            <a:r>
              <a:rPr lang="en-US" dirty="0"/>
              <a:t>#) AND ((LINE_ITEM.LINE_ITEM_TYPE)="0"))</a:t>
            </a:r>
          </a:p>
          <a:p>
            <a:pPr marL="114300" indent="0">
              <a:buNone/>
            </a:pPr>
            <a:r>
              <a:rPr lang="en-US" dirty="0"/>
              <a:t>ORDER BY VENDOR.VENDOR_CODE;</a:t>
            </a:r>
          </a:p>
          <a:p>
            <a:endParaRPr lang="en-US" dirty="0"/>
          </a:p>
        </p:txBody>
      </p:sp>
    </p:spTree>
    <p:extLst>
      <p:ext uri="{BB962C8B-B14F-4D97-AF65-F5344CB8AC3E}">
        <p14:creationId xmlns:p14="http://schemas.microsoft.com/office/powerpoint/2010/main" val="166014719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accurate are the list prices?</a:t>
            </a:r>
            <a:endParaRPr lang="en-US" dirty="0"/>
          </a:p>
        </p:txBody>
      </p:sp>
      <p:sp>
        <p:nvSpPr>
          <p:cNvPr id="3" name="Content Placeholder 2"/>
          <p:cNvSpPr>
            <a:spLocks noGrp="1"/>
          </p:cNvSpPr>
          <p:nvPr>
            <p:ph idx="1"/>
          </p:nvPr>
        </p:nvSpPr>
        <p:spPr/>
        <p:txBody>
          <a:bodyPr>
            <a:normAutofit fontScale="92500" lnSpcReduction="10000"/>
          </a:bodyPr>
          <a:lstStyle/>
          <a:p>
            <a:pPr marL="114300" indent="0">
              <a:buNone/>
            </a:pPr>
            <a:r>
              <a:rPr lang="en-US" dirty="0"/>
              <a:t>I</a:t>
            </a:r>
            <a:r>
              <a:rPr lang="en-US" dirty="0" smtClean="0"/>
              <a:t>f vendors provide real price estimates, they tend to be quite accurate</a:t>
            </a:r>
          </a:p>
          <a:p>
            <a:r>
              <a:rPr lang="en-US" dirty="0" smtClean="0"/>
              <a:t>For YBP: the average invoice price was $0.15 above the estimated price</a:t>
            </a:r>
          </a:p>
          <a:p>
            <a:r>
              <a:rPr lang="en-US" dirty="0" smtClean="0"/>
              <a:t>For Amazon: the average invoice price was about $0.02 less than the estimated price</a:t>
            </a:r>
          </a:p>
          <a:p>
            <a:endParaRPr lang="en-US" dirty="0"/>
          </a:p>
          <a:p>
            <a:pPr marL="114300" indent="0">
              <a:buNone/>
            </a:pPr>
            <a:r>
              <a:rPr lang="en-US" dirty="0" smtClean="0"/>
              <a:t>Caveats and asides:</a:t>
            </a:r>
          </a:p>
          <a:p>
            <a:r>
              <a:rPr lang="en-US" dirty="0" smtClean="0"/>
              <a:t>Not a huge sample – repeating query in a few months might have different results</a:t>
            </a:r>
          </a:p>
          <a:p>
            <a:r>
              <a:rPr lang="en-US" dirty="0" smtClean="0"/>
              <a:t>Use this information for workflow details when invoicing.</a:t>
            </a:r>
          </a:p>
          <a:p>
            <a:r>
              <a:rPr lang="en-US" dirty="0" smtClean="0"/>
              <a:t>Vendor C, for example, does not provide the discount price at the point of order, only at the invoice.  For vendors like that, this query provides the rough data to figure the actual discount rate.</a:t>
            </a:r>
          </a:p>
          <a:p>
            <a:pPr lvl="1"/>
            <a:r>
              <a:rPr lang="en-US" dirty="0" smtClean="0"/>
              <a:t>My data was within 0.1% - pretty good!</a:t>
            </a:r>
          </a:p>
        </p:txBody>
      </p:sp>
    </p:spTree>
    <p:extLst>
      <p:ext uri="{BB962C8B-B14F-4D97-AF65-F5344CB8AC3E}">
        <p14:creationId xmlns:p14="http://schemas.microsoft.com/office/powerpoint/2010/main" val="126205380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Shipping Costs…</a:t>
            </a:r>
            <a:endParaRPr lang="en-US" dirty="0"/>
          </a:p>
        </p:txBody>
      </p:sp>
      <p:sp>
        <p:nvSpPr>
          <p:cNvPr id="3" name="Content Placeholder 2"/>
          <p:cNvSpPr>
            <a:spLocks noGrp="1"/>
          </p:cNvSpPr>
          <p:nvPr>
            <p:ph idx="1"/>
          </p:nvPr>
        </p:nvSpPr>
        <p:spPr/>
        <p:txBody>
          <a:bodyPr/>
          <a:lstStyle/>
          <a:p>
            <a:r>
              <a:rPr lang="en-US" dirty="0" smtClean="0"/>
              <a:t>…are a nightmare to consider!</a:t>
            </a:r>
          </a:p>
          <a:p>
            <a:r>
              <a:rPr lang="en-US" dirty="0" smtClean="0"/>
              <a:t>They are complicated, ever-changing, and unpredictable.</a:t>
            </a:r>
          </a:p>
          <a:p>
            <a:endParaRPr lang="en-US" dirty="0" smtClean="0"/>
          </a:p>
          <a:p>
            <a:pPr marL="114300" indent="0">
              <a:buNone/>
            </a:pPr>
            <a:endParaRPr lang="en-US" dirty="0"/>
          </a:p>
          <a:p>
            <a:endParaRPr lang="en-US" dirty="0" smtClean="0"/>
          </a:p>
        </p:txBody>
      </p:sp>
      <p:pic>
        <p:nvPicPr>
          <p:cNvPr id="3074" name="Picture 2" descr="C:\Users\ameyer\AppData\Local\Microsoft\Windows\Temporary Internet Files\Content.IE5\7BA0SMH3\MP90040966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846539"/>
            <a:ext cx="3118471" cy="3146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30462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 Quiz!</a:t>
            </a:r>
            <a:endParaRPr lang="en-US" dirty="0"/>
          </a:p>
        </p:txBody>
      </p:sp>
      <p:sp>
        <p:nvSpPr>
          <p:cNvPr id="3" name="Content Placeholder 2"/>
          <p:cNvSpPr>
            <a:spLocks noGrp="1"/>
          </p:cNvSpPr>
          <p:nvPr>
            <p:ph idx="1"/>
          </p:nvPr>
        </p:nvSpPr>
        <p:spPr/>
        <p:txBody>
          <a:bodyPr/>
          <a:lstStyle/>
          <a:p>
            <a:r>
              <a:rPr lang="en-US" dirty="0" smtClean="0"/>
              <a:t>You need to order a book that is $40; which option is cheaper?  How much cheaper?</a:t>
            </a:r>
          </a:p>
          <a:p>
            <a:pPr marL="868680" lvl="1" indent="-457200">
              <a:buFont typeface="+mj-lt"/>
              <a:buAutoNum type="alphaUcPeriod"/>
            </a:pPr>
            <a:r>
              <a:rPr lang="en-US" dirty="0" smtClean="0"/>
              <a:t>Ordering it direct from the publisher that offers a 40% discount and $8 shipping and handling.</a:t>
            </a:r>
          </a:p>
          <a:p>
            <a:pPr marL="868680" lvl="1" indent="-457200">
              <a:buFont typeface="+mj-lt"/>
              <a:buAutoNum type="alphaUcPeriod"/>
            </a:pPr>
            <a:r>
              <a:rPr lang="en-US" dirty="0" smtClean="0"/>
              <a:t>Ordering it normally with YBP’s standard 18% discount and getting free shipping and handling.</a:t>
            </a:r>
          </a:p>
          <a:p>
            <a:pPr marL="411480" lvl="1" indent="0">
              <a:buNone/>
            </a:pPr>
            <a:endParaRPr lang="en-US" dirty="0"/>
          </a:p>
          <a:p>
            <a:endParaRPr lang="en-US" dirty="0"/>
          </a:p>
          <a:p>
            <a:endParaRPr lang="en-US" dirty="0"/>
          </a:p>
        </p:txBody>
      </p:sp>
    </p:spTree>
    <p:extLst>
      <p:ext uri="{BB962C8B-B14F-4D97-AF65-F5344CB8AC3E}">
        <p14:creationId xmlns:p14="http://schemas.microsoft.com/office/powerpoint/2010/main" val="13407484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 Quiz!</a:t>
            </a:r>
            <a:endParaRPr lang="en-US" dirty="0"/>
          </a:p>
        </p:txBody>
      </p:sp>
      <p:sp>
        <p:nvSpPr>
          <p:cNvPr id="3" name="Content Placeholder 2"/>
          <p:cNvSpPr>
            <a:spLocks noGrp="1"/>
          </p:cNvSpPr>
          <p:nvPr>
            <p:ph idx="1"/>
          </p:nvPr>
        </p:nvSpPr>
        <p:spPr/>
        <p:txBody>
          <a:bodyPr/>
          <a:lstStyle/>
          <a:p>
            <a:r>
              <a:rPr lang="en-US" dirty="0" smtClean="0"/>
              <a:t>You need to order a book that is $40; which option is cheaper?  How much cheaper?</a:t>
            </a:r>
          </a:p>
          <a:p>
            <a:pPr marL="868680" lvl="1" indent="-457200">
              <a:buFont typeface="+mj-lt"/>
              <a:buAutoNum type="alphaUcPeriod"/>
            </a:pPr>
            <a:r>
              <a:rPr lang="en-US" dirty="0" smtClean="0"/>
              <a:t>Ordering it direct from the publisher that offers a 40% discount and $8 shipping and handling.</a:t>
            </a:r>
          </a:p>
          <a:p>
            <a:pPr marL="868680" lvl="1" indent="-457200">
              <a:buFont typeface="+mj-lt"/>
              <a:buAutoNum type="alphaUcPeriod"/>
            </a:pPr>
            <a:r>
              <a:rPr lang="en-US" dirty="0" smtClean="0"/>
              <a:t>Ordering it normally with the standard 18% discount and getting free shipping and handling.</a:t>
            </a:r>
          </a:p>
          <a:p>
            <a:pPr marL="411480" lvl="1" indent="0">
              <a:buNone/>
            </a:pPr>
            <a:endParaRPr lang="en-US" dirty="0"/>
          </a:p>
          <a:p>
            <a:r>
              <a:rPr lang="en-US" dirty="0" smtClean="0"/>
              <a:t>Answer: </a:t>
            </a:r>
            <a:r>
              <a:rPr lang="en-US" dirty="0" smtClean="0">
                <a:solidFill>
                  <a:schemeClr val="bg2">
                    <a:lumMod val="75000"/>
                  </a:schemeClr>
                </a:solidFill>
              </a:rPr>
              <a:t>A</a:t>
            </a:r>
            <a:r>
              <a:rPr lang="en-US" dirty="0" smtClean="0"/>
              <a:t>!  But only by $0.80.</a:t>
            </a:r>
          </a:p>
          <a:p>
            <a:endParaRPr lang="en-US" dirty="0"/>
          </a:p>
          <a:p>
            <a:r>
              <a:rPr lang="en-US" dirty="0"/>
              <a:t>F</a:t>
            </a:r>
            <a:r>
              <a:rPr lang="en-US" dirty="0" smtClean="0"/>
              <a:t>or me, it is very helpful to convert everything to like terms:</a:t>
            </a:r>
          </a:p>
          <a:p>
            <a:pPr lvl="1"/>
            <a:r>
              <a:rPr lang="en-US" dirty="0" smtClean="0"/>
              <a:t>Express the $8 as a percent of the book (20%)</a:t>
            </a:r>
          </a:p>
          <a:p>
            <a:pPr lvl="1"/>
            <a:r>
              <a:rPr lang="en-US" dirty="0" smtClean="0">
                <a:solidFill>
                  <a:schemeClr val="bg2">
                    <a:lumMod val="75000"/>
                  </a:schemeClr>
                </a:solidFill>
              </a:rPr>
              <a:t>A</a:t>
            </a:r>
            <a:r>
              <a:rPr lang="en-US" dirty="0" smtClean="0"/>
              <a:t>: 40% - 20% (shipping expressed as percent) = 20% savings</a:t>
            </a:r>
            <a:endParaRPr lang="en-US" dirty="0"/>
          </a:p>
          <a:p>
            <a:endParaRPr lang="en-US" dirty="0"/>
          </a:p>
        </p:txBody>
      </p:sp>
    </p:spTree>
    <p:extLst>
      <p:ext uri="{BB962C8B-B14F-4D97-AF65-F5344CB8AC3E}">
        <p14:creationId xmlns:p14="http://schemas.microsoft.com/office/powerpoint/2010/main" val="346470713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Shipping Costs…</a:t>
            </a:r>
            <a:endParaRPr lang="en-US" dirty="0"/>
          </a:p>
        </p:txBody>
      </p:sp>
      <p:sp>
        <p:nvSpPr>
          <p:cNvPr id="3" name="Content Placeholder 2"/>
          <p:cNvSpPr>
            <a:spLocks noGrp="1"/>
          </p:cNvSpPr>
          <p:nvPr>
            <p:ph idx="1"/>
          </p:nvPr>
        </p:nvSpPr>
        <p:spPr>
          <a:xfrm>
            <a:off x="457200" y="1600200"/>
            <a:ext cx="7620000" cy="990600"/>
          </a:xfrm>
        </p:spPr>
        <p:txBody>
          <a:bodyPr/>
          <a:lstStyle/>
          <a:p>
            <a:r>
              <a:rPr lang="en-US" dirty="0" smtClean="0"/>
              <a:t>All three vendors promised free shipping on all normal orders.</a:t>
            </a:r>
          </a:p>
          <a:p>
            <a:r>
              <a:rPr lang="en-US" dirty="0" smtClean="0"/>
              <a:t>Access allows us to take a look at the actual data.</a:t>
            </a:r>
          </a:p>
          <a:p>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311272404"/>
              </p:ext>
            </p:extLst>
          </p:nvPr>
        </p:nvGraphicFramePr>
        <p:xfrm>
          <a:off x="381000" y="2971800"/>
          <a:ext cx="7620001" cy="2622104"/>
        </p:xfrm>
        <a:graphic>
          <a:graphicData uri="http://schemas.openxmlformats.org/drawingml/2006/table">
            <a:tbl>
              <a:tblPr/>
              <a:tblGrid>
                <a:gridCol w="1017475"/>
                <a:gridCol w="674630"/>
                <a:gridCol w="575094"/>
                <a:gridCol w="884761"/>
                <a:gridCol w="807344"/>
                <a:gridCol w="718868"/>
                <a:gridCol w="873701"/>
                <a:gridCol w="763106"/>
                <a:gridCol w="1305022"/>
              </a:tblGrid>
              <a:tr h="429772">
                <a:tc>
                  <a:txBody>
                    <a:bodyPr/>
                    <a:lstStyle/>
                    <a:p>
                      <a:pPr algn="ctr" fontAlgn="b"/>
                      <a:r>
                        <a:rPr lang="en-US" sz="1000" b="0" i="0" u="none" strike="noStrike">
                          <a:solidFill>
                            <a:srgbClr val="000000"/>
                          </a:solidFill>
                          <a:effectLst/>
                          <a:latin typeface="Calibri"/>
                        </a:rPr>
                        <a:t>INVOICE_NUMBER</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en-US" sz="1000" b="0" i="0" u="none" strike="noStrike">
                          <a:solidFill>
                            <a:srgbClr val="000000"/>
                          </a:solidFill>
                          <a:effectLst/>
                          <a:latin typeface="Calibri"/>
                        </a:rPr>
                        <a:t>INVOICE CREATE DATE</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en-US" sz="1000" b="0" i="0" u="none" strike="noStrike">
                          <a:solidFill>
                            <a:srgbClr val="000000"/>
                          </a:solidFill>
                          <a:effectLst/>
                          <a:latin typeface="Calibri"/>
                        </a:rPr>
                        <a:t>VENDOR CODE</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en-US" sz="1000" b="0" i="0" u="none" strike="noStrike">
                          <a:solidFill>
                            <a:srgbClr val="000000"/>
                          </a:solidFill>
                          <a:effectLst/>
                          <a:latin typeface="Calibri"/>
                        </a:rPr>
                        <a:t>VENDOR NAME</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en-US" sz="1000" b="0" i="0" u="none" strike="noStrike">
                          <a:solidFill>
                            <a:srgbClr val="000000"/>
                          </a:solidFill>
                          <a:effectLst/>
                          <a:latin typeface="Calibri"/>
                        </a:rPr>
                        <a:t>NOTE</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en-US" sz="1000" b="0" i="0" u="none" strike="noStrike">
                          <a:solidFill>
                            <a:srgbClr val="000000"/>
                          </a:solidFill>
                          <a:effectLst/>
                          <a:latin typeface="Calibri"/>
                        </a:rPr>
                        <a:t>Adjustments</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en-US" sz="1000" b="0" i="0" u="none" strike="noStrike">
                          <a:solidFill>
                            <a:srgbClr val="000000"/>
                          </a:solidFill>
                          <a:effectLst/>
                          <a:latin typeface="Calibri"/>
                        </a:rPr>
                        <a:t>REASON_TEXT</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en-US" sz="1000" b="0" i="0" u="none" strike="noStrike">
                          <a:solidFill>
                            <a:srgbClr val="000000"/>
                          </a:solidFill>
                          <a:effectLst/>
                          <a:latin typeface="Calibri"/>
                        </a:rPr>
                        <a:t>Itemized Adjustments</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en-US" sz="1000" b="0" i="0" u="none" strike="noStrike">
                          <a:solidFill>
                            <a:srgbClr val="000000"/>
                          </a:solidFill>
                          <a:effectLst/>
                          <a:latin typeface="Calibri"/>
                        </a:rPr>
                        <a:t>FUND_NAME</a:t>
                      </a:r>
                    </a:p>
                  </a:txBody>
                  <a:tcPr marL="8295" marR="8295" marT="8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r>
              <a:tr h="165893">
                <a:tc>
                  <a:txBody>
                    <a:bodyPr/>
                    <a:lstStyle/>
                    <a:p>
                      <a:pPr algn="l" fontAlgn="b"/>
                      <a:r>
                        <a:rPr lang="en-US" sz="1000" b="0" i="0" u="none" strike="noStrike" dirty="0">
                          <a:solidFill>
                            <a:srgbClr val="000000"/>
                          </a:solidFill>
                          <a:effectLst/>
                          <a:latin typeface="Calibri"/>
                        </a:rPr>
                        <a:t>101083051692</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18-Oct-10</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1100</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Amazon</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$3.99</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shipping charge</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$3.99</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Korean Studies - Books</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165893">
                <a:tc>
                  <a:txBody>
                    <a:bodyPr/>
                    <a:lstStyle/>
                    <a:p>
                      <a:pPr algn="l" fontAlgn="b"/>
                      <a:r>
                        <a:rPr lang="en-US" sz="1000" b="0" i="0" u="none" strike="noStrike">
                          <a:solidFill>
                            <a:srgbClr val="000000"/>
                          </a:solidFill>
                          <a:effectLst/>
                          <a:latin typeface="Calibri"/>
                        </a:rPr>
                        <a:t>102869098191</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18-Oct-10</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1100</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Amazon</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$6.59</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shipping charge</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$3.29</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Christian LT - Books</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165893">
                <a:tc>
                  <a:txBody>
                    <a:bodyPr/>
                    <a:lstStyle/>
                    <a:p>
                      <a:pPr algn="l" fontAlgn="b"/>
                      <a:r>
                        <a:rPr lang="en-US" sz="1000" b="0" i="0" u="none" strike="noStrike">
                          <a:solidFill>
                            <a:srgbClr val="000000"/>
                          </a:solidFill>
                          <a:effectLst/>
                          <a:latin typeface="Calibri"/>
                        </a:rPr>
                        <a:t>102869098191</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18-Oct-10</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1100</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Amazon</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$6.59</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shipping charge</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$3.30</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SemR - Books</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165893">
                <a:tc>
                  <a:txBody>
                    <a:bodyPr/>
                    <a:lstStyle/>
                    <a:p>
                      <a:pPr algn="l" fontAlgn="b"/>
                      <a:r>
                        <a:rPr lang="en-US" sz="1000" b="0" i="0" u="none" strike="noStrike">
                          <a:solidFill>
                            <a:srgbClr val="000000"/>
                          </a:solidFill>
                          <a:effectLst/>
                          <a:latin typeface="Calibri"/>
                        </a:rPr>
                        <a:t>113591152426</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15-Sep-10</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1100</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Amazon</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$3.99</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shipping charge</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$3.99</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Library - Books</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165893">
                <a:tc>
                  <a:txBody>
                    <a:bodyPr/>
                    <a:lstStyle/>
                    <a:p>
                      <a:pPr algn="l" fontAlgn="b"/>
                      <a:r>
                        <a:rPr lang="en-US" sz="1000" b="0" i="0" u="none" strike="noStrike">
                          <a:solidFill>
                            <a:srgbClr val="000000"/>
                          </a:solidFill>
                          <a:effectLst/>
                          <a:latin typeface="Calibri"/>
                        </a:rPr>
                        <a:t>218654252735</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15-Nov-10</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1100</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Amazon</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$7.94</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shipping charge</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$7.94</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Library - Books</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165893">
                <a:tc>
                  <a:txBody>
                    <a:bodyPr/>
                    <a:lstStyle/>
                    <a:p>
                      <a:pPr algn="l" fontAlgn="b"/>
                      <a:r>
                        <a:rPr lang="en-US" sz="1000" b="0" i="0" u="none" strike="noStrike">
                          <a:solidFill>
                            <a:srgbClr val="000000"/>
                          </a:solidFill>
                          <a:effectLst/>
                          <a:latin typeface="Calibri"/>
                        </a:rPr>
                        <a:t>298304030661</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15-Sep-10</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1100</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Amazon</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Rush shipping </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$3.99</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shipping charge</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$3.99</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SemG - Books</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165893">
                <a:tc>
                  <a:txBody>
                    <a:bodyPr/>
                    <a:lstStyle/>
                    <a:p>
                      <a:pPr algn="l" fontAlgn="b"/>
                      <a:r>
                        <a:rPr lang="en-US" sz="1000" b="0" i="0" u="none" strike="noStrike">
                          <a:solidFill>
                            <a:srgbClr val="000000"/>
                          </a:solidFill>
                          <a:effectLst/>
                          <a:latin typeface="Calibri"/>
                        </a:rPr>
                        <a:t>418480</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28-Nov-10</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1550</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Vendor C</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Rush shipping </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$4.49</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shipping charge</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$4.49</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SemG - Books</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165893">
                <a:tc>
                  <a:txBody>
                    <a:bodyPr/>
                    <a:lstStyle/>
                    <a:p>
                      <a:pPr algn="l" fontAlgn="b"/>
                      <a:r>
                        <a:rPr lang="en-US" sz="1000" b="0" i="0" u="none" strike="noStrike">
                          <a:solidFill>
                            <a:srgbClr val="000000"/>
                          </a:solidFill>
                          <a:effectLst/>
                          <a:latin typeface="Calibri"/>
                        </a:rPr>
                        <a:t>418481</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28-Nov-10</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1550</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Vendor C</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Rush shipping </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$4.49</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shipping charge</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$4.49</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CLT - Books</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165893">
                <a:tc>
                  <a:txBody>
                    <a:bodyPr/>
                    <a:lstStyle/>
                    <a:p>
                      <a:pPr algn="l" fontAlgn="b"/>
                      <a:r>
                        <a:rPr lang="en-US" sz="1000" b="0" i="0" u="none" strike="noStrike">
                          <a:solidFill>
                            <a:srgbClr val="000000"/>
                          </a:solidFill>
                          <a:effectLst/>
                          <a:latin typeface="Calibri"/>
                        </a:rPr>
                        <a:t>038401554275</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15-Nov-10</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1100</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Amazon</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$2.98</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shipping charge</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$2.98</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French - Media</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165893">
                <a:tc>
                  <a:txBody>
                    <a:bodyPr/>
                    <a:lstStyle/>
                    <a:p>
                      <a:pPr algn="l" fontAlgn="b"/>
                      <a:r>
                        <a:rPr lang="en-US" sz="1000" b="0" i="0" u="none" strike="noStrike">
                          <a:solidFill>
                            <a:srgbClr val="000000"/>
                          </a:solidFill>
                          <a:effectLst/>
                          <a:latin typeface="Calibri"/>
                        </a:rPr>
                        <a:t>055015760097</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20-Oct-10</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1100</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Amazon</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$2.98</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shipping charge</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$2.98</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Library - Film</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165893">
                <a:tc>
                  <a:txBody>
                    <a:bodyPr/>
                    <a:lstStyle/>
                    <a:p>
                      <a:pPr algn="l" fontAlgn="b"/>
                      <a:r>
                        <a:rPr lang="en-US" sz="1000" b="0" i="0" u="none" strike="noStrike">
                          <a:solidFill>
                            <a:srgbClr val="000000"/>
                          </a:solidFill>
                          <a:effectLst/>
                          <a:latin typeface="Calibri"/>
                        </a:rPr>
                        <a:t>059462861163</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15-Sep-10</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1100</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Amazon</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$1.46</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shipping charge</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$1.46</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Spanish - Media</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165893">
                <a:tc>
                  <a:txBody>
                    <a:bodyPr/>
                    <a:lstStyle/>
                    <a:p>
                      <a:pPr algn="l" fontAlgn="b"/>
                      <a:r>
                        <a:rPr lang="en-US" sz="1000" b="0" i="0" u="none" strike="noStrike">
                          <a:solidFill>
                            <a:srgbClr val="000000"/>
                          </a:solidFill>
                          <a:effectLst/>
                          <a:latin typeface="Calibri"/>
                        </a:rPr>
                        <a:t>307211</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03-Dec-10</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10164</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YBP</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$4.16</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shipping charge</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$4.16</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SemG - SO</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r h="165893">
                <a:tc>
                  <a:txBody>
                    <a:bodyPr/>
                    <a:lstStyle/>
                    <a:p>
                      <a:pPr algn="l" fontAlgn="b"/>
                      <a:r>
                        <a:rPr lang="en-US" sz="1000" b="0" i="0" u="none" strike="noStrike">
                          <a:solidFill>
                            <a:srgbClr val="000000"/>
                          </a:solidFill>
                          <a:effectLst/>
                          <a:latin typeface="Calibri"/>
                        </a:rPr>
                        <a:t>309063</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21-Nov-10</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10164</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YBP</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$4.10</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shipping charge</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a:rPr>
                        <a:t>$4.10</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000" b="0" i="0" u="none" strike="noStrike" dirty="0" err="1">
                          <a:solidFill>
                            <a:srgbClr val="000000"/>
                          </a:solidFill>
                          <a:effectLst/>
                          <a:latin typeface="Calibri"/>
                        </a:rPr>
                        <a:t>SemG</a:t>
                      </a:r>
                      <a:r>
                        <a:rPr lang="en-US" sz="1000" b="0" i="0" u="none" strike="noStrike" dirty="0">
                          <a:solidFill>
                            <a:srgbClr val="000000"/>
                          </a:solidFill>
                          <a:effectLst/>
                          <a:latin typeface="Calibri"/>
                        </a:rPr>
                        <a:t> - SO</a:t>
                      </a:r>
                    </a:p>
                  </a:txBody>
                  <a:tcPr marL="8295" marR="8295" marT="829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26304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5715000"/>
            <a:ext cx="7772400" cy="374904"/>
          </a:xfrm>
        </p:spPr>
        <p:txBody>
          <a:bodyPr/>
          <a:lstStyle/>
          <a:p>
            <a:r>
              <a:rPr lang="en-US" dirty="0" smtClean="0"/>
              <a:t>Design View </a:t>
            </a:r>
            <a:r>
              <a:rPr lang="en-US" dirty="0"/>
              <a:t>of Adjustment Query</a:t>
            </a:r>
            <a:endParaRPr lang="en-US" dirty="0" smtClean="0"/>
          </a:p>
        </p:txBody>
      </p:sp>
      <p:sp>
        <p:nvSpPr>
          <p:cNvPr id="4" name="Text Placeholder 3"/>
          <p:cNvSpPr>
            <a:spLocks noGrp="1"/>
          </p:cNvSpPr>
          <p:nvPr>
            <p:ph type="body" sz="half" idx="2"/>
          </p:nvPr>
        </p:nvSpPr>
        <p:spPr/>
        <p:txBody>
          <a:bodyPr/>
          <a:lstStyle/>
          <a:p>
            <a:r>
              <a:rPr lang="en-US" dirty="0" smtClean="0"/>
              <a:t>Selects all the invoices created with a given time frame and from certain vendors that have some adjustment – lists them with the adjustment and the matching fund code.</a:t>
            </a:r>
            <a:endParaRPr lang="en-US" dirty="0"/>
          </a:p>
        </p:txBody>
      </p:sp>
      <p:pic>
        <p:nvPicPr>
          <p:cNvPr id="4098" name="Picture 2" descr="C:\Users\ameyer\Desktop\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8124714" cy="5608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11802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of </a:t>
            </a:r>
            <a:r>
              <a:rPr lang="en-US" dirty="0"/>
              <a:t>Adjustment </a:t>
            </a:r>
            <a:r>
              <a:rPr lang="en-US" dirty="0" smtClean="0"/>
              <a:t>Query</a:t>
            </a:r>
            <a:endParaRPr lang="en-US" dirty="0"/>
          </a:p>
        </p:txBody>
      </p:sp>
      <p:sp>
        <p:nvSpPr>
          <p:cNvPr id="3" name="Text Placeholder 2"/>
          <p:cNvSpPr>
            <a:spLocks noGrp="1"/>
          </p:cNvSpPr>
          <p:nvPr>
            <p:ph type="body" sz="half" idx="2"/>
          </p:nvPr>
        </p:nvSpPr>
        <p:spPr/>
        <p:txBody>
          <a:bodyPr/>
          <a:lstStyle/>
          <a:p>
            <a:r>
              <a:rPr lang="en-US" dirty="0" smtClean="0"/>
              <a:t>Text in </a:t>
            </a:r>
            <a:r>
              <a:rPr lang="en-US" dirty="0">
                <a:solidFill>
                  <a:srgbClr val="FF0000"/>
                </a:solidFill>
              </a:rPr>
              <a:t>red</a:t>
            </a:r>
            <a:r>
              <a:rPr lang="en-US" dirty="0"/>
              <a:t> should be changed for your institution</a:t>
            </a:r>
          </a:p>
          <a:p>
            <a:endParaRPr lang="en-US" dirty="0"/>
          </a:p>
        </p:txBody>
      </p:sp>
      <p:sp>
        <p:nvSpPr>
          <p:cNvPr id="4" name="Content Placeholder 3"/>
          <p:cNvSpPr>
            <a:spLocks noGrp="1"/>
          </p:cNvSpPr>
          <p:nvPr>
            <p:ph sz="quarter" idx="13"/>
          </p:nvPr>
        </p:nvSpPr>
        <p:spPr>
          <a:solidFill>
            <a:schemeClr val="bg1">
              <a:lumMod val="85000"/>
            </a:schemeClr>
          </a:solidFill>
        </p:spPr>
        <p:txBody>
          <a:bodyPr>
            <a:normAutofit fontScale="70000" lnSpcReduction="20000"/>
          </a:bodyPr>
          <a:lstStyle/>
          <a:p>
            <a:pPr marL="114300" indent="0">
              <a:buNone/>
            </a:pPr>
            <a:r>
              <a:rPr lang="en-US" dirty="0"/>
              <a:t>SELECT INVOICE.INVOICE_NUMBER, INVOICE.INVOICE_CREATE_DATE, VENDOR.VENDOR_CODE, VENDOR.VENDOR_NAME, INVOICE_NOTE.NOTE, </a:t>
            </a:r>
            <a:r>
              <a:rPr lang="en-US" dirty="0" err="1"/>
              <a:t>CCur</a:t>
            </a:r>
            <a:r>
              <a:rPr lang="en-US" dirty="0"/>
              <a:t>([INVOICE].[ADJUSTMENTS_SUBTOTAL]/100) AS Adjustments, ADJUST_REASON.REASON_TEXT, </a:t>
            </a:r>
            <a:r>
              <a:rPr lang="en-US" dirty="0" err="1"/>
              <a:t>CCur</a:t>
            </a:r>
            <a:r>
              <a:rPr lang="en-US" dirty="0"/>
              <a:t>([PRICE_ADJUSTMENT].[ADJUST_AMOUNT]/100) AS [Itemized Adjustments], FUND.FUND_NAME</a:t>
            </a:r>
          </a:p>
          <a:p>
            <a:pPr marL="114300" indent="0">
              <a:buNone/>
            </a:pPr>
            <a:r>
              <a:rPr lang="en-US" dirty="0"/>
              <a:t>FROM ((((INVOICE INNER JOIN VENDOR ON INVOICE.VENDOR_ID = VENDOR.VENDOR_ID) INNER JOIN INVOICE_NOTE ON INVOICE.INVOICE_ID = INVOICE_NOTE.INVOICE_ID) INNER JOIN PRICE_ADJUSTMENT ON INVOICE_NOTE.INVOICE_ID = PRICE_ADJUSTMENT.OBJECT_ID) INNER JOIN ADJUST_REASON ON PRICE_ADJUSTMENT.REASON_ID = ADJUST_REASON.REASON_ID) INNER JOIN (FUND_PAYMENT INNER JOIN FUND ON (FUND_PAYMENT.FUND_ID = FUND.FUND_ID) AND (FUND_PAYMENT.LEDGER_ID = FUND.LEDGER_ID)) ON PRICE_ADJUSTMENT.PAYMENT_ID = FUND_PAYMENT.PAYMENT_ID</a:t>
            </a:r>
          </a:p>
          <a:p>
            <a:pPr marL="114300" indent="0">
              <a:buNone/>
            </a:pPr>
            <a:r>
              <a:rPr lang="en-US" dirty="0"/>
              <a:t>GROUP BY INVOICE.INVOICE_NUMBER, INVOICE.INVOICE_CREATE_DATE, VENDOR.VENDOR_CODE, VENDOR.VENDOR_NAME, INVOICE_NOTE.NOTE, </a:t>
            </a:r>
            <a:r>
              <a:rPr lang="en-US" dirty="0" err="1"/>
              <a:t>CCur</a:t>
            </a:r>
            <a:r>
              <a:rPr lang="en-US" dirty="0"/>
              <a:t>([INVOICE].[ADJUSTMENTS_SUBTOTAL]/100), ADJUST_REASON.REASON_TEXT, </a:t>
            </a:r>
            <a:r>
              <a:rPr lang="en-US" dirty="0" err="1"/>
              <a:t>CCur</a:t>
            </a:r>
            <a:r>
              <a:rPr lang="en-US" dirty="0"/>
              <a:t>([PRICE_ADJUSTMENT].[ADJUST_AMOUNT]/100), FUND.FUND_NAME</a:t>
            </a:r>
          </a:p>
          <a:p>
            <a:pPr marL="114300" indent="0">
              <a:buNone/>
            </a:pPr>
            <a:r>
              <a:rPr lang="en-US" dirty="0"/>
              <a:t>HAVING (((INVOICE.INVOICE_CREATE_DATE)&gt;#</a:t>
            </a:r>
            <a:r>
              <a:rPr lang="en-US" dirty="0">
                <a:solidFill>
                  <a:srgbClr val="FF0000"/>
                </a:solidFill>
              </a:rPr>
              <a:t>1/1/2010</a:t>
            </a:r>
            <a:r>
              <a:rPr lang="en-US" dirty="0"/>
              <a:t>#) AND ((VENDOR.VENDOR_CODE) Like "</a:t>
            </a:r>
            <a:r>
              <a:rPr lang="en-US" dirty="0">
                <a:solidFill>
                  <a:srgbClr val="FF0000"/>
                </a:solidFill>
              </a:rPr>
              <a:t>10164</a:t>
            </a:r>
            <a:r>
              <a:rPr lang="en-US" dirty="0"/>
              <a:t>" Or (VENDOR.VENDOR_CODE)="</a:t>
            </a:r>
            <a:r>
              <a:rPr lang="en-US" dirty="0">
                <a:solidFill>
                  <a:srgbClr val="FF0000"/>
                </a:solidFill>
              </a:rPr>
              <a:t>1100</a:t>
            </a:r>
            <a:r>
              <a:rPr lang="en-US" dirty="0"/>
              <a:t>" Or (VENDOR.VENDOR_CODE)="</a:t>
            </a:r>
            <a:r>
              <a:rPr lang="en-US" dirty="0">
                <a:solidFill>
                  <a:srgbClr val="FF0000"/>
                </a:solidFill>
              </a:rPr>
              <a:t>1550</a:t>
            </a:r>
            <a:r>
              <a:rPr lang="en-US" dirty="0"/>
              <a:t>") AND ((</a:t>
            </a:r>
            <a:r>
              <a:rPr lang="en-US" dirty="0" err="1"/>
              <a:t>CCur</a:t>
            </a:r>
            <a:r>
              <a:rPr lang="en-US" dirty="0"/>
              <a:t>([INVOICE].[ADJUSTMENTS_SUBTOTAL]/100))&lt;&gt;"0"))</a:t>
            </a:r>
          </a:p>
          <a:p>
            <a:pPr marL="114300" indent="0">
              <a:buNone/>
            </a:pPr>
            <a:r>
              <a:rPr lang="en-US" dirty="0"/>
              <a:t>ORDER BY VENDOR.VENDOR_CODE;</a:t>
            </a:r>
          </a:p>
          <a:p>
            <a:pPr marL="114300" indent="0">
              <a:buNone/>
            </a:pPr>
            <a:endParaRPr lang="en-US" dirty="0"/>
          </a:p>
        </p:txBody>
      </p:sp>
    </p:spTree>
    <p:extLst>
      <p:ext uri="{BB962C8B-B14F-4D97-AF65-F5344CB8AC3E}">
        <p14:creationId xmlns:p14="http://schemas.microsoft.com/office/powerpoint/2010/main" val="391017944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cap="none" dirty="0" smtClean="0"/>
              <a:t>Methodology and Structure</a:t>
            </a:r>
            <a:endParaRPr lang="en-US" cap="none" dirty="0"/>
          </a:p>
        </p:txBody>
      </p:sp>
      <p:sp>
        <p:nvSpPr>
          <p:cNvPr id="3" name="Text Placeholder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1461722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Shipping Costs</a:t>
            </a:r>
            <a:endParaRPr lang="en-US" dirty="0"/>
          </a:p>
        </p:txBody>
      </p:sp>
      <p:sp>
        <p:nvSpPr>
          <p:cNvPr id="3" name="Content Placeholder 2"/>
          <p:cNvSpPr>
            <a:spLocks noGrp="1"/>
          </p:cNvSpPr>
          <p:nvPr>
            <p:ph idx="1"/>
          </p:nvPr>
        </p:nvSpPr>
        <p:spPr/>
        <p:txBody>
          <a:bodyPr>
            <a:normAutofit/>
          </a:bodyPr>
          <a:lstStyle/>
          <a:p>
            <a:pPr marL="114300" indent="0">
              <a:buNone/>
            </a:pPr>
            <a:r>
              <a:rPr lang="en-US" dirty="0" smtClean="0"/>
              <a:t>At some point, each vendor charged a bit for shipping:</a:t>
            </a:r>
          </a:p>
          <a:p>
            <a:r>
              <a:rPr lang="en-US" dirty="0" smtClean="0"/>
              <a:t>YBP: charged $8.26</a:t>
            </a:r>
          </a:p>
          <a:p>
            <a:r>
              <a:rPr lang="en-US" dirty="0" smtClean="0"/>
              <a:t>Amazon: charged $198.52</a:t>
            </a:r>
          </a:p>
          <a:p>
            <a:r>
              <a:rPr lang="en-US" dirty="0" smtClean="0"/>
              <a:t>Vendor C: charged $17.96</a:t>
            </a:r>
          </a:p>
          <a:p>
            <a:pPr marL="114300" indent="0">
              <a:buNone/>
            </a:pPr>
            <a:r>
              <a:rPr lang="en-US" dirty="0" smtClean="0"/>
              <a:t>However, it’s really hard to fairly compare.</a:t>
            </a:r>
            <a:endParaRPr lang="en-US" dirty="0"/>
          </a:p>
          <a:p>
            <a:endParaRPr lang="en-US" dirty="0" smtClean="0"/>
          </a:p>
          <a:p>
            <a:pPr marL="114300" indent="0">
              <a:buNone/>
            </a:pPr>
            <a:r>
              <a:rPr lang="en-US" dirty="0" smtClean="0"/>
              <a:t>Conclusion: shipping costs are a factor for Amazon, but…</a:t>
            </a:r>
          </a:p>
          <a:p>
            <a:r>
              <a:rPr lang="en-US" dirty="0" smtClean="0"/>
              <a:t>They affect the bottom line by about 0.4%</a:t>
            </a:r>
          </a:p>
          <a:p>
            <a:r>
              <a:rPr lang="en-US" dirty="0" smtClean="0"/>
              <a:t>Are always clear and predictable</a:t>
            </a:r>
          </a:p>
          <a:p>
            <a:r>
              <a:rPr lang="en-US" dirty="0" smtClean="0"/>
              <a:t>Are the only ‘overhead’ cost</a:t>
            </a:r>
            <a:r>
              <a:rPr lang="en-US" dirty="0"/>
              <a:t> </a:t>
            </a:r>
            <a:r>
              <a:rPr lang="en-US" dirty="0" smtClean="0"/>
              <a:t>– compare with YBP’s fees.</a:t>
            </a:r>
          </a:p>
          <a:p>
            <a:r>
              <a:rPr lang="en-US" dirty="0" smtClean="0"/>
              <a:t>Worth it for the broad range of items available</a:t>
            </a:r>
          </a:p>
        </p:txBody>
      </p:sp>
    </p:spTree>
    <p:extLst>
      <p:ext uri="{BB962C8B-B14F-4D97-AF65-F5344CB8AC3E}">
        <p14:creationId xmlns:p14="http://schemas.microsoft.com/office/powerpoint/2010/main" val="379542912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Shipping Times</a:t>
            </a:r>
            <a:endParaRPr lang="en-US" dirty="0"/>
          </a:p>
        </p:txBody>
      </p:sp>
      <p:sp>
        <p:nvSpPr>
          <p:cNvPr id="3" name="Content Placeholder 2"/>
          <p:cNvSpPr>
            <a:spLocks noGrp="1"/>
          </p:cNvSpPr>
          <p:nvPr>
            <p:ph idx="1"/>
          </p:nvPr>
        </p:nvSpPr>
        <p:spPr/>
        <p:txBody>
          <a:bodyPr/>
          <a:lstStyle/>
          <a:p>
            <a:r>
              <a:rPr lang="en-US" dirty="0" smtClean="0"/>
              <a:t>Question: “How many days is it on order?”</a:t>
            </a:r>
          </a:p>
          <a:p>
            <a:r>
              <a:rPr lang="en-US" dirty="0" smtClean="0"/>
              <a:t>Two CARLI queries provide the data to answer this question:</a:t>
            </a:r>
          </a:p>
          <a:p>
            <a:pPr marL="342900" lvl="3">
              <a:buClr>
                <a:schemeClr val="accent1"/>
              </a:buClr>
            </a:pPr>
            <a:r>
              <a:rPr lang="en-US" sz="2200" b="1" dirty="0"/>
              <a:t>Vendor Copy Order/Receipt Dates</a:t>
            </a:r>
            <a:endParaRPr lang="en-US" sz="2200" dirty="0"/>
          </a:p>
          <a:p>
            <a:pPr lvl="1"/>
            <a:r>
              <a:rPr lang="en-US" dirty="0" smtClean="0"/>
              <a:t>This query gives the date an item was ordered, the date it was received, and calculates the difference between those two dates.</a:t>
            </a:r>
          </a:p>
          <a:p>
            <a:pPr marL="342900" lvl="3">
              <a:buClr>
                <a:schemeClr val="accent1"/>
              </a:buClr>
            </a:pPr>
            <a:r>
              <a:rPr lang="en-US" sz="2200" b="1" dirty="0"/>
              <a:t>Vendor Performance - Days to </a:t>
            </a:r>
            <a:r>
              <a:rPr lang="en-US" sz="2200" b="1" dirty="0" smtClean="0"/>
              <a:t>Receipt</a:t>
            </a:r>
          </a:p>
          <a:p>
            <a:pPr marL="617220" lvl="4">
              <a:buClr>
                <a:schemeClr val="accent1"/>
              </a:buClr>
            </a:pPr>
            <a:r>
              <a:rPr lang="en-US" sz="2000" dirty="0" smtClean="0"/>
              <a:t>This query takes that data and gives the statistical analysis of it for a given date range.</a:t>
            </a:r>
          </a:p>
          <a:p>
            <a:r>
              <a:rPr lang="en-US" dirty="0"/>
              <a:t>Because the best ideas are always </a:t>
            </a:r>
            <a:r>
              <a:rPr lang="en-US" dirty="0" smtClean="0"/>
              <a:t>‘stolen’, </a:t>
            </a:r>
            <a:r>
              <a:rPr lang="en-US" dirty="0"/>
              <a:t>I used the first query and tweaked the parameters.</a:t>
            </a:r>
          </a:p>
          <a:p>
            <a:pPr lvl="1"/>
            <a:r>
              <a:rPr lang="en-US" dirty="0"/>
              <a:t>Limit to the three vendors and limit by PO create date</a:t>
            </a:r>
          </a:p>
          <a:p>
            <a:pPr marL="114300" lvl="3" indent="0">
              <a:buClr>
                <a:schemeClr val="accent1"/>
              </a:buClr>
              <a:buNone/>
            </a:pPr>
            <a:endParaRPr lang="en-US" sz="2200" dirty="0"/>
          </a:p>
          <a:p>
            <a:endParaRPr lang="en-US" dirty="0"/>
          </a:p>
        </p:txBody>
      </p:sp>
    </p:spTree>
    <p:extLst>
      <p:ext uri="{BB962C8B-B14F-4D97-AF65-F5344CB8AC3E}">
        <p14:creationId xmlns:p14="http://schemas.microsoft.com/office/powerpoint/2010/main" val="271744429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View of </a:t>
            </a:r>
            <a:r>
              <a:rPr lang="en-US" dirty="0"/>
              <a:t>Dates between Order and Receipt Query</a:t>
            </a:r>
          </a:p>
        </p:txBody>
      </p:sp>
      <p:sp>
        <p:nvSpPr>
          <p:cNvPr id="4" name="Text Placeholder 3"/>
          <p:cNvSpPr>
            <a:spLocks noGrp="1"/>
          </p:cNvSpPr>
          <p:nvPr>
            <p:ph type="body" sz="half" idx="2"/>
          </p:nvPr>
        </p:nvSpPr>
        <p:spPr/>
        <p:txBody>
          <a:bodyPr/>
          <a:lstStyle/>
          <a:p>
            <a:r>
              <a:rPr lang="en-US" dirty="0" smtClean="0"/>
              <a:t>From all the POs created after a certain date and for 3 particular vendors, it takes the order date and the receipt date and then calculates the number of days between.</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
            <a:ext cx="7924800" cy="5447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388417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a:t>
            </a:r>
            <a:r>
              <a:rPr lang="en-US" dirty="0"/>
              <a:t>of Dates between Order and Receipt Query</a:t>
            </a:r>
          </a:p>
        </p:txBody>
      </p:sp>
      <p:sp>
        <p:nvSpPr>
          <p:cNvPr id="3" name="Text Placeholder 2"/>
          <p:cNvSpPr>
            <a:spLocks noGrp="1"/>
          </p:cNvSpPr>
          <p:nvPr>
            <p:ph type="body" sz="half" idx="2"/>
          </p:nvPr>
        </p:nvSpPr>
        <p:spPr/>
        <p:txBody>
          <a:bodyPr/>
          <a:lstStyle/>
          <a:p>
            <a:r>
              <a:rPr lang="en-US" dirty="0" smtClean="0"/>
              <a:t>Text in </a:t>
            </a:r>
            <a:r>
              <a:rPr lang="en-US" dirty="0">
                <a:solidFill>
                  <a:srgbClr val="FF0000"/>
                </a:solidFill>
              </a:rPr>
              <a:t>red</a:t>
            </a:r>
            <a:r>
              <a:rPr lang="en-US" dirty="0"/>
              <a:t> should be changed for your institution</a:t>
            </a:r>
          </a:p>
          <a:p>
            <a:endParaRPr lang="en-US" dirty="0"/>
          </a:p>
        </p:txBody>
      </p:sp>
      <p:sp>
        <p:nvSpPr>
          <p:cNvPr id="4" name="Content Placeholder 3"/>
          <p:cNvSpPr>
            <a:spLocks noGrp="1"/>
          </p:cNvSpPr>
          <p:nvPr>
            <p:ph sz="quarter" idx="13"/>
          </p:nvPr>
        </p:nvSpPr>
        <p:spPr>
          <a:solidFill>
            <a:schemeClr val="bg1">
              <a:lumMod val="85000"/>
            </a:schemeClr>
          </a:solidFill>
        </p:spPr>
        <p:txBody>
          <a:bodyPr>
            <a:normAutofit fontScale="77500" lnSpcReduction="20000"/>
          </a:bodyPr>
          <a:lstStyle/>
          <a:p>
            <a:pPr marL="114300" indent="0">
              <a:buNone/>
            </a:pPr>
            <a:r>
              <a:rPr lang="en-US" dirty="0"/>
              <a:t>SELECT VENDOR.VENDOR_NAME, BIB_TEXT.TITLE, LINE_ITEM.BIB_ID, LINE_ITEM_COPY_HISTORY.STATUS_DATE AS </a:t>
            </a:r>
            <a:r>
              <a:rPr lang="en-US" dirty="0" err="1"/>
              <a:t>OrderDate</a:t>
            </a:r>
            <a:r>
              <a:rPr lang="en-US" dirty="0"/>
              <a:t>, LINE_ITEM_COPY_HISTORY_1.STATUS_DATE AS </a:t>
            </a:r>
            <a:r>
              <a:rPr lang="en-US" dirty="0" err="1"/>
              <a:t>ReceiptDate</a:t>
            </a:r>
            <a:r>
              <a:rPr lang="en-US" dirty="0"/>
              <a:t>, </a:t>
            </a:r>
            <a:r>
              <a:rPr lang="en-US" dirty="0" err="1"/>
              <a:t>DateDiff</a:t>
            </a:r>
            <a:r>
              <a:rPr lang="en-US" dirty="0"/>
              <a:t>("d",[</a:t>
            </a:r>
            <a:r>
              <a:rPr lang="en-US" dirty="0" err="1"/>
              <a:t>OrderDate</a:t>
            </a:r>
            <a:r>
              <a:rPr lang="en-US" dirty="0"/>
              <a:t>],[</a:t>
            </a:r>
            <a:r>
              <a:rPr lang="en-US" dirty="0" err="1"/>
              <a:t>ReceiptDate</a:t>
            </a:r>
            <a:r>
              <a:rPr lang="en-US" dirty="0"/>
              <a:t>]) AS </a:t>
            </a:r>
            <a:r>
              <a:rPr lang="en-US" dirty="0" err="1"/>
              <a:t>DaysOnOrder</a:t>
            </a:r>
            <a:r>
              <a:rPr lang="en-US" dirty="0"/>
              <a:t>, LINE_ITEM_NOTES.NOTE</a:t>
            </a:r>
          </a:p>
          <a:p>
            <a:pPr marL="114300" indent="0">
              <a:buNone/>
            </a:pPr>
            <a:r>
              <a:rPr lang="en-US" dirty="0"/>
              <a:t>FROM (((LINE_ITEM_COPY_HISTORY INNER JOIN (((VENDOR INNER JOIN PURCHASE_ORDER ON VENDOR.VENDOR_ID = PURCHASE_ORDER.VENDOR_ID) INNER JOIN LINE_ITEM ON PURCHASE_ORDER.PO_ID = LINE_ITEM.PO_ID) INNER JOIN LINE_ITEM_COPY_STATUS ON LINE_ITEM.LINE_ITEM_ID = LINE_ITEM_COPY_STATUS.LINE_ITEM_ID) ON LINE_ITEM_COPY_HISTORY.COPY_ID = LINE_ITEM_COPY_STATUS.COPY_ID) LEFT JOIN LINE_ITEM_COPY_HISTORY AS LINE_ITEM_COPY_HISTORY_1 ON LINE_ITEM_COPY_STATUS.COPY_ID = LINE_ITEM_COPY_HISTORY_1.COPY_ID) INNER JOIN BIB_TEXT ON LINE_ITEM.BIB_ID = BIB_TEXT.BIB_ID) INNER JOIN LINE_ITEM_NOTES ON LINE_ITEM_COPY_STATUS.LINE_ITEM_ID = LINE_ITEM_NOTES.LINE_ITEM_ID</a:t>
            </a:r>
          </a:p>
          <a:p>
            <a:pPr marL="114300" indent="0">
              <a:buNone/>
            </a:pPr>
            <a:r>
              <a:rPr lang="en-US" dirty="0"/>
              <a:t>WHERE (((VENDOR.VENDOR_CODE) Like "</a:t>
            </a:r>
            <a:r>
              <a:rPr lang="en-US" dirty="0">
                <a:solidFill>
                  <a:srgbClr val="FF0000"/>
                </a:solidFill>
              </a:rPr>
              <a:t>10164</a:t>
            </a:r>
            <a:r>
              <a:rPr lang="en-US" dirty="0"/>
              <a:t>" Or (VENDOR.VENDOR_CODE)="</a:t>
            </a:r>
            <a:r>
              <a:rPr lang="en-US" dirty="0">
                <a:solidFill>
                  <a:srgbClr val="FF0000"/>
                </a:solidFill>
              </a:rPr>
              <a:t>1100</a:t>
            </a:r>
            <a:r>
              <a:rPr lang="en-US" dirty="0"/>
              <a:t>" Or (VENDOR.VENDOR_CODE)="</a:t>
            </a:r>
            <a:r>
              <a:rPr lang="en-US" dirty="0">
                <a:solidFill>
                  <a:srgbClr val="FF0000"/>
                </a:solidFill>
              </a:rPr>
              <a:t>1550</a:t>
            </a:r>
            <a:r>
              <a:rPr lang="en-US" dirty="0"/>
              <a:t>") AND ((PURCHASE_ORDER.PO_CREATE_DATE)&gt;#</a:t>
            </a:r>
            <a:r>
              <a:rPr lang="en-US" dirty="0">
                <a:solidFill>
                  <a:srgbClr val="FF0000"/>
                </a:solidFill>
              </a:rPr>
              <a:t>9/1/2010</a:t>
            </a:r>
            <a:r>
              <a:rPr lang="en-US" dirty="0"/>
              <a:t>#) AND ((LINE_ITEM_COPY_HISTORY.LINE_ITEM_STATUS)="8") AND ((LINE_ITEM_COPY_HISTORY_1.LINE_ITEM_STATUS)="1"));</a:t>
            </a:r>
          </a:p>
        </p:txBody>
      </p:sp>
    </p:spTree>
    <p:extLst>
      <p:ext uri="{BB962C8B-B14F-4D97-AF65-F5344CB8AC3E}">
        <p14:creationId xmlns:p14="http://schemas.microsoft.com/office/powerpoint/2010/main" val="80512746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Shipping Times</a:t>
            </a:r>
            <a:endParaRPr lang="en-US" dirty="0"/>
          </a:p>
        </p:txBody>
      </p:sp>
      <p:sp>
        <p:nvSpPr>
          <p:cNvPr id="3" name="Content Placeholder 2"/>
          <p:cNvSpPr>
            <a:spLocks noGrp="1"/>
          </p:cNvSpPr>
          <p:nvPr>
            <p:ph idx="1"/>
          </p:nvPr>
        </p:nvSpPr>
        <p:spPr/>
        <p:txBody>
          <a:bodyPr>
            <a:normAutofit/>
          </a:bodyPr>
          <a:lstStyle/>
          <a:p>
            <a:r>
              <a:rPr lang="en-US" dirty="0"/>
              <a:t>Preferred to do the statistical analysis in Excel.</a:t>
            </a:r>
          </a:p>
          <a:p>
            <a:r>
              <a:rPr lang="en-US" dirty="0"/>
              <a:t>Weed out bad data points.</a:t>
            </a:r>
          </a:p>
          <a:p>
            <a:pPr lvl="1"/>
            <a:r>
              <a:rPr lang="en-US" sz="2200" dirty="0"/>
              <a:t>Item </a:t>
            </a:r>
            <a:r>
              <a:rPr lang="en-US" sz="2200" dirty="0" smtClean="0"/>
              <a:t>is ordered </a:t>
            </a:r>
            <a:r>
              <a:rPr lang="en-US" sz="2200" dirty="0"/>
              <a:t>on Friday, PO created on Monday</a:t>
            </a:r>
          </a:p>
          <a:p>
            <a:pPr lvl="1"/>
            <a:r>
              <a:rPr lang="en-US" sz="2200" dirty="0"/>
              <a:t>Item is not </a:t>
            </a:r>
            <a:r>
              <a:rPr lang="en-US" sz="2200" dirty="0" smtClean="0"/>
              <a:t>due to be published for weeks or months</a:t>
            </a:r>
            <a:endParaRPr lang="en-US" sz="2200" dirty="0"/>
          </a:p>
          <a:p>
            <a:pPr lvl="1"/>
            <a:r>
              <a:rPr lang="en-US" sz="2200" dirty="0" smtClean="0"/>
              <a:t>NETWORKDAYS(-,-) – This </a:t>
            </a:r>
            <a:r>
              <a:rPr lang="en-US" sz="2200" dirty="0"/>
              <a:t>can take into account weekends and </a:t>
            </a:r>
            <a:r>
              <a:rPr lang="en-US" sz="2200" dirty="0" smtClean="0"/>
              <a:t>holidays</a:t>
            </a:r>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34664766"/>
              </p:ext>
            </p:extLst>
          </p:nvPr>
        </p:nvGraphicFramePr>
        <p:xfrm>
          <a:off x="762000" y="4191000"/>
          <a:ext cx="6096000" cy="1483360"/>
        </p:xfrm>
        <a:graphic>
          <a:graphicData uri="http://schemas.openxmlformats.org/drawingml/2006/table">
            <a:tbl>
              <a:tblPr firstRow="1" firstCol="1" bandRow="1">
                <a:tableStyleId>{5C22544A-7EE6-4342-B048-85BDC9FD1C3A}</a:tableStyleId>
              </a:tblPr>
              <a:tblGrid>
                <a:gridCol w="3048000"/>
                <a:gridCol w="3048000"/>
              </a:tblGrid>
              <a:tr h="370840">
                <a:tc>
                  <a:txBody>
                    <a:bodyPr/>
                    <a:lstStyle/>
                    <a:p>
                      <a:endParaRPr lang="en-US" dirty="0"/>
                    </a:p>
                  </a:txBody>
                  <a:tcPr/>
                </a:tc>
                <a:tc>
                  <a:txBody>
                    <a:bodyPr/>
                    <a:lstStyle/>
                    <a:p>
                      <a:r>
                        <a:rPr lang="en-US" dirty="0" smtClean="0"/>
                        <a:t>Average</a:t>
                      </a:r>
                      <a:r>
                        <a:rPr lang="en-US" baseline="0" dirty="0" smtClean="0"/>
                        <a:t> Days on Order</a:t>
                      </a:r>
                      <a:endParaRPr lang="en-US" dirty="0"/>
                    </a:p>
                  </a:txBody>
                  <a:tcPr/>
                </a:tc>
              </a:tr>
              <a:tr h="370840">
                <a:tc>
                  <a:txBody>
                    <a:bodyPr/>
                    <a:lstStyle/>
                    <a:p>
                      <a:r>
                        <a:rPr lang="en-US" dirty="0" smtClean="0"/>
                        <a:t>YBP</a:t>
                      </a:r>
                      <a:endParaRPr lang="en-US" dirty="0"/>
                    </a:p>
                  </a:txBody>
                  <a:tcPr/>
                </a:tc>
                <a:tc>
                  <a:txBody>
                    <a:bodyPr/>
                    <a:lstStyle/>
                    <a:p>
                      <a:r>
                        <a:rPr lang="en-US" dirty="0" smtClean="0"/>
                        <a:t>29.5</a:t>
                      </a:r>
                      <a:endParaRPr lang="en-US" dirty="0"/>
                    </a:p>
                  </a:txBody>
                  <a:tcPr/>
                </a:tc>
              </a:tr>
              <a:tr h="370840">
                <a:tc>
                  <a:txBody>
                    <a:bodyPr/>
                    <a:lstStyle/>
                    <a:p>
                      <a:r>
                        <a:rPr lang="en-US" dirty="0" smtClean="0"/>
                        <a:t>Amazon</a:t>
                      </a:r>
                      <a:endParaRPr lang="en-US" dirty="0"/>
                    </a:p>
                  </a:txBody>
                  <a:tcPr/>
                </a:tc>
                <a:tc>
                  <a:txBody>
                    <a:bodyPr/>
                    <a:lstStyle/>
                    <a:p>
                      <a:r>
                        <a:rPr lang="en-US" dirty="0" smtClean="0"/>
                        <a:t>9.1</a:t>
                      </a:r>
                      <a:endParaRPr lang="en-US" dirty="0"/>
                    </a:p>
                  </a:txBody>
                  <a:tcPr/>
                </a:tc>
              </a:tr>
              <a:tr h="370840">
                <a:tc>
                  <a:txBody>
                    <a:bodyPr/>
                    <a:lstStyle/>
                    <a:p>
                      <a:r>
                        <a:rPr lang="en-US" dirty="0" smtClean="0"/>
                        <a:t>Vendor C</a:t>
                      </a:r>
                      <a:endParaRPr lang="en-US" dirty="0"/>
                    </a:p>
                  </a:txBody>
                  <a:tcPr/>
                </a:tc>
                <a:tc>
                  <a:txBody>
                    <a:bodyPr/>
                    <a:lstStyle/>
                    <a:p>
                      <a:r>
                        <a:rPr lang="en-US" dirty="0" smtClean="0"/>
                        <a:t>31.4</a:t>
                      </a:r>
                      <a:endParaRPr lang="en-US" dirty="0"/>
                    </a:p>
                  </a:txBody>
                  <a:tcPr/>
                </a:tc>
              </a:tr>
            </a:tbl>
          </a:graphicData>
        </a:graphic>
      </p:graphicFrame>
    </p:spTree>
    <p:extLst>
      <p:ext uri="{BB962C8B-B14F-4D97-AF65-F5344CB8AC3E}">
        <p14:creationId xmlns:p14="http://schemas.microsoft.com/office/powerpoint/2010/main" val="164889583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summarize our results:</a:t>
            </a:r>
            <a:endParaRPr lang="en-US" dirty="0"/>
          </a:p>
        </p:txBody>
      </p:sp>
      <p:sp>
        <p:nvSpPr>
          <p:cNvPr id="3" name="Content Placeholder 2"/>
          <p:cNvSpPr>
            <a:spLocks noGrp="1"/>
          </p:cNvSpPr>
          <p:nvPr>
            <p:ph idx="1"/>
          </p:nvPr>
        </p:nvSpPr>
        <p:spPr>
          <a:xfrm>
            <a:off x="457200" y="1600200"/>
            <a:ext cx="7696200" cy="4800600"/>
          </a:xfrm>
        </p:spPr>
        <p:txBody>
          <a:bodyPr/>
          <a:lstStyle/>
          <a:p>
            <a:pPr marL="114300" indent="0">
              <a:buNone/>
            </a:pPr>
            <a:r>
              <a:rPr lang="en-US" dirty="0" smtClean="0"/>
              <a:t>We changed our ordering workflows:</a:t>
            </a:r>
          </a:p>
          <a:p>
            <a:r>
              <a:rPr lang="en-US" dirty="0" smtClean="0"/>
              <a:t>Instead of ordering through Vendor C, we now order from either YBP or Amazon – whichever is cheaper.</a:t>
            </a:r>
          </a:p>
          <a:p>
            <a:r>
              <a:rPr lang="en-US" dirty="0" smtClean="0"/>
              <a:t>For every $10,000, we expect an additional savings of $</a:t>
            </a:r>
            <a:r>
              <a:rPr lang="en-US" b="1" dirty="0" smtClean="0"/>
              <a:t>1,283.79 </a:t>
            </a:r>
            <a:r>
              <a:rPr lang="en-US" dirty="0" smtClean="0"/>
              <a:t>relative to our old workflows.</a:t>
            </a:r>
            <a:endParaRPr lang="en-US" dirty="0"/>
          </a:p>
          <a:p>
            <a:r>
              <a:rPr lang="en-US" dirty="0" smtClean="0"/>
              <a:t> Over the whole fiscal year, I would project total savings to approach </a:t>
            </a:r>
            <a:r>
              <a:rPr lang="en-US" b="1" dirty="0" smtClean="0"/>
              <a:t>$16,000.</a:t>
            </a:r>
          </a:p>
          <a:p>
            <a:pPr marL="114300" indent="0">
              <a:buNone/>
            </a:pPr>
            <a:r>
              <a:rPr lang="en-US" dirty="0" smtClean="0"/>
              <a:t>The other queries attempted to measure some difficult to quantify aspects of the ordering process: shipping costs and times.</a:t>
            </a:r>
          </a:p>
          <a:p>
            <a:pPr marL="114300" indent="0">
              <a:buNone/>
            </a:pPr>
            <a:r>
              <a:rPr lang="en-US" dirty="0" smtClean="0"/>
              <a:t>These results largely supported our decisions and assumptions.</a:t>
            </a:r>
            <a:endParaRPr lang="en-US" dirty="0"/>
          </a:p>
        </p:txBody>
      </p:sp>
    </p:spTree>
    <p:extLst>
      <p:ext uri="{BB962C8B-B14F-4D97-AF65-F5344CB8AC3E}">
        <p14:creationId xmlns:p14="http://schemas.microsoft.com/office/powerpoint/2010/main" val="37626159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conclusion:</a:t>
            </a:r>
            <a:endParaRPr lang="en-US" dirty="0"/>
          </a:p>
        </p:txBody>
      </p:sp>
      <p:sp>
        <p:nvSpPr>
          <p:cNvPr id="3" name="Content Placeholder 2"/>
          <p:cNvSpPr>
            <a:spLocks noGrp="1"/>
          </p:cNvSpPr>
          <p:nvPr>
            <p:ph idx="1"/>
          </p:nvPr>
        </p:nvSpPr>
        <p:spPr/>
        <p:txBody>
          <a:bodyPr>
            <a:normAutofit/>
          </a:bodyPr>
          <a:lstStyle/>
          <a:p>
            <a:r>
              <a:rPr lang="en-US" dirty="0"/>
              <a:t>It is a really complicated institutional </a:t>
            </a:r>
            <a:r>
              <a:rPr lang="en-US" dirty="0" smtClean="0"/>
              <a:t>decision!</a:t>
            </a:r>
          </a:p>
          <a:p>
            <a:r>
              <a:rPr lang="en-US" dirty="0"/>
              <a:t>Different schools will almost certainly have different results</a:t>
            </a:r>
            <a:endParaRPr lang="en-US" dirty="0" smtClean="0"/>
          </a:p>
          <a:p>
            <a:r>
              <a:rPr lang="en-US" dirty="0" smtClean="0"/>
              <a:t>There are so </a:t>
            </a:r>
            <a:r>
              <a:rPr lang="en-US" dirty="0"/>
              <a:t>many other </a:t>
            </a:r>
            <a:r>
              <a:rPr lang="en-US" dirty="0" smtClean="0"/>
              <a:t>factors to consider:</a:t>
            </a:r>
          </a:p>
          <a:p>
            <a:pPr lvl="1"/>
            <a:r>
              <a:rPr lang="en-US" dirty="0" smtClean="0"/>
              <a:t>Return policy</a:t>
            </a:r>
          </a:p>
          <a:p>
            <a:pPr lvl="1"/>
            <a:r>
              <a:rPr lang="en-US" dirty="0" smtClean="0"/>
              <a:t>Ease of ordering </a:t>
            </a:r>
            <a:endParaRPr lang="en-US" dirty="0"/>
          </a:p>
          <a:p>
            <a:pPr lvl="1"/>
            <a:r>
              <a:rPr lang="en-US" dirty="0" smtClean="0"/>
              <a:t>Ease of invoicing</a:t>
            </a:r>
          </a:p>
          <a:p>
            <a:pPr lvl="1"/>
            <a:r>
              <a:rPr lang="en-US" dirty="0" smtClean="0"/>
              <a:t>Full and correct bibliographic information</a:t>
            </a:r>
          </a:p>
          <a:p>
            <a:pPr lvl="1"/>
            <a:r>
              <a:rPr lang="en-US" dirty="0" smtClean="0"/>
              <a:t>etc…</a:t>
            </a:r>
            <a:endParaRPr lang="en-US" dirty="0"/>
          </a:p>
          <a:p>
            <a:pPr marL="114300" indent="0">
              <a:buNone/>
            </a:pPr>
            <a:endParaRPr lang="en-US" dirty="0"/>
          </a:p>
        </p:txBody>
      </p:sp>
    </p:spTree>
    <p:extLst>
      <p:ext uri="{BB962C8B-B14F-4D97-AF65-F5344CB8AC3E}">
        <p14:creationId xmlns:p14="http://schemas.microsoft.com/office/powerpoint/2010/main" val="187981356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3" name="Content Placeholder 2"/>
          <p:cNvSpPr>
            <a:spLocks noGrp="1"/>
          </p:cNvSpPr>
          <p:nvPr>
            <p:ph idx="1"/>
          </p:nvPr>
        </p:nvSpPr>
        <p:spPr/>
        <p:txBody>
          <a:bodyPr>
            <a:normAutofit/>
          </a:bodyPr>
          <a:lstStyle/>
          <a:p>
            <a:r>
              <a:rPr lang="en-US" dirty="0" smtClean="0"/>
              <a:t>Feel free to use and/or change any formulas or queries found in this presentation.</a:t>
            </a:r>
          </a:p>
          <a:p>
            <a:r>
              <a:rPr lang="en-US" dirty="0" smtClean="0"/>
              <a:t>Questions?  Comments?</a:t>
            </a:r>
          </a:p>
          <a:p>
            <a:r>
              <a:rPr lang="en-US" dirty="0" smtClean="0"/>
              <a:t>Thanks!</a:t>
            </a:r>
          </a:p>
          <a:p>
            <a:pPr marL="114300" indent="0">
              <a:buNone/>
            </a:pPr>
            <a:endParaRPr lang="en-US" b="1" dirty="0" smtClean="0"/>
          </a:p>
          <a:p>
            <a:pPr marL="114300" indent="0" algn="ctr">
              <a:buNone/>
            </a:pPr>
            <a:r>
              <a:rPr lang="en-US" b="1" dirty="0" smtClean="0"/>
              <a:t>Cost </a:t>
            </a:r>
            <a:r>
              <a:rPr lang="en-US" b="1" dirty="0"/>
              <a:t>Analysis </a:t>
            </a:r>
            <a:r>
              <a:rPr lang="en-US" b="1" dirty="0" smtClean="0"/>
              <a:t>and Vendor Comparison</a:t>
            </a:r>
          </a:p>
          <a:p>
            <a:pPr marL="114300" indent="0" algn="ctr">
              <a:buNone/>
            </a:pPr>
            <a:r>
              <a:rPr lang="en-US" dirty="0" smtClean="0"/>
              <a:t>On </a:t>
            </a:r>
            <a:r>
              <a:rPr lang="en-US" dirty="0"/>
              <a:t>behalf of the I-Share Acquisitions and Serials </a:t>
            </a:r>
            <a:r>
              <a:rPr lang="en-US" dirty="0" smtClean="0"/>
              <a:t>Team</a:t>
            </a:r>
          </a:p>
          <a:p>
            <a:pPr marL="114300" indent="0">
              <a:buNone/>
            </a:pPr>
            <a:endParaRPr lang="en-US" dirty="0" smtClean="0"/>
          </a:p>
          <a:p>
            <a:pPr marL="114300" indent="0" algn="r">
              <a:buNone/>
            </a:pPr>
            <a:r>
              <a:rPr lang="en-US" dirty="0" smtClean="0"/>
              <a:t>Andy Meyer</a:t>
            </a:r>
          </a:p>
          <a:p>
            <a:pPr marL="114300" indent="0" algn="r">
              <a:buNone/>
            </a:pPr>
            <a:r>
              <a:rPr lang="en-US" dirty="0" smtClean="0"/>
              <a:t>Acquisitions Coordinator</a:t>
            </a:r>
          </a:p>
          <a:p>
            <a:pPr marL="114300" indent="0" algn="r">
              <a:buNone/>
            </a:pPr>
            <a:r>
              <a:rPr lang="en-US" dirty="0" smtClean="0"/>
              <a:t>North Park University</a:t>
            </a:r>
          </a:p>
          <a:p>
            <a:pPr marL="114300" indent="0" algn="r">
              <a:buNone/>
            </a:pPr>
            <a:r>
              <a:rPr lang="en-US" dirty="0" smtClean="0">
                <a:hlinkClick r:id="rId3"/>
              </a:rPr>
              <a:t>ameyer@northpark.edu</a:t>
            </a:r>
            <a:endParaRPr lang="en-US" dirty="0" smtClean="0"/>
          </a:p>
        </p:txBody>
      </p:sp>
      <p:cxnSp>
        <p:nvCxnSpPr>
          <p:cNvPr id="5" name="Straight Connector 4"/>
          <p:cNvCxnSpPr/>
          <p:nvPr/>
        </p:nvCxnSpPr>
        <p:spPr>
          <a:xfrm>
            <a:off x="685800" y="3352800"/>
            <a:ext cx="7162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020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the Project</a:t>
            </a:r>
            <a:endParaRPr lang="en-US" dirty="0"/>
          </a:p>
        </p:txBody>
      </p:sp>
      <p:sp>
        <p:nvSpPr>
          <p:cNvPr id="3" name="Content Placeholder 2"/>
          <p:cNvSpPr>
            <a:spLocks noGrp="1"/>
          </p:cNvSpPr>
          <p:nvPr>
            <p:ph idx="1"/>
          </p:nvPr>
        </p:nvSpPr>
        <p:spPr/>
        <p:txBody>
          <a:bodyPr>
            <a:normAutofit/>
          </a:bodyPr>
          <a:lstStyle/>
          <a:p>
            <a:r>
              <a:rPr lang="en-US" dirty="0" smtClean="0"/>
              <a:t>I compared the book prices for three of our NPU vendors:</a:t>
            </a:r>
          </a:p>
          <a:p>
            <a:pPr lvl="1"/>
            <a:r>
              <a:rPr lang="en-US" sz="2200" dirty="0" smtClean="0"/>
              <a:t>YBP</a:t>
            </a:r>
          </a:p>
          <a:p>
            <a:pPr lvl="1"/>
            <a:r>
              <a:rPr lang="en-US" sz="2200" dirty="0" smtClean="0"/>
              <a:t>Amazon</a:t>
            </a:r>
          </a:p>
          <a:p>
            <a:pPr lvl="1"/>
            <a:r>
              <a:rPr lang="en-US" sz="2200" dirty="0" smtClean="0"/>
              <a:t>Vendor C – a small, family-owned book vendor</a:t>
            </a:r>
          </a:p>
          <a:p>
            <a:r>
              <a:rPr lang="en-US" dirty="0" smtClean="0"/>
              <a:t>On the cost of books we ordered this fall.</a:t>
            </a:r>
          </a:p>
          <a:p>
            <a:pPr lvl="1"/>
            <a:r>
              <a:rPr lang="en-US" sz="2200" dirty="0" smtClean="0"/>
              <a:t>ISBN specific</a:t>
            </a:r>
          </a:p>
          <a:p>
            <a:pPr lvl="1"/>
            <a:r>
              <a:rPr lang="en-US" sz="2200" dirty="0" smtClean="0"/>
              <a:t>Same availability from each vendor</a:t>
            </a:r>
          </a:p>
          <a:p>
            <a:pPr lvl="1"/>
            <a:r>
              <a:rPr lang="en-US" sz="2200" dirty="0" smtClean="0"/>
              <a:t>Only Firm Orders</a:t>
            </a:r>
          </a:p>
          <a:p>
            <a:pPr lvl="1"/>
            <a:r>
              <a:rPr lang="en-US" sz="2200" dirty="0" smtClean="0"/>
              <a:t>For North Park University and Seminary – small, Christian, and liberal arts</a:t>
            </a:r>
          </a:p>
          <a:p>
            <a:pPr marL="411480" lvl="1" indent="0">
              <a:buNone/>
            </a:pPr>
            <a:endParaRPr lang="en-US" sz="2200" dirty="0" smtClean="0"/>
          </a:p>
          <a:p>
            <a:r>
              <a:rPr lang="en-US" dirty="0" smtClean="0"/>
              <a:t>Lots of opportunities to explore other questions!</a:t>
            </a:r>
            <a:endParaRPr lang="en-US" dirty="0"/>
          </a:p>
        </p:txBody>
      </p:sp>
    </p:spTree>
    <p:extLst>
      <p:ext uri="{BB962C8B-B14F-4D97-AF65-F5344CB8AC3E}">
        <p14:creationId xmlns:p14="http://schemas.microsoft.com/office/powerpoint/2010/main" val="39266096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Jumping into the Data</a:t>
            </a:r>
            <a:endParaRPr lang="en-US" dirty="0"/>
          </a:p>
        </p:txBody>
      </p:sp>
      <p:sp>
        <p:nvSpPr>
          <p:cNvPr id="3" name="Content Placeholder 2"/>
          <p:cNvSpPr>
            <a:spLocks noGrp="1"/>
          </p:cNvSpPr>
          <p:nvPr>
            <p:ph idx="1"/>
          </p:nvPr>
        </p:nvSpPr>
        <p:spPr/>
        <p:txBody>
          <a:bodyPr/>
          <a:lstStyle/>
          <a:p>
            <a:r>
              <a:rPr lang="en-US" dirty="0" smtClean="0"/>
              <a:t>The first step is getting solid information</a:t>
            </a:r>
          </a:p>
          <a:p>
            <a:r>
              <a:rPr lang="en-US" dirty="0" smtClean="0"/>
              <a:t>I used the following bibliographic information from YBP, via GOBI, as the skeleton of this project:</a:t>
            </a:r>
          </a:p>
          <a:p>
            <a:pPr lvl="1"/>
            <a:r>
              <a:rPr lang="en-US" dirty="0" smtClean="0"/>
              <a:t>Title</a:t>
            </a:r>
          </a:p>
          <a:p>
            <a:pPr lvl="1"/>
            <a:r>
              <a:rPr lang="en-US" dirty="0" smtClean="0"/>
              <a:t>Author/Editor</a:t>
            </a:r>
          </a:p>
          <a:p>
            <a:pPr lvl="1"/>
            <a:r>
              <a:rPr lang="en-US" dirty="0" smtClean="0"/>
              <a:t>Publisher</a:t>
            </a:r>
          </a:p>
          <a:p>
            <a:pPr lvl="1"/>
            <a:r>
              <a:rPr lang="en-US" dirty="0" smtClean="0"/>
              <a:t>Year</a:t>
            </a:r>
          </a:p>
          <a:p>
            <a:pPr lvl="1"/>
            <a:r>
              <a:rPr lang="en-US" dirty="0" smtClean="0"/>
              <a:t>ISBN</a:t>
            </a:r>
          </a:p>
          <a:p>
            <a:pPr lvl="1"/>
            <a:r>
              <a:rPr lang="en-US" dirty="0" smtClean="0"/>
              <a:t>Binding (Paper/Cloth)</a:t>
            </a:r>
          </a:p>
          <a:p>
            <a:pPr lvl="1"/>
            <a:r>
              <a:rPr lang="en-US" dirty="0" smtClean="0"/>
              <a:t>List Price</a:t>
            </a:r>
          </a:p>
        </p:txBody>
      </p:sp>
    </p:spTree>
    <p:extLst>
      <p:ext uri="{BB962C8B-B14F-4D97-AF65-F5344CB8AC3E}">
        <p14:creationId xmlns:p14="http://schemas.microsoft.com/office/powerpoint/2010/main" val="37297101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from GOBI to Excel</a:t>
            </a:r>
            <a:endParaRPr lang="en-US" dirty="0"/>
          </a:p>
        </p:txBody>
      </p:sp>
      <p:sp>
        <p:nvSpPr>
          <p:cNvPr id="3" name="Content Placeholder 2"/>
          <p:cNvSpPr>
            <a:spLocks noGrp="1"/>
          </p:cNvSpPr>
          <p:nvPr>
            <p:ph idx="1"/>
          </p:nvPr>
        </p:nvSpPr>
        <p:spPr/>
        <p:txBody>
          <a:bodyPr/>
          <a:lstStyle/>
          <a:p>
            <a:r>
              <a:rPr lang="en-US" dirty="0" smtClean="0"/>
              <a:t>Enter ISBNs or otherwise mark the correct titles</a:t>
            </a:r>
          </a:p>
          <a:p>
            <a:pPr lvl="1"/>
            <a:r>
              <a:rPr lang="en-US" dirty="0" smtClean="0"/>
              <a:t>I use the ‘brief’ view in GOBI</a:t>
            </a:r>
          </a:p>
          <a:p>
            <a:r>
              <a:rPr lang="en-US" dirty="0" smtClean="0"/>
              <a:t>“Save to disk” and save in Notepad</a:t>
            </a:r>
          </a:p>
          <a:p>
            <a:r>
              <a:rPr lang="en-US" dirty="0" smtClean="0"/>
              <a:t>Open Excel and import the data</a:t>
            </a:r>
          </a:p>
          <a:p>
            <a:pPr lvl="1"/>
            <a:r>
              <a:rPr lang="en-US" dirty="0" smtClean="0"/>
              <a:t>On the ribbon, select </a:t>
            </a:r>
            <a:r>
              <a:rPr lang="en-US" b="1" dirty="0" smtClean="0"/>
              <a:t>Data</a:t>
            </a:r>
            <a:r>
              <a:rPr lang="en-US" dirty="0" smtClean="0"/>
              <a:t> tab</a:t>
            </a:r>
          </a:p>
          <a:p>
            <a:pPr lvl="1"/>
            <a:r>
              <a:rPr lang="en-US" dirty="0" smtClean="0"/>
              <a:t>“Get from text” and select the correct text document</a:t>
            </a:r>
          </a:p>
          <a:p>
            <a:pPr lvl="1"/>
            <a:r>
              <a:rPr lang="en-US" dirty="0" smtClean="0"/>
              <a:t>Follow the import steps</a:t>
            </a:r>
          </a:p>
          <a:p>
            <a:r>
              <a:rPr lang="en-US" dirty="0" smtClean="0"/>
              <a:t>To format the data and maintain consistency, I created a macro in Excel to delete rows, format numbers, etc.</a:t>
            </a:r>
          </a:p>
          <a:p>
            <a:pPr lvl="1"/>
            <a:r>
              <a:rPr lang="en-US" dirty="0" smtClean="0"/>
              <a:t>I used the user-friendly ‘record macro’ function to create it</a:t>
            </a:r>
          </a:p>
          <a:p>
            <a:pPr lvl="1"/>
            <a:r>
              <a:rPr lang="en-US" dirty="0" smtClean="0"/>
              <a:t>The next slide shows the macro in visual basic if you want to tweak it</a:t>
            </a:r>
          </a:p>
          <a:p>
            <a:pPr lvl="1"/>
            <a:endParaRPr lang="en-US" dirty="0"/>
          </a:p>
        </p:txBody>
      </p:sp>
    </p:spTree>
    <p:extLst>
      <p:ext uri="{BB962C8B-B14F-4D97-AF65-F5344CB8AC3E}">
        <p14:creationId xmlns:p14="http://schemas.microsoft.com/office/powerpoint/2010/main" val="36761002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VBA code for Excel Macro</a:t>
            </a:r>
            <a:endParaRPr lang="en-US" dirty="0"/>
          </a:p>
        </p:txBody>
      </p:sp>
      <p:sp>
        <p:nvSpPr>
          <p:cNvPr id="3" name="Text Placeholder 2"/>
          <p:cNvSpPr>
            <a:spLocks noGrp="1"/>
          </p:cNvSpPr>
          <p:nvPr>
            <p:ph type="body" sz="half" idx="2"/>
          </p:nvPr>
        </p:nvSpPr>
        <p:spPr/>
        <p:txBody>
          <a:bodyPr/>
          <a:lstStyle/>
          <a:p>
            <a:r>
              <a:rPr lang="en-US" dirty="0" smtClean="0"/>
              <a:t>This macro simply formats the raw data from GOBI into something a bit more tidy.  Not essential at all, just makes the process easier.</a:t>
            </a:r>
            <a:endParaRPr lang="en-US" dirty="0"/>
          </a:p>
        </p:txBody>
      </p:sp>
      <p:sp>
        <p:nvSpPr>
          <p:cNvPr id="4" name="Content Placeholder 3"/>
          <p:cNvSpPr>
            <a:spLocks noGrp="1"/>
          </p:cNvSpPr>
          <p:nvPr>
            <p:ph sz="quarter" idx="13"/>
          </p:nvPr>
        </p:nvSpPr>
        <p:spPr>
          <a:xfrm>
            <a:off x="381000" y="381000"/>
            <a:ext cx="7696200" cy="4942840"/>
          </a:xfrm>
          <a:solidFill>
            <a:schemeClr val="bg1">
              <a:lumMod val="85000"/>
            </a:schemeClr>
          </a:solidFill>
        </p:spPr>
        <p:txBody>
          <a:bodyPr>
            <a:normAutofit fontScale="40000" lnSpcReduction="20000"/>
          </a:bodyPr>
          <a:lstStyle/>
          <a:p>
            <a:pPr marL="114300" indent="0">
              <a:buNone/>
            </a:pPr>
            <a:r>
              <a:rPr lang="en-US" dirty="0"/>
              <a:t>Sub Webinar1()</a:t>
            </a:r>
          </a:p>
          <a:p>
            <a:pPr marL="114300" indent="0">
              <a:buNone/>
            </a:pPr>
            <a:r>
              <a:rPr lang="en-US" dirty="0"/>
              <a:t>'</a:t>
            </a:r>
          </a:p>
          <a:p>
            <a:pPr marL="114300" indent="0">
              <a:buNone/>
            </a:pPr>
            <a:r>
              <a:rPr lang="en-US" dirty="0"/>
              <a:t>' Webinar1 Macro</a:t>
            </a:r>
          </a:p>
          <a:p>
            <a:pPr marL="114300" indent="0">
              <a:buNone/>
            </a:pPr>
            <a:r>
              <a:rPr lang="en-US" dirty="0"/>
              <a:t>'</a:t>
            </a:r>
          </a:p>
          <a:p>
            <a:pPr marL="114300" indent="0">
              <a:buNone/>
            </a:pPr>
            <a:endParaRPr lang="en-US" dirty="0"/>
          </a:p>
          <a:p>
            <a:pPr marL="114300" indent="0">
              <a:buNone/>
            </a:pPr>
            <a:r>
              <a:rPr lang="en-US" dirty="0"/>
              <a:t>    Columns("B:F").Select</a:t>
            </a:r>
          </a:p>
          <a:p>
            <a:pPr marL="114300" indent="0">
              <a:buNone/>
            </a:pPr>
            <a:r>
              <a:rPr lang="en-US" dirty="0"/>
              <a:t>    </a:t>
            </a:r>
            <a:r>
              <a:rPr lang="en-US" dirty="0" err="1"/>
              <a:t>Selection.Delete</a:t>
            </a:r>
            <a:r>
              <a:rPr lang="en-US" dirty="0"/>
              <a:t> Shift:=</a:t>
            </a:r>
            <a:r>
              <a:rPr lang="en-US" dirty="0" err="1"/>
              <a:t>xlToLeft</a:t>
            </a:r>
            <a:endParaRPr lang="en-US" dirty="0"/>
          </a:p>
          <a:p>
            <a:pPr marL="114300" indent="0">
              <a:buNone/>
            </a:pPr>
            <a:r>
              <a:rPr lang="en-US" dirty="0"/>
              <a:t>    Columns("D:D").</a:t>
            </a:r>
            <a:r>
              <a:rPr lang="en-US" dirty="0" err="1"/>
              <a:t>ColumnWidth</a:t>
            </a:r>
            <a:r>
              <a:rPr lang="en-US" dirty="0"/>
              <a:t> = 21</a:t>
            </a:r>
          </a:p>
          <a:p>
            <a:pPr marL="114300" indent="0">
              <a:buNone/>
            </a:pPr>
            <a:r>
              <a:rPr lang="en-US" dirty="0"/>
              <a:t>    Columns("E:E").</a:t>
            </a:r>
            <a:r>
              <a:rPr lang="en-US" dirty="0" err="1"/>
              <a:t>ColumnWidth</a:t>
            </a:r>
            <a:r>
              <a:rPr lang="en-US" dirty="0"/>
              <a:t> = 10.29</a:t>
            </a:r>
          </a:p>
          <a:p>
            <a:pPr marL="114300" indent="0">
              <a:buNone/>
            </a:pPr>
            <a:r>
              <a:rPr lang="en-US" dirty="0"/>
              <a:t>    Columns("E:E").</a:t>
            </a:r>
            <a:r>
              <a:rPr lang="en-US" dirty="0" err="1"/>
              <a:t>ColumnWidth</a:t>
            </a:r>
            <a:r>
              <a:rPr lang="en-US" dirty="0"/>
              <a:t> = 9.14</a:t>
            </a:r>
          </a:p>
          <a:p>
            <a:pPr marL="114300" indent="0">
              <a:buNone/>
            </a:pPr>
            <a:r>
              <a:rPr lang="en-US" dirty="0"/>
              <a:t>    Columns("F:F").Select</a:t>
            </a:r>
          </a:p>
          <a:p>
            <a:pPr marL="114300" indent="0">
              <a:buNone/>
            </a:pPr>
            <a:r>
              <a:rPr lang="en-US" dirty="0"/>
              <a:t>    </a:t>
            </a:r>
            <a:r>
              <a:rPr lang="en-US" dirty="0" err="1"/>
              <a:t>Selection.NumberFormat</a:t>
            </a:r>
            <a:r>
              <a:rPr lang="en-US" dirty="0"/>
              <a:t> = "0000000000000"</a:t>
            </a:r>
          </a:p>
          <a:p>
            <a:pPr marL="114300" indent="0">
              <a:buNone/>
            </a:pPr>
            <a:r>
              <a:rPr lang="en-US" dirty="0"/>
              <a:t>    Columns("H:U").Select</a:t>
            </a:r>
          </a:p>
          <a:p>
            <a:pPr marL="114300" indent="0">
              <a:buNone/>
            </a:pPr>
            <a:r>
              <a:rPr lang="en-US" dirty="0"/>
              <a:t>    </a:t>
            </a:r>
            <a:r>
              <a:rPr lang="en-US" dirty="0" err="1"/>
              <a:t>Selection.Delete</a:t>
            </a:r>
            <a:r>
              <a:rPr lang="en-US" dirty="0"/>
              <a:t> Shift:=</a:t>
            </a:r>
            <a:r>
              <a:rPr lang="en-US" dirty="0" err="1"/>
              <a:t>xlToLeft</a:t>
            </a:r>
            <a:endParaRPr lang="en-US" dirty="0"/>
          </a:p>
          <a:p>
            <a:pPr marL="114300" indent="0">
              <a:buNone/>
            </a:pPr>
            <a:r>
              <a:rPr lang="en-US" dirty="0"/>
              <a:t>    Columns("I:M").Select</a:t>
            </a:r>
          </a:p>
          <a:p>
            <a:pPr marL="114300" indent="0">
              <a:buNone/>
            </a:pPr>
            <a:r>
              <a:rPr lang="en-US" dirty="0"/>
              <a:t>    </a:t>
            </a:r>
            <a:r>
              <a:rPr lang="en-US" dirty="0" err="1"/>
              <a:t>Selection.Delete</a:t>
            </a:r>
            <a:r>
              <a:rPr lang="en-US" dirty="0"/>
              <a:t> Shift:=</a:t>
            </a:r>
            <a:r>
              <a:rPr lang="en-US" dirty="0" err="1"/>
              <a:t>xlToLeft</a:t>
            </a:r>
            <a:endParaRPr lang="en-US" dirty="0"/>
          </a:p>
          <a:p>
            <a:pPr marL="114300" indent="0">
              <a:buNone/>
            </a:pPr>
            <a:r>
              <a:rPr lang="en-US" dirty="0"/>
              <a:t>    Columns("J:FD").Select</a:t>
            </a:r>
          </a:p>
          <a:p>
            <a:pPr marL="114300" indent="0">
              <a:buNone/>
            </a:pPr>
            <a:r>
              <a:rPr lang="en-US" dirty="0"/>
              <a:t>    </a:t>
            </a:r>
            <a:r>
              <a:rPr lang="en-US" dirty="0" err="1"/>
              <a:t>Selection.Delete</a:t>
            </a:r>
            <a:r>
              <a:rPr lang="en-US" dirty="0"/>
              <a:t> Shift:=</a:t>
            </a:r>
            <a:r>
              <a:rPr lang="en-US" dirty="0" err="1"/>
              <a:t>xlToLeft</a:t>
            </a:r>
            <a:endParaRPr lang="en-US" dirty="0"/>
          </a:p>
          <a:p>
            <a:pPr marL="114300" indent="0">
              <a:buNone/>
            </a:pPr>
            <a:r>
              <a:rPr lang="en-US" dirty="0"/>
              <a:t>    Range("H1").Select</a:t>
            </a:r>
          </a:p>
          <a:p>
            <a:pPr marL="114300" indent="0">
              <a:buNone/>
            </a:pPr>
            <a:r>
              <a:rPr lang="en-US" dirty="0"/>
              <a:t>    ActiveCell.FormulaR1C1 = "List"</a:t>
            </a:r>
          </a:p>
          <a:p>
            <a:pPr marL="114300" indent="0">
              <a:buNone/>
            </a:pPr>
            <a:r>
              <a:rPr lang="en-US" dirty="0"/>
              <a:t>        </a:t>
            </a:r>
            <a:r>
              <a:rPr lang="en-US" dirty="0" err="1"/>
              <a:t>Cells.Replace</a:t>
            </a:r>
            <a:r>
              <a:rPr lang="en-US" dirty="0"/>
              <a:t> What:="USD", Replacement:="", </a:t>
            </a:r>
            <a:r>
              <a:rPr lang="en-US" dirty="0" err="1"/>
              <a:t>LookAt</a:t>
            </a:r>
            <a:r>
              <a:rPr lang="en-US" dirty="0"/>
              <a:t>:=</a:t>
            </a:r>
            <a:r>
              <a:rPr lang="en-US" dirty="0" err="1"/>
              <a:t>xlPart</a:t>
            </a:r>
            <a:r>
              <a:rPr lang="en-US" dirty="0"/>
              <a:t>, </a:t>
            </a:r>
            <a:r>
              <a:rPr lang="en-US" dirty="0" err="1"/>
              <a:t>SearchOrder</a:t>
            </a:r>
            <a:r>
              <a:rPr lang="en-US" dirty="0"/>
              <a:t> _</a:t>
            </a:r>
          </a:p>
          <a:p>
            <a:pPr marL="114300" indent="0">
              <a:buNone/>
            </a:pPr>
            <a:r>
              <a:rPr lang="en-US" dirty="0"/>
              <a:t>        :=</a:t>
            </a:r>
            <a:r>
              <a:rPr lang="en-US" dirty="0" err="1"/>
              <a:t>xlByRows</a:t>
            </a:r>
            <a:r>
              <a:rPr lang="en-US" dirty="0"/>
              <a:t>, </a:t>
            </a:r>
            <a:r>
              <a:rPr lang="en-US" dirty="0" err="1"/>
              <a:t>MatchCase</a:t>
            </a:r>
            <a:r>
              <a:rPr lang="en-US" dirty="0"/>
              <a:t>:=False, </a:t>
            </a:r>
            <a:r>
              <a:rPr lang="en-US" dirty="0" err="1"/>
              <a:t>SearchFormat</a:t>
            </a:r>
            <a:r>
              <a:rPr lang="en-US" dirty="0"/>
              <a:t>:=False, </a:t>
            </a:r>
            <a:r>
              <a:rPr lang="en-US" dirty="0" err="1"/>
              <a:t>ReplaceFormat</a:t>
            </a:r>
            <a:r>
              <a:rPr lang="en-US" dirty="0"/>
              <a:t>:=False</a:t>
            </a:r>
          </a:p>
          <a:p>
            <a:pPr marL="114300" indent="0">
              <a:buNone/>
            </a:pPr>
            <a:r>
              <a:rPr lang="en-US" dirty="0"/>
              <a:t>    Range("I1").Select</a:t>
            </a:r>
          </a:p>
          <a:p>
            <a:pPr marL="114300" indent="0">
              <a:buNone/>
            </a:pPr>
            <a:r>
              <a:rPr lang="en-US" dirty="0"/>
              <a:t>    ActiveCell.FormulaR1C1 = "A"</a:t>
            </a:r>
          </a:p>
          <a:p>
            <a:pPr marL="114300" indent="0">
              <a:buNone/>
            </a:pPr>
            <a:r>
              <a:rPr lang="en-US" dirty="0"/>
              <a:t>    Range("J1").Select</a:t>
            </a:r>
          </a:p>
          <a:p>
            <a:pPr marL="114300" indent="0">
              <a:buNone/>
            </a:pPr>
            <a:r>
              <a:rPr lang="en-US" dirty="0"/>
              <a:t>    ActiveCell.FormulaR1C1 = "B"</a:t>
            </a:r>
          </a:p>
          <a:p>
            <a:pPr marL="114300" indent="0">
              <a:buNone/>
            </a:pPr>
            <a:r>
              <a:rPr lang="en-US" dirty="0"/>
              <a:t>    Range("K1").Select</a:t>
            </a:r>
          </a:p>
          <a:p>
            <a:pPr marL="114300" indent="0">
              <a:buNone/>
            </a:pPr>
            <a:r>
              <a:rPr lang="en-US" dirty="0"/>
              <a:t>    ActiveCell.FormulaR1C1 = "C"</a:t>
            </a:r>
          </a:p>
          <a:p>
            <a:pPr marL="114300" indent="0">
              <a:buNone/>
            </a:pPr>
            <a:r>
              <a:rPr lang="en-US" dirty="0"/>
              <a:t>    Range("L1").Select</a:t>
            </a:r>
          </a:p>
          <a:p>
            <a:pPr marL="114300" indent="0">
              <a:buNone/>
            </a:pPr>
            <a:r>
              <a:rPr lang="en-US" dirty="0"/>
              <a:t>    ActiveCell.FormulaR1C1 = "D"</a:t>
            </a:r>
          </a:p>
          <a:p>
            <a:pPr marL="114300" indent="0">
              <a:buNone/>
            </a:pPr>
            <a:r>
              <a:rPr lang="en-US" dirty="0"/>
              <a:t>    Range("I1").Select</a:t>
            </a:r>
          </a:p>
          <a:p>
            <a:pPr marL="114300" indent="0">
              <a:buNone/>
            </a:pPr>
            <a:r>
              <a:rPr lang="en-US" dirty="0"/>
              <a:t>    Range("A1:L1").Select</a:t>
            </a:r>
          </a:p>
          <a:p>
            <a:pPr marL="114300" indent="0">
              <a:buNone/>
            </a:pPr>
            <a:r>
              <a:rPr lang="en-US" dirty="0"/>
              <a:t>    </a:t>
            </a:r>
            <a:r>
              <a:rPr lang="en-US" dirty="0" err="1"/>
              <a:t>Selection.Font.Bold</a:t>
            </a:r>
            <a:r>
              <a:rPr lang="en-US" dirty="0"/>
              <a:t> = True</a:t>
            </a:r>
          </a:p>
          <a:p>
            <a:pPr marL="114300" indent="0">
              <a:buNone/>
            </a:pPr>
            <a:r>
              <a:rPr lang="en-US" dirty="0"/>
              <a:t>    Range("A1").Select</a:t>
            </a:r>
          </a:p>
          <a:p>
            <a:pPr marL="114300" indent="0">
              <a:buNone/>
            </a:pPr>
            <a:r>
              <a:rPr lang="en-US" dirty="0"/>
              <a:t>End Sub</a:t>
            </a:r>
          </a:p>
        </p:txBody>
      </p:sp>
    </p:spTree>
    <p:extLst>
      <p:ext uri="{BB962C8B-B14F-4D97-AF65-F5344CB8AC3E}">
        <p14:creationId xmlns:p14="http://schemas.microsoft.com/office/powerpoint/2010/main" val="3861290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Still </a:t>
            </a:r>
            <a:r>
              <a:rPr lang="en-US" dirty="0"/>
              <a:t>M</a:t>
            </a:r>
            <a:r>
              <a:rPr lang="en-US" dirty="0" smtClean="0"/>
              <a:t>ore Data…</a:t>
            </a:r>
            <a:endParaRPr lang="en-US" dirty="0"/>
          </a:p>
        </p:txBody>
      </p:sp>
      <p:sp>
        <p:nvSpPr>
          <p:cNvPr id="3" name="Content Placeholder 2"/>
          <p:cNvSpPr>
            <a:spLocks noGrp="1"/>
          </p:cNvSpPr>
          <p:nvPr>
            <p:ph idx="1"/>
          </p:nvPr>
        </p:nvSpPr>
        <p:spPr/>
        <p:txBody>
          <a:bodyPr>
            <a:normAutofit/>
          </a:bodyPr>
          <a:lstStyle/>
          <a:p>
            <a:r>
              <a:rPr lang="en-US" dirty="0"/>
              <a:t>T</a:t>
            </a:r>
            <a:r>
              <a:rPr lang="en-US" dirty="0" smtClean="0"/>
              <a:t>here are other methods to get the bibliographic data</a:t>
            </a:r>
          </a:p>
          <a:p>
            <a:pPr lvl="1"/>
            <a:r>
              <a:rPr lang="en-US" sz="2200" dirty="0" smtClean="0"/>
              <a:t>Using Access to pull data from Voyager to retroactively look at pricing</a:t>
            </a:r>
          </a:p>
          <a:p>
            <a:pPr lvl="1"/>
            <a:r>
              <a:rPr lang="en-US" sz="2200" dirty="0" smtClean="0"/>
              <a:t>Same information is provided by different vendors – only in a different format.</a:t>
            </a:r>
          </a:p>
          <a:p>
            <a:pPr marL="411480" lvl="1" indent="0">
              <a:buNone/>
            </a:pPr>
            <a:endParaRPr lang="en-US" sz="2200" dirty="0" smtClean="0"/>
          </a:p>
          <a:p>
            <a:r>
              <a:rPr lang="en-US" dirty="0" smtClean="0"/>
              <a:t>Getting pricing information from other vendors</a:t>
            </a:r>
          </a:p>
          <a:p>
            <a:pPr lvl="1"/>
            <a:r>
              <a:rPr lang="en-US" sz="2200" dirty="0" smtClean="0"/>
              <a:t>Look up each title individually</a:t>
            </a:r>
          </a:p>
          <a:p>
            <a:pPr lvl="1"/>
            <a:r>
              <a:rPr lang="en-US" sz="2200" dirty="0" smtClean="0"/>
              <a:t>Load a bunch of ISBNs</a:t>
            </a:r>
          </a:p>
          <a:p>
            <a:pPr lvl="1"/>
            <a:r>
              <a:rPr lang="en-US" sz="2200" dirty="0" smtClean="0"/>
              <a:t>Request a price quote</a:t>
            </a:r>
          </a:p>
          <a:p>
            <a:pPr lvl="1"/>
            <a:r>
              <a:rPr lang="en-US" sz="2200" dirty="0" smtClean="0"/>
              <a:t>Labor intensive, many student worker hours.</a:t>
            </a:r>
          </a:p>
        </p:txBody>
      </p:sp>
    </p:spTree>
    <p:extLst>
      <p:ext uri="{BB962C8B-B14F-4D97-AF65-F5344CB8AC3E}">
        <p14:creationId xmlns:p14="http://schemas.microsoft.com/office/powerpoint/2010/main" val="188462374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3567</TotalTime>
  <Words>3792</Words>
  <Application>Microsoft Macintosh PowerPoint</Application>
  <PresentationFormat>On-screen Show (4:3)</PresentationFormat>
  <Paragraphs>653</Paragraphs>
  <Slides>47</Slides>
  <Notes>47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Adjacency</vt:lpstr>
      <vt:lpstr>Worksheet</vt:lpstr>
      <vt:lpstr>Cost Analysis  and Vendor Comparison</vt:lpstr>
      <vt:lpstr>Personal Introduction</vt:lpstr>
      <vt:lpstr>Introduction to the Presentation</vt:lpstr>
      <vt:lpstr>Methodology and Structure</vt:lpstr>
      <vt:lpstr>Scope of the Project</vt:lpstr>
      <vt:lpstr>Jumping into the Data</vt:lpstr>
      <vt:lpstr>Going from GOBI to Excel</vt:lpstr>
      <vt:lpstr>VBA code for Excel Macro</vt:lpstr>
      <vt:lpstr>Still More Data…</vt:lpstr>
      <vt:lpstr>If I had to do it again…</vt:lpstr>
      <vt:lpstr>The Data!</vt:lpstr>
      <vt:lpstr>The Data</vt:lpstr>
      <vt:lpstr>Quick Observations</vt:lpstr>
      <vt:lpstr>The Bottom Line</vt:lpstr>
      <vt:lpstr>Brief mathematical reminder </vt:lpstr>
      <vt:lpstr>The Bottom Line</vt:lpstr>
      <vt:lpstr>You’ve got to shop around</vt:lpstr>
      <vt:lpstr>The REAL Bottom Line</vt:lpstr>
      <vt:lpstr>The REAL Bottom Line …in the REAL World</vt:lpstr>
      <vt:lpstr>The REAL Bottom Line …in the REAL World</vt:lpstr>
      <vt:lpstr>The REAL Bottom Line …in the REAL World</vt:lpstr>
      <vt:lpstr>Make Informed Decisions</vt:lpstr>
      <vt:lpstr>To Summarize our Savings:</vt:lpstr>
      <vt:lpstr>Trends within the data</vt:lpstr>
      <vt:lpstr>Vendor Rankings</vt:lpstr>
      <vt:lpstr>Vendor Rankings</vt:lpstr>
      <vt:lpstr>The $50 Question</vt:lpstr>
      <vt:lpstr>Summary</vt:lpstr>
      <vt:lpstr>On to other things:</vt:lpstr>
      <vt:lpstr>How accurate are the list prices?</vt:lpstr>
      <vt:lpstr>Design View of Estimate to Invoice Price Query</vt:lpstr>
      <vt:lpstr>SQL view of Estimate to Invoice Price Query</vt:lpstr>
      <vt:lpstr>How accurate are the list prices?</vt:lpstr>
      <vt:lpstr>Shipping Costs…</vt:lpstr>
      <vt:lpstr>Pop Quiz!</vt:lpstr>
      <vt:lpstr>Pop Quiz!</vt:lpstr>
      <vt:lpstr>Shipping Costs…</vt:lpstr>
      <vt:lpstr>Design View of Adjustment Query</vt:lpstr>
      <vt:lpstr>SQL of Adjustment Query</vt:lpstr>
      <vt:lpstr>Shipping Costs</vt:lpstr>
      <vt:lpstr>Shipping Times</vt:lpstr>
      <vt:lpstr>Design View of Dates between Order and Receipt Query</vt:lpstr>
      <vt:lpstr>SQL of Dates between Order and Receipt Query</vt:lpstr>
      <vt:lpstr>Shipping Times</vt:lpstr>
      <vt:lpstr>To summarize our results:</vt:lpstr>
      <vt:lpstr>In conclusion:</vt:lpstr>
      <vt:lpstr>The End</vt:lpstr>
    </vt:vector>
  </TitlesOfParts>
  <Company>North Park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Analysis</dc:title>
  <dc:creator>Meyer, Andrew</dc:creator>
  <cp:lastModifiedBy>Jen Masciadrelli</cp:lastModifiedBy>
  <cp:revision>130</cp:revision>
  <cp:lastPrinted>2011-01-10T22:17:53Z</cp:lastPrinted>
  <dcterms:created xsi:type="dcterms:W3CDTF">2010-12-22T21:30:19Z</dcterms:created>
  <dcterms:modified xsi:type="dcterms:W3CDTF">2011-02-02T15:21:47Z</dcterms:modified>
</cp:coreProperties>
</file>