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2" r:id="rId2"/>
    <p:sldId id="317" r:id="rId3"/>
    <p:sldId id="318" r:id="rId4"/>
    <p:sldId id="319" r:id="rId5"/>
    <p:sldId id="320" r:id="rId6"/>
    <p:sldId id="321" r:id="rId7"/>
    <p:sldId id="307" r:id="rId8"/>
    <p:sldId id="308" r:id="rId9"/>
    <p:sldId id="309" r:id="rId10"/>
    <p:sldId id="310" r:id="rId11"/>
    <p:sldId id="311" r:id="rId12"/>
    <p:sldId id="312" r:id="rId13"/>
    <p:sldId id="313" r:id="rId14"/>
    <p:sldId id="314" r:id="rId15"/>
    <p:sldId id="315" r:id="rId16"/>
    <p:sldId id="316"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110" d="100"/>
          <a:sy n="110" d="100"/>
        </p:scale>
        <p:origin x="120" y="42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3/15/2019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Notice that the Loan Display will default to “This session”, meaning that the item or items that were just loaned. </a:t>
            </a:r>
          </a:p>
          <a:p>
            <a:r>
              <a:rPr lang="en-GB" baseline="0" dirty="0"/>
              <a:t>It is possible to view all loans on a patron’s record by changing the Loan Display dropdown to All rather than this session only.</a:t>
            </a:r>
          </a:p>
        </p:txBody>
      </p:sp>
      <p:sp>
        <p:nvSpPr>
          <p:cNvPr id="4" name="Slide Number Placeholder 3"/>
          <p:cNvSpPr>
            <a:spLocks noGrp="1"/>
          </p:cNvSpPr>
          <p:nvPr>
            <p:ph type="sldNum" sz="quarter" idx="10"/>
          </p:nvPr>
        </p:nvSpPr>
        <p:spPr/>
        <p:txBody>
          <a:bodyPr/>
          <a:lstStyle/>
          <a:p>
            <a:fld id="{C082B8C2-666E-4B12-8319-23C48205B8E4}" type="slidenum">
              <a:rPr lang="ar-SA" smtClean="0"/>
              <a:pPr/>
              <a:t>7</a:t>
            </a:fld>
            <a:endParaRPr lang="en-US" dirty="0">
              <a:cs typeface="Arial" pitchFamily="34" charset="0"/>
            </a:endParaRPr>
          </a:p>
        </p:txBody>
      </p:sp>
    </p:spTree>
    <p:extLst>
      <p:ext uri="{BB962C8B-B14F-4D97-AF65-F5344CB8AC3E}">
        <p14:creationId xmlns:p14="http://schemas.microsoft.com/office/powerpoint/2010/main" val="313078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To find more information about the outstanding active balance, click on the amount link. This links to the Fines and Fees tab of the patron’s full record allowing more details to be seen and transactions to be added, waived or disputed. </a:t>
            </a:r>
          </a:p>
          <a:p>
            <a:endParaRPr lang="en-GB" baseline="0" dirty="0"/>
          </a:p>
          <a:p>
            <a:r>
              <a:rPr lang="en-GB" baseline="0" dirty="0"/>
              <a:t>Multiple transactions can be selected by using the check boxes -  then use the Actions dropdown to handle the multiple transactions in batch. You can also use the Actions button to update a single transaction.</a:t>
            </a:r>
          </a:p>
          <a:p>
            <a:endParaRPr lang="en-GB" baseline="0" dirty="0"/>
          </a:p>
          <a:p>
            <a:r>
              <a:rPr lang="en-GB" baseline="0" dirty="0"/>
              <a:t>Lastly, a message indicating a user block will appear if you try to loan something to a patron and they have a block on their account. </a:t>
            </a:r>
          </a:p>
          <a:p>
            <a:r>
              <a:rPr lang="en-GB" baseline="0" dirty="0"/>
              <a:t>(Alma Demo: Attempt to loan something to Peter Parker). Depending on your access rights, you may be able to override the block.</a:t>
            </a:r>
          </a:p>
          <a:p>
            <a:endParaRPr lang="en-GB" baseline="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16</a:t>
            </a:fld>
            <a:endParaRPr lang="en-US" dirty="0">
              <a:cs typeface="Arial" pitchFamily="34" charset="0"/>
            </a:endParaRPr>
          </a:p>
        </p:txBody>
      </p:sp>
    </p:spTree>
    <p:extLst>
      <p:ext uri="{BB962C8B-B14F-4D97-AF65-F5344CB8AC3E}">
        <p14:creationId xmlns:p14="http://schemas.microsoft.com/office/powerpoint/2010/main" val="279159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260850" cy="3195638"/>
          </a:xfrm>
        </p:spPr>
      </p:sp>
      <p:sp>
        <p:nvSpPr>
          <p:cNvPr id="3" name="Notes Placeholder 2"/>
          <p:cNvSpPr>
            <a:spLocks noGrp="1"/>
          </p:cNvSpPr>
          <p:nvPr>
            <p:ph type="body" idx="1"/>
          </p:nvPr>
        </p:nvSpPr>
        <p:spPr>
          <a:xfrm>
            <a:off x="731027" y="4127229"/>
            <a:ext cx="5853148" cy="4753555"/>
          </a:xfrm>
        </p:spPr>
        <p:txBody>
          <a:bodyPr/>
          <a:lstStyle/>
          <a:p>
            <a:r>
              <a:rPr lang="en-GB" baseline="0" dirty="0"/>
              <a:t>By clicking on the Actions button it’s also possible to: </a:t>
            </a:r>
          </a:p>
          <a:p>
            <a:pPr marL="177571" indent="-177571">
              <a:buFont typeface="Arial" pitchFamily="34" charset="0"/>
              <a:buChar char="•"/>
            </a:pPr>
            <a:r>
              <a:rPr lang="en-GB" baseline="0" dirty="0"/>
              <a:t>renew the item from here, </a:t>
            </a:r>
          </a:p>
          <a:p>
            <a:pPr marL="177571" indent="-177571">
              <a:buFont typeface="Arial" pitchFamily="34" charset="0"/>
              <a:buChar char="•"/>
            </a:pPr>
            <a:r>
              <a:rPr lang="en-GB" baseline="0" dirty="0"/>
              <a:t>mark it as lost or claimed returned, </a:t>
            </a:r>
          </a:p>
          <a:p>
            <a:pPr marL="177571" indent="-177571">
              <a:buFont typeface="Arial" pitchFamily="34" charset="0"/>
              <a:buChar char="•"/>
            </a:pPr>
            <a:r>
              <a:rPr lang="en-GB" baseline="0" dirty="0"/>
              <a:t>look at the loan history for this particular loan, </a:t>
            </a:r>
          </a:p>
          <a:p>
            <a:pPr marL="177571" indent="-177571">
              <a:buFont typeface="Arial" pitchFamily="34" charset="0"/>
              <a:buChar char="•"/>
            </a:pPr>
            <a:r>
              <a:rPr lang="en-GB" baseline="0" dirty="0"/>
              <a:t>change the due date, </a:t>
            </a:r>
          </a:p>
          <a:p>
            <a:pPr marL="177571" indent="-177571">
              <a:buFont typeface="Arial" pitchFamily="34" charset="0"/>
              <a:buChar char="•"/>
            </a:pPr>
            <a:r>
              <a:rPr lang="en-GB" baseline="0" dirty="0"/>
              <a:t>place a work order request (which might be because the item needs repair), </a:t>
            </a:r>
          </a:p>
          <a:p>
            <a:pPr marL="177571" indent="-177571">
              <a:buFont typeface="Arial" pitchFamily="34" charset="0"/>
              <a:buChar char="•"/>
            </a:pPr>
            <a:r>
              <a:rPr lang="en-GB" baseline="0" dirty="0"/>
              <a:t>view the request queue for the item to see if there are other requests for it, </a:t>
            </a:r>
          </a:p>
          <a:p>
            <a:pPr marL="177571" indent="-177571">
              <a:buFont typeface="Arial" pitchFamily="34" charset="0"/>
              <a:buChar char="•"/>
            </a:pPr>
            <a:r>
              <a:rPr lang="en-GB" baseline="0" dirty="0"/>
              <a:t>and view, add and edit notes on the loan.</a:t>
            </a:r>
          </a:p>
          <a:p>
            <a:endParaRPr lang="en-GB" baseline="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a:t>
            </a:fld>
            <a:endParaRPr lang="en-US" dirty="0">
              <a:cs typeface="Arial" pitchFamily="34" charset="0"/>
            </a:endParaRPr>
          </a:p>
        </p:txBody>
      </p:sp>
    </p:spTree>
    <p:extLst>
      <p:ext uri="{BB962C8B-B14F-4D97-AF65-F5344CB8AC3E}">
        <p14:creationId xmlns:p14="http://schemas.microsoft.com/office/powerpoint/2010/main" val="8429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Let’s talk about returns next. </a:t>
            </a:r>
          </a:p>
          <a:p>
            <a:endParaRPr lang="en-GB" baseline="0" dirty="0"/>
          </a:p>
          <a:p>
            <a:r>
              <a:rPr lang="en-GB" baseline="0" dirty="0"/>
              <a:t>One way items can be returned is from the Patron’s record by clicking on the Returns tab.</a:t>
            </a:r>
          </a:p>
          <a:p>
            <a:endParaRPr lang="en-GB" baseline="0" dirty="0"/>
          </a:p>
          <a:p>
            <a:r>
              <a:rPr lang="en-GB" baseline="0" dirty="0"/>
              <a:t>We can scan in the item barcode that’s being returned, or use the magnifying glass button to search for the item in the Repository if the barcode isn’t available. </a:t>
            </a:r>
          </a:p>
          <a:p>
            <a:endParaRPr lang="en-GB" baseline="0" dirty="0"/>
          </a:p>
          <a:p>
            <a:r>
              <a:rPr lang="en-GB" baseline="0" dirty="0"/>
              <a:t>The “Place directly on hold shelf” field is in the case of items that have been requested by users. We’ll talk more about requests and the hold process in a later session.</a:t>
            </a:r>
          </a:p>
        </p:txBody>
      </p:sp>
      <p:sp>
        <p:nvSpPr>
          <p:cNvPr id="4" name="Slide Number Placeholder 3"/>
          <p:cNvSpPr>
            <a:spLocks noGrp="1"/>
          </p:cNvSpPr>
          <p:nvPr>
            <p:ph type="sldNum" sz="quarter" idx="10"/>
          </p:nvPr>
        </p:nvSpPr>
        <p:spPr/>
        <p:txBody>
          <a:bodyPr/>
          <a:lstStyle/>
          <a:p>
            <a:fld id="{C082B8C2-666E-4B12-8319-23C48205B8E4}" type="slidenum">
              <a:rPr lang="ar-SA" smtClean="0"/>
              <a:pPr/>
              <a:t>9</a:t>
            </a:fld>
            <a:endParaRPr lang="en-US" dirty="0">
              <a:cs typeface="Arial" pitchFamily="34" charset="0"/>
            </a:endParaRPr>
          </a:p>
        </p:txBody>
      </p:sp>
    </p:spTree>
    <p:extLst>
      <p:ext uri="{BB962C8B-B14F-4D97-AF65-F5344CB8AC3E}">
        <p14:creationId xmlns:p14="http://schemas.microsoft.com/office/powerpoint/2010/main" val="151883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Similar to when you loan books, when you return them from the patron’s record, an Actions button will display. It’s possible to look at the loan history for this particular loan, place a work order request on it, view the request queue and view, add and edit notes about the loan.</a:t>
            </a:r>
          </a:p>
          <a:p>
            <a:endParaRPr lang="en-GB" baseline="0" dirty="0"/>
          </a:p>
          <a:p>
            <a:pPr defTabSz="947044">
              <a:defRPr/>
            </a:pPr>
            <a:r>
              <a:rPr lang="en-GB" i="0" baseline="0" dirty="0"/>
              <a:t>One of the options you have is that you can decide if you want only items to display that are returned during that current session – or whether you want to be able to see the loan history, meaning </a:t>
            </a:r>
            <a:r>
              <a:rPr lang="en-GB" i="1" baseline="0" dirty="0"/>
              <a:t>all</a:t>
            </a:r>
            <a:r>
              <a:rPr lang="en-GB" i="0" baseline="0" dirty="0"/>
              <a:t> of the returns the patron has done. It looks very similar to the “Loans Display” drop-down in the Loans tab, will be a drop-down field marked “Returns Display” with options for “this session” or “all”.</a:t>
            </a:r>
          </a:p>
          <a:p>
            <a:pPr defTabSz="947044">
              <a:defRPr/>
            </a:pPr>
            <a:r>
              <a:rPr lang="en-GB" i="0" baseline="0" dirty="0"/>
              <a:t>Again, this is configurable so you can decide if you want to see that Returns history or not.</a:t>
            </a:r>
          </a:p>
          <a:p>
            <a:pPr defTabSz="947044">
              <a:defRPr/>
            </a:pPr>
            <a:endParaRPr lang="en-GB" i="0" baseline="0" dirty="0"/>
          </a:p>
          <a:p>
            <a:pPr defTabSz="947044">
              <a:defRPr/>
            </a:pPr>
            <a:r>
              <a:rPr lang="en-US" baseline="0" dirty="0"/>
              <a:t>Similar to loan receipts, it’s also configurable whether you want to send a Return receipt via email to the patron or print-out the return receipt at the Circulation desk for the patron.</a:t>
            </a:r>
            <a:endParaRPr lang="en-GB" baseline="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157798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720725"/>
            <a:ext cx="4408488" cy="2481263"/>
          </a:xfrm>
        </p:spPr>
      </p:sp>
      <p:sp>
        <p:nvSpPr>
          <p:cNvPr id="3" name="Notes Placeholder 2"/>
          <p:cNvSpPr>
            <a:spLocks noGrp="1"/>
          </p:cNvSpPr>
          <p:nvPr>
            <p:ph type="body" idx="1"/>
          </p:nvPr>
        </p:nvSpPr>
        <p:spPr>
          <a:xfrm>
            <a:off x="731027" y="3453859"/>
            <a:ext cx="5853148" cy="5426925"/>
          </a:xfrm>
        </p:spPr>
        <p:txBody>
          <a:bodyPr/>
          <a:lstStyle/>
          <a:p>
            <a:r>
              <a:rPr lang="en-GB" baseline="0" dirty="0"/>
              <a:t>As an alternative for returns, you can return items directly by either using the Return Items link under the Alma main menu OR going to Manage Patron Services and clicking on the “Go To Return Items” link.  Each will take you to the same place.</a:t>
            </a:r>
          </a:p>
          <a:p>
            <a:r>
              <a:rPr lang="en-GB" baseline="0" dirty="0"/>
              <a:t>This is particularly useful if you have a pile of items to return or are unaware of the patrons who returned them.</a:t>
            </a:r>
          </a:p>
          <a:p>
            <a:endParaRPr lang="en-GB" baseline="0" dirty="0"/>
          </a:p>
          <a:p>
            <a:r>
              <a:rPr lang="en-GB" baseline="0" dirty="0"/>
              <a:t>The Manage Item Returns screen will display and you can scan in item barcodes one after another. Note again the magnifying glass option, so in case the item is missing it’s barcode there is the chance to search for it. </a:t>
            </a:r>
          </a:p>
          <a:p>
            <a:endParaRPr lang="en-GB" baseline="0" dirty="0"/>
          </a:p>
          <a:p>
            <a:r>
              <a:rPr lang="en-GB" baseline="0" dirty="0"/>
              <a:t>Also, note the ‘Change Return Date’ button. This allows the returning of the item at a different date and time from the current date and time, for example, for book return boxes. Alma will record the return as if it was done according to this setting.</a:t>
            </a:r>
          </a:p>
          <a:p>
            <a:endParaRPr lang="en-GB" baseline="0" dirty="0"/>
          </a:p>
          <a:p>
            <a:r>
              <a:rPr lang="en-GB" baseline="0" dirty="0"/>
              <a:t>The place directly on hold shelf checkbox would be, again, in the case of books that have been requested by users. We’ll talk more about requests and the patron hold process in a later session.</a:t>
            </a:r>
          </a:p>
          <a:p>
            <a:pPr defTabSz="947044">
              <a:defRPr/>
            </a:pPr>
            <a:endParaRPr lang="en-GB" i="1" baseline="0"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dirty="0">
              <a:cs typeface="Arial" pitchFamily="34" charset="0"/>
            </a:endParaRPr>
          </a:p>
        </p:txBody>
      </p:sp>
    </p:spTree>
    <p:extLst>
      <p:ext uri="{BB962C8B-B14F-4D97-AF65-F5344CB8AC3E}">
        <p14:creationId xmlns:p14="http://schemas.microsoft.com/office/powerpoint/2010/main" val="363770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For renewals, items are </a:t>
            </a:r>
            <a:r>
              <a:rPr lang="en-GB" b="0" baseline="0" dirty="0"/>
              <a:t>renewed </a:t>
            </a:r>
            <a:r>
              <a:rPr lang="en-GB" baseline="0" dirty="0"/>
              <a:t>in the patron’s record through the Manage Patron Services workbench. </a:t>
            </a:r>
          </a:p>
          <a:p>
            <a:r>
              <a:rPr lang="en-GB" baseline="0" dirty="0"/>
              <a:t>In the Loans tab, select All Loans from the Loan Display drop-down. </a:t>
            </a:r>
          </a:p>
          <a:p>
            <a:endParaRPr lang="en-GB" baseline="0" dirty="0"/>
          </a:p>
          <a:p>
            <a:r>
              <a:rPr lang="en-GB" baseline="0" dirty="0"/>
              <a:t>It’s possible to renew several ways:</a:t>
            </a:r>
          </a:p>
          <a:p>
            <a:pPr marL="177571" indent="-177571">
              <a:buFont typeface="Arial" pitchFamily="34" charset="0"/>
              <a:buChar char="•"/>
            </a:pPr>
            <a:r>
              <a:rPr lang="en-GB" baseline="0" dirty="0"/>
              <a:t>use the Action button to the right of an individual loan and click on the renew option</a:t>
            </a:r>
          </a:p>
          <a:p>
            <a:pPr marL="177571" indent="-177571">
              <a:buFont typeface="Arial" pitchFamily="34" charset="0"/>
              <a:buChar char="•"/>
            </a:pPr>
            <a:r>
              <a:rPr lang="en-GB" baseline="0" dirty="0"/>
              <a:t>use the check boxes to the left of the loans and click on the Renew Selected button above </a:t>
            </a:r>
          </a:p>
          <a:p>
            <a:pPr marL="177571" indent="-177571">
              <a:buFont typeface="Arial" pitchFamily="34" charset="0"/>
              <a:buChar char="•"/>
            </a:pPr>
            <a:r>
              <a:rPr lang="en-GB" baseline="0" dirty="0"/>
              <a:t>renew all of the items in the list by selecting the checkbox in the header of the list; this will select all loaned items. Then use the Renew All button to perform the renew.</a:t>
            </a:r>
          </a:p>
        </p:txBody>
      </p:sp>
      <p:sp>
        <p:nvSpPr>
          <p:cNvPr id="4" name="Slide Number Placeholder 3"/>
          <p:cNvSpPr>
            <a:spLocks noGrp="1"/>
          </p:cNvSpPr>
          <p:nvPr>
            <p:ph type="sldNum" sz="quarter" idx="10"/>
          </p:nvPr>
        </p:nvSpPr>
        <p:spPr/>
        <p:txBody>
          <a:bodyPr/>
          <a:lstStyle/>
          <a:p>
            <a:fld id="{C082B8C2-666E-4B12-8319-23C48205B8E4}" type="slidenum">
              <a:rPr lang="ar-SA" smtClean="0"/>
              <a:pPr/>
              <a:t>12</a:t>
            </a:fld>
            <a:endParaRPr lang="en-US" dirty="0">
              <a:cs typeface="Arial" pitchFamily="34" charset="0"/>
            </a:endParaRPr>
          </a:p>
        </p:txBody>
      </p:sp>
    </p:spTree>
    <p:extLst>
      <p:ext uri="{BB962C8B-B14F-4D97-AF65-F5344CB8AC3E}">
        <p14:creationId xmlns:p14="http://schemas.microsoft.com/office/powerpoint/2010/main" val="111769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view requests the patron has made from Manage Patron Services</a:t>
            </a:r>
            <a:r>
              <a:rPr lang="en-US" baseline="0" dirty="0"/>
              <a:t> by clicking on the last tab, Requests.</a:t>
            </a:r>
          </a:p>
          <a:p>
            <a:r>
              <a:rPr lang="en-US" baseline="0" dirty="0"/>
              <a:t>From there, you can edit the request, cancel the request, or update the expiration on the request as needed.</a:t>
            </a:r>
          </a:p>
          <a:p>
            <a:r>
              <a:rPr lang="en-US" baseline="0" dirty="0"/>
              <a:t>More information about requests can be found in a later session.</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13</a:t>
            </a:fld>
            <a:endParaRPr lang="en-US">
              <a:cs typeface="Arial" pitchFamily="34" charset="0"/>
            </a:endParaRPr>
          </a:p>
        </p:txBody>
      </p:sp>
    </p:spTree>
    <p:extLst>
      <p:ext uri="{BB962C8B-B14F-4D97-AF65-F5344CB8AC3E}">
        <p14:creationId xmlns:p14="http://schemas.microsoft.com/office/powerpoint/2010/main" val="317615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 encourage you to pause the recording and</a:t>
            </a:r>
            <a:r>
              <a:rPr lang="en-US" baseline="0" dirty="0"/>
              <a:t> practice loaning and returning an item in Alma. </a:t>
            </a:r>
          </a:p>
          <a:p>
            <a:r>
              <a:rPr lang="en-US" baseline="0" dirty="0"/>
              <a:t>The instructions are on the slide. Remember to make sure your “Currently At” location is the Main Library Circulation desk.</a:t>
            </a:r>
          </a:p>
          <a:p>
            <a:r>
              <a:rPr lang="en-US" baseline="0" dirty="0"/>
              <a:t>Feel free to experiment on your own; for example, add a note in the patron’s record by clicking on their ID from the Patron services screen, or add a note for a loaned item by clicking on Actions &gt; View Notes in the Loans tab.</a:t>
            </a:r>
          </a:p>
          <a:p>
            <a:endParaRPr lang="en-US" baseline="0" dirty="0"/>
          </a:p>
          <a:p>
            <a:r>
              <a:rPr lang="en-US" baseline="0" dirty="0"/>
              <a:t>In a real-world situation, you would scan in the barcode for the patron, or scan in the item barcode to loan or return an item, but for this hands-on activity you’ll just need to search for a patron’s name, or type in the barcode for an item.</a:t>
            </a:r>
          </a:p>
          <a:p>
            <a:endParaRPr lang="en-US" baseline="0" dirty="0"/>
          </a:p>
          <a:p>
            <a:r>
              <a:rPr lang="en-US" baseline="0" dirty="0"/>
              <a:t>When you’re finished, feel free to continue on with the recording.</a:t>
            </a:r>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14</a:t>
            </a:fld>
            <a:endParaRPr lang="en-US">
              <a:cs typeface="Arial" pitchFamily="34" charset="0"/>
            </a:endParaRPr>
          </a:p>
        </p:txBody>
      </p:sp>
    </p:spTree>
    <p:extLst>
      <p:ext uri="{BB962C8B-B14F-4D97-AF65-F5344CB8AC3E}">
        <p14:creationId xmlns:p14="http://schemas.microsoft.com/office/powerpoint/2010/main" val="1550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028" y="4404500"/>
            <a:ext cx="5853148" cy="4476284"/>
          </a:xfrm>
        </p:spPr>
        <p:txBody>
          <a:bodyPr/>
          <a:lstStyle/>
          <a:p>
            <a:r>
              <a:rPr lang="en-GB" dirty="0"/>
              <a:t>Withi</a:t>
            </a:r>
            <a:r>
              <a:rPr lang="en-GB" baseline="0" dirty="0"/>
              <a:t>n the Patron Services workbench, it’s also possible to see any fines and fees and to pay for them. </a:t>
            </a:r>
          </a:p>
          <a:p>
            <a:endParaRPr lang="en-GB" baseline="0" dirty="0"/>
          </a:p>
          <a:p>
            <a:r>
              <a:rPr lang="en-GB" baseline="0" dirty="0"/>
              <a:t>Clicking on the </a:t>
            </a:r>
            <a:r>
              <a:rPr lang="en-GB" b="1" baseline="0" dirty="0"/>
              <a:t>Pay</a:t>
            </a:r>
            <a:r>
              <a:rPr lang="en-GB" baseline="0" dirty="0"/>
              <a:t> link opens up a payment window where you can choose a payment method (cash, credit card, online, or check are the options that can appear in the drop-down, but you can decide which of those options you would like to appear in the Payment Method drop-down), enter a payment amount and enter a comment if necessary.</a:t>
            </a:r>
          </a:p>
          <a:p>
            <a:endParaRPr lang="en-GB" baseline="0" dirty="0"/>
          </a:p>
          <a:p>
            <a:r>
              <a:rPr lang="en-GB" baseline="0" dirty="0"/>
              <a:t>Note that the payment can be applied towards a specific fine, or towards all fines that the patron owes. Additionally, if the patron chooses to pay more than what he or she owes, the extra amount can be added as credit to the patron’s balance.</a:t>
            </a:r>
          </a:p>
          <a:p>
            <a:endParaRPr lang="en-GB" baseline="0" dirty="0"/>
          </a:p>
          <a:p>
            <a:r>
              <a:rPr lang="en-GB" baseline="0" dirty="0"/>
              <a:t>This immediately updates the amount owed on the payment record. When the full amount is paid, all outstanding fines and fees are closed. When a lesser amount is paid, the active balance will display the remaining balance. In the event the patron had multiple fines and fees, any fines and fees that add up to the amount paid are closed; the rest will remain open until they are paid.</a:t>
            </a:r>
          </a:p>
        </p:txBody>
      </p:sp>
      <p:sp>
        <p:nvSpPr>
          <p:cNvPr id="4" name="Slide Number Placeholder 3"/>
          <p:cNvSpPr>
            <a:spLocks noGrp="1"/>
          </p:cNvSpPr>
          <p:nvPr>
            <p:ph type="sldNum" sz="quarter" idx="10"/>
          </p:nvPr>
        </p:nvSpPr>
        <p:spPr/>
        <p:txBody>
          <a:bodyPr/>
          <a:lstStyle/>
          <a:p>
            <a:fld id="{C082B8C2-666E-4B12-8319-23C48205B8E4}"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3707288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4975623"/>
            <a:ext cx="9144000" cy="167878"/>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sz="1350" b="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4677966"/>
            <a:ext cx="914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9" y="4820841"/>
            <a:ext cx="581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750">
                <a:solidFill>
                  <a:schemeClr val="bg2"/>
                </a:solidFill>
                <a:ea typeface="MS PGothic" pitchFamily="34" charset="-128"/>
              </a:rPr>
              <a:pPr eaLnBrk="0" hangingPunct="0">
                <a:spcBef>
                  <a:spcPct val="0"/>
                </a:spcBef>
              </a:pPr>
              <a:t>‹#›</a:t>
            </a:fld>
            <a:endParaRPr lang="en-US" sz="750">
              <a:solidFill>
                <a:schemeClr val="bg2"/>
              </a:solidFill>
              <a:ea typeface="MS PGothic" pitchFamily="34" charset="-128"/>
            </a:endParaRPr>
          </a:p>
        </p:txBody>
      </p:sp>
      <p:sp>
        <p:nvSpPr>
          <p:cNvPr id="7" name="Rectangle 5"/>
          <p:cNvSpPr>
            <a:spLocks noChangeArrowheads="1"/>
          </p:cNvSpPr>
          <p:nvPr/>
        </p:nvSpPr>
        <p:spPr bwMode="auto">
          <a:xfrm>
            <a:off x="0" y="582216"/>
            <a:ext cx="9144000" cy="4005263"/>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sz="1350"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556023"/>
            <a:ext cx="9531351" cy="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4968479"/>
            <a:ext cx="9144000" cy="5953"/>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sz="1350" b="0">
              <a:latin typeface="Arial" charset="0"/>
              <a:ea typeface="+mn-ea"/>
              <a:sym typeface="Arial" charset="0"/>
            </a:endParaRPr>
          </a:p>
        </p:txBody>
      </p:sp>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744141"/>
            <a:ext cx="7992374" cy="3699272"/>
          </a:xfrm>
        </p:spPr>
        <p:txBody>
          <a:bodyPr/>
          <a:lstStyle>
            <a:lvl1pPr marL="175022" indent="-175022">
              <a:buClrTx/>
              <a:buSzPct val="100000"/>
              <a:buFont typeface="Arial" pitchFamily="34" charset="0"/>
              <a:buChar char="•"/>
              <a:defRPr sz="1800">
                <a:solidFill>
                  <a:srgbClr val="3E4C56"/>
                </a:solidFill>
              </a:defRPr>
            </a:lvl1pPr>
            <a:lvl2pPr marL="427435" indent="-214313">
              <a:buClrTx/>
              <a:buSzPct val="100000"/>
              <a:buFont typeface="Arial" pitchFamily="34" charset="0"/>
              <a:buChar char="•"/>
              <a:defRPr sz="1800">
                <a:solidFill>
                  <a:srgbClr val="3E4C56"/>
                </a:solidFill>
              </a:defRPr>
            </a:lvl2pPr>
            <a:lvl3pPr marL="601266" indent="-173831">
              <a:buClrTx/>
              <a:buSzPct val="100000"/>
              <a:buFont typeface="Arial" pitchFamily="34" charset="0"/>
              <a:buChar char="•"/>
              <a:defRPr sz="1800">
                <a:solidFill>
                  <a:srgbClr val="3E4C56"/>
                </a:solidFill>
              </a:defRPr>
            </a:lvl3pPr>
            <a:lvl4pPr marL="817960" indent="-171450">
              <a:buClrTx/>
              <a:buSzPct val="100000"/>
              <a:buFont typeface="Arial" pitchFamily="34" charset="0"/>
              <a:buChar char="•"/>
              <a:defRPr sz="1800">
                <a:solidFill>
                  <a:srgbClr val="3E4C56"/>
                </a:solidFill>
              </a:defRPr>
            </a:lvl4pPr>
            <a:lvl5pPr marL="1031081" indent="-171450">
              <a:buClrTx/>
              <a:buSzPct val="100000"/>
              <a:buFont typeface="Arial" pitchFamily="34" charset="0"/>
              <a:buChar char="•"/>
              <a:defRPr sz="1800">
                <a:solidFill>
                  <a:srgbClr val="3E4C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96859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5"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Patron Services</a:t>
            </a:r>
          </a:p>
        </p:txBody>
      </p:sp>
      <p:sp>
        <p:nvSpPr>
          <p:cNvPr id="3" name="Subtitle 2"/>
          <p:cNvSpPr>
            <a:spLocks noGrp="1"/>
          </p:cNvSpPr>
          <p:nvPr>
            <p:ph type="subTitle" idx="1"/>
          </p:nvPr>
        </p:nvSpPr>
        <p:spPr/>
        <p:txBody>
          <a:bodyPr>
            <a:normAutofit/>
          </a:bodyPr>
          <a:lstStyle/>
          <a:p>
            <a:endParaRPr lang="en-US" dirty="0"/>
          </a:p>
        </p:txBody>
      </p:sp>
      <p:sp>
        <p:nvSpPr>
          <p:cNvPr id="4" name="Text Placeholder 3">
            <a:extLst>
              <a:ext uri="{FF2B5EF4-FFF2-40B4-BE49-F238E27FC236}">
                <a16:creationId xmlns:a16="http://schemas.microsoft.com/office/drawing/2014/main" id="{913A5AA5-8D71-42FF-B603-605CB78796DD}"/>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2108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Return Items</a:t>
            </a:r>
          </a:p>
        </p:txBody>
      </p:sp>
      <p:sp>
        <p:nvSpPr>
          <p:cNvPr id="231427" name="Rectangle 3"/>
          <p:cNvSpPr>
            <a:spLocks noGrp="1" noChangeArrowheads="1"/>
          </p:cNvSpPr>
          <p:nvPr>
            <p:ph type="body" idx="4294967295"/>
          </p:nvPr>
        </p:nvSpPr>
        <p:spPr>
          <a:xfrm>
            <a:off x="1519238" y="872728"/>
            <a:ext cx="6105525" cy="662087"/>
          </a:xfrm>
        </p:spPr>
        <p:txBody>
          <a:bodyPr/>
          <a:lstStyle/>
          <a:p>
            <a:pPr marL="0" indent="0">
              <a:lnSpc>
                <a:spcPct val="90000"/>
              </a:lnSpc>
              <a:buNone/>
            </a:pPr>
            <a:r>
              <a:rPr lang="en-US" sz="1800" dirty="0">
                <a:solidFill>
                  <a:srgbClr val="3E4C56"/>
                </a:solidFill>
              </a:rPr>
              <a:t>Returns: View additional options under </a:t>
            </a:r>
            <a:r>
              <a:rPr lang="en-US" sz="1800" i="1" dirty="0">
                <a:solidFill>
                  <a:srgbClr val="3E4C56"/>
                </a:solidFill>
              </a:rPr>
              <a:t>Actions</a:t>
            </a:r>
            <a:r>
              <a:rPr lang="en-US" sz="1800" dirty="0">
                <a:solidFill>
                  <a:srgbClr val="3E4C56"/>
                </a:solidFill>
              </a:rPr>
              <a:t> button at far right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894" y="1592423"/>
            <a:ext cx="6561323" cy="207925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723" y="3205433"/>
            <a:ext cx="521494" cy="1107281"/>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720430" y="2430425"/>
            <a:ext cx="576075" cy="201626"/>
          </a:xfrm>
          <a:prstGeom prst="rect">
            <a:avLst/>
          </a:prstGeom>
          <a:noFill/>
          <a:ln w="38100" cap="flat" cmpd="sng" algn="ctr">
            <a:solidFill>
              <a:srgbClr val="2B4F85"/>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146795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07" y="1506011"/>
            <a:ext cx="4321969" cy="785813"/>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1426" name="Rectangle 2"/>
          <p:cNvSpPr>
            <a:spLocks noGrp="1" noChangeArrowheads="1"/>
          </p:cNvSpPr>
          <p:nvPr>
            <p:ph type="title" idx="4294967295"/>
          </p:nvPr>
        </p:nvSpPr>
        <p:spPr/>
        <p:txBody>
          <a:bodyPr/>
          <a:lstStyle/>
          <a:p>
            <a:r>
              <a:rPr lang="en-US" dirty="0"/>
              <a:t>Return Items</a:t>
            </a:r>
          </a:p>
        </p:txBody>
      </p:sp>
      <p:sp>
        <p:nvSpPr>
          <p:cNvPr id="231427" name="Rectangle 3"/>
          <p:cNvSpPr>
            <a:spLocks noGrp="1" noChangeArrowheads="1"/>
          </p:cNvSpPr>
          <p:nvPr>
            <p:ph type="body" idx="4294967295"/>
          </p:nvPr>
        </p:nvSpPr>
        <p:spPr>
          <a:xfrm>
            <a:off x="1317176" y="757114"/>
            <a:ext cx="6105525" cy="374049"/>
          </a:xfrm>
        </p:spPr>
        <p:txBody>
          <a:bodyPr>
            <a:normAutofit fontScale="70000" lnSpcReduction="20000"/>
          </a:bodyPr>
          <a:lstStyle/>
          <a:p>
            <a:pPr marL="0" indent="0">
              <a:lnSpc>
                <a:spcPct val="90000"/>
              </a:lnSpc>
              <a:buNone/>
            </a:pPr>
            <a:r>
              <a:rPr lang="en-US" sz="1800" i="1" dirty="0">
                <a:solidFill>
                  <a:srgbClr val="3E4C56"/>
                </a:solidFill>
              </a:rPr>
              <a:t>Return Items</a:t>
            </a:r>
            <a:r>
              <a:rPr lang="en-US" sz="1800" dirty="0">
                <a:solidFill>
                  <a:srgbClr val="3E4C56"/>
                </a:solidFill>
              </a:rPr>
              <a:t> link under Fulfillment in Alma menu OR from Manage Patron Services:</a:t>
            </a:r>
          </a:p>
        </p:txBody>
      </p:sp>
      <p:sp>
        <p:nvSpPr>
          <p:cNvPr id="2" name="Rectangle 1"/>
          <p:cNvSpPr/>
          <p:nvPr/>
        </p:nvSpPr>
        <p:spPr bwMode="auto">
          <a:xfrm>
            <a:off x="4658200" y="2126519"/>
            <a:ext cx="638357" cy="128390"/>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271" y="3983134"/>
            <a:ext cx="6345534" cy="659276"/>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57" y="2735014"/>
            <a:ext cx="6381356" cy="76791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6004072" y="3282285"/>
            <a:ext cx="892916" cy="220644"/>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10" name="Rectangle 3"/>
          <p:cNvSpPr txBox="1">
            <a:spLocks noChangeArrowheads="1"/>
          </p:cNvSpPr>
          <p:nvPr/>
        </p:nvSpPr>
        <p:spPr bwMode="auto">
          <a:xfrm>
            <a:off x="1263059" y="3654707"/>
            <a:ext cx="6105525" cy="3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lnSpc>
                <a:spcPct val="90000"/>
              </a:lnSpc>
              <a:buNone/>
            </a:pPr>
            <a:r>
              <a:rPr lang="en-US" sz="1800" dirty="0">
                <a:solidFill>
                  <a:srgbClr val="3E4C56"/>
                </a:solidFill>
              </a:rPr>
              <a:t>Manage Item Returns:</a:t>
            </a:r>
          </a:p>
        </p:txBody>
      </p:sp>
    </p:spTree>
    <p:extLst>
      <p:ext uri="{BB962C8B-B14F-4D97-AF65-F5344CB8AC3E}">
        <p14:creationId xmlns:p14="http://schemas.microsoft.com/office/powerpoint/2010/main" val="292093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Renew Items</a:t>
            </a:r>
          </a:p>
        </p:txBody>
      </p:sp>
      <p:sp>
        <p:nvSpPr>
          <p:cNvPr id="231427" name="Rectangle 3"/>
          <p:cNvSpPr>
            <a:spLocks noGrp="1" noChangeArrowheads="1"/>
          </p:cNvSpPr>
          <p:nvPr>
            <p:ph type="body" idx="4294967295"/>
          </p:nvPr>
        </p:nvSpPr>
        <p:spPr>
          <a:xfrm>
            <a:off x="1519238" y="872728"/>
            <a:ext cx="6105525" cy="1343291"/>
          </a:xfrm>
        </p:spPr>
        <p:txBody>
          <a:bodyPr/>
          <a:lstStyle/>
          <a:p>
            <a:pPr marL="0" indent="0">
              <a:lnSpc>
                <a:spcPct val="90000"/>
              </a:lnSpc>
              <a:buNone/>
            </a:pPr>
            <a:r>
              <a:rPr lang="en-US" sz="1800" dirty="0">
                <a:solidFill>
                  <a:srgbClr val="3E4C56"/>
                </a:solidFill>
              </a:rPr>
              <a:t>Renew loans from Manage Patron Services</a:t>
            </a:r>
          </a:p>
          <a:p>
            <a:pPr>
              <a:lnSpc>
                <a:spcPct val="90000"/>
              </a:lnSpc>
            </a:pPr>
            <a:r>
              <a:rPr lang="en-US" sz="1800" dirty="0">
                <a:solidFill>
                  <a:srgbClr val="3E4C56"/>
                </a:solidFill>
              </a:rPr>
              <a:t>Loan Display: All</a:t>
            </a:r>
          </a:p>
          <a:p>
            <a:pPr>
              <a:lnSpc>
                <a:spcPct val="90000"/>
              </a:lnSpc>
            </a:pPr>
            <a:r>
              <a:rPr lang="en-US" sz="1800" dirty="0">
                <a:solidFill>
                  <a:srgbClr val="3E4C56"/>
                </a:solidFill>
              </a:rPr>
              <a:t>Renew individual or multiple items</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214" y="1918502"/>
            <a:ext cx="5912644" cy="242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935984" y="2945461"/>
            <a:ext cx="1036935" cy="177119"/>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9" name="Rectangle 8"/>
          <p:cNvSpPr/>
          <p:nvPr/>
        </p:nvSpPr>
        <p:spPr bwMode="auto">
          <a:xfrm>
            <a:off x="1770181" y="3217237"/>
            <a:ext cx="1073594" cy="161018"/>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39" y="3723162"/>
            <a:ext cx="528638" cy="8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6837031" y="3838377"/>
            <a:ext cx="623219" cy="177119"/>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13" name="Rectangle 12"/>
          <p:cNvSpPr/>
          <p:nvPr/>
        </p:nvSpPr>
        <p:spPr bwMode="auto">
          <a:xfrm>
            <a:off x="1790170" y="2839034"/>
            <a:ext cx="448727" cy="161018"/>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203203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36" y="1790451"/>
            <a:ext cx="6045425" cy="230789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View Requests</a:t>
            </a:r>
          </a:p>
        </p:txBody>
      </p:sp>
      <p:sp>
        <p:nvSpPr>
          <p:cNvPr id="3" name="Content Placeholder 2"/>
          <p:cNvSpPr>
            <a:spLocks noGrp="1"/>
          </p:cNvSpPr>
          <p:nvPr>
            <p:ph idx="1"/>
          </p:nvPr>
        </p:nvSpPr>
        <p:spPr/>
        <p:txBody>
          <a:bodyPr/>
          <a:lstStyle/>
          <a:p>
            <a:r>
              <a:rPr lang="en-US" dirty="0"/>
              <a:t>View requests patron has made</a:t>
            </a:r>
          </a:p>
          <a:p>
            <a:r>
              <a:rPr lang="en-US" dirty="0"/>
              <a:t>Edit/update or cancel requests</a:t>
            </a:r>
          </a:p>
        </p:txBody>
      </p:sp>
      <p:sp>
        <p:nvSpPr>
          <p:cNvPr id="5" name="Rectangle 4"/>
          <p:cNvSpPr/>
          <p:nvPr/>
        </p:nvSpPr>
        <p:spPr bwMode="auto">
          <a:xfrm>
            <a:off x="2555738" y="2650087"/>
            <a:ext cx="532112" cy="177119"/>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7" name="Rectangle 6"/>
          <p:cNvSpPr/>
          <p:nvPr/>
        </p:nvSpPr>
        <p:spPr bwMode="auto">
          <a:xfrm>
            <a:off x="7148708" y="3435862"/>
            <a:ext cx="399784" cy="518468"/>
          </a:xfrm>
          <a:prstGeom prst="rect">
            <a:avLst/>
          </a:prstGeom>
          <a:noFill/>
          <a:ln w="38100" cap="flat" cmpd="sng" algn="ctr">
            <a:solidFill>
              <a:srgbClr val="2B4F83"/>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354153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Hands-On Activity</a:t>
            </a:r>
          </a:p>
        </p:txBody>
      </p:sp>
      <p:sp>
        <p:nvSpPr>
          <p:cNvPr id="3" name="Content Placeholder 2"/>
          <p:cNvSpPr>
            <a:spLocks noGrp="1"/>
          </p:cNvSpPr>
          <p:nvPr>
            <p:ph idx="1"/>
          </p:nvPr>
        </p:nvSpPr>
        <p:spPr/>
        <p:txBody>
          <a:bodyPr/>
          <a:lstStyle/>
          <a:p>
            <a:pPr marL="0" indent="0">
              <a:buNone/>
            </a:pPr>
            <a:r>
              <a:rPr lang="en-US" dirty="0"/>
              <a:t>Practicing Loans and Returns:</a:t>
            </a:r>
          </a:p>
          <a:p>
            <a:r>
              <a:rPr lang="en-US" sz="1500" dirty="0"/>
              <a:t>Log into your Alma sandbox environment as a Circulation staff member for Main Library Circulation</a:t>
            </a:r>
          </a:p>
          <a:p>
            <a:r>
              <a:rPr lang="en-US" sz="1500" dirty="0"/>
              <a:t>Loan item:</a:t>
            </a:r>
          </a:p>
          <a:p>
            <a:pPr lvl="1"/>
            <a:r>
              <a:rPr lang="en-US" sz="1500" dirty="0"/>
              <a:t>Click “Manage Patron Services” link in Fulfillment Menu</a:t>
            </a:r>
          </a:p>
          <a:p>
            <a:pPr lvl="1"/>
            <a:r>
              <a:rPr lang="en-US" sz="1500" dirty="0"/>
              <a:t>Search for patron’s name to loan an item, or enter patron’s ID if known; click Go button.</a:t>
            </a:r>
          </a:p>
          <a:p>
            <a:pPr lvl="1"/>
            <a:r>
              <a:rPr lang="en-US" sz="1500" dirty="0"/>
              <a:t>In </a:t>
            </a:r>
            <a:r>
              <a:rPr lang="en-US" sz="1500" dirty="0">
                <a:solidFill>
                  <a:srgbClr val="2B4F85"/>
                </a:solidFill>
              </a:rPr>
              <a:t>Loans</a:t>
            </a:r>
            <a:r>
              <a:rPr lang="en-US" sz="1500" dirty="0"/>
              <a:t> tab: Enter barcode </a:t>
            </a:r>
            <a:r>
              <a:rPr lang="en-US" sz="1500" u="sng" dirty="0"/>
              <a:t>16591</a:t>
            </a:r>
            <a:r>
              <a:rPr lang="en-US" sz="1500" dirty="0"/>
              <a:t> for item </a:t>
            </a:r>
            <a:r>
              <a:rPr lang="en-US" sz="1500" i="1" dirty="0"/>
              <a:t>The Adventures of Huckleberry Finn </a:t>
            </a:r>
            <a:r>
              <a:rPr lang="en-US" sz="1500" dirty="0"/>
              <a:t>by Mark Twain – or search for an item title using the magnifying glass icon if barcode is unknown. Click OK; loan is made.</a:t>
            </a:r>
          </a:p>
          <a:p>
            <a:r>
              <a:rPr lang="en-US" sz="1500" dirty="0"/>
              <a:t>Return item for same patron:</a:t>
            </a:r>
          </a:p>
          <a:p>
            <a:pPr lvl="1"/>
            <a:r>
              <a:rPr lang="en-US" sz="1500" dirty="0"/>
              <a:t>Click on </a:t>
            </a:r>
            <a:r>
              <a:rPr lang="en-US" sz="1500" dirty="0">
                <a:solidFill>
                  <a:srgbClr val="2B4F85"/>
                </a:solidFill>
              </a:rPr>
              <a:t>Returns</a:t>
            </a:r>
            <a:r>
              <a:rPr lang="en-US" sz="1500" dirty="0"/>
              <a:t> tab in Patron Services screen - OR click </a:t>
            </a:r>
            <a:r>
              <a:rPr lang="en-US" sz="1500" i="1" dirty="0"/>
              <a:t>Return Item </a:t>
            </a:r>
            <a:r>
              <a:rPr lang="en-US" sz="1500" dirty="0"/>
              <a:t>link from Fulfillment menu.</a:t>
            </a:r>
          </a:p>
          <a:p>
            <a:pPr lvl="1"/>
            <a:r>
              <a:rPr lang="en-US" sz="1500" dirty="0"/>
              <a:t>Enter item barcode or search for item title; click OK.</a:t>
            </a:r>
          </a:p>
        </p:txBody>
      </p:sp>
      <p:pic>
        <p:nvPicPr>
          <p:cNvPr id="5122" name="Picture 2" descr="\\us-filer01\dept\Professional_Services\Common_Information\Training\Alma\Images\separated icons\01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739" y="-251017"/>
            <a:ext cx="1627496" cy="162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0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09" y="2364936"/>
            <a:ext cx="3413543" cy="2200554"/>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156" y="1275582"/>
            <a:ext cx="2871788" cy="1135856"/>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1426" name="Rectangle 2"/>
          <p:cNvSpPr>
            <a:spLocks noGrp="1" noChangeArrowheads="1"/>
          </p:cNvSpPr>
          <p:nvPr>
            <p:ph type="title" idx="4294967295"/>
          </p:nvPr>
        </p:nvSpPr>
        <p:spPr/>
        <p:txBody>
          <a:bodyPr/>
          <a:lstStyle/>
          <a:p>
            <a:r>
              <a:rPr lang="en-US" dirty="0"/>
              <a:t>Fines and Fees</a:t>
            </a:r>
          </a:p>
        </p:txBody>
      </p:sp>
      <p:sp>
        <p:nvSpPr>
          <p:cNvPr id="231427" name="Rectangle 3"/>
          <p:cNvSpPr>
            <a:spLocks noGrp="1" noChangeArrowheads="1"/>
          </p:cNvSpPr>
          <p:nvPr>
            <p:ph type="body" idx="4294967295"/>
          </p:nvPr>
        </p:nvSpPr>
        <p:spPr>
          <a:xfrm>
            <a:off x="1519238" y="872728"/>
            <a:ext cx="6105525" cy="431657"/>
          </a:xfrm>
        </p:spPr>
        <p:txBody>
          <a:bodyPr/>
          <a:lstStyle/>
          <a:p>
            <a:pPr>
              <a:lnSpc>
                <a:spcPct val="90000"/>
              </a:lnSpc>
            </a:pPr>
            <a:r>
              <a:rPr lang="en-US" sz="1800" dirty="0">
                <a:solidFill>
                  <a:srgbClr val="3E4C56"/>
                </a:solidFill>
              </a:rPr>
              <a:t>View and pay active balance via patron record:</a:t>
            </a:r>
          </a:p>
        </p:txBody>
      </p:sp>
      <p:sp>
        <p:nvSpPr>
          <p:cNvPr id="2" name="Rectangle 1"/>
          <p:cNvSpPr/>
          <p:nvPr/>
        </p:nvSpPr>
        <p:spPr bwMode="auto">
          <a:xfrm>
            <a:off x="2296504" y="1966872"/>
            <a:ext cx="1468991" cy="190438"/>
          </a:xfrm>
          <a:prstGeom prst="rect">
            <a:avLst/>
          </a:prstGeom>
          <a:noFill/>
          <a:ln w="38100" cap="flat" cmpd="sng" algn="ctr">
            <a:solidFill>
              <a:srgbClr val="2C4D82"/>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cxnSp>
        <p:nvCxnSpPr>
          <p:cNvPr id="5" name="Straight Arrow Connector 4"/>
          <p:cNvCxnSpPr/>
          <p:nvPr/>
        </p:nvCxnSpPr>
        <p:spPr bwMode="auto">
          <a:xfrm>
            <a:off x="3680757" y="2090894"/>
            <a:ext cx="660814" cy="653679"/>
          </a:xfrm>
          <a:prstGeom prst="straightConnector1">
            <a:avLst/>
          </a:prstGeom>
          <a:solidFill>
            <a:schemeClr val="accent1"/>
          </a:solidFill>
          <a:ln w="38100" cap="flat" cmpd="sng" algn="ctr">
            <a:solidFill>
              <a:srgbClr val="2B4F85"/>
            </a:solidFill>
            <a:prstDash val="solid"/>
            <a:round/>
            <a:headEnd type="none" w="med" len="med"/>
            <a:tailEnd type="arrow"/>
          </a:ln>
          <a:effectLst/>
        </p:spPr>
      </p:cxnSp>
    </p:spTree>
    <p:extLst>
      <p:ext uri="{BB962C8B-B14F-4D97-AF65-F5344CB8AC3E}">
        <p14:creationId xmlns:p14="http://schemas.microsoft.com/office/powerpoint/2010/main" val="190336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Fines and Fees</a:t>
            </a:r>
          </a:p>
        </p:txBody>
      </p:sp>
      <p:sp>
        <p:nvSpPr>
          <p:cNvPr id="231427" name="Rectangle 3"/>
          <p:cNvSpPr>
            <a:spLocks noGrp="1" noChangeArrowheads="1"/>
          </p:cNvSpPr>
          <p:nvPr>
            <p:ph type="body" idx="4294967295"/>
          </p:nvPr>
        </p:nvSpPr>
        <p:spPr>
          <a:xfrm>
            <a:off x="1461195" y="728311"/>
            <a:ext cx="6279023" cy="921320"/>
          </a:xfrm>
        </p:spPr>
        <p:txBody>
          <a:bodyPr/>
          <a:lstStyle/>
          <a:p>
            <a:pPr marL="0" indent="0">
              <a:lnSpc>
                <a:spcPct val="90000"/>
              </a:lnSpc>
              <a:buNone/>
            </a:pPr>
            <a:r>
              <a:rPr lang="en-US" sz="1800" dirty="0">
                <a:solidFill>
                  <a:srgbClr val="3E4C56"/>
                </a:solidFill>
              </a:rPr>
              <a:t>For more detail about </a:t>
            </a:r>
            <a:r>
              <a:rPr lang="en-US" sz="1800" i="1" dirty="0">
                <a:solidFill>
                  <a:srgbClr val="3E4C56"/>
                </a:solidFill>
              </a:rPr>
              <a:t>Fines and Fees</a:t>
            </a:r>
            <a:r>
              <a:rPr lang="en-US" sz="1800" dirty="0">
                <a:solidFill>
                  <a:srgbClr val="3E4C56"/>
                </a:solidFill>
              </a:rPr>
              <a:t>, click active balance link to go to Fines and Fees tab of patron record:</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07" y="2514143"/>
            <a:ext cx="5577454" cy="243085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224" y="1318660"/>
            <a:ext cx="4521994" cy="1128713"/>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flipV="1">
            <a:off x="4226355" y="2024479"/>
            <a:ext cx="1180955" cy="172823"/>
          </a:xfrm>
          <a:prstGeom prst="rect">
            <a:avLst/>
          </a:prstGeom>
          <a:noFill/>
          <a:ln w="38100" cap="flat" cmpd="sng" algn="ctr">
            <a:solidFill>
              <a:srgbClr val="2C4D82"/>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dirty="0">
              <a:latin typeface="Arial" pitchFamily="34" charset="0"/>
              <a:cs typeface="Arial" pitchFamily="34" charset="0"/>
            </a:endParaRPr>
          </a:p>
        </p:txBody>
      </p:sp>
      <p:cxnSp>
        <p:nvCxnSpPr>
          <p:cNvPr id="9" name="Straight Arrow Connector 8"/>
          <p:cNvCxnSpPr/>
          <p:nvPr/>
        </p:nvCxnSpPr>
        <p:spPr bwMode="auto">
          <a:xfrm flipH="1">
            <a:off x="4658411" y="2197301"/>
            <a:ext cx="604881" cy="1036935"/>
          </a:xfrm>
          <a:prstGeom prst="straightConnector1">
            <a:avLst/>
          </a:prstGeom>
          <a:solidFill>
            <a:schemeClr val="accent1"/>
          </a:solidFill>
          <a:ln w="38100" cap="flat" cmpd="sng" algn="ctr">
            <a:solidFill>
              <a:srgbClr val="2B4F83"/>
            </a:solidFill>
            <a:prstDash val="solid"/>
            <a:round/>
            <a:headEnd type="none" w="med" len="med"/>
            <a:tailEnd type="arrow"/>
          </a:ln>
          <a:effectLst/>
        </p:spPr>
      </p:cxnSp>
    </p:spTree>
    <p:extLst>
      <p:ext uri="{BB962C8B-B14F-4D97-AF65-F5344CB8AC3E}">
        <p14:creationId xmlns:p14="http://schemas.microsoft.com/office/powerpoint/2010/main" val="263557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E8C9D-2D60-4649-8855-157B10977E63}"/>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a:extLst>
              <a:ext uri="{FF2B5EF4-FFF2-40B4-BE49-F238E27FC236}">
                <a16:creationId xmlns:a16="http://schemas.microsoft.com/office/drawing/2014/main" id="{0B9E7710-B31A-424C-B29F-08520C54F851}"/>
              </a:ext>
            </a:extLst>
          </p:cNvPr>
          <p:cNvSpPr>
            <a:spLocks noGrp="1"/>
          </p:cNvSpPr>
          <p:nvPr>
            <p:ph type="title"/>
          </p:nvPr>
        </p:nvSpPr>
        <p:spPr/>
        <p:txBody>
          <a:bodyPr/>
          <a:lstStyle/>
          <a:p>
            <a:r>
              <a:rPr lang="en-US" dirty="0"/>
              <a:t>Fulfillment User Roles</a:t>
            </a:r>
          </a:p>
        </p:txBody>
      </p:sp>
      <p:graphicFrame>
        <p:nvGraphicFramePr>
          <p:cNvPr id="5" name="Content Placeholder 4">
            <a:extLst>
              <a:ext uri="{FF2B5EF4-FFF2-40B4-BE49-F238E27FC236}">
                <a16:creationId xmlns:a16="http://schemas.microsoft.com/office/drawing/2014/main" id="{3A0B74E6-8489-4E39-AFCD-E30240EA5DC6}"/>
              </a:ext>
            </a:extLst>
          </p:cNvPr>
          <p:cNvGraphicFramePr>
            <a:graphicFrameLocks noGrp="1"/>
          </p:cNvGraphicFramePr>
          <p:nvPr>
            <p:ph idx="1"/>
            <p:extLst>
              <p:ext uri="{D42A27DB-BD31-4B8C-83A1-F6EECF244321}">
                <p14:modId xmlns:p14="http://schemas.microsoft.com/office/powerpoint/2010/main" val="1275307482"/>
              </p:ext>
            </p:extLst>
          </p:nvPr>
        </p:nvGraphicFramePr>
        <p:xfrm>
          <a:off x="395288" y="699542"/>
          <a:ext cx="8424862" cy="3913632"/>
        </p:xfrm>
        <a:graphic>
          <a:graphicData uri="http://schemas.openxmlformats.org/drawingml/2006/table">
            <a:tbl>
              <a:tblPr firstRow="1" bandRow="1">
                <a:tableStyleId>{93296810-A885-4BE3-A3E7-6D5BEEA58F35}</a:tableStyleId>
              </a:tblPr>
              <a:tblGrid>
                <a:gridCol w="2808560">
                  <a:extLst>
                    <a:ext uri="{9D8B030D-6E8A-4147-A177-3AD203B41FA5}">
                      <a16:colId xmlns:a16="http://schemas.microsoft.com/office/drawing/2014/main" val="549878772"/>
                    </a:ext>
                  </a:extLst>
                </a:gridCol>
                <a:gridCol w="5616302">
                  <a:extLst>
                    <a:ext uri="{9D8B030D-6E8A-4147-A177-3AD203B41FA5}">
                      <a16:colId xmlns:a16="http://schemas.microsoft.com/office/drawing/2014/main" val="2195315117"/>
                    </a:ext>
                  </a:extLst>
                </a:gridCol>
              </a:tblGrid>
              <a:tr h="0">
                <a:tc>
                  <a:txBody>
                    <a:bodyPr/>
                    <a:lstStyle/>
                    <a:p>
                      <a:r>
                        <a:rPr lang="en-US" dirty="0"/>
                        <a:t>Role</a:t>
                      </a:r>
                    </a:p>
                  </a:txBody>
                  <a:tcPr/>
                </a:tc>
                <a:tc>
                  <a:txBody>
                    <a:bodyPr/>
                    <a:lstStyle/>
                    <a:p>
                      <a:r>
                        <a:rPr lang="en-US" dirty="0"/>
                        <a:t>Description</a:t>
                      </a:r>
                    </a:p>
                  </a:txBody>
                  <a:tcPr/>
                </a:tc>
                <a:extLst>
                  <a:ext uri="{0D108BD9-81ED-4DB2-BD59-A6C34878D82A}">
                    <a16:rowId xmlns:a16="http://schemas.microsoft.com/office/drawing/2014/main" val="1860695142"/>
                  </a:ext>
                </a:extLst>
              </a:tr>
              <a:tr h="0">
                <a:tc>
                  <a:txBody>
                    <a:bodyPr/>
                    <a:lstStyle/>
                    <a:p>
                      <a:pPr algn="l"/>
                      <a:r>
                        <a:rPr lang="en-US" sz="1400" b="1" dirty="0"/>
                        <a:t>Circulation Desk Operator – Limited</a:t>
                      </a:r>
                    </a:p>
                  </a:txBody>
                  <a:tcPr marL="45720" marR="4572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dirty="0"/>
                        <a:t>limited functions: loan, return, search &amp; view catalog and inventory</a:t>
                      </a:r>
                      <a:endParaRPr lang="en-US" sz="1400" dirty="0">
                        <a:solidFill>
                          <a:schemeClr val="tx1"/>
                        </a:solidFill>
                      </a:endParaRPr>
                    </a:p>
                  </a:txBody>
                  <a:tcPr marL="45720" marR="45720" anchor="ctr"/>
                </a:tc>
                <a:extLst>
                  <a:ext uri="{0D108BD9-81ED-4DB2-BD59-A6C34878D82A}">
                    <a16:rowId xmlns:a16="http://schemas.microsoft.com/office/drawing/2014/main" val="2158262360"/>
                  </a:ext>
                </a:extLst>
              </a:tr>
              <a:tr h="0">
                <a:tc>
                  <a:txBody>
                    <a:bodyPr/>
                    <a:lstStyle/>
                    <a:p>
                      <a:pPr algn="l"/>
                      <a:r>
                        <a:rPr lang="en-US" sz="1400" b="1" dirty="0"/>
                        <a:t>Circulation Desk Operator</a:t>
                      </a:r>
                    </a:p>
                  </a:txBody>
                  <a:tcPr marL="45720" marR="45720"/>
                </a:tc>
                <a:tc>
                  <a:txBody>
                    <a:bodyPr/>
                    <a:lstStyle/>
                    <a:p>
                      <a:pPr algn="l">
                        <a:lnSpc>
                          <a:spcPct val="90000"/>
                        </a:lnSpc>
                      </a:pPr>
                      <a:r>
                        <a:rPr lang="en-US" sz="1400" dirty="0"/>
                        <a:t>all rights of the “Limited” role;</a:t>
                      </a:r>
                      <a:r>
                        <a:rPr lang="en-US" sz="1400" baseline="0" dirty="0"/>
                        <a:t> </a:t>
                      </a:r>
                      <a:r>
                        <a:rPr lang="en-US" sz="1400" dirty="0"/>
                        <a:t>edit rights for user notes, due dates, some user blocks;</a:t>
                      </a:r>
                      <a:r>
                        <a:rPr lang="en-US" sz="1400" baseline="0" dirty="0"/>
                        <a:t> </a:t>
                      </a:r>
                      <a:r>
                        <a:rPr lang="en-US" sz="1400" dirty="0"/>
                        <a:t>view users, manage fines, mark items lost, backdate returns</a:t>
                      </a:r>
                      <a:endParaRPr lang="en-US" sz="1400" dirty="0">
                        <a:solidFill>
                          <a:schemeClr val="tx1"/>
                        </a:solidFill>
                      </a:endParaRPr>
                    </a:p>
                  </a:txBody>
                  <a:tcPr marL="45720" marR="45720" anchor="ctr"/>
                </a:tc>
                <a:extLst>
                  <a:ext uri="{0D108BD9-81ED-4DB2-BD59-A6C34878D82A}">
                    <a16:rowId xmlns:a16="http://schemas.microsoft.com/office/drawing/2014/main" val="1991248479"/>
                  </a:ext>
                </a:extLst>
              </a:tr>
              <a:tr h="0">
                <a:tc>
                  <a:txBody>
                    <a:bodyPr/>
                    <a:lstStyle/>
                    <a:p>
                      <a:pPr algn="l"/>
                      <a:r>
                        <a:rPr lang="en-US" sz="1400" b="1" dirty="0"/>
                        <a:t>Circulation Desk Manager</a:t>
                      </a:r>
                    </a:p>
                  </a:txBody>
                  <a:tcPr marL="45720" marR="45720"/>
                </a:tc>
                <a:tc>
                  <a:txBody>
                    <a:bodyPr/>
                    <a:lstStyle/>
                    <a:p>
                      <a:pPr algn="l">
                        <a:lnSpc>
                          <a:spcPct val="90000"/>
                        </a:lnSpc>
                      </a:pPr>
                      <a:r>
                        <a:rPr lang="en-US" sz="1400" dirty="0"/>
                        <a:t>same privileges</a:t>
                      </a:r>
                      <a:r>
                        <a:rPr lang="en-US" sz="1400" baseline="0" dirty="0"/>
                        <a:t> </a:t>
                      </a:r>
                      <a:r>
                        <a:rPr lang="en-US" sz="1400" dirty="0"/>
                        <a:t>as</a:t>
                      </a:r>
                      <a:r>
                        <a:rPr lang="en-US" sz="1400" baseline="0" dirty="0"/>
                        <a:t> Circulation Desk Operator; </a:t>
                      </a:r>
                      <a:r>
                        <a:rPr lang="en-US" sz="1400" dirty="0"/>
                        <a:t>more extensive user edit and analytics rights;</a:t>
                      </a:r>
                      <a:r>
                        <a:rPr lang="en-US" sz="1400" baseline="0" dirty="0"/>
                        <a:t> b</a:t>
                      </a:r>
                      <a:r>
                        <a:rPr lang="en-US" sz="1400" dirty="0"/>
                        <a:t>locks can be configured to require manager override</a:t>
                      </a:r>
                      <a:endParaRPr lang="en-US" sz="1400" dirty="0">
                        <a:solidFill>
                          <a:schemeClr val="tx1"/>
                        </a:solidFill>
                      </a:endParaRPr>
                    </a:p>
                  </a:txBody>
                  <a:tcPr marL="45720" marR="45720" anchor="ctr"/>
                </a:tc>
                <a:extLst>
                  <a:ext uri="{0D108BD9-81ED-4DB2-BD59-A6C34878D82A}">
                    <a16:rowId xmlns:a16="http://schemas.microsoft.com/office/drawing/2014/main" val="3529980396"/>
                  </a:ext>
                </a:extLst>
              </a:tr>
              <a:tr h="0">
                <a:tc>
                  <a:txBody>
                    <a:bodyPr/>
                    <a:lstStyle/>
                    <a:p>
                      <a:pPr algn="l"/>
                      <a:r>
                        <a:rPr lang="en-US" sz="1400" b="1" dirty="0"/>
                        <a:t>Fulfillment Services Operator</a:t>
                      </a:r>
                    </a:p>
                  </a:txBody>
                  <a:tcPr marL="45720" marR="45720"/>
                </a:tc>
                <a:tc>
                  <a:txBody>
                    <a:bodyPr/>
                    <a:lstStyle/>
                    <a:p>
                      <a:pPr algn="l" rtl="1"/>
                      <a:r>
                        <a:rPr lang="en-US" sz="1400" baseline="0" dirty="0"/>
                        <a:t>manages the library's fulfillment services related to course reserves and reading lists, as well as move requests</a:t>
                      </a:r>
                      <a:endParaRPr lang="en-US" sz="1400" baseline="0" dirty="0">
                        <a:solidFill>
                          <a:schemeClr val="tx1"/>
                        </a:solidFill>
                        <a:latin typeface="+mn-lt"/>
                      </a:endParaRPr>
                    </a:p>
                  </a:txBody>
                  <a:tcPr marL="45720" marR="45720" anchor="ctr"/>
                </a:tc>
                <a:extLst>
                  <a:ext uri="{0D108BD9-81ED-4DB2-BD59-A6C34878D82A}">
                    <a16:rowId xmlns:a16="http://schemas.microsoft.com/office/drawing/2014/main" val="180935797"/>
                  </a:ext>
                </a:extLst>
              </a:tr>
              <a:tr h="0">
                <a:tc>
                  <a:txBody>
                    <a:bodyPr/>
                    <a:lstStyle/>
                    <a:p>
                      <a:pPr algn="l"/>
                      <a:r>
                        <a:rPr lang="en-US" sz="1400" b="1" dirty="0"/>
                        <a:t>Fulfillment Services Manager</a:t>
                      </a:r>
                    </a:p>
                  </a:txBody>
                  <a:tcPr marL="45720" marR="4572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aseline="0" dirty="0"/>
                        <a:t>manages the library's authoritative fulfillment services actions, such as the course reading list assignments</a:t>
                      </a:r>
                      <a:endParaRPr lang="en-US" sz="1400" b="0" baseline="0" dirty="0">
                        <a:solidFill>
                          <a:schemeClr val="tx1"/>
                        </a:solidFill>
                        <a:latin typeface="+mn-lt"/>
                      </a:endParaRPr>
                    </a:p>
                  </a:txBody>
                  <a:tcPr marL="45720" marR="45720" anchor="ctr"/>
                </a:tc>
                <a:extLst>
                  <a:ext uri="{0D108BD9-81ED-4DB2-BD59-A6C34878D82A}">
                    <a16:rowId xmlns:a16="http://schemas.microsoft.com/office/drawing/2014/main" val="1074360809"/>
                  </a:ext>
                </a:extLst>
              </a:tr>
              <a:tr h="0">
                <a:tc>
                  <a:txBody>
                    <a:bodyPr/>
                    <a:lstStyle/>
                    <a:p>
                      <a:pPr algn="l"/>
                      <a:r>
                        <a:rPr lang="en-US" sz="1400" b="1" dirty="0"/>
                        <a:t>Work Order Operator</a:t>
                      </a:r>
                    </a:p>
                  </a:txBody>
                  <a:tcPr marL="45720" marR="4572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aseline="0" dirty="0"/>
                        <a:t>manages internal library requests such as digitization activities</a:t>
                      </a:r>
                      <a:endParaRPr lang="en-US" sz="1400" baseline="0" dirty="0">
                        <a:solidFill>
                          <a:schemeClr val="tx1"/>
                        </a:solidFill>
                        <a:latin typeface="+mn-lt"/>
                        <a:ea typeface="Verdana" pitchFamily="34" charset="0"/>
                        <a:cs typeface="Verdana" pitchFamily="34" charset="0"/>
                      </a:endParaRPr>
                    </a:p>
                  </a:txBody>
                  <a:tcPr marL="45720" marR="45720" anchor="ctr"/>
                </a:tc>
                <a:extLst>
                  <a:ext uri="{0D108BD9-81ED-4DB2-BD59-A6C34878D82A}">
                    <a16:rowId xmlns:a16="http://schemas.microsoft.com/office/drawing/2014/main" val="3554208639"/>
                  </a:ext>
                </a:extLst>
              </a:tr>
              <a:tr h="0">
                <a:tc>
                  <a:txBody>
                    <a:bodyPr/>
                    <a:lstStyle/>
                    <a:p>
                      <a:pPr algn="l"/>
                      <a:r>
                        <a:rPr lang="en-US" sz="1400" b="1" dirty="0"/>
                        <a:t>Requests Operator</a:t>
                      </a:r>
                    </a:p>
                  </a:txBody>
                  <a:tcPr marL="45720" marR="45720"/>
                </a:tc>
                <a:tc>
                  <a:txBody>
                    <a:bodyPr/>
                    <a:lstStyle/>
                    <a:p>
                      <a:pPr algn="l" rtl="1">
                        <a:lnSpc>
                          <a:spcPct val="90000"/>
                        </a:lnSpc>
                      </a:pPr>
                      <a:r>
                        <a:rPr lang="en-US" sz="1400" baseline="0" dirty="0"/>
                        <a:t>manages the steps of the requests fulfillment, including creating requests, picking up items from shelves, placing items in transit and on hold shelves</a:t>
                      </a:r>
                      <a:endParaRPr lang="en-US" sz="1400" baseline="0" dirty="0">
                        <a:solidFill>
                          <a:schemeClr val="tx1"/>
                        </a:solidFill>
                        <a:latin typeface="+mn-lt"/>
                        <a:ea typeface="Verdana" pitchFamily="34" charset="0"/>
                        <a:cs typeface="Verdana" pitchFamily="34" charset="0"/>
                      </a:endParaRPr>
                    </a:p>
                  </a:txBody>
                  <a:tcPr marL="45720" marR="45720" anchor="ctr"/>
                </a:tc>
                <a:extLst>
                  <a:ext uri="{0D108BD9-81ED-4DB2-BD59-A6C34878D82A}">
                    <a16:rowId xmlns:a16="http://schemas.microsoft.com/office/drawing/2014/main" val="1070268889"/>
                  </a:ext>
                </a:extLst>
              </a:tr>
              <a:tr h="0">
                <a:tc>
                  <a:txBody>
                    <a:bodyPr/>
                    <a:lstStyle/>
                    <a:p>
                      <a:pPr algn="l"/>
                      <a:r>
                        <a:rPr lang="en-US" sz="1400" b="1" dirty="0"/>
                        <a:t>Fulfillment Administrator</a:t>
                      </a:r>
                    </a:p>
                  </a:txBody>
                  <a:tcPr marL="45720" marR="45720"/>
                </a:tc>
                <a:tc>
                  <a:txBody>
                    <a:bodyPr/>
                    <a:lstStyle/>
                    <a:p>
                      <a:pPr algn="l" rtl="1">
                        <a:lnSpc>
                          <a:spcPct val="90000"/>
                        </a:lnSpc>
                      </a:pPr>
                      <a:r>
                        <a:rPr lang="en-US" sz="1400" u="none" strike="noStrike" kern="1200" baseline="0" dirty="0"/>
                        <a:t>manages fulfillment-related configurations, such as policies, terms of use, fulfillment units, and circulation desks </a:t>
                      </a:r>
                      <a:endParaRPr lang="en-US" sz="1400" baseline="0" dirty="0">
                        <a:solidFill>
                          <a:schemeClr val="tx1"/>
                        </a:solidFill>
                        <a:latin typeface="+mn-lt"/>
                        <a:ea typeface="Verdana" pitchFamily="34" charset="0"/>
                        <a:cs typeface="Verdana" pitchFamily="34" charset="0"/>
                      </a:endParaRPr>
                    </a:p>
                  </a:txBody>
                  <a:tcPr marL="45720" marR="45720" anchor="ctr"/>
                </a:tc>
                <a:extLst>
                  <a:ext uri="{0D108BD9-81ED-4DB2-BD59-A6C34878D82A}">
                    <a16:rowId xmlns:a16="http://schemas.microsoft.com/office/drawing/2014/main" val="2473733248"/>
                  </a:ext>
                </a:extLst>
              </a:tr>
            </a:tbl>
          </a:graphicData>
        </a:graphic>
      </p:graphicFrame>
    </p:spTree>
    <p:extLst>
      <p:ext uri="{BB962C8B-B14F-4D97-AF65-F5344CB8AC3E}">
        <p14:creationId xmlns:p14="http://schemas.microsoft.com/office/powerpoint/2010/main" val="287723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BFB531-4831-40CA-A658-1D2F47D07051}"/>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463ABB74-4205-4B02-B6F8-775BF3585A01}"/>
              </a:ext>
            </a:extLst>
          </p:cNvPr>
          <p:cNvSpPr>
            <a:spLocks noGrp="1"/>
          </p:cNvSpPr>
          <p:nvPr>
            <p:ph type="title"/>
          </p:nvPr>
        </p:nvSpPr>
        <p:spPr/>
        <p:txBody>
          <a:bodyPr/>
          <a:lstStyle/>
          <a:p>
            <a:r>
              <a:rPr lang="en-US" dirty="0"/>
              <a:t>Loan Items via Manage Patron Services</a:t>
            </a:r>
          </a:p>
        </p:txBody>
      </p:sp>
      <p:pic>
        <p:nvPicPr>
          <p:cNvPr id="5" name="Picture 4">
            <a:extLst>
              <a:ext uri="{FF2B5EF4-FFF2-40B4-BE49-F238E27FC236}">
                <a16:creationId xmlns:a16="http://schemas.microsoft.com/office/drawing/2014/main" id="{DFF3D3A6-3A83-43AB-9246-24FF6C394691}"/>
              </a:ext>
            </a:extLst>
          </p:cNvPr>
          <p:cNvPicPr>
            <a:picLocks noChangeAspect="1"/>
          </p:cNvPicPr>
          <p:nvPr/>
        </p:nvPicPr>
        <p:blipFill>
          <a:blip r:embed="rId2"/>
          <a:stretch>
            <a:fillRect/>
          </a:stretch>
        </p:blipFill>
        <p:spPr>
          <a:xfrm>
            <a:off x="399007" y="708251"/>
            <a:ext cx="1667697" cy="120700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2BECC3BC-F6F8-4F26-B18E-7DE93D899962}"/>
              </a:ext>
            </a:extLst>
          </p:cNvPr>
          <p:cNvPicPr>
            <a:picLocks noChangeAspect="1"/>
          </p:cNvPicPr>
          <p:nvPr/>
        </p:nvPicPr>
        <p:blipFill>
          <a:blip r:embed="rId3"/>
          <a:stretch>
            <a:fillRect/>
          </a:stretch>
        </p:blipFill>
        <p:spPr>
          <a:xfrm>
            <a:off x="2079351" y="708251"/>
            <a:ext cx="6813129" cy="121016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F8AF3472-5A11-4065-A847-F2C43EE5995C}"/>
              </a:ext>
            </a:extLst>
          </p:cNvPr>
          <p:cNvPicPr>
            <a:picLocks noChangeAspect="1"/>
          </p:cNvPicPr>
          <p:nvPr/>
        </p:nvPicPr>
        <p:blipFill>
          <a:blip r:embed="rId4"/>
          <a:stretch>
            <a:fillRect/>
          </a:stretch>
        </p:blipFill>
        <p:spPr>
          <a:xfrm>
            <a:off x="415637" y="2067694"/>
            <a:ext cx="8312727" cy="25514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8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08D4E-180C-4E87-B032-99125F9E7B47}"/>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6FBFB061-C346-46D4-8443-15EF89CD51A5}"/>
              </a:ext>
            </a:extLst>
          </p:cNvPr>
          <p:cNvSpPr>
            <a:spLocks noGrp="1"/>
          </p:cNvSpPr>
          <p:nvPr>
            <p:ph type="title"/>
          </p:nvPr>
        </p:nvSpPr>
        <p:spPr/>
        <p:txBody>
          <a:bodyPr/>
          <a:lstStyle/>
          <a:p>
            <a:r>
              <a:rPr lang="en-US" dirty="0"/>
              <a:t>Loaned Items</a:t>
            </a:r>
          </a:p>
        </p:txBody>
      </p:sp>
      <p:pic>
        <p:nvPicPr>
          <p:cNvPr id="5" name="Picture 4">
            <a:extLst>
              <a:ext uri="{FF2B5EF4-FFF2-40B4-BE49-F238E27FC236}">
                <a16:creationId xmlns:a16="http://schemas.microsoft.com/office/drawing/2014/main" id="{086396FD-B7AF-4C28-8E38-7485CA99B0B3}"/>
              </a:ext>
            </a:extLst>
          </p:cNvPr>
          <p:cNvPicPr>
            <a:picLocks noChangeAspect="1"/>
          </p:cNvPicPr>
          <p:nvPr/>
        </p:nvPicPr>
        <p:blipFill>
          <a:blip r:embed="rId2"/>
          <a:stretch>
            <a:fillRect/>
          </a:stretch>
        </p:blipFill>
        <p:spPr>
          <a:xfrm>
            <a:off x="415637" y="783414"/>
            <a:ext cx="8312727" cy="35766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656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58BD3-8A0D-4504-91D8-323367912EB2}"/>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1E7ACA50-CCAC-4865-8EB0-B3595E267B1E}"/>
              </a:ext>
            </a:extLst>
          </p:cNvPr>
          <p:cNvSpPr>
            <a:spLocks noGrp="1"/>
          </p:cNvSpPr>
          <p:nvPr>
            <p:ph type="title"/>
          </p:nvPr>
        </p:nvSpPr>
        <p:spPr/>
        <p:txBody>
          <a:bodyPr/>
          <a:lstStyle/>
          <a:p>
            <a:r>
              <a:rPr lang="en-US" dirty="0"/>
              <a:t>Create Item (If Necessary)</a:t>
            </a:r>
          </a:p>
        </p:txBody>
      </p:sp>
      <p:pic>
        <p:nvPicPr>
          <p:cNvPr id="5" name="Picture 4">
            <a:extLst>
              <a:ext uri="{FF2B5EF4-FFF2-40B4-BE49-F238E27FC236}">
                <a16:creationId xmlns:a16="http://schemas.microsoft.com/office/drawing/2014/main" id="{B5593630-186B-42C3-B939-43557A9DF6EC}"/>
              </a:ext>
            </a:extLst>
          </p:cNvPr>
          <p:cNvPicPr>
            <a:picLocks noChangeAspect="1"/>
          </p:cNvPicPr>
          <p:nvPr/>
        </p:nvPicPr>
        <p:blipFill rotWithShape="1">
          <a:blip r:embed="rId2"/>
          <a:srcRect b="39933"/>
          <a:stretch/>
        </p:blipFill>
        <p:spPr>
          <a:xfrm>
            <a:off x="415637" y="783414"/>
            <a:ext cx="8312727" cy="2148376"/>
          </a:xfrm>
          <a:prstGeom prst="rect">
            <a:avLst/>
          </a:prstGeom>
          <a:ln>
            <a:noFill/>
          </a:ln>
          <a:effectLst>
            <a:outerShdw blurRad="190500" algn="tl" rotWithShape="0">
              <a:srgbClr val="000000">
                <a:alpha val="70000"/>
              </a:srgbClr>
            </a:outerShdw>
          </a:effectLst>
        </p:spPr>
      </p:pic>
      <p:sp>
        <p:nvSpPr>
          <p:cNvPr id="6" name="Rectangle: Rounded Corners 5">
            <a:extLst>
              <a:ext uri="{FF2B5EF4-FFF2-40B4-BE49-F238E27FC236}">
                <a16:creationId xmlns:a16="http://schemas.microsoft.com/office/drawing/2014/main" id="{A3FAC126-32F8-4E0F-8066-81E40B668523}"/>
              </a:ext>
            </a:extLst>
          </p:cNvPr>
          <p:cNvSpPr/>
          <p:nvPr/>
        </p:nvSpPr>
        <p:spPr>
          <a:xfrm>
            <a:off x="4644008" y="2626340"/>
            <a:ext cx="576064" cy="2160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2AF57EF-B8FC-4EF9-B3E6-87C4D8AA046F}"/>
              </a:ext>
            </a:extLst>
          </p:cNvPr>
          <p:cNvPicPr>
            <a:picLocks noChangeAspect="1"/>
          </p:cNvPicPr>
          <p:nvPr/>
        </p:nvPicPr>
        <p:blipFill>
          <a:blip r:embed="rId3"/>
          <a:stretch>
            <a:fillRect/>
          </a:stretch>
        </p:blipFill>
        <p:spPr>
          <a:xfrm>
            <a:off x="1145945" y="3021670"/>
            <a:ext cx="6852111" cy="2070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565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A58C3-13FD-43FB-987B-6F5352A186A4}"/>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F956992B-658D-4B63-8E37-90DC1CEE93AC}"/>
              </a:ext>
            </a:extLst>
          </p:cNvPr>
          <p:cNvSpPr>
            <a:spLocks noGrp="1"/>
          </p:cNvSpPr>
          <p:nvPr>
            <p:ph type="title"/>
          </p:nvPr>
        </p:nvSpPr>
        <p:spPr/>
        <p:txBody>
          <a:bodyPr/>
          <a:lstStyle/>
          <a:p>
            <a:r>
              <a:rPr lang="en-US"/>
              <a:t>View All Loans</a:t>
            </a:r>
          </a:p>
        </p:txBody>
      </p:sp>
      <p:pic>
        <p:nvPicPr>
          <p:cNvPr id="5" name="Picture 4">
            <a:extLst>
              <a:ext uri="{FF2B5EF4-FFF2-40B4-BE49-F238E27FC236}">
                <a16:creationId xmlns:a16="http://schemas.microsoft.com/office/drawing/2014/main" id="{496FC21C-3F9F-4FF2-9924-0888923D0CBA}"/>
              </a:ext>
            </a:extLst>
          </p:cNvPr>
          <p:cNvPicPr>
            <a:picLocks noChangeAspect="1"/>
          </p:cNvPicPr>
          <p:nvPr/>
        </p:nvPicPr>
        <p:blipFill>
          <a:blip r:embed="rId2"/>
          <a:stretch>
            <a:fillRect/>
          </a:stretch>
        </p:blipFill>
        <p:spPr>
          <a:xfrm>
            <a:off x="415637" y="755460"/>
            <a:ext cx="8312727" cy="3632579"/>
          </a:xfrm>
          <a:prstGeom prst="rect">
            <a:avLst/>
          </a:prstGeom>
        </p:spPr>
      </p:pic>
    </p:spTree>
    <p:extLst>
      <p:ext uri="{BB962C8B-B14F-4D97-AF65-F5344CB8AC3E}">
        <p14:creationId xmlns:p14="http://schemas.microsoft.com/office/powerpoint/2010/main" val="140613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Loan Items</a:t>
            </a:r>
          </a:p>
        </p:txBody>
      </p:sp>
      <p:sp>
        <p:nvSpPr>
          <p:cNvPr id="231427" name="Rectangle 3"/>
          <p:cNvSpPr>
            <a:spLocks noGrp="1" noChangeArrowheads="1"/>
          </p:cNvSpPr>
          <p:nvPr>
            <p:ph type="body" idx="4294967295"/>
          </p:nvPr>
        </p:nvSpPr>
        <p:spPr>
          <a:xfrm>
            <a:off x="1519238" y="872729"/>
            <a:ext cx="6105525" cy="604479"/>
          </a:xfrm>
        </p:spPr>
        <p:txBody>
          <a:bodyPr/>
          <a:lstStyle/>
          <a:p>
            <a:pPr marL="0" indent="0">
              <a:lnSpc>
                <a:spcPct val="90000"/>
              </a:lnSpc>
              <a:buNone/>
            </a:pPr>
            <a:r>
              <a:rPr lang="en-US" sz="1800" dirty="0">
                <a:solidFill>
                  <a:srgbClr val="3E4C56"/>
                </a:solidFill>
              </a:rPr>
              <a:t>View all loans on user record by changing loan display to </a:t>
            </a:r>
            <a:r>
              <a:rPr lang="en-US" sz="1800" i="1" dirty="0">
                <a:solidFill>
                  <a:srgbClr val="3E4C56"/>
                </a:solidFill>
              </a:rPr>
              <a:t>All: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765" y="1650030"/>
            <a:ext cx="6707551" cy="2563534"/>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flipV="1">
            <a:off x="5090468" y="2715769"/>
            <a:ext cx="1296169" cy="234480"/>
          </a:xfrm>
          <a:prstGeom prst="rect">
            <a:avLst/>
          </a:prstGeom>
          <a:noFill/>
          <a:ln w="38100" cap="flat" cmpd="sng" algn="ctr">
            <a:solidFill>
              <a:srgbClr val="2C4D82"/>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dirty="0">
              <a:latin typeface="Arial" pitchFamily="34" charset="0"/>
              <a:cs typeface="Arial" pitchFamily="34" charset="0"/>
            </a:endParaRPr>
          </a:p>
        </p:txBody>
      </p:sp>
    </p:spTree>
    <p:extLst>
      <p:ext uri="{BB962C8B-B14F-4D97-AF65-F5344CB8AC3E}">
        <p14:creationId xmlns:p14="http://schemas.microsoft.com/office/powerpoint/2010/main" val="212864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Loan Items</a:t>
            </a:r>
          </a:p>
        </p:txBody>
      </p:sp>
      <p:sp>
        <p:nvSpPr>
          <p:cNvPr id="231427" name="Rectangle 3"/>
          <p:cNvSpPr>
            <a:spLocks noGrp="1" noChangeArrowheads="1"/>
          </p:cNvSpPr>
          <p:nvPr>
            <p:ph type="body" idx="4294967295"/>
          </p:nvPr>
        </p:nvSpPr>
        <p:spPr>
          <a:xfrm>
            <a:off x="1432391" y="757114"/>
            <a:ext cx="6105525" cy="690890"/>
          </a:xfrm>
        </p:spPr>
        <p:txBody>
          <a:bodyPr/>
          <a:lstStyle/>
          <a:p>
            <a:pPr marL="0" indent="0">
              <a:lnSpc>
                <a:spcPct val="90000"/>
              </a:lnSpc>
              <a:buNone/>
            </a:pPr>
            <a:r>
              <a:rPr lang="en-US" sz="1800" dirty="0">
                <a:solidFill>
                  <a:srgbClr val="3E4C56"/>
                </a:solidFill>
              </a:rPr>
              <a:t>View additional options for item via </a:t>
            </a:r>
            <a:r>
              <a:rPr lang="en-US" sz="1800" i="1" dirty="0">
                <a:solidFill>
                  <a:srgbClr val="3E4C56"/>
                </a:solidFill>
              </a:rPr>
              <a:t>Actions</a:t>
            </a:r>
            <a:r>
              <a:rPr lang="en-US" sz="1800" dirty="0">
                <a:solidFill>
                  <a:srgbClr val="3E4C56"/>
                </a:solidFill>
              </a:rPr>
              <a:t> button: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464" y="1102759"/>
            <a:ext cx="5790806" cy="2304300"/>
          </a:xfrm>
          <a:prstGeom prst="rect">
            <a:avLst/>
          </a:prstGeom>
          <a:noFill/>
          <a:ln>
            <a:noFill/>
          </a:ln>
          <a:effectLst>
            <a:glow rad="635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45" y="2686966"/>
            <a:ext cx="542925" cy="236458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50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lstStyle/>
          <a:p>
            <a:r>
              <a:rPr lang="en-US" dirty="0"/>
              <a:t>Return Items</a:t>
            </a:r>
          </a:p>
        </p:txBody>
      </p:sp>
      <p:sp>
        <p:nvSpPr>
          <p:cNvPr id="231427" name="Rectangle 3"/>
          <p:cNvSpPr>
            <a:spLocks noGrp="1" noChangeArrowheads="1"/>
          </p:cNvSpPr>
          <p:nvPr>
            <p:ph type="body" idx="4294967295"/>
          </p:nvPr>
        </p:nvSpPr>
        <p:spPr>
          <a:xfrm>
            <a:off x="1317176" y="872728"/>
            <a:ext cx="6480844" cy="431657"/>
          </a:xfrm>
        </p:spPr>
        <p:txBody>
          <a:bodyPr/>
          <a:lstStyle/>
          <a:p>
            <a:pPr marL="0" indent="0">
              <a:lnSpc>
                <a:spcPct val="90000"/>
              </a:lnSpc>
              <a:buNone/>
            </a:pPr>
            <a:r>
              <a:rPr lang="en-US" sz="1800" dirty="0">
                <a:solidFill>
                  <a:srgbClr val="3E4C56"/>
                </a:solidFill>
              </a:rPr>
              <a:t>Return items via Manage Patron Services, second tab:</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569" y="1646635"/>
            <a:ext cx="4614863" cy="1850231"/>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2987794" y="2830984"/>
            <a:ext cx="728735" cy="201626"/>
          </a:xfrm>
          <a:prstGeom prst="rect">
            <a:avLst/>
          </a:prstGeom>
          <a:noFill/>
          <a:ln w="38100" cap="flat" cmpd="sng" algn="ctr">
            <a:solidFill>
              <a:srgbClr val="2B4F85"/>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221541131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6259</TotalTime>
  <Words>1795</Words>
  <Application>Microsoft Office PowerPoint</Application>
  <PresentationFormat>On-screen Show (16:9)</PresentationFormat>
  <Paragraphs>132</Paragraphs>
  <Slides>16</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Calibri Light</vt:lpstr>
      <vt:lpstr>Times New Roman</vt:lpstr>
      <vt:lpstr>Verdana</vt:lpstr>
      <vt:lpstr>IGeLU_2016_16X9 (1)</vt:lpstr>
      <vt:lpstr>Patron Services</vt:lpstr>
      <vt:lpstr>Fulfillment User Roles</vt:lpstr>
      <vt:lpstr>Loan Items via Manage Patron Services</vt:lpstr>
      <vt:lpstr>Loaned Items</vt:lpstr>
      <vt:lpstr>Create Item (If Necessary)</vt:lpstr>
      <vt:lpstr>View All Loans</vt:lpstr>
      <vt:lpstr>Loan Items</vt:lpstr>
      <vt:lpstr>Loan Items</vt:lpstr>
      <vt:lpstr>Return Items</vt:lpstr>
      <vt:lpstr>Return Items</vt:lpstr>
      <vt:lpstr>Return Items</vt:lpstr>
      <vt:lpstr>Renew Items</vt:lpstr>
      <vt:lpstr>View Requests</vt:lpstr>
      <vt:lpstr>Hands-On Activity</vt:lpstr>
      <vt:lpstr>Fines and Fees</vt:lpstr>
      <vt:lpstr>Fines and Fees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Connie Braun</cp:lastModifiedBy>
  <cp:revision>445</cp:revision>
  <dcterms:created xsi:type="dcterms:W3CDTF">2017-01-02T15:10:30Z</dcterms:created>
  <dcterms:modified xsi:type="dcterms:W3CDTF">2019-03-15T16:30:16Z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