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2" r:id="rId2"/>
    <p:sldId id="303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000000"/>
    <a:srgbClr val="92D3DF"/>
    <a:srgbClr val="53B9CD"/>
    <a:srgbClr val="50CFDA"/>
    <a:srgbClr val="DEE4FA"/>
    <a:srgbClr val="486AE5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5" autoAdjust="0"/>
    <p:restoredTop sz="95067" autoAdjust="0"/>
  </p:normalViewPr>
  <p:slideViewPr>
    <p:cSldViewPr>
      <p:cViewPr varScale="1">
        <p:scale>
          <a:sx n="110" d="100"/>
          <a:sy n="110" d="100"/>
        </p:scale>
        <p:origin x="120" y="4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6" y="-60986"/>
            <a:ext cx="9143999" cy="321688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AB3B9CF-95BB-432A-BDB8-C551CE5AC6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9860F54-6473-42B9-9C70-2120A13EDC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E0AA6E8-5C67-4218-B9D9-F0A61180B1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" y="0"/>
            <a:ext cx="9141291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19BA8FF-75EB-4AF8-8E79-7820FDCF47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0214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2019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9" r:id="rId7"/>
    <p:sldLayoutId id="2147483805" r:id="rId8"/>
    <p:sldLayoutId id="214748376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810" r:id="rId18"/>
    <p:sldLayoutId id="2147483764" r:id="rId19"/>
    <p:sldLayoutId id="2147483793" r:id="rId20"/>
    <p:sldLayoutId id="2147483802" r:id="rId21"/>
    <p:sldLayoutId id="2147483813" r:id="rId22"/>
    <p:sldLayoutId id="2147483814" r:id="rId2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Course Reserves and Reading Lists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3A5AA5-8D71-42FF-B603-605CB78796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086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3A8EE-6740-42A8-9674-A825F97E26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9E5C80-5357-48BB-A8BB-AE4D031CA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Options: Scan-In Items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5629DD-860B-4F36-83BB-8FEC5A6E4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42" y="1018000"/>
            <a:ext cx="8654578" cy="2079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87EB9E-5C1D-442B-9437-F49EE2E9B5F1}"/>
              </a:ext>
            </a:extLst>
          </p:cNvPr>
          <p:cNvSpPr/>
          <p:nvPr/>
        </p:nvSpPr>
        <p:spPr bwMode="auto">
          <a:xfrm>
            <a:off x="683568" y="2837881"/>
            <a:ext cx="3807445" cy="23566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32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CBA554-EA6D-43C4-9605-020E2CE45F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2ABB68-B234-4967-ACA7-09F38B292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Roles</a:t>
            </a:r>
          </a:p>
        </p:txBody>
      </p:sp>
      <p:pic>
        <p:nvPicPr>
          <p:cNvPr id="5" name="Picture 2" descr="Image result for course reserves librarian">
            <a:extLst>
              <a:ext uri="{FF2B5EF4-FFF2-40B4-BE49-F238E27FC236}">
                <a16:creationId xmlns:a16="http://schemas.microsoft.com/office/drawing/2014/main" id="{5C7559D4-1D4F-48C7-9B33-A061B9777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9"/>
          <a:stretch/>
        </p:blipFill>
        <p:spPr bwMode="auto">
          <a:xfrm>
            <a:off x="1132183" y="714074"/>
            <a:ext cx="6890969" cy="446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06E9E5-6BD2-45A3-AE6D-30BC00A33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Course Reserves Operator</a:t>
            </a:r>
            <a:r>
              <a:rPr lang="en-US" dirty="0">
                <a:solidFill>
                  <a:schemeClr val="tx1"/>
                </a:solidFill>
              </a:rPr>
              <a:t> – Manages courses, lists, and associated inventory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Course Reserves Manager</a:t>
            </a:r>
            <a:r>
              <a:rPr lang="en-US" dirty="0">
                <a:solidFill>
                  <a:schemeClr val="tx1"/>
                </a:solidFill>
              </a:rPr>
              <a:t> – As above, with the ability to reassign reading list ownership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Fulfillment Services Operator &amp; Manager</a:t>
            </a:r>
            <a:r>
              <a:rPr lang="en-US" dirty="0">
                <a:solidFill>
                  <a:schemeClr val="tx1"/>
                </a:solidFill>
              </a:rPr>
              <a:t> – Course &amp; list management plus additional request management rights</a:t>
            </a:r>
          </a:p>
        </p:txBody>
      </p:sp>
    </p:spTree>
    <p:extLst>
      <p:ext uri="{BB962C8B-B14F-4D97-AF65-F5344CB8AC3E}">
        <p14:creationId xmlns:p14="http://schemas.microsoft.com/office/powerpoint/2010/main" val="890158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C5687F-DE6F-483E-8DE5-6F359499B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287457-EBB3-47A8-9D7B-71A068BD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Reserves Workflow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28AEDF63-0BD5-41BD-AF5E-614E73238349}"/>
              </a:ext>
            </a:extLst>
          </p:cNvPr>
          <p:cNvSpPr/>
          <p:nvPr/>
        </p:nvSpPr>
        <p:spPr bwMode="auto">
          <a:xfrm>
            <a:off x="3981524" y="708251"/>
            <a:ext cx="1180954" cy="86411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ctr" anchorCtr="1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Resolve citations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E584FD73-BC67-4944-88FB-0596D83E39CC}"/>
              </a:ext>
            </a:extLst>
          </p:cNvPr>
          <p:cNvSpPr/>
          <p:nvPr/>
        </p:nvSpPr>
        <p:spPr bwMode="auto">
          <a:xfrm>
            <a:off x="3980680" y="1802795"/>
            <a:ext cx="1180954" cy="8641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ctr" anchorCtr="1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Staff chooses action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A74D30C6-6541-4813-9DED-27D24ED6C5FA}"/>
              </a:ext>
            </a:extLst>
          </p:cNvPr>
          <p:cNvSpPr/>
          <p:nvPr/>
        </p:nvSpPr>
        <p:spPr bwMode="auto">
          <a:xfrm>
            <a:off x="3269424" y="2954945"/>
            <a:ext cx="1180954" cy="864113"/>
          </a:xfrm>
          <a:prstGeom prst="roundRect">
            <a:avLst/>
          </a:prstGeom>
          <a:solidFill>
            <a:srgbClr val="E68900"/>
          </a:soli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68580" tIns="34290" rIns="68580" bIns="34290" numCol="1" rtlCol="0" anchor="ctr" anchorCtr="1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Move items to reserves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B95A0B89-6029-4086-8340-2A233FAC75CA}"/>
              </a:ext>
            </a:extLst>
          </p:cNvPr>
          <p:cNvSpPr/>
          <p:nvPr/>
        </p:nvSpPr>
        <p:spPr bwMode="auto">
          <a:xfrm>
            <a:off x="3980680" y="4107095"/>
            <a:ext cx="1180954" cy="864113"/>
          </a:xfrm>
          <a:prstGeom prst="roundRect">
            <a:avLst/>
          </a:prstGeom>
          <a:solidFill>
            <a:srgbClr val="62D13B"/>
          </a:soli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68580" tIns="34290" rIns="68580" bIns="34290" numCol="1" rtlCol="0" anchor="ctr" anchorCtr="1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Publish to Discovery</a:t>
            </a: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97A1606C-19A3-42AC-888A-1F4D362322CE}"/>
              </a:ext>
            </a:extLst>
          </p:cNvPr>
          <p:cNvSpPr/>
          <p:nvPr/>
        </p:nvSpPr>
        <p:spPr bwMode="auto">
          <a:xfrm>
            <a:off x="6026589" y="2954945"/>
            <a:ext cx="1180954" cy="864113"/>
          </a:xfrm>
          <a:prstGeom prst="roundRect">
            <a:avLst/>
          </a:prstGeom>
          <a:solidFill>
            <a:srgbClr val="E68900"/>
          </a:soli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68580" tIns="34290" rIns="68580" bIns="34290" numCol="1" rtlCol="0" anchor="ctr" anchorCtr="1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Create temporary item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F68AED9-0426-46DC-913A-8DBD7C74909D}"/>
              </a:ext>
            </a:extLst>
          </p:cNvPr>
          <p:cNvCxnSpPr>
            <a:stCxn id="5" idx="2"/>
            <a:endCxn id="6" idx="0"/>
          </p:cNvCxnSpPr>
          <p:nvPr/>
        </p:nvCxnSpPr>
        <p:spPr bwMode="auto">
          <a:xfrm flipH="1">
            <a:off x="4571157" y="1572364"/>
            <a:ext cx="844" cy="2304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2B4F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77D5C55F-3FAE-45A7-A4A1-E88FB4911B4D}"/>
              </a:ext>
            </a:extLst>
          </p:cNvPr>
          <p:cNvSpPr/>
          <p:nvPr/>
        </p:nvSpPr>
        <p:spPr bwMode="auto">
          <a:xfrm>
            <a:off x="1890841" y="708251"/>
            <a:ext cx="1180954" cy="8641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ctr" anchorCtr="1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Citations added to Alma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EC99805-4D20-48C8-8C12-581894D9F8BC}"/>
              </a:ext>
            </a:extLst>
          </p:cNvPr>
          <p:cNvCxnSpPr>
            <a:stCxn id="11" idx="3"/>
            <a:endCxn id="5" idx="1"/>
          </p:cNvCxnSpPr>
          <p:nvPr/>
        </p:nvCxnSpPr>
        <p:spPr bwMode="auto">
          <a:xfrm>
            <a:off x="3071795" y="1140308"/>
            <a:ext cx="90972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2B4F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ounded Rectangle 20">
            <a:extLst>
              <a:ext uri="{FF2B5EF4-FFF2-40B4-BE49-F238E27FC236}">
                <a16:creationId xmlns:a16="http://schemas.microsoft.com/office/drawing/2014/main" id="{2E86D6F5-5336-44F5-9394-A19C5B63E785}"/>
              </a:ext>
            </a:extLst>
          </p:cNvPr>
          <p:cNvSpPr/>
          <p:nvPr/>
        </p:nvSpPr>
        <p:spPr bwMode="auto">
          <a:xfrm>
            <a:off x="1890840" y="2954945"/>
            <a:ext cx="1180954" cy="864113"/>
          </a:xfrm>
          <a:prstGeom prst="roundRect">
            <a:avLst/>
          </a:prstGeom>
          <a:solidFill>
            <a:srgbClr val="E68900"/>
          </a:soli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ctr" anchorCtr="1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Link to list with no change</a:t>
            </a:r>
          </a:p>
        </p:txBody>
      </p:sp>
      <p:sp>
        <p:nvSpPr>
          <p:cNvPr id="14" name="Rounded Rectangle 28">
            <a:extLst>
              <a:ext uri="{FF2B5EF4-FFF2-40B4-BE49-F238E27FC236}">
                <a16:creationId xmlns:a16="http://schemas.microsoft.com/office/drawing/2014/main" id="{8588CCC8-E86E-473F-9884-20CBBF8F07CD}"/>
              </a:ext>
            </a:extLst>
          </p:cNvPr>
          <p:cNvSpPr/>
          <p:nvPr/>
        </p:nvSpPr>
        <p:spPr bwMode="auto">
          <a:xfrm>
            <a:off x="4648007" y="2954945"/>
            <a:ext cx="1180954" cy="864113"/>
          </a:xfrm>
          <a:prstGeom prst="roundRect">
            <a:avLst/>
          </a:prstGeom>
          <a:solidFill>
            <a:srgbClr val="E68900"/>
          </a:soli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68580" tIns="34290" rIns="68580" bIns="34290" numCol="1" rtlCol="0" anchor="ctr" anchorCtr="1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Digitize</a:t>
            </a:r>
          </a:p>
        </p:txBody>
      </p:sp>
      <p:sp>
        <p:nvSpPr>
          <p:cNvPr id="15" name="Rounded Rectangle 31">
            <a:extLst>
              <a:ext uri="{FF2B5EF4-FFF2-40B4-BE49-F238E27FC236}">
                <a16:creationId xmlns:a16="http://schemas.microsoft.com/office/drawing/2014/main" id="{2DA733B1-8785-4D79-98D5-BB067C0847F9}"/>
              </a:ext>
            </a:extLst>
          </p:cNvPr>
          <p:cNvSpPr/>
          <p:nvPr/>
        </p:nvSpPr>
        <p:spPr bwMode="auto">
          <a:xfrm>
            <a:off x="6026589" y="4107095"/>
            <a:ext cx="1180954" cy="864113"/>
          </a:xfrm>
          <a:prstGeom prst="roundRect">
            <a:avLst/>
          </a:prstGeom>
          <a:solidFill>
            <a:srgbClr val="62D13B"/>
          </a:soli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68580" tIns="34290" rIns="68580" bIns="34290" numCol="1" rtlCol="0" anchor="ctr" anchorCtr="1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Enter into CMS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2804FEC-DB4B-4A7E-A260-87AA24ED1CED}"/>
              </a:ext>
            </a:extLst>
          </p:cNvPr>
          <p:cNvCxnSpPr>
            <a:stCxn id="8" idx="3"/>
            <a:endCxn id="15" idx="1"/>
          </p:cNvCxnSpPr>
          <p:nvPr/>
        </p:nvCxnSpPr>
        <p:spPr bwMode="auto">
          <a:xfrm>
            <a:off x="5161633" y="4539151"/>
            <a:ext cx="86495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2B4F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55">
            <a:extLst>
              <a:ext uri="{FF2B5EF4-FFF2-40B4-BE49-F238E27FC236}">
                <a16:creationId xmlns:a16="http://schemas.microsoft.com/office/drawing/2014/main" id="{8D33BE5D-CBC9-4037-88E7-1251DAEE273F}"/>
              </a:ext>
            </a:extLst>
          </p:cNvPr>
          <p:cNvCxnSpPr>
            <a:stCxn id="6" idx="2"/>
            <a:endCxn id="13" idx="0"/>
          </p:cNvCxnSpPr>
          <p:nvPr/>
        </p:nvCxnSpPr>
        <p:spPr bwMode="auto">
          <a:xfrm rot="5400000">
            <a:off x="3382219" y="1766007"/>
            <a:ext cx="288038" cy="208984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2B4F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56">
            <a:extLst>
              <a:ext uri="{FF2B5EF4-FFF2-40B4-BE49-F238E27FC236}">
                <a16:creationId xmlns:a16="http://schemas.microsoft.com/office/drawing/2014/main" id="{204E634A-FB61-4DD8-BBB3-06780EAAEB0C}"/>
              </a:ext>
            </a:extLst>
          </p:cNvPr>
          <p:cNvCxnSpPr>
            <a:stCxn id="6" idx="2"/>
            <a:endCxn id="9" idx="0"/>
          </p:cNvCxnSpPr>
          <p:nvPr/>
        </p:nvCxnSpPr>
        <p:spPr bwMode="auto">
          <a:xfrm rot="16200000" flipH="1">
            <a:off x="5450094" y="1787971"/>
            <a:ext cx="288037" cy="204590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2B4F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61">
            <a:extLst>
              <a:ext uri="{FF2B5EF4-FFF2-40B4-BE49-F238E27FC236}">
                <a16:creationId xmlns:a16="http://schemas.microsoft.com/office/drawing/2014/main" id="{BE5873DF-0C3C-4AB2-90DD-99427D6B0A19}"/>
              </a:ext>
            </a:extLst>
          </p:cNvPr>
          <p:cNvCxnSpPr>
            <a:stCxn id="13" idx="2"/>
            <a:endCxn id="8" idx="0"/>
          </p:cNvCxnSpPr>
          <p:nvPr/>
        </p:nvCxnSpPr>
        <p:spPr bwMode="auto">
          <a:xfrm rot="16200000" flipH="1">
            <a:off x="3382219" y="2918156"/>
            <a:ext cx="288036" cy="208984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2B4F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62">
            <a:extLst>
              <a:ext uri="{FF2B5EF4-FFF2-40B4-BE49-F238E27FC236}">
                <a16:creationId xmlns:a16="http://schemas.microsoft.com/office/drawing/2014/main" id="{1A1CBB5A-98FD-4A62-91DC-E16A4558797C}"/>
              </a:ext>
            </a:extLst>
          </p:cNvPr>
          <p:cNvCxnSpPr>
            <a:stCxn id="9" idx="2"/>
            <a:endCxn id="8" idx="0"/>
          </p:cNvCxnSpPr>
          <p:nvPr/>
        </p:nvCxnSpPr>
        <p:spPr bwMode="auto">
          <a:xfrm rot="5400000">
            <a:off x="5450094" y="2940122"/>
            <a:ext cx="288037" cy="204590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2B4F85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0249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1CE436-6FAC-4CF5-A042-7BFB95258C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361295-3E33-4005-974D-F50739652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Records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FA01E-6920-4897-867E-251D0BE5F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444" y="3075806"/>
            <a:ext cx="6600027" cy="1584176"/>
          </a:xfrm>
        </p:spPr>
        <p:txBody>
          <a:bodyPr/>
          <a:lstStyle/>
          <a:p>
            <a:pPr>
              <a:spcAft>
                <a:spcPts val="450"/>
              </a:spcAft>
            </a:pPr>
            <a:r>
              <a:rPr lang="en-US" dirty="0">
                <a:solidFill>
                  <a:schemeClr val="tx1"/>
                </a:solidFill>
              </a:rPr>
              <a:t>Store basic information about a course</a:t>
            </a:r>
          </a:p>
          <a:p>
            <a:pPr>
              <a:spcAft>
                <a:spcPts val="450"/>
              </a:spcAft>
            </a:pPr>
            <a:r>
              <a:rPr lang="en-US" dirty="0">
                <a:solidFill>
                  <a:schemeClr val="tx1"/>
                </a:solidFill>
              </a:rPr>
              <a:t>Are searchable via the discovery interface</a:t>
            </a:r>
          </a:p>
          <a:p>
            <a:pPr>
              <a:spcAft>
                <a:spcPts val="900"/>
              </a:spcAft>
            </a:pPr>
            <a:r>
              <a:rPr lang="en-US" dirty="0">
                <a:solidFill>
                  <a:schemeClr val="tx1"/>
                </a:solidFill>
              </a:rPr>
              <a:t>May be updated and reused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D969CB-4E2E-4864-AB3C-7C4E68D02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24" y="708251"/>
            <a:ext cx="5688876" cy="2161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2501AB-A716-4EEC-9735-6634C19444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782" b="31329"/>
          <a:stretch/>
        </p:blipFill>
        <p:spPr>
          <a:xfrm>
            <a:off x="395536" y="723679"/>
            <a:ext cx="1693981" cy="3072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71C7CB-40B8-404B-9A8B-4ECC4D4DF9EC}"/>
              </a:ext>
            </a:extLst>
          </p:cNvPr>
          <p:cNvSpPr/>
          <p:nvPr/>
        </p:nvSpPr>
        <p:spPr bwMode="auto">
          <a:xfrm>
            <a:off x="526464" y="3291283"/>
            <a:ext cx="548929" cy="18776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183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8B95E5-7B52-4D42-9EF6-B8A6559619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C3C3FB-659B-4C57-80BB-A1CCBEF8E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Lists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6E2E39-8E93-4108-9EB8-2D6AFE63D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524" y="3349940"/>
            <a:ext cx="6658947" cy="1526066"/>
          </a:xfrm>
        </p:spPr>
        <p:txBody>
          <a:bodyPr>
            <a:normAutofit fontScale="92500"/>
          </a:bodyPr>
          <a:lstStyle/>
          <a:p>
            <a:pPr>
              <a:spcAft>
                <a:spcPts val="450"/>
              </a:spcAft>
            </a:pPr>
            <a:r>
              <a:rPr lang="en-US" dirty="0">
                <a:solidFill>
                  <a:schemeClr val="tx1"/>
                </a:solidFill>
              </a:rPr>
              <a:t>Attach to course records</a:t>
            </a:r>
          </a:p>
          <a:p>
            <a:pPr>
              <a:spcAft>
                <a:spcPts val="450"/>
              </a:spcAft>
            </a:pPr>
            <a:r>
              <a:rPr lang="en-US" dirty="0">
                <a:solidFill>
                  <a:schemeClr val="tx1"/>
                </a:solidFill>
              </a:rPr>
              <a:t>Store a series of citations of requested items</a:t>
            </a:r>
          </a:p>
          <a:p>
            <a:pPr>
              <a:spcAft>
                <a:spcPts val="900"/>
              </a:spcAft>
            </a:pPr>
            <a:r>
              <a:rPr lang="en-US" dirty="0">
                <a:solidFill>
                  <a:schemeClr val="tx1"/>
                </a:solidFill>
              </a:rPr>
              <a:t>Have a global status bound to the start and end dates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DE7337-2BC4-4185-9FE7-3C82D4B3C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699542"/>
            <a:ext cx="5135398" cy="26503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4DA636-9CD9-4431-8AD2-7809FE3452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782" b="31329"/>
          <a:stretch/>
        </p:blipFill>
        <p:spPr>
          <a:xfrm>
            <a:off x="467544" y="699542"/>
            <a:ext cx="1693981" cy="3072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23D59AD-BF97-4C3D-8809-922C3A8554E5}"/>
              </a:ext>
            </a:extLst>
          </p:cNvPr>
          <p:cNvSpPr/>
          <p:nvPr/>
        </p:nvSpPr>
        <p:spPr bwMode="auto">
          <a:xfrm>
            <a:off x="627276" y="3430936"/>
            <a:ext cx="664204" cy="18942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082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E877A4-F2FC-4042-9360-633CC2ADA6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52CAA7-B0D8-4D45-917C-7C134F02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 and 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98C33-434B-4179-A660-2B36D848C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4656151" cy="3979385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Citations</a:t>
            </a:r>
          </a:p>
          <a:p>
            <a:pPr>
              <a:spcAft>
                <a:spcPts val="450"/>
              </a:spcAft>
            </a:pPr>
            <a:r>
              <a:rPr lang="en-US" dirty="0">
                <a:solidFill>
                  <a:schemeClr val="tx1"/>
                </a:solidFill>
              </a:rPr>
              <a:t>Represent requested items</a:t>
            </a:r>
          </a:p>
          <a:p>
            <a:pPr>
              <a:spcAft>
                <a:spcPts val="450"/>
              </a:spcAft>
            </a:pPr>
            <a:r>
              <a:rPr lang="en-US" dirty="0">
                <a:solidFill>
                  <a:schemeClr val="tx1"/>
                </a:solidFill>
              </a:rPr>
              <a:t>Are not yet bound to inventory</a:t>
            </a:r>
          </a:p>
          <a:p>
            <a:pPr>
              <a:spcAft>
                <a:spcPts val="450"/>
              </a:spcAft>
            </a:pPr>
            <a:r>
              <a:rPr lang="en-US" dirty="0">
                <a:solidFill>
                  <a:schemeClr val="tx1"/>
                </a:solidFill>
              </a:rPr>
              <a:t>May be bound to inventory by choosing a fulfillment method</a:t>
            </a:r>
          </a:p>
          <a:p>
            <a:pPr>
              <a:spcAft>
                <a:spcPts val="900"/>
              </a:spcAft>
            </a:pPr>
            <a:r>
              <a:rPr lang="en-US" dirty="0">
                <a:solidFill>
                  <a:schemeClr val="tx1"/>
                </a:solidFill>
              </a:rPr>
              <a:t>Will not be published to discovery</a:t>
            </a:r>
          </a:p>
          <a:p>
            <a:pPr>
              <a:spcAft>
                <a:spcPts val="900"/>
              </a:spcAft>
            </a:pPr>
            <a:endParaRPr lang="en-US" sz="800" dirty="0">
              <a:solidFill>
                <a:schemeClr val="tx1"/>
              </a:solidFill>
            </a:endParaRPr>
          </a:p>
          <a:p>
            <a:pPr marL="0" indent="0">
              <a:spcAft>
                <a:spcPts val="45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Resources</a:t>
            </a:r>
          </a:p>
          <a:p>
            <a:pPr>
              <a:spcAft>
                <a:spcPts val="450"/>
              </a:spcAft>
            </a:pPr>
            <a:r>
              <a:rPr lang="en-US" dirty="0">
                <a:solidFill>
                  <a:schemeClr val="tx1"/>
                </a:solidFill>
              </a:rPr>
              <a:t>May be bound to citations to fulfill requests</a:t>
            </a:r>
          </a:p>
          <a:p>
            <a:pPr>
              <a:spcAft>
                <a:spcPts val="450"/>
              </a:spcAft>
            </a:pPr>
            <a:r>
              <a:rPr lang="en-US" dirty="0">
                <a:solidFill>
                  <a:schemeClr val="tx1"/>
                </a:solidFill>
              </a:rPr>
              <a:t>Are published to discovery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655AC95-F7A0-4087-ADC3-316A0A900352}"/>
              </a:ext>
            </a:extLst>
          </p:cNvPr>
          <p:cNvGrpSpPr>
            <a:grpSpLocks noChangeAspect="1"/>
          </p:cNvGrpSpPr>
          <p:nvPr/>
        </p:nvGrpSpPr>
        <p:grpSpPr>
          <a:xfrm>
            <a:off x="4732959" y="775298"/>
            <a:ext cx="4114800" cy="4182900"/>
            <a:chOff x="4366655" y="1009485"/>
            <a:chExt cx="4589770" cy="4241573"/>
          </a:xfrm>
        </p:grpSpPr>
        <p:pic>
          <p:nvPicPr>
            <p:cNvPr id="7" name="Picture 4" descr="Image result for stack of books">
              <a:extLst>
                <a:ext uri="{FF2B5EF4-FFF2-40B4-BE49-F238E27FC236}">
                  <a16:creationId xmlns:a16="http://schemas.microsoft.com/office/drawing/2014/main" id="{74B52E92-68B2-406A-8C0F-F674F489B1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55" t="16173" r="3765" b="16627"/>
            <a:stretch/>
          </p:blipFill>
          <p:spPr bwMode="auto">
            <a:xfrm>
              <a:off x="4738346" y="2166823"/>
              <a:ext cx="1471566" cy="1154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4" descr="Related image">
              <a:extLst>
                <a:ext uri="{FF2B5EF4-FFF2-40B4-BE49-F238E27FC236}">
                  <a16:creationId xmlns:a16="http://schemas.microsoft.com/office/drawing/2014/main" id="{ACE82616-BD5E-407D-A67F-C98A9C83F6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5" t="2749" r="3031" b="68274"/>
            <a:stretch/>
          </p:blipFill>
          <p:spPr bwMode="auto">
            <a:xfrm rot="1543930">
              <a:off x="4366655" y="3834576"/>
              <a:ext cx="3252660" cy="14164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6" descr="Image result for swoosh arrow">
              <a:extLst>
                <a:ext uri="{FF2B5EF4-FFF2-40B4-BE49-F238E27FC236}">
                  <a16:creationId xmlns:a16="http://schemas.microsoft.com/office/drawing/2014/main" id="{A7B030A1-D072-4F27-B166-B9BB853EFC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9807" flipH="1">
              <a:off x="6138999" y="2725357"/>
              <a:ext cx="921677" cy="342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6" descr="Image result for swoosh arrow">
              <a:extLst>
                <a:ext uri="{FF2B5EF4-FFF2-40B4-BE49-F238E27FC236}">
                  <a16:creationId xmlns:a16="http://schemas.microsoft.com/office/drawing/2014/main" id="{A0CECB39-5527-4875-BF84-320DEE090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1309">
              <a:off x="7528385" y="2921633"/>
              <a:ext cx="921677" cy="342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0" descr="Image result for fish">
              <a:extLst>
                <a:ext uri="{FF2B5EF4-FFF2-40B4-BE49-F238E27FC236}">
                  <a16:creationId xmlns:a16="http://schemas.microsoft.com/office/drawing/2014/main" id="{5C3F5D7C-7C5A-496A-B4D2-DE72A52E1A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21231">
              <a:off x="7508493" y="3408258"/>
              <a:ext cx="2052188" cy="843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6" descr="Image result for swoosh arrow">
              <a:extLst>
                <a:ext uri="{FF2B5EF4-FFF2-40B4-BE49-F238E27FC236}">
                  <a16:creationId xmlns:a16="http://schemas.microsoft.com/office/drawing/2014/main" id="{68596803-DD04-4289-B1EB-145202594B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896671">
              <a:off x="6087387" y="2179128"/>
              <a:ext cx="921677" cy="342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Image result for landscape picture">
              <a:extLst>
                <a:ext uri="{FF2B5EF4-FFF2-40B4-BE49-F238E27FC236}">
                  <a16:creationId xmlns:a16="http://schemas.microsoft.com/office/drawing/2014/main" id="{4CB6BD54-386F-474C-B4D9-BC775508D1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2985" y="1009485"/>
              <a:ext cx="1401672" cy="867422"/>
            </a:xfrm>
            <a:prstGeom prst="rect">
              <a:avLst/>
            </a:prstGeom>
            <a:noFill/>
            <a:scene3d>
              <a:camera prst="perspectiveHeroicExtremeRigh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8" descr="Related image">
              <a:extLst>
                <a:ext uri="{FF2B5EF4-FFF2-40B4-BE49-F238E27FC236}">
                  <a16:creationId xmlns:a16="http://schemas.microsoft.com/office/drawing/2014/main" id="{49B6B6F7-EFB9-4447-AEAC-80941B1E1A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9" t="10717" r="6737" b="13587"/>
            <a:stretch/>
          </p:blipFill>
          <p:spPr bwMode="auto">
            <a:xfrm>
              <a:off x="7563933" y="1027780"/>
              <a:ext cx="1257076" cy="1090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6" descr="Image result for swoosh arrow">
              <a:extLst>
                <a:ext uri="{FF2B5EF4-FFF2-40B4-BE49-F238E27FC236}">
                  <a16:creationId xmlns:a16="http://schemas.microsoft.com/office/drawing/2014/main" id="{9FEC9CA5-70E3-449C-90A7-0BD3B79389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193072" flipH="1">
              <a:off x="7595841" y="2378035"/>
              <a:ext cx="921677" cy="342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Image result for computer monitor">
              <a:extLst>
                <a:ext uri="{FF2B5EF4-FFF2-40B4-BE49-F238E27FC236}">
                  <a16:creationId xmlns:a16="http://schemas.microsoft.com/office/drawing/2014/main" id="{21FC39C3-3BE4-44F9-A4DB-3BEF94E25D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00" r="12580"/>
            <a:stretch/>
          </p:blipFill>
          <p:spPr bwMode="auto">
            <a:xfrm>
              <a:off x="6639230" y="2293047"/>
              <a:ext cx="1267365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6" descr="Image result for swoosh arrow">
              <a:extLst>
                <a:ext uri="{FF2B5EF4-FFF2-40B4-BE49-F238E27FC236}">
                  <a16:creationId xmlns:a16="http://schemas.microsoft.com/office/drawing/2014/main" id="{CF7DAD93-3E5B-4F14-9DEA-43906D526F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6600" flipH="1">
              <a:off x="5870609" y="3173253"/>
              <a:ext cx="921677" cy="342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6528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FF5E78-7B02-4201-B734-FF588C5CC3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B99B28-E041-48CD-8C38-D7DDCD45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 and 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C8572-CDC8-43AC-98D6-0656BBC82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8424936" cy="122876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Determine how to fulfill item: </a:t>
            </a:r>
            <a:r>
              <a:rPr lang="en-US" sz="2400" dirty="0">
                <a:solidFill>
                  <a:schemeClr val="tx1"/>
                </a:solidFill>
              </a:rPr>
              <a:t>Locate item in inventory and move to course reserves? Link to item in inventory? Digitize item? Create temporary item?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A6F7B6-938A-43B2-8ED3-6E422097F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084" y="1928303"/>
            <a:ext cx="6213832" cy="32069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B13D7B-307A-42ED-B6A6-B9A67AE1FADC}"/>
              </a:ext>
            </a:extLst>
          </p:cNvPr>
          <p:cNvSpPr/>
          <p:nvPr/>
        </p:nvSpPr>
        <p:spPr bwMode="auto">
          <a:xfrm>
            <a:off x="4168748" y="3776006"/>
            <a:ext cx="3399247" cy="25632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44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6DBE80-73B2-4144-BDEF-18C8E9BAC3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BF764F-4081-4BE3-8514-C66B759A3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List Workflow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E87DC-F165-4C76-94FC-87C5B39B5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8424936" cy="3979385"/>
          </a:xfrm>
        </p:spPr>
        <p:txBody>
          <a:bodyPr>
            <a:noAutofit/>
          </a:bodyPr>
          <a:lstStyle/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Create or import a list of citations in reading list</a:t>
            </a:r>
          </a:p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Move citations to a status of “in process”</a:t>
            </a:r>
          </a:p>
          <a:p>
            <a:pPr marL="342900" indent="-342900">
              <a:spcAft>
                <a:spcPts val="45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Choose a management action</a:t>
            </a:r>
          </a:p>
          <a:p>
            <a:pPr lvl="1" indent="-255985">
              <a:spcAft>
                <a:spcPts val="450"/>
              </a:spcAft>
              <a:buFont typeface="+mj-lt"/>
              <a:buAutoNum type="alphaLcParenR"/>
            </a:pPr>
            <a:r>
              <a:rPr lang="en-US" sz="2400" dirty="0">
                <a:solidFill>
                  <a:schemeClr val="tx1"/>
                </a:solidFill>
              </a:rPr>
              <a:t>Link to list (no action; set as complete)</a:t>
            </a:r>
          </a:p>
          <a:p>
            <a:pPr lvl="1" indent="-255985">
              <a:spcAft>
                <a:spcPts val="450"/>
              </a:spcAft>
              <a:buFont typeface="+mj-lt"/>
              <a:buAutoNum type="alphaLcParenR"/>
            </a:pPr>
            <a:r>
              <a:rPr lang="en-US" sz="2400" dirty="0">
                <a:solidFill>
                  <a:schemeClr val="tx1"/>
                </a:solidFill>
              </a:rPr>
              <a:t>Move to reserves (move request; updates policies)</a:t>
            </a:r>
          </a:p>
          <a:p>
            <a:pPr lvl="1" indent="-255985">
              <a:spcAft>
                <a:spcPts val="450"/>
              </a:spcAft>
              <a:buFont typeface="+mj-lt"/>
              <a:buAutoNum type="alphaLcParenR"/>
            </a:pPr>
            <a:r>
              <a:rPr lang="en-US" sz="2400" dirty="0">
                <a:solidFill>
                  <a:schemeClr val="tx1"/>
                </a:solidFill>
              </a:rPr>
              <a:t>Digitize (digitization request)</a:t>
            </a:r>
          </a:p>
          <a:p>
            <a:pPr lvl="1" indent="-255985">
              <a:spcAft>
                <a:spcPts val="900"/>
              </a:spcAft>
              <a:buFont typeface="+mj-lt"/>
              <a:buAutoNum type="alphaLcParenR"/>
            </a:pPr>
            <a:r>
              <a:rPr lang="en-US" sz="2400" dirty="0">
                <a:solidFill>
                  <a:schemeClr val="tx1"/>
                </a:solidFill>
              </a:rPr>
              <a:t>Create temporary item (faculty copy)</a:t>
            </a:r>
          </a:p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Complete and publish (automatic at course start)</a:t>
            </a:r>
          </a:p>
        </p:txBody>
      </p:sp>
    </p:spTree>
    <p:extLst>
      <p:ext uri="{BB962C8B-B14F-4D97-AF65-F5344CB8AC3E}">
        <p14:creationId xmlns:p14="http://schemas.microsoft.com/office/powerpoint/2010/main" val="1918194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7F0375-AF4E-423F-AEFF-C63C6D0A3F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4B9AD9-5068-482C-8A60-57F2B9A55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Options: Add to Reading List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1237CE-A420-4911-994A-F7FF23D99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21" y="988987"/>
            <a:ext cx="8747487" cy="20868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3C404E1-A78C-4D4F-A78D-A78066692D28}"/>
              </a:ext>
            </a:extLst>
          </p:cNvPr>
          <p:cNvSpPr/>
          <p:nvPr/>
        </p:nvSpPr>
        <p:spPr bwMode="auto">
          <a:xfrm>
            <a:off x="7910495" y="2040926"/>
            <a:ext cx="766488" cy="1707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228778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6261</TotalTime>
  <Words>289</Words>
  <Application>Microsoft Office PowerPoint</Application>
  <PresentationFormat>On-screen Show (16:9)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IGeLU_2016_16X9 (1)</vt:lpstr>
      <vt:lpstr>Course Reserves and Reading Lists</vt:lpstr>
      <vt:lpstr>User Roles</vt:lpstr>
      <vt:lpstr>Course Reserves Workflow</vt:lpstr>
      <vt:lpstr>Course Records</vt:lpstr>
      <vt:lpstr>Reading Lists</vt:lpstr>
      <vt:lpstr>Citations and Resources</vt:lpstr>
      <vt:lpstr>Citations and Resources</vt:lpstr>
      <vt:lpstr>Reading List Workflow</vt:lpstr>
      <vt:lpstr>Other Options: Add to Reading List</vt:lpstr>
      <vt:lpstr>Other Options: Scan-In Items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Connie Braun</cp:lastModifiedBy>
  <cp:revision>450</cp:revision>
  <dcterms:created xsi:type="dcterms:W3CDTF">2017-01-02T15:10:30Z</dcterms:created>
  <dcterms:modified xsi:type="dcterms:W3CDTF">2019-03-15T12:25:07Z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