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2" r:id="rId2"/>
    <p:sldId id="303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5067" autoAdjust="0"/>
  </p:normalViewPr>
  <p:slideViewPr>
    <p:cSldViewPr>
      <p:cViewPr varScale="1">
        <p:scale>
          <a:sx n="103" d="100"/>
          <a:sy n="103" d="100"/>
        </p:scale>
        <p:origin x="108" y="5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Invoicing Workflows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A5AA5-8D71-42FF-B603-605CB7879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33235-7164-4381-93EF-BB09C8CA7E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13206-4BA1-41C4-A18C-F4B3E800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Invoice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093B8-4D70-466C-AB8F-3839BF18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1" y="699542"/>
            <a:ext cx="7883271" cy="4249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B311E7-0206-41A0-8424-D993D9AE17E1}"/>
              </a:ext>
            </a:extLst>
          </p:cNvPr>
          <p:cNvSpPr/>
          <p:nvPr/>
        </p:nvSpPr>
        <p:spPr bwMode="auto">
          <a:xfrm>
            <a:off x="7242148" y="716205"/>
            <a:ext cx="1284559" cy="1901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2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727CE-FFF8-4F9A-98EE-C8516DE00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6EA03E-5A11-4DE6-8CDA-83909AC9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Invoice Lines Manually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0A8C7-A008-4775-A639-001C26C3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9" y="699542"/>
            <a:ext cx="6515100" cy="3277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2C1E7C-5122-4FB6-B46B-FDA85B29BD5F}"/>
              </a:ext>
            </a:extLst>
          </p:cNvPr>
          <p:cNvSpPr/>
          <p:nvPr/>
        </p:nvSpPr>
        <p:spPr bwMode="auto">
          <a:xfrm>
            <a:off x="6553822" y="2570557"/>
            <a:ext cx="718604" cy="17116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78E945-77B4-4081-A1E1-143F64910418}"/>
              </a:ext>
            </a:extLst>
          </p:cNvPr>
          <p:cNvCxnSpPr>
            <a:stCxn id="6" idx="2"/>
            <a:endCxn id="8" idx="3"/>
          </p:cNvCxnSpPr>
          <p:nvPr/>
        </p:nvCxnSpPr>
        <p:spPr bwMode="auto">
          <a:xfrm flipH="1">
            <a:off x="6098599" y="2741718"/>
            <a:ext cx="814526" cy="10311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AA9B6E4-13C0-49DB-9213-F5AA14C8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31" y="2520260"/>
            <a:ext cx="3203068" cy="2505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64EB95-033D-4C1E-A6A5-CB1275C8B989}"/>
              </a:ext>
            </a:extLst>
          </p:cNvPr>
          <p:cNvSpPr/>
          <p:nvPr/>
        </p:nvSpPr>
        <p:spPr bwMode="auto">
          <a:xfrm>
            <a:off x="3103008" y="2930928"/>
            <a:ext cx="1577340" cy="14308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D5C68-C3A3-4327-B733-6BDA629B3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D8CF02-9A73-455A-81CB-D69E0514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Invoice Lines Manually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CAA6D-59EB-4C6D-B6ED-27445C03A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56" y="699506"/>
            <a:ext cx="6277288" cy="2743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15817F-09F5-4CC9-9EEE-44D9D0CD988B}"/>
              </a:ext>
            </a:extLst>
          </p:cNvPr>
          <p:cNvSpPr/>
          <p:nvPr/>
        </p:nvSpPr>
        <p:spPr bwMode="auto">
          <a:xfrm>
            <a:off x="6098598" y="3147961"/>
            <a:ext cx="999397" cy="1421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49F72-AE6F-4C0B-B955-C5EFCC27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32" y="2946199"/>
            <a:ext cx="4551188" cy="2068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A342B-5A74-49E5-9FE1-18A1136AD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099" y="958740"/>
            <a:ext cx="2904545" cy="294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76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A2C6BC-3CE3-4FA6-858E-1B9D026E4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B87F7-20A3-48D6-BBA1-D1EF02D2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Invoice From 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06848-C9DE-4BC1-966C-E32EA41C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25" y="700688"/>
            <a:ext cx="2115405" cy="1643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92EDC-1BC2-49DE-87A6-D101E26D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95" y="2456536"/>
            <a:ext cx="6228476" cy="561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E5435-5A7B-4696-A902-EAB91B5F0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916" y="3147825"/>
            <a:ext cx="6282169" cy="873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4B8A1-68F4-4D75-9D7F-32CF30529743}"/>
              </a:ext>
            </a:extLst>
          </p:cNvPr>
          <p:cNvSpPr/>
          <p:nvPr/>
        </p:nvSpPr>
        <p:spPr bwMode="auto">
          <a:xfrm>
            <a:off x="1835644" y="2851247"/>
            <a:ext cx="2419515" cy="16663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A04EAB-7216-4448-B0F0-A5A031FF75C1}"/>
              </a:ext>
            </a:extLst>
          </p:cNvPr>
          <p:cNvSpPr/>
          <p:nvPr/>
        </p:nvSpPr>
        <p:spPr bwMode="auto">
          <a:xfrm>
            <a:off x="1708452" y="3538095"/>
            <a:ext cx="1365754" cy="16663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D10EB-1C98-4AB4-AC9E-EBD26137F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558" y="4132122"/>
            <a:ext cx="6252882" cy="571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409CC7-09EF-4E46-9918-5AC11BB553E1}"/>
              </a:ext>
            </a:extLst>
          </p:cNvPr>
          <p:cNvSpPr/>
          <p:nvPr/>
        </p:nvSpPr>
        <p:spPr bwMode="auto">
          <a:xfrm>
            <a:off x="1922055" y="4522003"/>
            <a:ext cx="2419515" cy="16663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63C994-92AC-435F-862A-53ED2F9E1244}"/>
              </a:ext>
            </a:extLst>
          </p:cNvPr>
          <p:cNvSpPr/>
          <p:nvPr/>
        </p:nvSpPr>
        <p:spPr bwMode="auto">
          <a:xfrm>
            <a:off x="6278354" y="4151515"/>
            <a:ext cx="1440180" cy="17726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2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CD053-8B0E-4E8C-8E64-98A29E529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C88B6-319D-4549-B00C-BA0AE663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Invoice From 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FE1D9-ADCC-4A5F-B4BA-2ECDAE25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1" y="3400946"/>
            <a:ext cx="6086920" cy="1532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00B27-17E0-461F-8635-E1B158D91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95" y="699950"/>
            <a:ext cx="6116207" cy="240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B31CAA-D830-4F6D-A0BE-42CEC7F1E982}"/>
              </a:ext>
            </a:extLst>
          </p:cNvPr>
          <p:cNvSpPr/>
          <p:nvPr/>
        </p:nvSpPr>
        <p:spPr bwMode="auto">
          <a:xfrm>
            <a:off x="1489999" y="1592423"/>
            <a:ext cx="428486" cy="14401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3BACA0-AAB8-4E77-9CEF-7C3016D38B5F}"/>
              </a:ext>
            </a:extLst>
          </p:cNvPr>
          <p:cNvSpPr/>
          <p:nvPr/>
        </p:nvSpPr>
        <p:spPr bwMode="auto">
          <a:xfrm>
            <a:off x="1704241" y="2412327"/>
            <a:ext cx="1369964" cy="3631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97D2EB-457F-4AFB-8416-2B2DE70E0890}"/>
              </a:ext>
            </a:extLst>
          </p:cNvPr>
          <p:cNvSpPr/>
          <p:nvPr/>
        </p:nvSpPr>
        <p:spPr bwMode="auto">
          <a:xfrm>
            <a:off x="4667171" y="2230756"/>
            <a:ext cx="2814008" cy="3631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11">
            <a:extLst>
              <a:ext uri="{FF2B5EF4-FFF2-40B4-BE49-F238E27FC236}">
                <a16:creationId xmlns:a16="http://schemas.microsoft.com/office/drawing/2014/main" id="{FD512BF6-9295-4EF3-AEA7-020831C02B78}"/>
              </a:ext>
            </a:extLst>
          </p:cNvPr>
          <p:cNvCxnSpPr>
            <a:stCxn id="9" idx="2"/>
            <a:endCxn id="8" idx="6"/>
          </p:cNvCxnSpPr>
          <p:nvPr/>
        </p:nvCxnSpPr>
        <p:spPr bwMode="auto">
          <a:xfrm rot="10800000" flipV="1">
            <a:off x="3074206" y="2412327"/>
            <a:ext cx="1592966" cy="181571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D6D6985-6EDA-4FE6-AEDB-918CB4355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39" y="1208343"/>
            <a:ext cx="3523293" cy="278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0DD29B3-4CC2-4E05-99F1-DDB3A1C2C6FC}"/>
              </a:ext>
            </a:extLst>
          </p:cNvPr>
          <p:cNvSpPr/>
          <p:nvPr/>
        </p:nvSpPr>
        <p:spPr bwMode="auto">
          <a:xfrm>
            <a:off x="1691625" y="4253675"/>
            <a:ext cx="1369964" cy="3631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DFCCB0-3B05-45F0-A31D-2793B993B5BA}"/>
              </a:ext>
            </a:extLst>
          </p:cNvPr>
          <p:cNvSpPr/>
          <p:nvPr/>
        </p:nvSpPr>
        <p:spPr bwMode="auto">
          <a:xfrm>
            <a:off x="4654555" y="4072104"/>
            <a:ext cx="2814008" cy="3631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Elbow Connector 21">
            <a:extLst>
              <a:ext uri="{FF2B5EF4-FFF2-40B4-BE49-F238E27FC236}">
                <a16:creationId xmlns:a16="http://schemas.microsoft.com/office/drawing/2014/main" id="{1712417D-B8A1-47B8-B5AC-AE64CDAC800D}"/>
              </a:ext>
            </a:extLst>
          </p:cNvPr>
          <p:cNvCxnSpPr>
            <a:stCxn id="13" idx="2"/>
            <a:endCxn id="12" idx="6"/>
          </p:cNvCxnSpPr>
          <p:nvPr/>
        </p:nvCxnSpPr>
        <p:spPr bwMode="auto">
          <a:xfrm rot="10800000" flipV="1">
            <a:off x="3061590" y="4253674"/>
            <a:ext cx="1592966" cy="181571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5230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96E55-589F-4FEF-8539-B6433DB57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643E8-2B9D-4289-BC71-562BA01F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Invoice From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DE7B4-3B56-4908-9B08-BBAAE5BE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711217"/>
            <a:ext cx="2143991" cy="1629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7055A-76BD-4939-8244-701E246F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401" y="1561131"/>
            <a:ext cx="4316570" cy="1750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8B96A4-0A53-4519-92ED-1748780E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676" y="3609299"/>
            <a:ext cx="6466648" cy="1105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5E615D-7D79-4E76-AC60-9E6E973813ED}"/>
              </a:ext>
            </a:extLst>
          </p:cNvPr>
          <p:cNvSpPr/>
          <p:nvPr/>
        </p:nvSpPr>
        <p:spPr bwMode="auto">
          <a:xfrm>
            <a:off x="5982074" y="2463319"/>
            <a:ext cx="1125965" cy="25452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04AA20-0EBB-45BA-A245-0C2B39D2DA4D}"/>
              </a:ext>
            </a:extLst>
          </p:cNvPr>
          <p:cNvCxnSpPr>
            <a:endCxn id="7" idx="0"/>
          </p:cNvCxnSpPr>
          <p:nvPr/>
        </p:nvCxnSpPr>
        <p:spPr bwMode="auto">
          <a:xfrm flipH="1">
            <a:off x="4572001" y="2590583"/>
            <a:ext cx="1410074" cy="10187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201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F982A-6F72-43D9-969B-9342A359E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53281-A70E-485C-9C64-3E588E7A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Invoice – Fund Transaction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74717-7A5D-4633-B656-3D8C4D33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Following invoice creation, two transactions will be entered in the fund to complete the purchase process: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Disencumbrance</a:t>
            </a:r>
          </a:p>
          <a:p>
            <a:r>
              <a:rPr lang="en-US" dirty="0">
                <a:solidFill>
                  <a:schemeClr val="tx1"/>
                </a:solidFill>
              </a:rPr>
              <a:t>Expenditure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CE08D-71C8-47C5-9D44-0139A06268D1}"/>
              </a:ext>
            </a:extLst>
          </p:cNvPr>
          <p:cNvSpPr/>
          <p:nvPr/>
        </p:nvSpPr>
        <p:spPr bwMode="auto">
          <a:xfrm>
            <a:off x="4629607" y="3363871"/>
            <a:ext cx="2448320" cy="402080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51370-0AA3-4D91-A09C-80D44842BBBB}"/>
              </a:ext>
            </a:extLst>
          </p:cNvPr>
          <p:cNvSpPr/>
          <p:nvPr/>
        </p:nvSpPr>
        <p:spPr bwMode="auto">
          <a:xfrm>
            <a:off x="4047298" y="2717884"/>
            <a:ext cx="639917" cy="127520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A0729-8F2A-4C44-A6D5-44EBC192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10"/>
          <a:stretch/>
        </p:blipFill>
        <p:spPr>
          <a:xfrm>
            <a:off x="3443263" y="1635646"/>
            <a:ext cx="4469972" cy="301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1DADC1E-3A70-4C0D-837C-45FAEDD77CEB}"/>
              </a:ext>
            </a:extLst>
          </p:cNvPr>
          <p:cNvSpPr/>
          <p:nvPr/>
        </p:nvSpPr>
        <p:spPr bwMode="auto">
          <a:xfrm>
            <a:off x="3451025" y="4199180"/>
            <a:ext cx="2532359" cy="51068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D7871C-3F0C-43D8-9190-4FEF1BB2EBDC}"/>
              </a:ext>
            </a:extLst>
          </p:cNvPr>
          <p:cNvSpPr/>
          <p:nvPr/>
        </p:nvSpPr>
        <p:spPr bwMode="auto">
          <a:xfrm>
            <a:off x="3483280" y="2570469"/>
            <a:ext cx="2532359" cy="26206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2782CAA-ACDC-40AE-BA6C-26F3B2C67F69}"/>
              </a:ext>
            </a:extLst>
          </p:cNvPr>
          <p:cNvCxnSpPr>
            <a:stCxn id="8" idx="0"/>
          </p:cNvCxnSpPr>
          <p:nvPr/>
        </p:nvCxnSpPr>
        <p:spPr bwMode="auto">
          <a:xfrm rot="16200000" flipV="1">
            <a:off x="3865344" y="3347318"/>
            <a:ext cx="1353776" cy="349948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8326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0D9F2-9F59-4C2E-8EC6-64C0763EA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ADA50D-0B9C-463A-A978-DD848783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Via EDI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5FA06-BEE7-4B19-B8C8-F42A2D66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EDI files created for invoices are based on international standards for EDI transmission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17885" indent="-257175"/>
            <a:r>
              <a:rPr lang="en-US" dirty="0">
                <a:solidFill>
                  <a:schemeClr val="tx1"/>
                </a:solidFill>
              </a:rPr>
              <a:t>For details, see </a:t>
            </a:r>
            <a:r>
              <a:rPr lang="en-US" i="1" dirty="0">
                <a:solidFill>
                  <a:schemeClr val="tx1"/>
                </a:solidFill>
              </a:rPr>
              <a:t>EDI integration in Alma </a:t>
            </a:r>
            <a:r>
              <a:rPr lang="en-US" dirty="0">
                <a:solidFill>
                  <a:schemeClr val="tx1"/>
                </a:solidFill>
              </a:rPr>
              <a:t>at https://developers.exlibrisgroup.com/alma/integrations/edi/</a:t>
            </a:r>
          </a:p>
          <a:p>
            <a:pPr marL="217885" indent="-257175"/>
            <a:endParaRPr lang="en-US" dirty="0">
              <a:solidFill>
                <a:schemeClr val="tx1"/>
              </a:solidFill>
            </a:endParaRPr>
          </a:p>
          <a:p>
            <a:pPr marL="217885" indent="-257175"/>
            <a:r>
              <a:rPr lang="en-US" dirty="0">
                <a:solidFill>
                  <a:schemeClr val="tx1"/>
                </a:solidFill>
              </a:rPr>
              <a:t>Talk with your Ex Libris project team to build a testing plan</a:t>
            </a:r>
          </a:p>
        </p:txBody>
      </p:sp>
    </p:spTree>
    <p:extLst>
      <p:ext uri="{BB962C8B-B14F-4D97-AF65-F5344CB8AC3E}">
        <p14:creationId xmlns:p14="http://schemas.microsoft.com/office/powerpoint/2010/main" val="333416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5D564-58CC-4722-8C5A-25ADD86A8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D0BDF-4BEF-4353-9881-911DC333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EDI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69F45-A39F-4952-93B0-304AFF3AB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24" t="49319" r="37620" b="25590"/>
          <a:stretch/>
        </p:blipFill>
        <p:spPr>
          <a:xfrm>
            <a:off x="1528398" y="695835"/>
            <a:ext cx="1065739" cy="835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B7E44-7ACB-49F3-87A6-F635EEDF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76" y="1272669"/>
            <a:ext cx="6140613" cy="3870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7FDDFD-DE35-4945-8D56-7005D154415C}"/>
              </a:ext>
            </a:extLst>
          </p:cNvPr>
          <p:cNvSpPr/>
          <p:nvPr/>
        </p:nvSpPr>
        <p:spPr bwMode="auto">
          <a:xfrm>
            <a:off x="1597538" y="872329"/>
            <a:ext cx="373956" cy="14282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8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B272C-3EA3-4B28-A954-9E0C4920B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6B1E57-7376-464E-A524-1D132B5E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EDI Tasks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03FE0-77C0-49ED-A01A-42F843599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" t="8291" r="67755" b="59697"/>
          <a:stretch/>
        </p:blipFill>
        <p:spPr>
          <a:xfrm>
            <a:off x="1374784" y="671635"/>
            <a:ext cx="1036935" cy="1065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5F2F72-0937-4F86-9A34-DDD11095FE9E}"/>
              </a:ext>
            </a:extLst>
          </p:cNvPr>
          <p:cNvSpPr/>
          <p:nvPr/>
        </p:nvSpPr>
        <p:spPr bwMode="auto">
          <a:xfrm>
            <a:off x="1470775" y="1519972"/>
            <a:ext cx="595298" cy="15886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knowledge.exlibrisgroup.com/@api/deki/files/57287/manage_edi_tasks_ux.png?revision=1">
            <a:extLst>
              <a:ext uri="{FF2B5EF4-FFF2-40B4-BE49-F238E27FC236}">
                <a16:creationId xmlns:a16="http://schemas.microsoft.com/office/drawing/2014/main" id="{7876D4AB-F69F-49A5-8FFE-55559ED0C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762" r="646" b="3091"/>
          <a:stretch/>
        </p:blipFill>
        <p:spPr bwMode="auto">
          <a:xfrm>
            <a:off x="2251287" y="901132"/>
            <a:ext cx="5690753" cy="1872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knowledge.exlibrisgroup.com/@api/deki/files/56912/edi_job_report_ux.png?revision=1">
            <a:extLst>
              <a:ext uri="{FF2B5EF4-FFF2-40B4-BE49-F238E27FC236}">
                <a16:creationId xmlns:a16="http://schemas.microsoft.com/office/drawing/2014/main" id="{AFE0F88F-01DD-43AD-8E2F-7960423D9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045" r="764" b="3625"/>
          <a:stretch/>
        </p:blipFill>
        <p:spPr bwMode="auto">
          <a:xfrm>
            <a:off x="1230766" y="2859788"/>
            <a:ext cx="5158490" cy="2225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0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B2E38-927B-4189-98AB-A41CDA2DD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75EE4A-F711-4B82-AD46-00138B1E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203E9CBE-4D55-4D94-8C63-E54FD03D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8"/>
          <a:stretch/>
        </p:blipFill>
        <p:spPr bwMode="auto">
          <a:xfrm>
            <a:off x="286546" y="721577"/>
            <a:ext cx="8557498" cy="44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46FF9-3D30-4138-901F-A294CE2B2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Invoice Operators: create and review invoices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Invoice Operator Extended: confers privilege to 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delete</a:t>
            </a:r>
            <a:r>
              <a:rPr lang="fr-FR" dirty="0">
                <a:solidFill>
                  <a:schemeClr val="tx1"/>
                </a:solidFill>
              </a:rPr>
              <a:t>/cancel </a:t>
            </a:r>
            <a:r>
              <a:rPr lang="en-US" dirty="0">
                <a:solidFill>
                  <a:schemeClr val="tx1"/>
                </a:solidFill>
              </a:rPr>
              <a:t>invoices</a:t>
            </a:r>
          </a:p>
          <a:p>
            <a:pPr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Invoice</a:t>
            </a:r>
            <a:r>
              <a:rPr lang="fr-FR" dirty="0">
                <a:solidFill>
                  <a:schemeClr val="tx1"/>
                </a:solidFill>
              </a:rPr>
              <a:t> Managers: </a:t>
            </a:r>
            <a:r>
              <a:rPr lang="en-US" dirty="0">
                <a:solidFill>
                  <a:schemeClr val="tx1"/>
                </a:solidFill>
              </a:rPr>
              <a:t>create, review and approve invoices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Receiving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Operator</a:t>
            </a:r>
            <a:r>
              <a:rPr lang="fr-FR" dirty="0">
                <a:solidFill>
                  <a:schemeClr val="tx1"/>
                </a:solidFill>
              </a:rPr>
              <a:t>: manages </a:t>
            </a:r>
            <a:r>
              <a:rPr lang="en-US" dirty="0">
                <a:solidFill>
                  <a:schemeClr val="tx1"/>
                </a:solidFill>
              </a:rPr>
              <a:t>arrival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en-US" dirty="0">
                <a:solidFill>
                  <a:schemeClr val="tx1"/>
                </a:solidFill>
              </a:rPr>
              <a:t>purchased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physical</a:t>
            </a:r>
            <a:r>
              <a:rPr lang="fr-FR" dirty="0">
                <a:solidFill>
                  <a:schemeClr val="tx1"/>
                </a:solidFill>
              </a:rPr>
              <a:t> items; </a:t>
            </a:r>
            <a:r>
              <a:rPr lang="en-US" dirty="0">
                <a:solidFill>
                  <a:schemeClr val="tx1"/>
                </a:solidFill>
              </a:rPr>
              <a:t>may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perform</a:t>
            </a:r>
            <a:r>
              <a:rPr lang="fr-FR" dirty="0">
                <a:solidFill>
                  <a:schemeClr val="tx1"/>
                </a:solidFill>
              </a:rPr>
              <a:t> post-</a:t>
            </a:r>
            <a:r>
              <a:rPr lang="en-US" dirty="0">
                <a:solidFill>
                  <a:schemeClr val="tx1"/>
                </a:solidFill>
              </a:rPr>
              <a:t>receiving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processing tasks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en-US" dirty="0">
                <a:solidFill>
                  <a:schemeClr val="tx1"/>
                </a:solidFill>
              </a:rPr>
              <a:t>appropriate receiving department</a:t>
            </a:r>
          </a:p>
          <a:p>
            <a:pPr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Acquisitions </a:t>
            </a:r>
            <a:r>
              <a:rPr lang="en-US" dirty="0">
                <a:solidFill>
                  <a:schemeClr val="tx1"/>
                </a:solidFill>
              </a:rPr>
              <a:t>Administrator</a:t>
            </a:r>
            <a:r>
              <a:rPr lang="fr-FR" dirty="0">
                <a:solidFill>
                  <a:schemeClr val="tx1"/>
                </a:solidFill>
              </a:rPr>
              <a:t>: manages </a:t>
            </a:r>
            <a:r>
              <a:rPr lang="en-US" dirty="0">
                <a:solidFill>
                  <a:schemeClr val="tx1"/>
                </a:solidFill>
              </a:rPr>
              <a:t>invoice</a:t>
            </a:r>
            <a:r>
              <a:rPr lang="fr-FR" dirty="0">
                <a:solidFill>
                  <a:schemeClr val="tx1"/>
                </a:solidFill>
              </a:rPr>
              <a:t> configuration </a:t>
            </a:r>
            <a:r>
              <a:rPr lang="en-US" dirty="0">
                <a:solidFill>
                  <a:schemeClr val="tx1"/>
                </a:solidFill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293423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4DF6B-339C-4DC0-B5F5-DAA52ABDF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1049B0-15AC-434A-997E-C032C1D2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Invoices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2720F-E42B-4673-93D6-97C27B6F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36781"/>
            <a:ext cx="8424936" cy="25392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Invoices are sent to Review status if:</a:t>
            </a:r>
          </a:p>
          <a:p>
            <a:r>
              <a:rPr lang="en-US" dirty="0">
                <a:solidFill>
                  <a:schemeClr val="tx1"/>
                </a:solidFill>
              </a:rPr>
              <a:t>Review rules are configured to require manual review in certain circumstances</a:t>
            </a:r>
          </a:p>
          <a:p>
            <a:r>
              <a:rPr lang="en-US" dirty="0">
                <a:solidFill>
                  <a:schemeClr val="tx1"/>
                </a:solidFill>
              </a:rPr>
              <a:t>Save is used instead of Save and Continue during invoice creation process</a:t>
            </a:r>
          </a:p>
          <a:p>
            <a:r>
              <a:rPr lang="en-US" dirty="0">
                <a:solidFill>
                  <a:schemeClr val="tx1"/>
                </a:solidFill>
              </a:rPr>
              <a:t>Data issues or alerts are discovered during processing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A0142-2439-407C-A6CA-997C0B91506E}"/>
              </a:ext>
            </a:extLst>
          </p:cNvPr>
          <p:cNvSpPr/>
          <p:nvPr/>
        </p:nvSpPr>
        <p:spPr bwMode="auto">
          <a:xfrm>
            <a:off x="827584" y="699542"/>
            <a:ext cx="2323490" cy="443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Create Invoice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(EDI, .</a:t>
            </a:r>
            <a:r>
              <a:rPr lang="en-US" sz="1200" dirty="0" err="1">
                <a:cs typeface="Arial" pitchFamily="34" charset="0"/>
              </a:rPr>
              <a:t>xls</a:t>
            </a:r>
            <a:r>
              <a:rPr lang="en-US" sz="1200" dirty="0">
                <a:cs typeface="Arial" pitchFamily="34" charset="0"/>
              </a:rPr>
              <a:t>, manually, from PO)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8E4CA0-D5BF-413E-974E-417211FD28C4}"/>
              </a:ext>
            </a:extLst>
          </p:cNvPr>
          <p:cNvSpPr/>
          <p:nvPr/>
        </p:nvSpPr>
        <p:spPr bwMode="auto">
          <a:xfrm>
            <a:off x="3626565" y="1379275"/>
            <a:ext cx="1920240" cy="253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Review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48029-2B72-4798-A711-3A1EC79B6C9E}"/>
              </a:ext>
            </a:extLst>
          </p:cNvPr>
          <p:cNvSpPr/>
          <p:nvPr/>
        </p:nvSpPr>
        <p:spPr bwMode="auto">
          <a:xfrm>
            <a:off x="6396176" y="1912148"/>
            <a:ext cx="1920240" cy="4435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Approve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cs typeface="Arial" pitchFamily="34" charset="0"/>
              </a:rPr>
              <a:t>(OPTIONAL)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193FC5-029C-4CC7-9EF7-F2A43A26B4FA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 bwMode="auto">
          <a:xfrm>
            <a:off x="3151074" y="921331"/>
            <a:ext cx="1435611" cy="4579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AC9604-A418-4A67-A65A-A8E52FC2D913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 bwMode="auto">
          <a:xfrm>
            <a:off x="4586685" y="1632747"/>
            <a:ext cx="1809491" cy="50119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6904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D64AA-5B65-4CEC-8E5E-1AE75D222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51D94B-C19B-48AD-8267-CE9E6DB3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162E9-E4E6-4209-8C96-0D48597B8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546" y="670703"/>
            <a:ext cx="2959063" cy="2356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BAF94-E1FA-4016-BFE9-6565301C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59" y="641899"/>
            <a:ext cx="1396843" cy="4463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1C3EC4-F073-47D0-BA9A-98D87DFD744D}"/>
              </a:ext>
            </a:extLst>
          </p:cNvPr>
          <p:cNvSpPr/>
          <p:nvPr/>
        </p:nvSpPr>
        <p:spPr bwMode="auto">
          <a:xfrm>
            <a:off x="3889546" y="1445732"/>
            <a:ext cx="2982434" cy="56820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5253F-90CE-4140-A396-6E99DA3115D6}"/>
              </a:ext>
            </a:extLst>
          </p:cNvPr>
          <p:cNvSpPr/>
          <p:nvPr/>
        </p:nvSpPr>
        <p:spPr bwMode="auto">
          <a:xfrm>
            <a:off x="1648798" y="4533245"/>
            <a:ext cx="432814" cy="1514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A612B-458E-4FDA-9AB7-DA22F31A3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499" y="2828312"/>
            <a:ext cx="5147501" cy="2081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E00414-C8ED-46EF-919A-2C828A4BD6ED}"/>
              </a:ext>
            </a:extLst>
          </p:cNvPr>
          <p:cNvCxnSpPr>
            <a:stCxn id="8" idx="0"/>
          </p:cNvCxnSpPr>
          <p:nvPr/>
        </p:nvCxnSpPr>
        <p:spPr bwMode="auto">
          <a:xfrm flipV="1">
            <a:off x="1865206" y="3269956"/>
            <a:ext cx="1793684" cy="1263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19F39C-5DDB-4BA4-992B-A62E0428157E}"/>
              </a:ext>
            </a:extLst>
          </p:cNvPr>
          <p:cNvCxnSpPr>
            <a:stCxn id="7" idx="2"/>
            <a:endCxn id="12" idx="0"/>
          </p:cNvCxnSpPr>
          <p:nvPr/>
        </p:nvCxnSpPr>
        <p:spPr bwMode="auto">
          <a:xfrm flipH="1">
            <a:off x="3647433" y="2013940"/>
            <a:ext cx="1733330" cy="11045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9144A-2443-4A18-A597-5127C6C4498C}"/>
              </a:ext>
            </a:extLst>
          </p:cNvPr>
          <p:cNvSpPr/>
          <p:nvPr/>
        </p:nvSpPr>
        <p:spPr bwMode="auto">
          <a:xfrm>
            <a:off x="3431025" y="3118472"/>
            <a:ext cx="432814" cy="1514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78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71B01-7903-4B5D-B7FF-B3A1C335F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4715F3-10D0-45DE-BC1E-A7ECADE7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Invoices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28593-6832-443C-8855-5DFB38424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Alerts tab displays a list of alerts and provides guidance to edit data appropriately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Invoice lines may be edited before clicking on </a:t>
            </a:r>
            <a:r>
              <a:rPr lang="en-US" b="1" dirty="0">
                <a:solidFill>
                  <a:schemeClr val="tx1"/>
                </a:solidFill>
              </a:rPr>
              <a:t>Save and Continue</a:t>
            </a:r>
            <a:r>
              <a:rPr lang="en-US" dirty="0">
                <a:solidFill>
                  <a:schemeClr val="tx1"/>
                </a:solidFill>
              </a:rPr>
              <a:t> button to go to next step of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9EE19-A376-4F75-AB38-E45FF7CF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58" y="1534816"/>
            <a:ext cx="6252882" cy="1918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CCA130-A26C-48E5-9FE5-09EEA2C94465}"/>
              </a:ext>
            </a:extLst>
          </p:cNvPr>
          <p:cNvSpPr/>
          <p:nvPr/>
        </p:nvSpPr>
        <p:spPr bwMode="auto">
          <a:xfrm>
            <a:off x="1907704" y="2701474"/>
            <a:ext cx="476096" cy="1514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08125-B7B8-483E-8105-1182A6E266BC}"/>
              </a:ext>
            </a:extLst>
          </p:cNvPr>
          <p:cNvSpPr/>
          <p:nvPr/>
        </p:nvSpPr>
        <p:spPr bwMode="auto">
          <a:xfrm>
            <a:off x="1475656" y="3147814"/>
            <a:ext cx="3572368" cy="3040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7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1BE29-1126-4ACD-9196-46667F9B6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DB87B-82A1-4778-AC29-83CBD0DD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Approving Invoices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E2292-015E-4A9D-8915-8720BD9E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9702"/>
            <a:ext cx="8424936" cy="261123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Invoices are sent to Approve status if:</a:t>
            </a:r>
          </a:p>
          <a:p>
            <a:r>
              <a:rPr lang="en-US" dirty="0">
                <a:solidFill>
                  <a:schemeClr val="tx1"/>
                </a:solidFill>
              </a:rPr>
              <a:t>Approval rules are configured to require manual review in certain circumstances</a:t>
            </a:r>
          </a:p>
          <a:p>
            <a:r>
              <a:rPr lang="en-US" dirty="0">
                <a:solidFill>
                  <a:schemeClr val="tx1"/>
                </a:solidFill>
              </a:rPr>
              <a:t>Data issues or alerts are discovered during processing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Approval step may not be needed depending on library’s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09CF9-10A2-4E67-997C-0B7D97FD096C}"/>
              </a:ext>
            </a:extLst>
          </p:cNvPr>
          <p:cNvSpPr/>
          <p:nvPr/>
        </p:nvSpPr>
        <p:spPr bwMode="auto">
          <a:xfrm>
            <a:off x="827584" y="699542"/>
            <a:ext cx="2323490" cy="443578"/>
          </a:xfrm>
          <a:prstGeom prst="rect">
            <a:avLst/>
          </a:prstGeom>
          <a:solidFill>
            <a:srgbClr val="92D050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Create Invoice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(EDI, .</a:t>
            </a:r>
            <a:r>
              <a:rPr lang="en-US" sz="1200" dirty="0" err="1">
                <a:cs typeface="Arial" pitchFamily="34" charset="0"/>
              </a:rPr>
              <a:t>xls</a:t>
            </a:r>
            <a:r>
              <a:rPr lang="en-US" sz="1200" dirty="0">
                <a:cs typeface="Arial" pitchFamily="34" charset="0"/>
              </a:rPr>
              <a:t>, manually, from PO)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D480C-417E-4DB0-B098-66795BD21260}"/>
              </a:ext>
            </a:extLst>
          </p:cNvPr>
          <p:cNvSpPr/>
          <p:nvPr/>
        </p:nvSpPr>
        <p:spPr bwMode="auto">
          <a:xfrm>
            <a:off x="3626565" y="1379275"/>
            <a:ext cx="1920240" cy="253472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Review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03E52-465F-45A9-8440-294D8DE33D24}"/>
              </a:ext>
            </a:extLst>
          </p:cNvPr>
          <p:cNvSpPr/>
          <p:nvPr/>
        </p:nvSpPr>
        <p:spPr bwMode="auto">
          <a:xfrm>
            <a:off x="6396176" y="1912148"/>
            <a:ext cx="1920240" cy="443578"/>
          </a:xfrm>
          <a:prstGeom prst="rect">
            <a:avLst/>
          </a:prstGeom>
          <a:solidFill>
            <a:srgbClr val="FFFF00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itchFamily="34" charset="0"/>
              </a:rPr>
              <a:t>Approve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cs typeface="Arial" pitchFamily="34" charset="0"/>
              </a:rPr>
              <a:t>(OPTIONAL)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C3D0CA-D8C2-4B69-A787-ED1CA0C7A471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 bwMode="auto">
          <a:xfrm>
            <a:off x="3151074" y="921331"/>
            <a:ext cx="1435611" cy="4579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82927C-AAF0-400D-8338-2F3A52E5608C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 bwMode="auto">
          <a:xfrm>
            <a:off x="4586685" y="1632747"/>
            <a:ext cx="1809491" cy="50119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8995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82F312-7D40-43C5-ACB5-7C4784D48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EFC15-2BDC-4B6D-A66C-31F3A07C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Approving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AE405-6820-4467-81CF-74E96887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11" y="708550"/>
            <a:ext cx="3645806" cy="3597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045C62-29E1-45D6-B3B0-5FC8D3A904E8}"/>
              </a:ext>
            </a:extLst>
          </p:cNvPr>
          <p:cNvSpPr/>
          <p:nvPr/>
        </p:nvSpPr>
        <p:spPr bwMode="auto">
          <a:xfrm>
            <a:off x="1603000" y="3904019"/>
            <a:ext cx="393467" cy="1514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5D659-7C04-46A7-9D69-AFDB7CA1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257" y="733622"/>
            <a:ext cx="3573320" cy="2351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D440E0-E086-4082-B6E3-669B9A2A07C4}"/>
              </a:ext>
            </a:extLst>
          </p:cNvPr>
          <p:cNvSpPr/>
          <p:nvPr/>
        </p:nvSpPr>
        <p:spPr bwMode="auto">
          <a:xfrm>
            <a:off x="2930186" y="2254909"/>
            <a:ext cx="3587612" cy="43205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2989F-1A2B-4C2D-B835-BE7CA2CDD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885" y="2835428"/>
            <a:ext cx="5640064" cy="2081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AEB912-2623-4C78-9804-795F7335308B}"/>
              </a:ext>
            </a:extLst>
          </p:cNvPr>
          <p:cNvSpPr/>
          <p:nvPr/>
        </p:nvSpPr>
        <p:spPr bwMode="auto">
          <a:xfrm>
            <a:off x="6444244" y="2828842"/>
            <a:ext cx="1465541" cy="18329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5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D28B9-E918-43B0-991E-08C8E4E57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FF98F-FB8B-4303-A2DC-04A12711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Payment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4705E-AA91-4F79-B9CD-3E93D9F2A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291830"/>
            <a:ext cx="8424936" cy="1459105"/>
          </a:xfrm>
        </p:spPr>
        <p:txBody>
          <a:bodyPr/>
          <a:lstStyle/>
          <a:p>
            <a:r>
              <a:rPr lang="en-US" dirty="0"/>
              <a:t>When an invoice reaches the payment stage, it awaits payment-processing</a:t>
            </a:r>
          </a:p>
          <a:p>
            <a:r>
              <a:rPr lang="en-US" dirty="0"/>
              <a:t>Can set an invoice to Waiting for Payment manually or via ERP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569DE1-9B2D-4984-900E-6BED31A6B305}"/>
              </a:ext>
            </a:extLst>
          </p:cNvPr>
          <p:cNvCxnSpPr>
            <a:stCxn id="8" idx="2"/>
            <a:endCxn id="11" idx="0"/>
          </p:cNvCxnSpPr>
          <p:nvPr/>
        </p:nvCxnSpPr>
        <p:spPr bwMode="auto">
          <a:xfrm>
            <a:off x="4572278" y="1088372"/>
            <a:ext cx="3671" cy="36003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BB2907-F379-4BBF-81A8-DE9797DA930E}"/>
              </a:ext>
            </a:extLst>
          </p:cNvPr>
          <p:cNvCxnSpPr>
            <a:stCxn id="11" idx="2"/>
            <a:endCxn id="9" idx="0"/>
          </p:cNvCxnSpPr>
          <p:nvPr/>
        </p:nvCxnSpPr>
        <p:spPr bwMode="auto">
          <a:xfrm>
            <a:off x="4575949" y="1721583"/>
            <a:ext cx="650" cy="3317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1AAEA5-86A1-4DE3-B224-E0AEFE354A63}"/>
              </a:ext>
            </a:extLst>
          </p:cNvPr>
          <p:cNvCxnSpPr>
            <a:stCxn id="9" idx="2"/>
            <a:endCxn id="10" idx="0"/>
          </p:cNvCxnSpPr>
          <p:nvPr/>
        </p:nvCxnSpPr>
        <p:spPr bwMode="auto">
          <a:xfrm>
            <a:off x="4576598" y="2456535"/>
            <a:ext cx="0" cy="34564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56D7B8-75E7-4822-949C-DB452125FE05}"/>
              </a:ext>
            </a:extLst>
          </p:cNvPr>
          <p:cNvSpPr/>
          <p:nvPr/>
        </p:nvSpPr>
        <p:spPr bwMode="auto">
          <a:xfrm>
            <a:off x="3432697" y="685120"/>
            <a:ext cx="2279162" cy="403253"/>
          </a:xfrm>
          <a:prstGeom prst="rect">
            <a:avLst/>
          </a:prstGeom>
          <a:solidFill>
            <a:schemeClr val="accent4"/>
          </a:solidFill>
          <a:ln w="31750" cap="flat" cmpd="sng" algn="ctr">
            <a:noFill/>
            <a:prstDash val="sysDash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Status: Ready to be Paid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(No action needed)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4D0D6-361D-4E2C-926A-8A7D5C7D4F47}"/>
              </a:ext>
            </a:extLst>
          </p:cNvPr>
          <p:cNvSpPr/>
          <p:nvPr/>
        </p:nvSpPr>
        <p:spPr bwMode="auto">
          <a:xfrm>
            <a:off x="3437017" y="2053282"/>
            <a:ext cx="2279162" cy="40325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0" cap="flat" cmpd="sng" algn="ctr">
            <a:noFill/>
            <a:prstDash val="sysDash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Status: Paid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(No action needed)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1D72D-C15D-41CD-8A18-F1414EEB666D}"/>
              </a:ext>
            </a:extLst>
          </p:cNvPr>
          <p:cNvSpPr/>
          <p:nvPr/>
        </p:nvSpPr>
        <p:spPr bwMode="auto">
          <a:xfrm>
            <a:off x="3437017" y="2802180"/>
            <a:ext cx="2279162" cy="403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 cap="flat" cmpd="sng" algn="ctr">
            <a:noFill/>
            <a:prstDash val="sysDash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Status: Closed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(No action needed)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41F2C5-1CAA-4795-9EAD-C03720013A4D}"/>
              </a:ext>
            </a:extLst>
          </p:cNvPr>
          <p:cNvSpPr/>
          <p:nvPr/>
        </p:nvSpPr>
        <p:spPr bwMode="auto">
          <a:xfrm>
            <a:off x="3435503" y="1448404"/>
            <a:ext cx="2280892" cy="273179"/>
          </a:xfrm>
          <a:prstGeom prst="rect">
            <a:avLst/>
          </a:prstGeom>
          <a:solidFill>
            <a:schemeClr val="accent1"/>
          </a:solidFill>
          <a:ln w="349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Status: Waiting for Payment</a:t>
            </a:r>
          </a:p>
        </p:txBody>
      </p:sp>
    </p:spTree>
    <p:extLst>
      <p:ext uri="{BB962C8B-B14F-4D97-AF65-F5344CB8AC3E}">
        <p14:creationId xmlns:p14="http://schemas.microsoft.com/office/powerpoint/2010/main" val="455557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1F048-1EFF-4195-A80C-2AD854C3D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B05E9-5FED-4393-9390-D6648E65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Payment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5CE3F-BEFA-491B-B6D6-D01AD6D6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99" y="731934"/>
            <a:ext cx="3709165" cy="3679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DA8677-F75F-4270-9D5F-490E31BBC328}"/>
              </a:ext>
            </a:extLst>
          </p:cNvPr>
          <p:cNvSpPr/>
          <p:nvPr/>
        </p:nvSpPr>
        <p:spPr bwMode="auto">
          <a:xfrm>
            <a:off x="1605214" y="4154692"/>
            <a:ext cx="843431" cy="16663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8EC74-0818-4EB2-BA21-83284A4B7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93" y="1563619"/>
            <a:ext cx="6225814" cy="186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0FE46-E2C6-4406-87DA-FF291D0B8FD9}"/>
              </a:ext>
            </a:extLst>
          </p:cNvPr>
          <p:cNvSpPr/>
          <p:nvPr/>
        </p:nvSpPr>
        <p:spPr bwMode="auto">
          <a:xfrm>
            <a:off x="6865635" y="2693608"/>
            <a:ext cx="654631" cy="6988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35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78239-3CE4-46E8-B574-201252DA0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22E641-5D0B-431E-8A9E-E60B10C1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Payment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1A46B-726C-4BF9-9323-86323AD8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90" y="826548"/>
            <a:ext cx="6165020" cy="3934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A67F43A-C24B-4CF8-90B5-6D499E2AC2F4}"/>
              </a:ext>
            </a:extLst>
          </p:cNvPr>
          <p:cNvSpPr txBox="1">
            <a:spLocks noChangeArrowheads="1"/>
          </p:cNvSpPr>
          <p:nvPr/>
        </p:nvSpPr>
        <p:spPr>
          <a:xfrm>
            <a:off x="1519238" y="872728"/>
            <a:ext cx="6105525" cy="4032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fr-FR" sz="2100">
              <a:solidFill>
                <a:srgbClr val="3E4C56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fr-FR" sz="2100">
              <a:solidFill>
                <a:srgbClr val="3E4C56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fr-FR" sz="2100" dirty="0">
              <a:solidFill>
                <a:srgbClr val="3E4C5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0C763-9461-4039-BA41-58C616B2591B}"/>
              </a:ext>
            </a:extLst>
          </p:cNvPr>
          <p:cNvSpPr/>
          <p:nvPr/>
        </p:nvSpPr>
        <p:spPr bwMode="auto">
          <a:xfrm>
            <a:off x="1806841" y="4354702"/>
            <a:ext cx="2505926" cy="34852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38F5E-B3CB-493C-A7CF-68CC6CA8EE5F}"/>
              </a:ext>
            </a:extLst>
          </p:cNvPr>
          <p:cNvSpPr/>
          <p:nvPr/>
        </p:nvSpPr>
        <p:spPr bwMode="auto">
          <a:xfrm>
            <a:off x="4744823" y="4357583"/>
            <a:ext cx="2563534" cy="36151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B7934-74A5-40B8-94AF-79260BFCA281}"/>
              </a:ext>
            </a:extLst>
          </p:cNvPr>
          <p:cNvSpPr/>
          <p:nvPr/>
        </p:nvSpPr>
        <p:spPr bwMode="auto">
          <a:xfrm>
            <a:off x="7011429" y="826548"/>
            <a:ext cx="665528" cy="1705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66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5877E-06A9-4F28-ABEF-CF6F7F2E7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BB637E-EA5A-4FCA-B0E8-308FA0B3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Invoice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A0718-FB7B-4E4F-982A-E87D09FF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0" y="1158415"/>
            <a:ext cx="7991240" cy="201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34A71C-3FF9-4D87-8F89-FE59069CAD1D}"/>
              </a:ext>
            </a:extLst>
          </p:cNvPr>
          <p:cNvSpPr/>
          <p:nvPr/>
        </p:nvSpPr>
        <p:spPr bwMode="auto">
          <a:xfrm>
            <a:off x="7380312" y="2355725"/>
            <a:ext cx="975873" cy="8167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C36AA-1CEA-48B7-B1C3-B95B20FE1449}"/>
              </a:ext>
            </a:extLst>
          </p:cNvPr>
          <p:cNvSpPr/>
          <p:nvPr/>
        </p:nvSpPr>
        <p:spPr bwMode="auto">
          <a:xfrm>
            <a:off x="576380" y="1162420"/>
            <a:ext cx="1979396" cy="25720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0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F80B0-9151-437B-AA04-37FF00E6C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D3B02-432F-4C3D-9415-2A03C7D0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Workflow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02376-ED13-416B-A6B4-062916C16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417646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Manages how an invoice is handled from point of receipt to point it is paid</a:t>
            </a:r>
          </a:p>
          <a:p>
            <a:r>
              <a:rPr lang="en-US" dirty="0">
                <a:solidFill>
                  <a:schemeClr val="tx1"/>
                </a:solidFill>
              </a:rPr>
              <a:t>Invoices can be created: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Manually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Automatically via EDI</a:t>
            </a:r>
          </a:p>
          <a:p>
            <a:r>
              <a:rPr lang="en-US" dirty="0">
                <a:solidFill>
                  <a:schemeClr val="tx1"/>
                </a:solidFill>
              </a:rPr>
              <a:t>Receiving may be handled as part of workflow</a:t>
            </a:r>
          </a:p>
          <a:p>
            <a:r>
              <a:rPr lang="en-US" dirty="0">
                <a:solidFill>
                  <a:schemeClr val="tx1"/>
                </a:solidFill>
              </a:rPr>
              <a:t>Payment requests may optionally be exported to institution’s ERP</a:t>
            </a:r>
          </a:p>
          <a:p>
            <a:pPr marL="170260" indent="-170260"/>
            <a:r>
              <a:rPr lang="en-US" dirty="0">
                <a:solidFill>
                  <a:schemeClr val="tx1"/>
                </a:solidFill>
              </a:rPr>
              <a:t>Lifecycle of the invoice depends on your needs for review and exporting to a financial system</a:t>
            </a:r>
          </a:p>
        </p:txBody>
      </p:sp>
    </p:spTree>
    <p:extLst>
      <p:ext uri="{BB962C8B-B14F-4D97-AF65-F5344CB8AC3E}">
        <p14:creationId xmlns:p14="http://schemas.microsoft.com/office/powerpoint/2010/main" val="308100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37072-1F4D-4E11-A1ED-E7EA6ED14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B8465-B555-4AE6-8ACD-3B2EA8BD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Considerations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2910B5-2E87-41D9-B7D7-13CAA4A1D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12569" r="27600" b="13600"/>
          <a:stretch/>
        </p:blipFill>
        <p:spPr>
          <a:xfrm>
            <a:off x="7308304" y="1203598"/>
            <a:ext cx="2029316" cy="34522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5CFE6-1739-4082-92E1-A242F202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39566"/>
            <a:ext cx="8424936" cy="3979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Some considerations…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 you export/import invoices to/from an ERP?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 you invoice via EDI?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 staff operators to have separate invoicing roles or does one staff operator perform all tasks?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 you have an Invoice approval process?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Invoice Review Rules and Invoice Approval Rules may be configured to handle any of these options</a:t>
            </a:r>
          </a:p>
        </p:txBody>
      </p:sp>
    </p:spTree>
    <p:extLst>
      <p:ext uri="{BB962C8B-B14F-4D97-AF65-F5344CB8AC3E}">
        <p14:creationId xmlns:p14="http://schemas.microsoft.com/office/powerpoint/2010/main" val="51806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880617-E321-431B-A1F8-D6EC17574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A1E34-BF82-49AC-87A1-03B1DF7D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Creation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9C69A-00EF-448D-8690-D2C79A35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An invoice is created in one of four ways: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557463" lvl="4" indent="-85725">
              <a:lnSpc>
                <a:spcPct val="90000"/>
              </a:lnSpc>
              <a:buNone/>
            </a:pPr>
            <a:r>
              <a:rPr lang="en-US" sz="2400" i="1" dirty="0">
                <a:cs typeface="Arial" pitchFamily="34" charset="0"/>
              </a:rPr>
              <a:t>Manually</a:t>
            </a:r>
            <a:r>
              <a:rPr lang="en-US" sz="2400" dirty="0">
                <a:cs typeface="Arial" pitchFamily="34" charset="0"/>
              </a:rPr>
              <a:t> </a:t>
            </a:r>
          </a:p>
          <a:p>
            <a:pPr marL="2726531" lvl="6" indent="-254794">
              <a:buFont typeface="+mj-lt"/>
              <a:buAutoNum type="arabicPeriod"/>
            </a:pPr>
            <a:r>
              <a:rPr lang="en-US" sz="2400" dirty="0"/>
              <a:t>by entering the invoice details manually</a:t>
            </a:r>
          </a:p>
          <a:p>
            <a:pPr marL="2726531" lvl="6" indent="-254794">
              <a:buFont typeface="+mj-lt"/>
              <a:buAutoNum type="arabicPeriod"/>
            </a:pPr>
            <a:r>
              <a:rPr lang="en-US" sz="2400" dirty="0"/>
              <a:t>from the PO using the PO details</a:t>
            </a:r>
          </a:p>
          <a:p>
            <a:pPr marL="2726531" lvl="6" indent="-254794">
              <a:buFont typeface="+mj-lt"/>
              <a:buAutoNum type="arabicPeriod"/>
            </a:pPr>
            <a:r>
              <a:rPr lang="en-US" sz="2400" dirty="0"/>
              <a:t>from a formatted Excel file</a:t>
            </a:r>
          </a:p>
          <a:p>
            <a:pPr marL="2557463" lvl="4" indent="-85725">
              <a:lnSpc>
                <a:spcPct val="90000"/>
              </a:lnSpc>
              <a:buNone/>
            </a:pPr>
            <a:endParaRPr lang="fr-FR" sz="2400" dirty="0"/>
          </a:p>
          <a:p>
            <a:pPr marL="2557463" lvl="4" indent="-85725">
              <a:lnSpc>
                <a:spcPct val="90000"/>
              </a:lnSpc>
              <a:buNone/>
            </a:pPr>
            <a:r>
              <a:rPr lang="fr-FR" sz="2400" i="1" dirty="0"/>
              <a:t>Automatically</a:t>
            </a:r>
          </a:p>
          <a:p>
            <a:pPr marL="2726531" lvl="6" indent="-254794">
              <a:lnSpc>
                <a:spcPct val="90000"/>
              </a:lnSpc>
              <a:buFont typeface="+mj-lt"/>
              <a:buAutoNum type="arabicPeriod" startAt="4"/>
            </a:pPr>
            <a:r>
              <a:rPr lang="en-US" sz="2400" dirty="0"/>
              <a:t>via Electronic Data Interchange (EDI)</a:t>
            </a:r>
          </a:p>
        </p:txBody>
      </p:sp>
      <p:pic>
        <p:nvPicPr>
          <p:cNvPr id="5" name="Picture 4" descr="Image result for invoicing">
            <a:extLst>
              <a:ext uri="{FF2B5EF4-FFF2-40B4-BE49-F238E27FC236}">
                <a16:creationId xmlns:a16="http://schemas.microsoft.com/office/drawing/2014/main" id="{150C5AE9-8F84-4325-88F9-6301A1315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r="29949"/>
          <a:stretch/>
        </p:blipFill>
        <p:spPr bwMode="auto">
          <a:xfrm>
            <a:off x="539552" y="1853938"/>
            <a:ext cx="2128448" cy="18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6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57C589-4C5C-453F-8698-1577907EF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E1C27-4E70-498E-BFA8-3D032A72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Invoice Manually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6D899-F0E1-469A-8E94-69823DA7F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76851"/>
            <a:ext cx="1457915" cy="4466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9EB57-262F-478A-9FE6-868B25B0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37" y="1748314"/>
            <a:ext cx="5711063" cy="102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364CE1-343D-4710-9D92-B2C28913EA7E}"/>
              </a:ext>
            </a:extLst>
          </p:cNvPr>
          <p:cNvSpPr/>
          <p:nvPr/>
        </p:nvSpPr>
        <p:spPr bwMode="auto">
          <a:xfrm>
            <a:off x="1482431" y="4354499"/>
            <a:ext cx="842876" cy="18329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9E721C-4DE2-4235-82CF-96B2BEBC851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47037" y="2260845"/>
            <a:ext cx="608739" cy="20632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7050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C3252-5D1E-49CC-98B1-47E0AD7E5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2D5A-CCFD-4252-AA50-AF02427C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900A5-473D-48F8-B0BD-77DC1922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6" y="699542"/>
            <a:ext cx="7583706" cy="402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655069-3F1B-4EBB-ABEA-26C4BCC255AF}"/>
              </a:ext>
            </a:extLst>
          </p:cNvPr>
          <p:cNvSpPr/>
          <p:nvPr/>
        </p:nvSpPr>
        <p:spPr bwMode="auto">
          <a:xfrm>
            <a:off x="1038256" y="1201794"/>
            <a:ext cx="3286080" cy="22820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1B3FC-7808-4F23-9515-3B0D2D1C6346}"/>
              </a:ext>
            </a:extLst>
          </p:cNvPr>
          <p:cNvSpPr/>
          <p:nvPr/>
        </p:nvSpPr>
        <p:spPr bwMode="auto">
          <a:xfrm>
            <a:off x="1331303" y="1429613"/>
            <a:ext cx="2987345" cy="22820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ABAFB-910B-4A96-80DC-FBD7EB1186D9}"/>
              </a:ext>
            </a:extLst>
          </p:cNvPr>
          <p:cNvSpPr/>
          <p:nvPr/>
        </p:nvSpPr>
        <p:spPr bwMode="auto">
          <a:xfrm>
            <a:off x="4897023" y="1218300"/>
            <a:ext cx="2987345" cy="22820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10DDC-92C1-462D-B41E-3CBA0791BFAB}"/>
              </a:ext>
            </a:extLst>
          </p:cNvPr>
          <p:cNvSpPr/>
          <p:nvPr/>
        </p:nvSpPr>
        <p:spPr bwMode="auto">
          <a:xfrm>
            <a:off x="4897023" y="1633842"/>
            <a:ext cx="2987345" cy="22820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4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C7D81-9909-4398-88BA-DCF5EA4B0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702C2-E731-4824-A51D-A6551560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353BD-5A63-4ADF-9D49-5DA84FF5A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Prepaid function is enabled only when the Payment method is something </a:t>
            </a:r>
            <a:r>
              <a:rPr lang="en-US" b="1" i="1" dirty="0">
                <a:solidFill>
                  <a:schemeClr val="tx1"/>
                </a:solidFill>
              </a:rPr>
              <a:t>other than </a:t>
            </a:r>
            <a:r>
              <a:rPr lang="en-US" dirty="0">
                <a:solidFill>
                  <a:schemeClr val="tx1"/>
                </a:solidFill>
              </a:rPr>
              <a:t>Accounting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D43E4-642F-42E0-BE03-0F3612D4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75" y="2015995"/>
            <a:ext cx="8671598" cy="112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90BAD-15A5-487E-8305-1FF41B2E2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1A19C-779C-4FA7-A335-DEC7660A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10FF2-A0D0-42BD-8CDD-621D9402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592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the </a:t>
            </a:r>
            <a:r>
              <a:rPr lang="en-US" i="1" dirty="0"/>
              <a:t>Internal </a:t>
            </a:r>
            <a:r>
              <a:rPr lang="en-US" dirty="0"/>
              <a:t>Copy option indicates that the invoice is to be loaded into Alma for internal documentation or tracking purposes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The Internal Copy option appears only if Alma is configured to send invoices via ERP when the </a:t>
            </a:r>
            <a:r>
              <a:rPr lang="en-US" i="1" dirty="0"/>
              <a:t>invoice_skip_erp </a:t>
            </a:r>
            <a:r>
              <a:rPr lang="en-US" dirty="0"/>
              <a:t>parameter is set to false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9C0A5-1D01-4B1C-902D-7993118B1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7" y="3344195"/>
            <a:ext cx="8671598" cy="1315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37213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</TotalTime>
  <Words>647</Words>
  <Application>Microsoft Office PowerPoint</Application>
  <PresentationFormat>On-screen Show (16:9)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IGeLU_2016_16X9 (1)</vt:lpstr>
      <vt:lpstr>Invoicing Workflows</vt:lpstr>
      <vt:lpstr>User Roles</vt:lpstr>
      <vt:lpstr>Invoicing Workflow Overview</vt:lpstr>
      <vt:lpstr>Workflow Considerations</vt:lpstr>
      <vt:lpstr>Invoice Creation</vt:lpstr>
      <vt:lpstr>Create an Invoice Manually</vt:lpstr>
      <vt:lpstr>Invoice Details</vt:lpstr>
      <vt:lpstr>Prepaid</vt:lpstr>
      <vt:lpstr>Internal Copy</vt:lpstr>
      <vt:lpstr>Create Invoice Lines</vt:lpstr>
      <vt:lpstr>Add Invoice Lines Manually</vt:lpstr>
      <vt:lpstr>Add Invoice Lines Manually</vt:lpstr>
      <vt:lpstr>Create Invoice From PO</vt:lpstr>
      <vt:lpstr>Create Invoice From PO</vt:lpstr>
      <vt:lpstr>Create Invoice From File</vt:lpstr>
      <vt:lpstr>Create Invoice – Fund Transaction</vt:lpstr>
      <vt:lpstr>Invoicing Via EDI</vt:lpstr>
      <vt:lpstr>Vendor EDI Information</vt:lpstr>
      <vt:lpstr>Manage EDI Tasks</vt:lpstr>
      <vt:lpstr>Reviewing Invoices</vt:lpstr>
      <vt:lpstr>Reviewing Invoices</vt:lpstr>
      <vt:lpstr>Reviewing Invoices</vt:lpstr>
      <vt:lpstr>Approving Invoices</vt:lpstr>
      <vt:lpstr>Approving Invoices</vt:lpstr>
      <vt:lpstr>Invoice Payment</vt:lpstr>
      <vt:lpstr>Invoice Payment</vt:lpstr>
      <vt:lpstr>Invoice Payment</vt:lpstr>
      <vt:lpstr>Closed Invoice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480</cp:revision>
  <dcterms:created xsi:type="dcterms:W3CDTF">2017-01-02T15:10:30Z</dcterms:created>
  <dcterms:modified xsi:type="dcterms:W3CDTF">2019-03-14T13:58:22Z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