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D8A"/>
    <a:srgbClr val="486AE5"/>
    <a:srgbClr val="24357A"/>
    <a:srgbClr val="3B3838"/>
    <a:srgbClr val="000000"/>
    <a:srgbClr val="92D3DF"/>
    <a:srgbClr val="53B9CD"/>
    <a:srgbClr val="50CFDA"/>
    <a:srgbClr val="DEE4FA"/>
    <a:srgbClr val="F5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110" d="100"/>
          <a:sy n="110" d="100"/>
        </p:scale>
        <p:origin x="120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 Profiles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151B5-0EC4-4F1F-BD0C-1B8D5EB8F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699C0-8C42-4EE7-9BB1-E53BB396E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C837C4-1710-4C52-8882-CF763261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81748-1A13-4988-A159-7AA1D6DB6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Cataloger Administrator, Catalogers </a:t>
            </a:r>
            <a:r>
              <a:rPr lang="en-US" dirty="0">
                <a:solidFill>
                  <a:schemeClr val="tx1"/>
                </a:solidFill>
              </a:rPr>
              <a:t>– Import and edit bibliographic records; manage import profiles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Electronic Inventory Operator, Physical Inventory Operator</a:t>
            </a:r>
            <a:r>
              <a:rPr lang="en-US" dirty="0">
                <a:solidFill>
                  <a:schemeClr val="tx1"/>
                </a:solidFill>
              </a:rPr>
              <a:t> – Import and edit respective inventories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Purchasing Operator, Purchasing Manager</a:t>
            </a:r>
            <a:r>
              <a:rPr lang="en-US" dirty="0">
                <a:solidFill>
                  <a:schemeClr val="tx1"/>
                </a:solidFill>
              </a:rPr>
              <a:t> – Import bibliographic records (for EOD)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General Administrator</a:t>
            </a:r>
            <a:r>
              <a:rPr lang="en-US" dirty="0">
                <a:solidFill>
                  <a:schemeClr val="tx1"/>
                </a:solidFill>
              </a:rPr>
              <a:t> – Manage import profiles</a:t>
            </a:r>
          </a:p>
        </p:txBody>
      </p:sp>
    </p:spTree>
    <p:extLst>
      <p:ext uri="{BB962C8B-B14F-4D97-AF65-F5344CB8AC3E}">
        <p14:creationId xmlns:p14="http://schemas.microsoft.com/office/powerpoint/2010/main" val="257978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56CE9-D18A-4D13-A5E2-A28AB587E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18B225-8364-41E9-BC0C-34E96763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Profiles</a:t>
            </a:r>
          </a:p>
        </p:txBody>
      </p:sp>
      <p:pic>
        <p:nvPicPr>
          <p:cNvPr id="5" name="Picture 2" descr="Image result for import file">
            <a:extLst>
              <a:ext uri="{FF2B5EF4-FFF2-40B4-BE49-F238E27FC236}">
                <a16:creationId xmlns:a16="http://schemas.microsoft.com/office/drawing/2014/main" id="{AC7E55A4-A6AF-4431-ABEE-0F46BB8D1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25" y="339502"/>
            <a:ext cx="4751751" cy="47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C3910-9BD8-4ACA-B250-8DB1F6CA1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Import profile</a:t>
            </a:r>
            <a:r>
              <a:rPr lang="en-US" dirty="0">
                <a:solidFill>
                  <a:schemeClr val="tx1"/>
                </a:solidFill>
              </a:rPr>
              <a:t> – Defines settings for importing records and creating inventory/orders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New order</a:t>
            </a:r>
            <a:r>
              <a:rPr lang="en-US" dirty="0">
                <a:solidFill>
                  <a:schemeClr val="tx1"/>
                </a:solidFill>
              </a:rPr>
              <a:t> – use to import records and create </a:t>
            </a:r>
            <a:r>
              <a:rPr lang="en-US" i="1" dirty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orders and inventory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Update inventory</a:t>
            </a:r>
            <a:r>
              <a:rPr lang="en-US" dirty="0">
                <a:solidFill>
                  <a:schemeClr val="tx1"/>
                </a:solidFill>
              </a:rPr>
              <a:t> – use to import records and </a:t>
            </a:r>
            <a:r>
              <a:rPr lang="en-US" i="1" dirty="0">
                <a:solidFill>
                  <a:schemeClr val="tx1"/>
                </a:solidFill>
              </a:rPr>
              <a:t>update existing </a:t>
            </a:r>
            <a:r>
              <a:rPr lang="en-US" dirty="0">
                <a:solidFill>
                  <a:schemeClr val="tx1"/>
                </a:solidFill>
              </a:rPr>
              <a:t>inventory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Repository</a:t>
            </a:r>
            <a:r>
              <a:rPr lang="en-US" dirty="0">
                <a:solidFill>
                  <a:schemeClr val="tx1"/>
                </a:solidFill>
              </a:rPr>
              <a:t> – use to import Bib records and create </a:t>
            </a:r>
            <a:r>
              <a:rPr lang="en-US" i="1" dirty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chemeClr val="tx1"/>
                </a:solidFill>
              </a:rPr>
              <a:t>physical or electronic inventory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Digital</a:t>
            </a:r>
            <a:r>
              <a:rPr lang="en-US" dirty="0">
                <a:solidFill>
                  <a:schemeClr val="tx1"/>
                </a:solidFill>
              </a:rPr>
              <a:t> – use to load digital objects or Bib records as remote representations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Collection</a:t>
            </a:r>
            <a:r>
              <a:rPr lang="en-US" dirty="0">
                <a:solidFill>
                  <a:schemeClr val="tx1"/>
                </a:solidFill>
              </a:rPr>
              <a:t> – use to load a collection tree and related Bib records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Discovery</a:t>
            </a:r>
            <a:r>
              <a:rPr lang="en-US" dirty="0">
                <a:solidFill>
                  <a:schemeClr val="tx1"/>
                </a:solidFill>
              </a:rPr>
              <a:t> – use to load records from external systems for discovery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8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2E84A-532E-45B0-88DD-B3B97C959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5E364-8D71-4BA8-82F9-4257BE5A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Import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3E4DA-B45D-46DA-8615-DD389D0DA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r="-1"/>
          <a:stretch/>
        </p:blipFill>
        <p:spPr>
          <a:xfrm>
            <a:off x="2471969" y="699542"/>
            <a:ext cx="4200648" cy="4426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32D6884-36EC-4336-8ABC-FA4A5012E92B}"/>
              </a:ext>
            </a:extLst>
          </p:cNvPr>
          <p:cNvSpPr/>
          <p:nvPr/>
        </p:nvSpPr>
        <p:spPr bwMode="auto">
          <a:xfrm>
            <a:off x="2437919" y="699542"/>
            <a:ext cx="738425" cy="39050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417D0-206B-4F6D-8F5B-3985A9505DB6}"/>
              </a:ext>
            </a:extLst>
          </p:cNvPr>
          <p:cNvSpPr/>
          <p:nvPr/>
        </p:nvSpPr>
        <p:spPr bwMode="auto">
          <a:xfrm>
            <a:off x="4788024" y="2108844"/>
            <a:ext cx="1358895" cy="25954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3B71E6-3029-42A0-B8C6-F0F5C315E879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 bwMode="auto">
          <a:xfrm>
            <a:off x="2807132" y="1090042"/>
            <a:ext cx="1980892" cy="114857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9242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453E7-CC17-47C2-9717-14B553DB6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0159C4-5B7E-4C1A-A059-F0D1E02F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Import Workflow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B6D4751-AAE8-495F-A7B5-A28260A75BCC}"/>
              </a:ext>
            </a:extLst>
          </p:cNvPr>
          <p:cNvSpPr>
            <a:spLocks noChangeAspect="1"/>
          </p:cNvSpPr>
          <p:nvPr/>
        </p:nvSpPr>
        <p:spPr bwMode="auto">
          <a:xfrm>
            <a:off x="1663658" y="699542"/>
            <a:ext cx="1118267" cy="7315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Bib Records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F529A93-70DC-4B1B-95CD-9477BC2BA63B}"/>
              </a:ext>
            </a:extLst>
          </p:cNvPr>
          <p:cNvSpPr>
            <a:spLocks noChangeAspect="1"/>
          </p:cNvSpPr>
          <p:nvPr/>
        </p:nvSpPr>
        <p:spPr bwMode="auto">
          <a:xfrm>
            <a:off x="3795135" y="699542"/>
            <a:ext cx="1118267" cy="7315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EOD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DB42AF2-1AC7-407F-B1C4-EFF87CBCE302}"/>
              </a:ext>
            </a:extLst>
          </p:cNvPr>
          <p:cNvSpPr/>
          <p:nvPr/>
        </p:nvSpPr>
        <p:spPr bwMode="auto">
          <a:xfrm>
            <a:off x="5926611" y="699542"/>
            <a:ext cx="1485000" cy="7315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Shelf-ready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CC57433-B9FC-4D31-83C1-3D72CB6BAEAA}"/>
              </a:ext>
            </a:extLst>
          </p:cNvPr>
          <p:cNvSpPr/>
          <p:nvPr/>
        </p:nvSpPr>
        <p:spPr bwMode="auto">
          <a:xfrm>
            <a:off x="3613209" y="1995686"/>
            <a:ext cx="1857234" cy="7315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Normalize/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Validate/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Enrich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873DEB7-2AEA-4D86-A834-878661343A43}"/>
              </a:ext>
            </a:extLst>
          </p:cNvPr>
          <p:cNvSpPr>
            <a:spLocks/>
          </p:cNvSpPr>
          <p:nvPr/>
        </p:nvSpPr>
        <p:spPr bwMode="auto">
          <a:xfrm>
            <a:off x="3613209" y="3075806"/>
            <a:ext cx="1857234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Match/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Merge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6DC662D-21C3-423F-A96E-5A836DC32406}"/>
              </a:ext>
            </a:extLst>
          </p:cNvPr>
          <p:cNvSpPr>
            <a:spLocks/>
          </p:cNvSpPr>
          <p:nvPr/>
        </p:nvSpPr>
        <p:spPr bwMode="auto">
          <a:xfrm>
            <a:off x="3607115" y="4227934"/>
            <a:ext cx="1863328" cy="73152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Save to Repository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756C30FF-669A-4DAD-B4AD-427DE1CDAC63}"/>
              </a:ext>
            </a:extLst>
          </p:cNvPr>
          <p:cNvSpPr/>
          <p:nvPr/>
        </p:nvSpPr>
        <p:spPr bwMode="auto">
          <a:xfrm>
            <a:off x="6914705" y="2211710"/>
            <a:ext cx="1228960" cy="2045933"/>
          </a:xfrm>
          <a:prstGeom prst="roundRect">
            <a:avLst/>
          </a:prstGeom>
          <a:solidFill>
            <a:srgbClr val="24357A"/>
          </a:solidFill>
          <a:ln>
            <a:solidFill>
              <a:srgbClr val="142D8A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Handle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+mj-lt"/>
                <a:cs typeface="Arial" pitchFamily="34" charset="0"/>
              </a:rPr>
              <a:t>Import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Issues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DFE159-2A18-4267-BDC6-5524E0FE0906}"/>
              </a:ext>
            </a:extLst>
          </p:cNvPr>
          <p:cNvCxnSpPr>
            <a:stCxn id="5" idx="2"/>
            <a:endCxn id="8" idx="0"/>
          </p:cNvCxnSpPr>
          <p:nvPr/>
        </p:nvCxnSpPr>
        <p:spPr bwMode="auto">
          <a:xfrm>
            <a:off x="2222792" y="1431062"/>
            <a:ext cx="2319034" cy="5646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75BC17-9AB5-4DCC-8C19-F086E6419B6E}"/>
              </a:ext>
            </a:extLst>
          </p:cNvPr>
          <p:cNvCxnSpPr>
            <a:stCxn id="6" idx="2"/>
            <a:endCxn id="8" idx="0"/>
          </p:cNvCxnSpPr>
          <p:nvPr/>
        </p:nvCxnSpPr>
        <p:spPr bwMode="auto">
          <a:xfrm>
            <a:off x="4354269" y="1431062"/>
            <a:ext cx="187557" cy="5646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E8CA21-D0C2-4F76-8E56-E18AB44FCA4E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4541826" y="1431062"/>
            <a:ext cx="2127285" cy="5646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E3FE8F-DD52-4422-8D0C-847E6AC0655C}"/>
              </a:ext>
            </a:extLst>
          </p:cNvPr>
          <p:cNvCxnSpPr>
            <a:stCxn id="8" idx="2"/>
            <a:endCxn id="9" idx="0"/>
          </p:cNvCxnSpPr>
          <p:nvPr/>
        </p:nvCxnSpPr>
        <p:spPr bwMode="auto">
          <a:xfrm>
            <a:off x="4541826" y="2727206"/>
            <a:ext cx="0" cy="348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B49410D-C398-4E80-B36B-5EF7FFC7D589}"/>
              </a:ext>
            </a:extLst>
          </p:cNvPr>
          <p:cNvCxnSpPr>
            <a:stCxn id="9" idx="2"/>
            <a:endCxn id="10" idx="0"/>
          </p:cNvCxnSpPr>
          <p:nvPr/>
        </p:nvCxnSpPr>
        <p:spPr bwMode="auto">
          <a:xfrm flipH="1">
            <a:off x="4538779" y="3807326"/>
            <a:ext cx="3047" cy="4206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C67B90-FDE7-4198-8DFB-840CA7FA89C0}"/>
              </a:ext>
            </a:extLst>
          </p:cNvPr>
          <p:cNvCxnSpPr>
            <a:stCxn id="8" idx="3"/>
          </p:cNvCxnSpPr>
          <p:nvPr/>
        </p:nvCxnSpPr>
        <p:spPr bwMode="auto">
          <a:xfrm>
            <a:off x="5470443" y="2361446"/>
            <a:ext cx="1414088" cy="11430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FCF34B-18DC-4722-A70B-66F258B77343}"/>
              </a:ext>
            </a:extLst>
          </p:cNvPr>
          <p:cNvCxnSpPr>
            <a:stCxn id="9" idx="3"/>
          </p:cNvCxnSpPr>
          <p:nvPr/>
        </p:nvCxnSpPr>
        <p:spPr bwMode="auto">
          <a:xfrm>
            <a:off x="5470443" y="3441566"/>
            <a:ext cx="1414088" cy="12283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8762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945DC-3DB0-4411-940C-BC6DA493BF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D00A75-FB1D-4631-8249-CC8F2C12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Import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565A11-9B31-426A-9239-9DF717050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r="-1"/>
          <a:stretch/>
        </p:blipFill>
        <p:spPr>
          <a:xfrm>
            <a:off x="2471969" y="699542"/>
            <a:ext cx="4200648" cy="4426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D82AA0A-ED0A-472F-93FE-DEBD7C69AD95}"/>
              </a:ext>
            </a:extLst>
          </p:cNvPr>
          <p:cNvSpPr/>
          <p:nvPr/>
        </p:nvSpPr>
        <p:spPr bwMode="auto">
          <a:xfrm>
            <a:off x="2456714" y="699542"/>
            <a:ext cx="738425" cy="32272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43994F38-E2AA-419A-A92E-196B03BDE91D}"/>
              </a:ext>
            </a:extLst>
          </p:cNvPr>
          <p:cNvSpPr/>
          <p:nvPr/>
        </p:nvSpPr>
        <p:spPr bwMode="auto">
          <a:xfrm>
            <a:off x="4788024" y="1347614"/>
            <a:ext cx="576305" cy="25954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45D4AE-AFD9-410E-9ED4-F63065CAF3D1}"/>
              </a:ext>
            </a:extLst>
          </p:cNvPr>
          <p:cNvCxnSpPr>
            <a:cxnSpLocks/>
          </p:cNvCxnSpPr>
          <p:nvPr/>
        </p:nvCxnSpPr>
        <p:spPr bwMode="auto">
          <a:xfrm>
            <a:off x="3175931" y="860906"/>
            <a:ext cx="1612093" cy="6164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9044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EF4C4-70B5-4120-85FA-00F766373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B3B39F-74C4-40CE-B1A3-786A4C49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Import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34D13B8-B263-43E1-8D02-87ACA069FD6D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8479E-07B1-4E74-86BC-20D0D7E8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r="-1"/>
          <a:stretch/>
        </p:blipFill>
        <p:spPr>
          <a:xfrm>
            <a:off x="2439297" y="682507"/>
            <a:ext cx="4200648" cy="4426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7A561E7-1315-497D-9571-63CDFBC51EB4}"/>
              </a:ext>
            </a:extLst>
          </p:cNvPr>
          <p:cNvSpPr/>
          <p:nvPr/>
        </p:nvSpPr>
        <p:spPr bwMode="auto">
          <a:xfrm>
            <a:off x="2456714" y="699542"/>
            <a:ext cx="738425" cy="32272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EC5414BB-8A1F-47A2-A56A-F2B99EA6805E}"/>
              </a:ext>
            </a:extLst>
          </p:cNvPr>
          <p:cNvSpPr/>
          <p:nvPr/>
        </p:nvSpPr>
        <p:spPr bwMode="auto">
          <a:xfrm>
            <a:off x="4788024" y="1736141"/>
            <a:ext cx="1512168" cy="25954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7AEB7-7C62-4DF0-9229-2062049E7F55}"/>
              </a:ext>
            </a:extLst>
          </p:cNvPr>
          <p:cNvCxnSpPr>
            <a:cxnSpLocks/>
          </p:cNvCxnSpPr>
          <p:nvPr/>
        </p:nvCxnSpPr>
        <p:spPr bwMode="auto">
          <a:xfrm>
            <a:off x="3195139" y="860905"/>
            <a:ext cx="1585257" cy="97900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4042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3EABD-F9AC-4157-BECB-B2C51D372B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45593-13C2-4EFD-B4D5-A66FA7E9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Import Issues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26CF780-C014-43F9-A568-4DC35B86F356}"/>
              </a:ext>
            </a:extLst>
          </p:cNvPr>
          <p:cNvSpPr txBox="1">
            <a:spLocks/>
          </p:cNvSpPr>
          <p:nvPr/>
        </p:nvSpPr>
        <p:spPr>
          <a:xfrm>
            <a:off x="4302217" y="4812039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78787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2BB3C-2899-41B7-959A-92DE1DF46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" r="-1"/>
          <a:stretch/>
        </p:blipFill>
        <p:spPr>
          <a:xfrm>
            <a:off x="2471969" y="699542"/>
            <a:ext cx="4200648" cy="4426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AB747BF6-ECD9-43A2-8691-127862228F52}"/>
              </a:ext>
            </a:extLst>
          </p:cNvPr>
          <p:cNvSpPr/>
          <p:nvPr/>
        </p:nvSpPr>
        <p:spPr bwMode="auto">
          <a:xfrm>
            <a:off x="2456714" y="699542"/>
            <a:ext cx="738425" cy="32272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7F5847B2-B36A-4054-AF1F-5456AC137270}"/>
              </a:ext>
            </a:extLst>
          </p:cNvPr>
          <p:cNvSpPr/>
          <p:nvPr/>
        </p:nvSpPr>
        <p:spPr bwMode="auto">
          <a:xfrm>
            <a:off x="4841784" y="1923678"/>
            <a:ext cx="1242384" cy="25954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12899F-DC84-47C8-B0A6-0B5976A3A278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3175931" y="860906"/>
            <a:ext cx="1665853" cy="119254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0349844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6243</TotalTime>
  <Words>179</Words>
  <Application>Microsoft Office PowerPoint</Application>
  <PresentationFormat>On-screen Show (16:9)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IGeLU_2016_16X9 (1)</vt:lpstr>
      <vt:lpstr>Import Profiles</vt:lpstr>
      <vt:lpstr>User Roles</vt:lpstr>
      <vt:lpstr>Import Profiles</vt:lpstr>
      <vt:lpstr>Create Import Profiles</vt:lpstr>
      <vt:lpstr>Metadata Import Workflow</vt:lpstr>
      <vt:lpstr>Run Import</vt:lpstr>
      <vt:lpstr>Monitor Import</vt:lpstr>
      <vt:lpstr>Handling Import Issues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Connie Braun</cp:lastModifiedBy>
  <cp:revision>446</cp:revision>
  <dcterms:created xsi:type="dcterms:W3CDTF">2017-01-02T15:10:30Z</dcterms:created>
  <dcterms:modified xsi:type="dcterms:W3CDTF">2019-03-13T18:47:51Z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