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703" r:id="rId2"/>
    <p:sldId id="1704" r:id="rId3"/>
    <p:sldId id="1705" r:id="rId4"/>
    <p:sldId id="1706" r:id="rId5"/>
    <p:sldId id="1707" r:id="rId6"/>
    <p:sldId id="1708" r:id="rId7"/>
    <p:sldId id="1709" r:id="rId8"/>
    <p:sldId id="1710" r:id="rId9"/>
    <p:sldId id="1711" r:id="rId10"/>
    <p:sldId id="1712" r:id="rId11"/>
    <p:sldId id="1713" r:id="rId12"/>
    <p:sldId id="1714" r:id="rId13"/>
    <p:sldId id="1715" r:id="rId14"/>
    <p:sldId id="171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9490" autoAdjust="0"/>
  </p:normalViewPr>
  <p:slideViewPr>
    <p:cSldViewPr>
      <p:cViewPr varScale="1">
        <p:scale>
          <a:sx n="102" d="100"/>
          <a:sy n="102" d="100"/>
        </p:scale>
        <p:origin x="132" y="78"/>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3/13/2019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7986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45">
              <a:defRPr/>
            </a:pPr>
            <a:r>
              <a:rPr lang="en-US" dirty="0"/>
              <a:t>Customization of policies will apply at the organizational level for which they were configured and be inherited downward.</a:t>
            </a:r>
            <a:r>
              <a:rPr lang="en-US" baseline="0" dirty="0"/>
              <a:t> P</a:t>
            </a:r>
            <a:r>
              <a:rPr lang="en-US" dirty="0"/>
              <a:t>olicies such as whether or not loans may be renewed, items may be loaned, requested or recalled, as</a:t>
            </a:r>
            <a:r>
              <a:rPr lang="en-US" baseline="0" dirty="0"/>
              <a:t> well as</a:t>
            </a:r>
            <a:r>
              <a:rPr lang="en-US" dirty="0"/>
              <a:t> the length of </a:t>
            </a:r>
            <a:r>
              <a:rPr lang="en-US"/>
              <a:t>the loan period, </a:t>
            </a:r>
            <a:r>
              <a:rPr lang="en-US" dirty="0"/>
              <a:t>among others are included.</a:t>
            </a:r>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337858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45">
              <a:defRPr/>
            </a:pPr>
            <a:r>
              <a:rPr lang="en-US" dirty="0">
                <a:solidFill>
                  <a:schemeClr val="tx1"/>
                </a:solidFill>
              </a:rPr>
              <a:t>We</a:t>
            </a:r>
            <a:r>
              <a:rPr lang="en-US" baseline="0" dirty="0">
                <a:solidFill>
                  <a:schemeClr val="tx1"/>
                </a:solidFill>
              </a:rPr>
              <a:t> may configure items policies to create exceptions for use within fulfillment unit rules. An </a:t>
            </a:r>
            <a:r>
              <a:rPr lang="en-US" dirty="0">
                <a:solidFill>
                  <a:schemeClr val="tx1"/>
                </a:solidFill>
              </a:rPr>
              <a:t>example: every item in the Main Library stacks may be loaned to undergraduate students for two weeks, except for any items to which the item policy “DVD” has been applied. In this case, the loan period is for three days.</a:t>
            </a:r>
          </a:p>
          <a:p>
            <a:endParaRPr lang="en-US" dirty="0">
              <a:solidFill>
                <a:schemeClr val="tx1"/>
              </a:solidFill>
            </a:endParaRPr>
          </a:p>
          <a:p>
            <a:r>
              <a:rPr lang="en-US" dirty="0">
                <a:solidFill>
                  <a:schemeClr val="tx1"/>
                </a:solidFill>
              </a:rPr>
              <a:t>To configure policies, the role of Fulfillment Administrator is required.</a:t>
            </a:r>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205439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configure loan limit rules, the role of Fulfillment Administrator is required. Ultimately, Loan Limits r</a:t>
            </a:r>
            <a:r>
              <a:rPr lang="en-US" sz="1200" dirty="0"/>
              <a:t>elates to maximum number of active loans at one time.</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316154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45">
              <a:defRPr/>
            </a:pPr>
            <a:r>
              <a:rPr lang="en-US" dirty="0"/>
              <a:t>Whenever a patron attempts to borrow an item, patron limits are checked and applied as is appropriate.</a:t>
            </a:r>
          </a:p>
          <a:p>
            <a:pPr defTabSz="943445">
              <a:defRPr/>
            </a:pPr>
            <a:endParaRPr lang="en-US" dirty="0"/>
          </a:p>
          <a:p>
            <a:pPr defTabSz="943445">
              <a:defRPr/>
            </a:pPr>
            <a:r>
              <a:rPr lang="en-US" dirty="0"/>
              <a:t>To configure patron limit rules, the role of Fulfillment Administrator is required.</a:t>
            </a:r>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104949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3445">
              <a:defRPr/>
            </a:pPr>
            <a:r>
              <a:rPr lang="en-US" dirty="0"/>
              <a:t>The list of available handlers and actions is predefined, and varies from scenario to scenario. At institutions with</a:t>
            </a:r>
            <a:r>
              <a:rPr lang="en-US" baseline="0" dirty="0"/>
              <a:t> two or more libraries, consensus will need to be reached before configuration is completed.</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65756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roles for each</a:t>
            </a:r>
            <a:r>
              <a:rPr lang="en-US" baseline="0" dirty="0"/>
              <a:t> Fulfillment-related area in Alma. These roles are assigned to users depending on the type of Fulfillment tasks they </a:t>
            </a:r>
            <a:r>
              <a:rPr lang="en-US" dirty="0"/>
              <a:t>perform</a:t>
            </a:r>
            <a:r>
              <a:rPr lang="en-US" baseline="0" dirty="0"/>
              <a:t> in Alma. Some operators at</a:t>
            </a:r>
            <a:r>
              <a:rPr lang="en-US" dirty="0"/>
              <a:t> your institutions will have some or all of th</a:t>
            </a:r>
            <a:r>
              <a:rPr lang="en-US" baseline="0" dirty="0"/>
              <a:t>e roles mentioned here. Look for more detail about these</a:t>
            </a:r>
            <a:r>
              <a:rPr lang="en-US" dirty="0"/>
              <a:t> roles to </a:t>
            </a:r>
            <a:r>
              <a:rPr lang="en-US" baseline="0" dirty="0"/>
              <a:t>be covered during the subsequent Fulfillment sessions.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4910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Alma institution begins at the institution level with one or more associated libraries.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128038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each library is uniquely identified, we may</a:t>
            </a:r>
            <a:r>
              <a:rPr lang="en-US" baseline="0" dirty="0"/>
              <a:t> also establish relationships among them.</a:t>
            </a:r>
            <a:endParaRPr lang="en-CA" dirty="0"/>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81928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45">
              <a:defRPr/>
            </a:pPr>
            <a:r>
              <a:rPr lang="en-US" b="0" dirty="0"/>
              <a:t>Relationships </a:t>
            </a:r>
            <a:r>
              <a:rPr lang="en-US" dirty="0"/>
              <a:t>are used to define services that one library is able to perform for another library within the institution.</a:t>
            </a:r>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16357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45">
              <a:defRPr/>
            </a:pPr>
            <a:r>
              <a:rPr lang="en-US" dirty="0"/>
              <a:t>Locations, sometimes known as a shelving location, holding location, or storage location are places where physical items are stored.</a:t>
            </a:r>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219560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important to fulfillment activities are Fulfillment</a:t>
            </a:r>
            <a:r>
              <a:rPr lang="en-US" baseline="0" dirty="0"/>
              <a:t> Units, Terms of Use and Policies, as they govern things such as loan periods, what happens when an item is requested or recalled, fines and fees, and much more.</a:t>
            </a:r>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329131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Fulfillment units are</a:t>
            </a:r>
            <a:r>
              <a:rPr lang="en-US" baseline="0" dirty="0"/>
              <a:t> configured to define the </a:t>
            </a:r>
            <a:r>
              <a:rPr lang="en-US" baseline="0" dirty="0" err="1"/>
              <a:t>behaviours</a:t>
            </a:r>
            <a:r>
              <a:rPr lang="en-US" baseline="0" dirty="0"/>
              <a:t> for loans and requests. Fulfillment units depend heavily on one or more Terms of Use to implement appropriate rules for locations.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273465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of Use (</a:t>
            </a:r>
            <a:r>
              <a:rPr lang="en-US" dirty="0" err="1"/>
              <a:t>ToU</a:t>
            </a:r>
            <a:r>
              <a:rPr lang="en-US" dirty="0"/>
              <a:t>) may be one of:</a:t>
            </a:r>
          </a:p>
          <a:p>
            <a:endParaRPr lang="en-US" dirty="0"/>
          </a:p>
          <a:p>
            <a:pPr marL="412757" lvl="1" indent="-176896">
              <a:buFont typeface="Arial" pitchFamily="34" charset="0"/>
              <a:buChar char="•"/>
            </a:pPr>
            <a:r>
              <a:rPr lang="en-US" b="0" dirty="0"/>
              <a:t>loans (used in fulfillment unit)</a:t>
            </a:r>
          </a:p>
          <a:p>
            <a:pPr marL="412757" lvl="1" indent="-176896">
              <a:buFont typeface="Arial" pitchFamily="34" charset="0"/>
              <a:buChar char="•"/>
            </a:pPr>
            <a:r>
              <a:rPr lang="en-US" b="0" dirty="0"/>
              <a:t>requests (used in fulfillment unit)</a:t>
            </a:r>
          </a:p>
          <a:p>
            <a:pPr marL="412757" lvl="1" indent="-176896">
              <a:buFont typeface="Arial" pitchFamily="34" charset="0"/>
              <a:buChar char="•"/>
            </a:pPr>
            <a:r>
              <a:rPr lang="en-US" b="0" dirty="0"/>
              <a:t>resource sharing</a:t>
            </a:r>
          </a:p>
          <a:p>
            <a:endParaRPr lang="en-US" dirty="0"/>
          </a:p>
          <a:p>
            <a:pPr defTabSz="943445">
              <a:defRPr/>
            </a:pPr>
            <a:r>
              <a:rPr lang="en-GB" dirty="0"/>
              <a:t>We recommend that Terms</a:t>
            </a:r>
            <a:r>
              <a:rPr lang="en-GB" baseline="0" dirty="0"/>
              <a:t> of Use (as with policies) should be set at the institution level where they can be ‘shared’ by multiple libraries, again for simplicity and on-going management.</a:t>
            </a:r>
          </a:p>
          <a:p>
            <a:pPr defTabSz="943445">
              <a:defRPr/>
            </a:pPr>
            <a:endParaRPr lang="en-GB" baseline="0" dirty="0"/>
          </a:p>
          <a:p>
            <a:r>
              <a:rPr lang="en-GB" baseline="0" dirty="0"/>
              <a:t>When creating a new Terms of Use, it is possible to choose from a list of the existing relevant policies for that ‘type’ of terms of use, so creating a loan terms of use, will present only those policies related to loaning.</a:t>
            </a:r>
          </a:p>
          <a:p>
            <a:endParaRPr lang="en-GB" baseline="0" dirty="0"/>
          </a:p>
          <a:p>
            <a:r>
              <a:rPr lang="en-GB" dirty="0"/>
              <a:t>So once the policies have all been created we can start to group those together into Terms of Use. Terms of Use are a groupin</a:t>
            </a:r>
            <a:r>
              <a:rPr lang="en-GB" baseline="0" dirty="0"/>
              <a:t>g of various </a:t>
            </a:r>
            <a:r>
              <a:rPr lang="en-GB" b="1" baseline="0" dirty="0"/>
              <a:t>different</a:t>
            </a:r>
            <a:r>
              <a:rPr lang="en-GB" baseline="0" dirty="0"/>
              <a:t> policy types. An example is, yes, this item is loanable, it can be loaned for 4 weeks and it can be renewed.</a:t>
            </a:r>
          </a:p>
          <a:p>
            <a:endParaRPr lang="en-GB" dirty="0"/>
          </a:p>
          <a:p>
            <a:r>
              <a:rPr lang="en-GB" dirty="0"/>
              <a:t>Terms of Use are</a:t>
            </a:r>
            <a:r>
              <a:rPr lang="en-GB" baseline="0" dirty="0"/>
              <a:t> related to particular service types. Policies for loaning are separated from policies for requesting and user registration</a:t>
            </a:r>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361267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05281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5"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6.jpeg"/><Relationship Id="rId11" Type="http://schemas.openxmlformats.org/officeDocument/2006/relationships/image" Target="../media/image50.png"/><Relationship Id="rId5" Type="http://schemas.openxmlformats.org/officeDocument/2006/relationships/image" Target="../media/image45.jp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708" y="2714222"/>
            <a:ext cx="7708700" cy="719575"/>
          </a:xfrm>
        </p:spPr>
        <p:txBody>
          <a:bodyPr/>
          <a:lstStyle/>
          <a:p>
            <a:r>
              <a:rPr lang="en-US" dirty="0"/>
              <a:t>Fulfillment Overview</a:t>
            </a:r>
          </a:p>
        </p:txBody>
      </p:sp>
    </p:spTree>
    <p:extLst>
      <p:ext uri="{BB962C8B-B14F-4D97-AF65-F5344CB8AC3E}">
        <p14:creationId xmlns:p14="http://schemas.microsoft.com/office/powerpoint/2010/main" val="252108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9375B-789F-42C4-8B44-5C46830837F7}"/>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FC10C61-D3D0-4009-ACA4-6F055349F2CE}"/>
              </a:ext>
            </a:extLst>
          </p:cNvPr>
          <p:cNvSpPr>
            <a:spLocks noGrp="1"/>
          </p:cNvSpPr>
          <p:nvPr>
            <p:ph type="title"/>
          </p:nvPr>
        </p:nvSpPr>
        <p:spPr/>
        <p:txBody>
          <a:bodyPr/>
          <a:lstStyle/>
          <a:p>
            <a:r>
              <a:rPr lang="en-US" dirty="0"/>
              <a:t>Policies</a:t>
            </a:r>
          </a:p>
        </p:txBody>
      </p:sp>
      <p:pic>
        <p:nvPicPr>
          <p:cNvPr id="7" name="Picture 6">
            <a:extLst>
              <a:ext uri="{FF2B5EF4-FFF2-40B4-BE49-F238E27FC236}">
                <a16:creationId xmlns:a16="http://schemas.microsoft.com/office/drawing/2014/main" id="{07D94A16-85AB-46BB-9C31-B42927D3F9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44815" y="483518"/>
            <a:ext cx="7054368" cy="4641029"/>
          </a:xfrm>
          <a:prstGeom prst="rect">
            <a:avLst/>
          </a:prstGeom>
        </p:spPr>
      </p:pic>
      <p:sp>
        <p:nvSpPr>
          <p:cNvPr id="4" name="Content Placeholder 3">
            <a:extLst>
              <a:ext uri="{FF2B5EF4-FFF2-40B4-BE49-F238E27FC236}">
                <a16:creationId xmlns:a16="http://schemas.microsoft.com/office/drawing/2014/main" id="{1F9896B7-A535-4B26-A65E-0544D4373846}"/>
              </a:ext>
            </a:extLst>
          </p:cNvPr>
          <p:cNvSpPr>
            <a:spLocks noGrp="1"/>
          </p:cNvSpPr>
          <p:nvPr>
            <p:ph idx="1"/>
          </p:nvPr>
        </p:nvSpPr>
        <p:spPr/>
        <p:txBody>
          <a:bodyPr/>
          <a:lstStyle/>
          <a:p>
            <a:r>
              <a:rPr lang="en-US" dirty="0"/>
              <a:t>Policies define attributes and parameters that are applied when a patron receives service</a:t>
            </a:r>
          </a:p>
          <a:p>
            <a:pPr marL="0" indent="0">
              <a:buNone/>
            </a:pPr>
            <a:endParaRPr lang="en-US" dirty="0"/>
          </a:p>
          <a:p>
            <a:r>
              <a:rPr lang="en-US" dirty="0"/>
              <a:t>When an institution wants to update an out-of-the-box policy, configuration changes are made to create this customization</a:t>
            </a:r>
          </a:p>
          <a:p>
            <a:pPr marL="0" indent="0">
              <a:buNone/>
            </a:pPr>
            <a:endParaRPr lang="en-US" dirty="0"/>
          </a:p>
          <a:p>
            <a:r>
              <a:rPr lang="en-US" dirty="0"/>
              <a:t>Used later as an integral part of TOU</a:t>
            </a:r>
          </a:p>
        </p:txBody>
      </p:sp>
    </p:spTree>
    <p:extLst>
      <p:ext uri="{BB962C8B-B14F-4D97-AF65-F5344CB8AC3E}">
        <p14:creationId xmlns:p14="http://schemas.microsoft.com/office/powerpoint/2010/main" val="162757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F75DE-5152-488A-B693-DD297CCD4FC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27AD1F2A-21DB-4AA7-963D-54474980DCF5}"/>
              </a:ext>
            </a:extLst>
          </p:cNvPr>
          <p:cNvSpPr>
            <a:spLocks noGrp="1"/>
          </p:cNvSpPr>
          <p:nvPr>
            <p:ph type="title"/>
          </p:nvPr>
        </p:nvSpPr>
        <p:spPr/>
        <p:txBody>
          <a:bodyPr/>
          <a:lstStyle/>
          <a:p>
            <a:r>
              <a:rPr lang="en-US" dirty="0"/>
              <a:t>Item Policies</a:t>
            </a:r>
          </a:p>
        </p:txBody>
      </p:sp>
      <p:sp>
        <p:nvSpPr>
          <p:cNvPr id="4" name="Content Placeholder 3">
            <a:extLst>
              <a:ext uri="{FF2B5EF4-FFF2-40B4-BE49-F238E27FC236}">
                <a16:creationId xmlns:a16="http://schemas.microsoft.com/office/drawing/2014/main" id="{7A567294-DE97-421D-BDC2-B29D3765A6FF}"/>
              </a:ext>
            </a:extLst>
          </p:cNvPr>
          <p:cNvSpPr>
            <a:spLocks noGrp="1"/>
          </p:cNvSpPr>
          <p:nvPr>
            <p:ph idx="1"/>
          </p:nvPr>
        </p:nvSpPr>
        <p:spPr>
          <a:xfrm>
            <a:off x="395536" y="771550"/>
            <a:ext cx="4968552" cy="3979385"/>
          </a:xfrm>
        </p:spPr>
        <p:txBody>
          <a:bodyPr/>
          <a:lstStyle/>
          <a:p>
            <a:r>
              <a:rPr lang="en-US" dirty="0">
                <a:solidFill>
                  <a:schemeClr val="tx1"/>
                </a:solidFill>
              </a:rPr>
              <a:t>Are used to create exceptions within fulfillment unit rules </a:t>
            </a:r>
          </a:p>
          <a:p>
            <a:r>
              <a:rPr lang="en-US" dirty="0">
                <a:solidFill>
                  <a:schemeClr val="tx1"/>
                </a:solidFill>
              </a:rPr>
              <a:t>Mean that some items may be configured to circulate differently than most items stored in this location </a:t>
            </a:r>
          </a:p>
          <a:p>
            <a:r>
              <a:rPr lang="en-US" dirty="0">
                <a:solidFill>
                  <a:schemeClr val="tx1"/>
                </a:solidFill>
              </a:rPr>
              <a:t>Provide an opportunity to “override” Alma’s location-based fulfillment rules</a:t>
            </a:r>
          </a:p>
        </p:txBody>
      </p:sp>
      <p:pic>
        <p:nvPicPr>
          <p:cNvPr id="6" name="Picture 2" descr="Related image">
            <a:extLst>
              <a:ext uri="{FF2B5EF4-FFF2-40B4-BE49-F238E27FC236}">
                <a16:creationId xmlns:a16="http://schemas.microsoft.com/office/drawing/2014/main" id="{CB08AF15-2BEA-4C22-96D5-589E644F5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71" r="25296"/>
          <a:stretch/>
        </p:blipFill>
        <p:spPr bwMode="auto">
          <a:xfrm>
            <a:off x="5732113" y="411510"/>
            <a:ext cx="2944343"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26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A3226-EC7D-41FA-9A0F-3C667A82D225}"/>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B6F4C645-43AD-4DE7-A591-7C5D8C09F1B9}"/>
              </a:ext>
            </a:extLst>
          </p:cNvPr>
          <p:cNvSpPr>
            <a:spLocks noGrp="1"/>
          </p:cNvSpPr>
          <p:nvPr>
            <p:ph type="title"/>
          </p:nvPr>
        </p:nvSpPr>
        <p:spPr/>
        <p:txBody>
          <a:bodyPr/>
          <a:lstStyle/>
          <a:p>
            <a:r>
              <a:rPr lang="en-US" dirty="0"/>
              <a:t>Loan Limits</a:t>
            </a:r>
          </a:p>
        </p:txBody>
      </p:sp>
      <p:sp>
        <p:nvSpPr>
          <p:cNvPr id="4" name="Content Placeholder 3">
            <a:extLst>
              <a:ext uri="{FF2B5EF4-FFF2-40B4-BE49-F238E27FC236}">
                <a16:creationId xmlns:a16="http://schemas.microsoft.com/office/drawing/2014/main" id="{5C4496F2-817B-40AE-AF4F-5DAE31AD9705}"/>
              </a:ext>
            </a:extLst>
          </p:cNvPr>
          <p:cNvSpPr>
            <a:spLocks noGrp="1"/>
          </p:cNvSpPr>
          <p:nvPr>
            <p:ph idx="1"/>
          </p:nvPr>
        </p:nvSpPr>
        <p:spPr>
          <a:xfrm>
            <a:off x="395536" y="771550"/>
            <a:ext cx="8208912" cy="3979385"/>
          </a:xfrm>
        </p:spPr>
        <p:txBody>
          <a:bodyPr/>
          <a:lstStyle/>
          <a:p>
            <a:r>
              <a:rPr lang="en-US" sz="2800" dirty="0"/>
              <a:t>Libraries may opt to restrict the number of concurrent loans any user may have </a:t>
            </a:r>
          </a:p>
          <a:p>
            <a:r>
              <a:rPr lang="en-US" sz="2800" dirty="0"/>
              <a:t>Loan limit rules may be applied in different ways…</a:t>
            </a:r>
          </a:p>
          <a:p>
            <a:pPr marL="854075" lvl="1" indent="-166688"/>
            <a:r>
              <a:rPr lang="en-US" sz="2800" dirty="0"/>
              <a:t>By Library</a:t>
            </a:r>
          </a:p>
          <a:p>
            <a:pPr marL="854075" lvl="1" indent="-166688"/>
            <a:r>
              <a:rPr lang="en-US" sz="2800" dirty="0"/>
              <a:t>By Location</a:t>
            </a:r>
          </a:p>
          <a:p>
            <a:pPr marL="854075" lvl="1" indent="-166688"/>
            <a:r>
              <a:rPr lang="en-US" sz="2800" dirty="0"/>
              <a:t>By Material type </a:t>
            </a:r>
          </a:p>
          <a:p>
            <a:pPr marL="854075" lvl="1" indent="-166688"/>
            <a:r>
              <a:rPr lang="en-US" sz="2800" dirty="0"/>
              <a:t>By User group</a:t>
            </a:r>
          </a:p>
        </p:txBody>
      </p:sp>
      <p:pic>
        <p:nvPicPr>
          <p:cNvPr id="5" name="Picture 4">
            <a:extLst>
              <a:ext uri="{FF2B5EF4-FFF2-40B4-BE49-F238E27FC236}">
                <a16:creationId xmlns:a16="http://schemas.microsoft.com/office/drawing/2014/main" id="{B09BF66D-433B-49C9-8DF9-A1EB4DE44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911" y="3799183"/>
            <a:ext cx="1554480" cy="127716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569F5F3-9C00-4EB6-9EAE-65D9C5DE6A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2" t="11692" r="8542" b="6329"/>
          <a:stretch/>
        </p:blipFill>
        <p:spPr>
          <a:xfrm>
            <a:off x="3084733" y="2183838"/>
            <a:ext cx="1280160" cy="1068481"/>
          </a:xfrm>
          <a:prstGeom prst="rect">
            <a:avLst/>
          </a:prstGeom>
        </p:spPr>
      </p:pic>
      <p:pic>
        <p:nvPicPr>
          <p:cNvPr id="7" name="Picture 6">
            <a:extLst>
              <a:ext uri="{FF2B5EF4-FFF2-40B4-BE49-F238E27FC236}">
                <a16:creationId xmlns:a16="http://schemas.microsoft.com/office/drawing/2014/main" id="{FF77C8D7-17FA-489C-ADFF-2F50389BA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60022" y="2691198"/>
            <a:ext cx="1554480" cy="103443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06BECB4F-1F27-4067-B8EC-8FCAB6F93B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16145">
            <a:off x="7287775" y="148354"/>
            <a:ext cx="1097280" cy="1284463"/>
          </a:xfrm>
          <a:prstGeom prst="rect">
            <a:avLst/>
          </a:prstGeom>
        </p:spPr>
      </p:pic>
      <p:pic>
        <p:nvPicPr>
          <p:cNvPr id="9" name="Picture 8">
            <a:extLst>
              <a:ext uri="{FF2B5EF4-FFF2-40B4-BE49-F238E27FC236}">
                <a16:creationId xmlns:a16="http://schemas.microsoft.com/office/drawing/2014/main" id="{96178832-5EA2-4FC9-9B2D-6B593FA686E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t="5293" b="10396"/>
          <a:stretch/>
        </p:blipFill>
        <p:spPr>
          <a:xfrm>
            <a:off x="6922015" y="2445068"/>
            <a:ext cx="1828800" cy="1182624"/>
          </a:xfrm>
          <a:prstGeom prst="rect">
            <a:avLst/>
          </a:prstGeom>
        </p:spPr>
      </p:pic>
      <p:pic>
        <p:nvPicPr>
          <p:cNvPr id="10" name="Picture 9">
            <a:extLst>
              <a:ext uri="{FF2B5EF4-FFF2-40B4-BE49-F238E27FC236}">
                <a16:creationId xmlns:a16="http://schemas.microsoft.com/office/drawing/2014/main" id="{745F1C8B-B269-417A-B462-7FE1AD3352CB}"/>
              </a:ext>
            </a:extLst>
          </p:cNvPr>
          <p:cNvPicPr>
            <a:picLocks noChangeAspect="1"/>
          </p:cNvPicPr>
          <p:nvPr/>
        </p:nvPicPr>
        <p:blipFill rotWithShape="1">
          <a:blip r:embed="rId9">
            <a:extLst>
              <a:ext uri="{28A0092B-C50C-407E-A947-70E740481C1C}">
                <a14:useLocalDpi xmlns:a14="http://schemas.microsoft.com/office/drawing/2010/main" val="0"/>
              </a:ext>
            </a:extLst>
          </a:blip>
          <a:srcRect l="15714" t="2206" r="6663" b="37726"/>
          <a:stretch/>
        </p:blipFill>
        <p:spPr>
          <a:xfrm>
            <a:off x="3073479" y="-172261"/>
            <a:ext cx="1371600" cy="1061415"/>
          </a:xfrm>
          <a:prstGeom prst="rect">
            <a:avLst/>
          </a:prstGeom>
        </p:spPr>
      </p:pic>
      <p:pic>
        <p:nvPicPr>
          <p:cNvPr id="11" name="Picture 10">
            <a:extLst>
              <a:ext uri="{FF2B5EF4-FFF2-40B4-BE49-F238E27FC236}">
                <a16:creationId xmlns:a16="http://schemas.microsoft.com/office/drawing/2014/main" id="{F7D074E4-9500-43B7-9BDC-B031B2F7E5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23277" y="3504406"/>
            <a:ext cx="1028273" cy="1371600"/>
          </a:xfrm>
          <a:prstGeom prst="rect">
            <a:avLst/>
          </a:prstGeom>
        </p:spPr>
      </p:pic>
      <p:pic>
        <p:nvPicPr>
          <p:cNvPr id="12" name="Picture 11">
            <a:extLst>
              <a:ext uri="{FF2B5EF4-FFF2-40B4-BE49-F238E27FC236}">
                <a16:creationId xmlns:a16="http://schemas.microsoft.com/office/drawing/2014/main" id="{9733CB50-61E5-4B27-9CE7-8D21DF1F9FF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18" b="3106"/>
          <a:stretch/>
        </p:blipFill>
        <p:spPr>
          <a:xfrm rot="1364177">
            <a:off x="4969201" y="2522485"/>
            <a:ext cx="1828800" cy="855878"/>
          </a:xfrm>
          <a:prstGeom prst="rect">
            <a:avLst/>
          </a:prstGeom>
        </p:spPr>
      </p:pic>
    </p:spTree>
    <p:extLst>
      <p:ext uri="{BB962C8B-B14F-4D97-AF65-F5344CB8AC3E}">
        <p14:creationId xmlns:p14="http://schemas.microsoft.com/office/powerpoint/2010/main" val="101579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2164C-29BA-4B7D-AFB8-D0A05DF745B1}"/>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CE09CAF7-74A5-4BA6-AC0C-4F57640D66EF}"/>
              </a:ext>
            </a:extLst>
          </p:cNvPr>
          <p:cNvSpPr>
            <a:spLocks noGrp="1"/>
          </p:cNvSpPr>
          <p:nvPr>
            <p:ph type="title"/>
          </p:nvPr>
        </p:nvSpPr>
        <p:spPr/>
        <p:txBody>
          <a:bodyPr/>
          <a:lstStyle/>
          <a:p>
            <a:r>
              <a:rPr lang="en-US" dirty="0"/>
              <a:t>Patron Limits</a:t>
            </a:r>
          </a:p>
        </p:txBody>
      </p:sp>
      <p:sp>
        <p:nvSpPr>
          <p:cNvPr id="4" name="Content Placeholder 3">
            <a:extLst>
              <a:ext uri="{FF2B5EF4-FFF2-40B4-BE49-F238E27FC236}">
                <a16:creationId xmlns:a16="http://schemas.microsoft.com/office/drawing/2014/main" id="{FFB9E67E-C8F5-477B-B404-2BB955F2C2DD}"/>
              </a:ext>
            </a:extLst>
          </p:cNvPr>
          <p:cNvSpPr>
            <a:spLocks noGrp="1"/>
          </p:cNvSpPr>
          <p:nvPr>
            <p:ph idx="1"/>
          </p:nvPr>
        </p:nvSpPr>
        <p:spPr>
          <a:xfrm>
            <a:off x="3059832" y="699542"/>
            <a:ext cx="5760640" cy="4051393"/>
          </a:xfrm>
        </p:spPr>
        <p:txBody>
          <a:bodyPr/>
          <a:lstStyle/>
          <a:p>
            <a:r>
              <a:rPr lang="en-US" dirty="0"/>
              <a:t>Applies to any patrons who use library services</a:t>
            </a:r>
          </a:p>
          <a:p>
            <a:r>
              <a:rPr lang="en-US" dirty="0"/>
              <a:t>Upon reaching a defined limit, patron is blocked from further borrowing until resolved</a:t>
            </a:r>
          </a:p>
          <a:p>
            <a:r>
              <a:rPr lang="en-US" dirty="0"/>
              <a:t>Based on user group to which patrons are assigned</a:t>
            </a:r>
          </a:p>
          <a:p>
            <a:r>
              <a:rPr lang="en-US" dirty="0"/>
              <a:t>Relates to maximum cash value of overdue fines maximum number of overdue items permitted at one time</a:t>
            </a:r>
          </a:p>
        </p:txBody>
      </p:sp>
      <p:pic>
        <p:nvPicPr>
          <p:cNvPr id="5" name="Picture 2" descr="Image result for block">
            <a:extLst>
              <a:ext uri="{FF2B5EF4-FFF2-40B4-BE49-F238E27FC236}">
                <a16:creationId xmlns:a16="http://schemas.microsoft.com/office/drawing/2014/main" id="{DC808AC2-1576-4947-99E2-08E8A041C35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57" y="1225050"/>
            <a:ext cx="30003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20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65B9BD-F70E-4C77-8DAB-26862F2D5D90}"/>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074D3CB1-0AB5-4342-82D1-E50D447FFD94}"/>
              </a:ext>
            </a:extLst>
          </p:cNvPr>
          <p:cNvSpPr>
            <a:spLocks noGrp="1"/>
          </p:cNvSpPr>
          <p:nvPr>
            <p:ph type="title"/>
          </p:nvPr>
        </p:nvSpPr>
        <p:spPr/>
        <p:txBody>
          <a:bodyPr/>
          <a:lstStyle/>
          <a:p>
            <a:r>
              <a:rPr lang="en-US" dirty="0"/>
              <a:t>Block Preferences</a:t>
            </a:r>
          </a:p>
        </p:txBody>
      </p:sp>
      <p:sp>
        <p:nvSpPr>
          <p:cNvPr id="4" name="Content Placeholder 3">
            <a:extLst>
              <a:ext uri="{FF2B5EF4-FFF2-40B4-BE49-F238E27FC236}">
                <a16:creationId xmlns:a16="http://schemas.microsoft.com/office/drawing/2014/main" id="{489C74B9-5C49-46F2-9C3E-B063BCC4EF1E}"/>
              </a:ext>
            </a:extLst>
          </p:cNvPr>
          <p:cNvSpPr>
            <a:spLocks noGrp="1"/>
          </p:cNvSpPr>
          <p:nvPr>
            <p:ph idx="1"/>
          </p:nvPr>
        </p:nvSpPr>
        <p:spPr>
          <a:xfrm>
            <a:off x="395536" y="771550"/>
            <a:ext cx="5328592" cy="3979385"/>
          </a:xfrm>
        </p:spPr>
        <p:txBody>
          <a:bodyPr/>
          <a:lstStyle/>
          <a:p>
            <a:r>
              <a:rPr lang="en-US" dirty="0"/>
              <a:t>Determine how blocks are handled at all Circulation Desks</a:t>
            </a:r>
          </a:p>
          <a:p>
            <a:pPr marL="0" indent="-173037">
              <a:buNone/>
            </a:pPr>
            <a:endParaRPr lang="en-US" dirty="0"/>
          </a:p>
          <a:p>
            <a:r>
              <a:rPr lang="en-US" dirty="0"/>
              <a:t>Are configured at the institution level, and,</a:t>
            </a:r>
          </a:p>
          <a:p>
            <a:pPr marL="0" indent="-173037">
              <a:buNone/>
            </a:pPr>
            <a:endParaRPr lang="en-US" dirty="0"/>
          </a:p>
          <a:p>
            <a:r>
              <a:rPr lang="en-US" dirty="0"/>
              <a:t>Apply to all libraries within the institution </a:t>
            </a:r>
          </a:p>
        </p:txBody>
      </p:sp>
      <p:pic>
        <p:nvPicPr>
          <p:cNvPr id="5" name="Picture 2" descr="Image result for block">
            <a:extLst>
              <a:ext uri="{FF2B5EF4-FFF2-40B4-BE49-F238E27FC236}">
                <a16:creationId xmlns:a16="http://schemas.microsoft.com/office/drawing/2014/main" id="{3661EBDC-F5E6-4E50-9095-BE95DC8F9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720" y="915566"/>
            <a:ext cx="3300413" cy="330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3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1463E-7007-4615-A5C5-33B6AFE2EC5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843060F5-CB41-4DDD-A8DE-DA3F66C5539F}"/>
              </a:ext>
            </a:extLst>
          </p:cNvPr>
          <p:cNvSpPr>
            <a:spLocks noGrp="1"/>
          </p:cNvSpPr>
          <p:nvPr>
            <p:ph type="title"/>
          </p:nvPr>
        </p:nvSpPr>
        <p:spPr/>
        <p:txBody>
          <a:bodyPr/>
          <a:lstStyle/>
          <a:p>
            <a:r>
              <a:rPr lang="en-US" dirty="0"/>
              <a:t>Fulfillment User Roles</a:t>
            </a:r>
          </a:p>
        </p:txBody>
      </p:sp>
      <p:sp>
        <p:nvSpPr>
          <p:cNvPr id="4" name="Content Placeholder 3">
            <a:extLst>
              <a:ext uri="{FF2B5EF4-FFF2-40B4-BE49-F238E27FC236}">
                <a16:creationId xmlns:a16="http://schemas.microsoft.com/office/drawing/2014/main" id="{599BEC76-E091-4ACD-B71F-CACEFB21AA56}"/>
              </a:ext>
            </a:extLst>
          </p:cNvPr>
          <p:cNvSpPr>
            <a:spLocks noGrp="1"/>
          </p:cNvSpPr>
          <p:nvPr>
            <p:ph idx="1"/>
          </p:nvPr>
        </p:nvSpPr>
        <p:spPr>
          <a:xfrm>
            <a:off x="395536" y="771550"/>
            <a:ext cx="4752528" cy="3979385"/>
          </a:xfrm>
        </p:spPr>
        <p:txBody>
          <a:bodyPr>
            <a:normAutofit fontScale="92500" lnSpcReduction="20000"/>
          </a:bodyPr>
          <a:lstStyle/>
          <a:p>
            <a:r>
              <a:rPr lang="en-US" dirty="0"/>
              <a:t>Fulfillment administrator</a:t>
            </a:r>
          </a:p>
          <a:p>
            <a:r>
              <a:rPr lang="en-US" dirty="0"/>
              <a:t>Fulfillment services manager</a:t>
            </a:r>
          </a:p>
          <a:p>
            <a:r>
              <a:rPr lang="en-US" dirty="0"/>
              <a:t>Circulation desk manager</a:t>
            </a:r>
          </a:p>
          <a:p>
            <a:r>
              <a:rPr lang="en-US" dirty="0"/>
              <a:t>Course reserves manager</a:t>
            </a:r>
          </a:p>
          <a:p>
            <a:r>
              <a:rPr lang="en-US" dirty="0"/>
              <a:t>Resource sharing partners manager</a:t>
            </a:r>
          </a:p>
          <a:p>
            <a:r>
              <a:rPr lang="en-US" dirty="0"/>
              <a:t>Circulation desk operator and limited</a:t>
            </a:r>
          </a:p>
          <a:p>
            <a:r>
              <a:rPr lang="en-US" dirty="0"/>
              <a:t>Course reserves operator</a:t>
            </a:r>
          </a:p>
          <a:p>
            <a:r>
              <a:rPr lang="en-US" dirty="0"/>
              <a:t>Fulfillment services operator</a:t>
            </a:r>
          </a:p>
          <a:p>
            <a:r>
              <a:rPr lang="en-US" dirty="0"/>
              <a:t>Instructor</a:t>
            </a:r>
          </a:p>
          <a:p>
            <a:r>
              <a:rPr lang="en-US" dirty="0"/>
              <a:t>Requests operator</a:t>
            </a:r>
          </a:p>
          <a:p>
            <a:r>
              <a:rPr lang="en-US" dirty="0"/>
              <a:t>Work order operator</a:t>
            </a:r>
          </a:p>
        </p:txBody>
      </p:sp>
      <p:pic>
        <p:nvPicPr>
          <p:cNvPr id="8" name="Picture 7">
            <a:extLst>
              <a:ext uri="{FF2B5EF4-FFF2-40B4-BE49-F238E27FC236}">
                <a16:creationId xmlns:a16="http://schemas.microsoft.com/office/drawing/2014/main" id="{43C73AEA-60AB-4AA1-B396-8DCCB486AC59}"/>
              </a:ext>
            </a:extLst>
          </p:cNvPr>
          <p:cNvPicPr>
            <a:picLocks noChangeAspect="1"/>
          </p:cNvPicPr>
          <p:nvPr/>
        </p:nvPicPr>
        <p:blipFill rotWithShape="1">
          <a:blip r:embed="rId3">
            <a:extLst>
              <a:ext uri="{28A0092B-C50C-407E-A947-70E740481C1C}">
                <a14:useLocalDpi xmlns:a14="http://schemas.microsoft.com/office/drawing/2010/main" val="0"/>
              </a:ext>
            </a:extLst>
          </a:blip>
          <a:srcRect l="35167" r="31458" b="21601"/>
          <a:stretch/>
        </p:blipFill>
        <p:spPr>
          <a:xfrm>
            <a:off x="5378490" y="411510"/>
            <a:ext cx="2851517" cy="4435693"/>
          </a:xfrm>
          <a:prstGeom prst="rect">
            <a:avLst/>
          </a:prstGeom>
        </p:spPr>
      </p:pic>
    </p:spTree>
    <p:extLst>
      <p:ext uri="{BB962C8B-B14F-4D97-AF65-F5344CB8AC3E}">
        <p14:creationId xmlns:p14="http://schemas.microsoft.com/office/powerpoint/2010/main" val="156264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415960-223A-4CCC-B466-782FEB2B2A65}"/>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DC55BB07-32F4-4DA3-83DD-6D1B07C63780}"/>
              </a:ext>
            </a:extLst>
          </p:cNvPr>
          <p:cNvSpPr>
            <a:spLocks noGrp="1"/>
          </p:cNvSpPr>
          <p:nvPr>
            <p:ph type="title"/>
          </p:nvPr>
        </p:nvSpPr>
        <p:spPr/>
        <p:txBody>
          <a:bodyPr/>
          <a:lstStyle/>
          <a:p>
            <a:r>
              <a:rPr lang="en-US" dirty="0"/>
              <a:t>Institution</a:t>
            </a:r>
          </a:p>
        </p:txBody>
      </p:sp>
      <p:sp>
        <p:nvSpPr>
          <p:cNvPr id="4" name="Content Placeholder 3">
            <a:extLst>
              <a:ext uri="{FF2B5EF4-FFF2-40B4-BE49-F238E27FC236}">
                <a16:creationId xmlns:a16="http://schemas.microsoft.com/office/drawing/2014/main" id="{7BBC2729-ADD0-4A13-B0F0-6D4F9E3E7923}"/>
              </a:ext>
            </a:extLst>
          </p:cNvPr>
          <p:cNvSpPr>
            <a:spLocks noGrp="1"/>
          </p:cNvSpPr>
          <p:nvPr>
            <p:ph idx="1"/>
          </p:nvPr>
        </p:nvSpPr>
        <p:spPr/>
        <p:txBody>
          <a:bodyPr>
            <a:normAutofit fontScale="92500" lnSpcReduction="10000"/>
          </a:bodyPr>
          <a:lstStyle/>
          <a:p>
            <a:pPr marL="0" indent="0">
              <a:buNone/>
            </a:pPr>
            <a:r>
              <a:rPr lang="en-US" sz="2800" dirty="0"/>
              <a:t>Each Alma institution is established with one or more libraries</a:t>
            </a:r>
          </a:p>
          <a:p>
            <a:endParaRPr lang="en-US" sz="2800" dirty="0"/>
          </a:p>
          <a:p>
            <a:pPr marL="0" indent="0">
              <a:buNone/>
            </a:pPr>
            <a:r>
              <a:rPr lang="en-US" sz="2800" dirty="0"/>
              <a:t>Institution details include:</a:t>
            </a:r>
          </a:p>
          <a:p>
            <a:pPr marL="284163" lvl="1" indent="0">
              <a:buNone/>
            </a:pPr>
            <a:endParaRPr lang="en-US" sz="2800" dirty="0"/>
          </a:p>
          <a:p>
            <a:pPr lvl="1" indent="-225425"/>
            <a:r>
              <a:rPr lang="en-US" sz="2800" dirty="0"/>
              <a:t>General information </a:t>
            </a:r>
          </a:p>
          <a:p>
            <a:pPr lvl="1" indent="-225425"/>
            <a:r>
              <a:rPr lang="en-US" sz="2800" dirty="0"/>
              <a:t>Library details </a:t>
            </a:r>
          </a:p>
          <a:p>
            <a:pPr lvl="1" indent="-225425"/>
            <a:r>
              <a:rPr lang="en-US" sz="2800" dirty="0"/>
              <a:t>Contact information </a:t>
            </a:r>
          </a:p>
          <a:p>
            <a:pPr lvl="1" indent="-225425"/>
            <a:r>
              <a:rPr lang="en-US" sz="2800" dirty="0"/>
              <a:t>Calendar details (global)</a:t>
            </a:r>
          </a:p>
        </p:txBody>
      </p:sp>
      <p:pic>
        <p:nvPicPr>
          <p:cNvPr id="6" name="Picture 5">
            <a:extLst>
              <a:ext uri="{FF2B5EF4-FFF2-40B4-BE49-F238E27FC236}">
                <a16:creationId xmlns:a16="http://schemas.microsoft.com/office/drawing/2014/main" id="{D254C7AD-AF99-4129-9432-6E4A24D775D8}"/>
              </a:ext>
            </a:extLst>
          </p:cNvPr>
          <p:cNvPicPr>
            <a:picLocks noChangeAspect="1"/>
          </p:cNvPicPr>
          <p:nvPr/>
        </p:nvPicPr>
        <p:blipFill rotWithShape="1">
          <a:blip r:embed="rId3">
            <a:extLst>
              <a:ext uri="{28A0092B-C50C-407E-A947-70E740481C1C}">
                <a14:useLocalDpi xmlns:a14="http://schemas.microsoft.com/office/drawing/2010/main" val="0"/>
              </a:ext>
            </a:extLst>
          </a:blip>
          <a:srcRect l="6015" r="8764"/>
          <a:stretch/>
        </p:blipFill>
        <p:spPr>
          <a:xfrm>
            <a:off x="4644008" y="1347614"/>
            <a:ext cx="4058633" cy="3576205"/>
          </a:xfrm>
          <a:prstGeom prst="rect">
            <a:avLst/>
          </a:prstGeom>
        </p:spPr>
      </p:pic>
    </p:spTree>
    <p:extLst>
      <p:ext uri="{BB962C8B-B14F-4D97-AF65-F5344CB8AC3E}">
        <p14:creationId xmlns:p14="http://schemas.microsoft.com/office/powerpoint/2010/main" val="259398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7CE66-6132-4A5D-BED4-00468C4EDB71}"/>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8A3BF6E2-F190-4AB2-835B-204ACA23FF6C}"/>
              </a:ext>
            </a:extLst>
          </p:cNvPr>
          <p:cNvSpPr>
            <a:spLocks noGrp="1"/>
          </p:cNvSpPr>
          <p:nvPr>
            <p:ph type="title"/>
          </p:nvPr>
        </p:nvSpPr>
        <p:spPr/>
        <p:txBody>
          <a:bodyPr/>
          <a:lstStyle/>
          <a:p>
            <a:r>
              <a:rPr lang="en-US" dirty="0"/>
              <a:t>Libraries</a:t>
            </a:r>
          </a:p>
        </p:txBody>
      </p:sp>
      <p:sp>
        <p:nvSpPr>
          <p:cNvPr id="4" name="Content Placeholder 3">
            <a:extLst>
              <a:ext uri="{FF2B5EF4-FFF2-40B4-BE49-F238E27FC236}">
                <a16:creationId xmlns:a16="http://schemas.microsoft.com/office/drawing/2014/main" id="{8BB62D0E-64F5-4007-8E9B-B5AC72FEDF6F}"/>
              </a:ext>
            </a:extLst>
          </p:cNvPr>
          <p:cNvSpPr>
            <a:spLocks noGrp="1"/>
          </p:cNvSpPr>
          <p:nvPr>
            <p:ph idx="1"/>
          </p:nvPr>
        </p:nvSpPr>
        <p:spPr>
          <a:xfrm>
            <a:off x="395536" y="3544680"/>
            <a:ext cx="8424936" cy="1206255"/>
          </a:xfrm>
        </p:spPr>
        <p:txBody>
          <a:bodyPr/>
          <a:lstStyle/>
          <a:p>
            <a:pPr marL="0" indent="0">
              <a:buNone/>
            </a:pPr>
            <a:r>
              <a:rPr lang="en-US" dirty="0"/>
              <a:t>Each library is uniquely identified in Alma so that the specific needs of that library may be addressed</a:t>
            </a:r>
          </a:p>
        </p:txBody>
      </p:sp>
      <p:pic>
        <p:nvPicPr>
          <p:cNvPr id="6" name="Picture 5">
            <a:extLst>
              <a:ext uri="{FF2B5EF4-FFF2-40B4-BE49-F238E27FC236}">
                <a16:creationId xmlns:a16="http://schemas.microsoft.com/office/drawing/2014/main" id="{2D857990-6E3A-43B0-88ED-C88FCC8604D8}"/>
              </a:ext>
            </a:extLst>
          </p:cNvPr>
          <p:cNvPicPr>
            <a:picLocks noChangeAspect="1"/>
          </p:cNvPicPr>
          <p:nvPr/>
        </p:nvPicPr>
        <p:blipFill>
          <a:blip r:embed="rId3"/>
          <a:stretch>
            <a:fillRect/>
          </a:stretch>
        </p:blipFill>
        <p:spPr>
          <a:xfrm>
            <a:off x="461987" y="699542"/>
            <a:ext cx="8220026" cy="2792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190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2775F-3F78-4D53-B8AC-1B143C8D3BF3}"/>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66D83927-091E-4B03-B323-C2605653B09B}"/>
              </a:ext>
            </a:extLst>
          </p:cNvPr>
          <p:cNvSpPr>
            <a:spLocks noGrp="1"/>
          </p:cNvSpPr>
          <p:nvPr>
            <p:ph type="title"/>
          </p:nvPr>
        </p:nvSpPr>
        <p:spPr/>
        <p:txBody>
          <a:bodyPr/>
          <a:lstStyle/>
          <a:p>
            <a:r>
              <a:rPr lang="en-US" dirty="0"/>
              <a:t>Relationships Among Libraries</a:t>
            </a:r>
          </a:p>
        </p:txBody>
      </p:sp>
      <p:sp>
        <p:nvSpPr>
          <p:cNvPr id="4" name="Content Placeholder 3">
            <a:extLst>
              <a:ext uri="{FF2B5EF4-FFF2-40B4-BE49-F238E27FC236}">
                <a16:creationId xmlns:a16="http://schemas.microsoft.com/office/drawing/2014/main" id="{791C03AE-CAEC-4D39-B26C-5E10180F36DE}"/>
              </a:ext>
            </a:extLst>
          </p:cNvPr>
          <p:cNvSpPr>
            <a:spLocks noGrp="1"/>
          </p:cNvSpPr>
          <p:nvPr>
            <p:ph idx="1"/>
          </p:nvPr>
        </p:nvSpPr>
        <p:spPr>
          <a:xfrm>
            <a:off x="3635896" y="771550"/>
            <a:ext cx="5184576" cy="3979385"/>
          </a:xfrm>
        </p:spPr>
        <p:txBody>
          <a:bodyPr>
            <a:normAutofit fontScale="92500" lnSpcReduction="10000"/>
          </a:bodyPr>
          <a:lstStyle/>
          <a:p>
            <a:pPr marL="0" indent="0">
              <a:buNone/>
            </a:pPr>
            <a:r>
              <a:rPr lang="en-US" dirty="0"/>
              <a:t>Relationships comprise:</a:t>
            </a:r>
          </a:p>
          <a:p>
            <a:pPr marL="0" indent="0">
              <a:buNone/>
            </a:pPr>
            <a:endParaRPr lang="en-US" dirty="0"/>
          </a:p>
          <a:p>
            <a:pPr marL="0" indent="0">
              <a:buNone/>
              <a:tabLst>
                <a:tab pos="2519363" algn="l"/>
              </a:tabLst>
            </a:pPr>
            <a:r>
              <a:rPr lang="en-US" b="1" dirty="0"/>
              <a:t>Deliver to </a:t>
            </a:r>
            <a:r>
              <a:rPr lang="en-US" dirty="0"/>
              <a:t>– the library that you are configuring is able to deliver requested items to a requesting library</a:t>
            </a:r>
          </a:p>
          <a:p>
            <a:pPr marL="0" indent="0">
              <a:buNone/>
              <a:tabLst>
                <a:tab pos="2519363" algn="l"/>
              </a:tabLst>
            </a:pPr>
            <a:r>
              <a:rPr lang="en-US" b="1" dirty="0"/>
              <a:t>Circulate for </a:t>
            </a:r>
            <a:r>
              <a:rPr lang="en-US" dirty="0"/>
              <a:t>– the library that you are configuring is able to check in and check out items for the designated library </a:t>
            </a:r>
          </a:p>
          <a:p>
            <a:pPr marL="0" indent="0">
              <a:buNone/>
              <a:tabLst>
                <a:tab pos="2519363" algn="l"/>
              </a:tabLst>
            </a:pPr>
            <a:r>
              <a:rPr lang="en-US" b="1" dirty="0"/>
              <a:t>Acquire for </a:t>
            </a:r>
            <a:r>
              <a:rPr lang="en-US" dirty="0"/>
              <a:t>– the library that you are configuring is able to acquire items for the designated library</a:t>
            </a:r>
          </a:p>
        </p:txBody>
      </p:sp>
      <p:cxnSp>
        <p:nvCxnSpPr>
          <p:cNvPr id="14" name="Straight Arrow Connector 13">
            <a:extLst>
              <a:ext uri="{FF2B5EF4-FFF2-40B4-BE49-F238E27FC236}">
                <a16:creationId xmlns:a16="http://schemas.microsoft.com/office/drawing/2014/main" id="{EFD82768-67BA-4989-9F7B-1847AD7BC755}"/>
              </a:ext>
            </a:extLst>
          </p:cNvPr>
          <p:cNvCxnSpPr>
            <a:cxnSpLocks/>
          </p:cNvCxnSpPr>
          <p:nvPr/>
        </p:nvCxnSpPr>
        <p:spPr bwMode="auto">
          <a:xfrm>
            <a:off x="595250" y="1851670"/>
            <a:ext cx="448358" cy="1927033"/>
          </a:xfrm>
          <a:prstGeom prst="straightConnector1">
            <a:avLst/>
          </a:prstGeom>
          <a:solidFill>
            <a:schemeClr val="accent1"/>
          </a:solidFill>
          <a:ln w="76200" cap="flat" cmpd="sng" algn="ctr">
            <a:solidFill>
              <a:srgbClr val="0073AF"/>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ACD688E6-3761-4FFC-85ED-96A205115821}"/>
              </a:ext>
            </a:extLst>
          </p:cNvPr>
          <p:cNvCxnSpPr/>
          <p:nvPr/>
        </p:nvCxnSpPr>
        <p:spPr bwMode="auto">
          <a:xfrm>
            <a:off x="1363350" y="1302044"/>
            <a:ext cx="1280160" cy="807802"/>
          </a:xfrm>
          <a:prstGeom prst="straightConnector1">
            <a:avLst/>
          </a:prstGeom>
          <a:solidFill>
            <a:schemeClr val="accent1"/>
          </a:solidFill>
          <a:ln w="76200" cap="flat" cmpd="sng" algn="ctr">
            <a:solidFill>
              <a:srgbClr val="0073AF"/>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3B284F01-483B-4D48-B3BE-5D87FB974CC2}"/>
              </a:ext>
            </a:extLst>
          </p:cNvPr>
          <p:cNvCxnSpPr/>
          <p:nvPr/>
        </p:nvCxnSpPr>
        <p:spPr bwMode="auto">
          <a:xfrm flipH="1" flipV="1">
            <a:off x="1248135" y="1570879"/>
            <a:ext cx="1223211" cy="697327"/>
          </a:xfrm>
          <a:prstGeom prst="straightConnector1">
            <a:avLst/>
          </a:prstGeom>
          <a:solidFill>
            <a:schemeClr val="accent1"/>
          </a:solidFill>
          <a:ln w="76200" cap="flat" cmpd="sng" algn="ctr">
            <a:solidFill>
              <a:srgbClr val="FFC000"/>
            </a:solidFill>
            <a:prstDash val="solid"/>
            <a:round/>
            <a:headEnd type="none" w="med" len="med"/>
            <a:tailEnd type="arrow"/>
          </a:ln>
          <a:effectLst/>
        </p:spPr>
      </p:cxnSp>
      <p:cxnSp>
        <p:nvCxnSpPr>
          <p:cNvPr id="17" name="Straight Arrow Connector 16">
            <a:extLst>
              <a:ext uri="{FF2B5EF4-FFF2-40B4-BE49-F238E27FC236}">
                <a16:creationId xmlns:a16="http://schemas.microsoft.com/office/drawing/2014/main" id="{1E971D8E-613E-47C7-A6B2-4177D86A4053}"/>
              </a:ext>
            </a:extLst>
          </p:cNvPr>
          <p:cNvCxnSpPr>
            <a:cxnSpLocks/>
          </p:cNvCxnSpPr>
          <p:nvPr/>
        </p:nvCxnSpPr>
        <p:spPr bwMode="auto">
          <a:xfrm flipH="1">
            <a:off x="1835697" y="3139543"/>
            <a:ext cx="864095" cy="767663"/>
          </a:xfrm>
          <a:prstGeom prst="straightConnector1">
            <a:avLst/>
          </a:prstGeom>
          <a:solidFill>
            <a:schemeClr val="accent1"/>
          </a:solidFill>
          <a:ln w="76200" cap="flat" cmpd="sng" algn="ctr">
            <a:solidFill>
              <a:srgbClr val="FFC000"/>
            </a:solidFill>
            <a:prstDash val="solid"/>
            <a:round/>
            <a:headEnd type="none" w="med" len="med"/>
            <a:tailEnd type="arrow"/>
          </a:ln>
          <a:effectLst/>
        </p:spPr>
      </p:cxnSp>
      <p:cxnSp>
        <p:nvCxnSpPr>
          <p:cNvPr id="18" name="Straight Arrow Connector 17">
            <a:extLst>
              <a:ext uri="{FF2B5EF4-FFF2-40B4-BE49-F238E27FC236}">
                <a16:creationId xmlns:a16="http://schemas.microsoft.com/office/drawing/2014/main" id="{8FDA47CA-B194-4525-9B65-83AF38C4D129}"/>
              </a:ext>
            </a:extLst>
          </p:cNvPr>
          <p:cNvCxnSpPr>
            <a:cxnSpLocks/>
          </p:cNvCxnSpPr>
          <p:nvPr/>
        </p:nvCxnSpPr>
        <p:spPr bwMode="auto">
          <a:xfrm flipV="1">
            <a:off x="1691680" y="2931790"/>
            <a:ext cx="864096" cy="817057"/>
          </a:xfrm>
          <a:prstGeom prst="straightConnector1">
            <a:avLst/>
          </a:prstGeom>
          <a:solidFill>
            <a:schemeClr val="accent1"/>
          </a:solidFill>
          <a:ln w="76200" cap="flat" cmpd="sng" algn="ctr">
            <a:solidFill>
              <a:srgbClr val="62D13B"/>
            </a:solidFill>
            <a:prstDash val="solid"/>
            <a:round/>
            <a:headEnd type="none" w="med" len="med"/>
            <a:tailEnd type="arrow"/>
          </a:ln>
          <a:effectLst/>
        </p:spPr>
      </p:cxnSp>
      <p:cxnSp>
        <p:nvCxnSpPr>
          <p:cNvPr id="19" name="Straight Arrow Connector 18">
            <a:extLst>
              <a:ext uri="{FF2B5EF4-FFF2-40B4-BE49-F238E27FC236}">
                <a16:creationId xmlns:a16="http://schemas.microsoft.com/office/drawing/2014/main" id="{3DC39AFB-DC16-496E-BD48-0755A525C3CF}"/>
              </a:ext>
            </a:extLst>
          </p:cNvPr>
          <p:cNvCxnSpPr>
            <a:cxnSpLocks/>
          </p:cNvCxnSpPr>
          <p:nvPr/>
        </p:nvCxnSpPr>
        <p:spPr bwMode="auto">
          <a:xfrm flipH="1" flipV="1">
            <a:off x="827584" y="1867384"/>
            <a:ext cx="420551" cy="1712479"/>
          </a:xfrm>
          <a:prstGeom prst="straightConnector1">
            <a:avLst/>
          </a:prstGeom>
          <a:solidFill>
            <a:schemeClr val="accent1"/>
          </a:solidFill>
          <a:ln w="76200" cap="flat" cmpd="sng" algn="ctr">
            <a:solidFill>
              <a:srgbClr val="62D13B"/>
            </a:solidFill>
            <a:prstDash val="solid"/>
            <a:round/>
            <a:headEnd type="none" w="med" len="med"/>
            <a:tailEnd type="arrow"/>
          </a:ln>
          <a:effectLst/>
        </p:spPr>
      </p:cxnSp>
      <p:pic>
        <p:nvPicPr>
          <p:cNvPr id="20" name="Picture 2" descr="C:\Users\cbraun\Desktop\ExLibris_Images\0161.png">
            <a:extLst>
              <a:ext uri="{FF2B5EF4-FFF2-40B4-BE49-F238E27FC236}">
                <a16:creationId xmlns:a16="http://schemas.microsoft.com/office/drawing/2014/main" id="{B42AEDC4-64D7-408E-9BD3-8E2F1BF4E6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39" t="16589" r="18089" b="20487"/>
          <a:stretch/>
        </p:blipFill>
        <p:spPr bwMode="auto">
          <a:xfrm>
            <a:off x="83585" y="699542"/>
            <a:ext cx="1279765" cy="1241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braun\Desktop\ExLibris_Images\0161.png">
            <a:extLst>
              <a:ext uri="{FF2B5EF4-FFF2-40B4-BE49-F238E27FC236}">
                <a16:creationId xmlns:a16="http://schemas.microsoft.com/office/drawing/2014/main" id="{E2F854C5-54FE-4E2D-B7E7-A6D289CB9C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15" t="18618" r="15237" b="21960"/>
          <a:stretch/>
        </p:blipFill>
        <p:spPr bwMode="auto">
          <a:xfrm>
            <a:off x="2395046" y="1867384"/>
            <a:ext cx="1279256" cy="11722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braun\Desktop\ExLibris_Images\0161.png">
            <a:extLst>
              <a:ext uri="{FF2B5EF4-FFF2-40B4-BE49-F238E27FC236}">
                <a16:creationId xmlns:a16="http://schemas.microsoft.com/office/drawing/2014/main" id="{851DBE65-4B69-4603-8E9C-FBBABDC62F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22" t="18564" r="16924" b="20677"/>
          <a:stretch/>
        </p:blipFill>
        <p:spPr bwMode="auto">
          <a:xfrm>
            <a:off x="755576" y="3579862"/>
            <a:ext cx="1224136" cy="119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7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83B4B-5770-4E8B-93D4-ECA37494023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179A9FCF-A2D9-47AF-958A-7C68F9D97C7A}"/>
              </a:ext>
            </a:extLst>
          </p:cNvPr>
          <p:cNvSpPr>
            <a:spLocks noGrp="1"/>
          </p:cNvSpPr>
          <p:nvPr>
            <p:ph type="title"/>
          </p:nvPr>
        </p:nvSpPr>
        <p:spPr/>
        <p:txBody>
          <a:bodyPr/>
          <a:lstStyle/>
          <a:p>
            <a:r>
              <a:rPr lang="en-US" dirty="0"/>
              <a:t>Locations</a:t>
            </a:r>
          </a:p>
        </p:txBody>
      </p:sp>
      <p:sp>
        <p:nvSpPr>
          <p:cNvPr id="4" name="Content Placeholder 3">
            <a:extLst>
              <a:ext uri="{FF2B5EF4-FFF2-40B4-BE49-F238E27FC236}">
                <a16:creationId xmlns:a16="http://schemas.microsoft.com/office/drawing/2014/main" id="{955D1783-8096-465C-8AB7-32315519C1FF}"/>
              </a:ext>
            </a:extLst>
          </p:cNvPr>
          <p:cNvSpPr>
            <a:spLocks noGrp="1"/>
          </p:cNvSpPr>
          <p:nvPr>
            <p:ph idx="1"/>
          </p:nvPr>
        </p:nvSpPr>
        <p:spPr>
          <a:xfrm>
            <a:off x="395535" y="771550"/>
            <a:ext cx="3665171" cy="3979385"/>
          </a:xfrm>
        </p:spPr>
        <p:txBody>
          <a:bodyPr/>
          <a:lstStyle/>
          <a:p>
            <a:r>
              <a:rPr lang="en-US" dirty="0"/>
              <a:t>Locations are physical places where items are stored</a:t>
            </a:r>
          </a:p>
          <a:p>
            <a:pPr marL="0" indent="0">
              <a:buNone/>
            </a:pPr>
            <a:endParaRPr lang="en-US" dirty="0"/>
          </a:p>
          <a:p>
            <a:r>
              <a:rPr lang="en-US" dirty="0"/>
              <a:t>For this reason, locations are associated with libraries, </a:t>
            </a:r>
            <a:r>
              <a:rPr lang="en-US" u="sng" dirty="0"/>
              <a:t>not</a:t>
            </a:r>
            <a:r>
              <a:rPr lang="en-US" dirty="0"/>
              <a:t> with institutions</a:t>
            </a:r>
          </a:p>
        </p:txBody>
      </p:sp>
      <p:pic>
        <p:nvPicPr>
          <p:cNvPr id="5" name="Picture 2" descr="C:\Users\cbraun\Desktop\3flor.gif">
            <a:extLst>
              <a:ext uri="{FF2B5EF4-FFF2-40B4-BE49-F238E27FC236}">
                <a16:creationId xmlns:a16="http://schemas.microsoft.com/office/drawing/2014/main" id="{CFF99BDC-745E-422C-8877-1E493F279E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 t="6870" r="47347" b="471"/>
          <a:stretch/>
        </p:blipFill>
        <p:spPr bwMode="auto">
          <a:xfrm>
            <a:off x="4060707" y="267494"/>
            <a:ext cx="4543741" cy="4655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0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DF4CA-306D-4892-B781-1C79A243BF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F16E4D57-8428-4730-9481-039B6D723CDA}"/>
              </a:ext>
            </a:extLst>
          </p:cNvPr>
          <p:cNvSpPr>
            <a:spLocks noGrp="1"/>
          </p:cNvSpPr>
          <p:nvPr>
            <p:ph type="title"/>
          </p:nvPr>
        </p:nvSpPr>
        <p:spPr/>
        <p:txBody>
          <a:bodyPr/>
          <a:lstStyle/>
          <a:p>
            <a:r>
              <a:rPr lang="en-US" dirty="0"/>
              <a:t>Fulfillment Units, Terms of Use, Policies</a:t>
            </a:r>
          </a:p>
        </p:txBody>
      </p:sp>
      <p:sp>
        <p:nvSpPr>
          <p:cNvPr id="4" name="Content Placeholder 3">
            <a:extLst>
              <a:ext uri="{FF2B5EF4-FFF2-40B4-BE49-F238E27FC236}">
                <a16:creationId xmlns:a16="http://schemas.microsoft.com/office/drawing/2014/main" id="{BB6D0137-1DB5-4B7C-9FA9-AB1C101CCB0F}"/>
              </a:ext>
            </a:extLst>
          </p:cNvPr>
          <p:cNvSpPr>
            <a:spLocks noGrp="1"/>
          </p:cNvSpPr>
          <p:nvPr>
            <p:ph idx="1"/>
          </p:nvPr>
        </p:nvSpPr>
        <p:spPr>
          <a:xfrm>
            <a:off x="3635896" y="771550"/>
            <a:ext cx="5184576" cy="3979385"/>
          </a:xfrm>
          <a:solidFill>
            <a:schemeClr val="accent6">
              <a:lumMod val="40000"/>
              <a:lumOff val="60000"/>
            </a:schemeClr>
          </a:solidFill>
          <a:scene3d>
            <a:camera prst="orthographicFront"/>
            <a:lightRig rig="threePt" dir="t"/>
          </a:scene3d>
          <a:sp3d>
            <a:bevelT w="114300" prst="artDeco"/>
          </a:sp3d>
        </p:spPr>
        <p:txBody>
          <a:bodyPr>
            <a:normAutofit fontScale="92500"/>
          </a:bodyPr>
          <a:lstStyle/>
          <a:p>
            <a:r>
              <a:rPr lang="en-US" dirty="0"/>
              <a:t>A grouping of locations that use similar Terms of Use</a:t>
            </a:r>
          </a:p>
          <a:p>
            <a:pPr marL="0" indent="0">
              <a:buNone/>
            </a:pPr>
            <a:endParaRPr lang="en-US" dirty="0"/>
          </a:p>
          <a:p>
            <a:r>
              <a:rPr lang="en-US" dirty="0"/>
              <a:t>A grouping of similar policies (loan-related policies, request-related policies, booking policies, etc.)</a:t>
            </a:r>
          </a:p>
          <a:p>
            <a:pPr marL="0" indent="0">
              <a:buNone/>
            </a:pPr>
            <a:endParaRPr lang="en-US" dirty="0"/>
          </a:p>
          <a:p>
            <a:r>
              <a:rPr lang="en-US" dirty="0"/>
              <a:t>Policies are the smallest elements; they </a:t>
            </a:r>
            <a:r>
              <a:rPr lang="en-GB" dirty="0"/>
              <a:t>comprise all options for how fulfillment ultimately works in your institution</a:t>
            </a:r>
          </a:p>
        </p:txBody>
      </p:sp>
      <p:sp>
        <p:nvSpPr>
          <p:cNvPr id="6" name="AutoShape 11">
            <a:extLst>
              <a:ext uri="{FF2B5EF4-FFF2-40B4-BE49-F238E27FC236}">
                <a16:creationId xmlns:a16="http://schemas.microsoft.com/office/drawing/2014/main" id="{1FF0EA04-BEF4-4ECE-85EF-77F33F24C17F}"/>
              </a:ext>
            </a:extLst>
          </p:cNvPr>
          <p:cNvSpPr>
            <a:spLocks noChangeArrowheads="1"/>
          </p:cNvSpPr>
          <p:nvPr/>
        </p:nvSpPr>
        <p:spPr bwMode="auto">
          <a:xfrm>
            <a:off x="334249" y="3579862"/>
            <a:ext cx="2651760" cy="457200"/>
          </a:xfrm>
          <a:prstGeom prst="roundRect">
            <a:avLst>
              <a:gd name="adj" fmla="val 16667"/>
            </a:avLst>
          </a:prstGeom>
          <a:solidFill>
            <a:schemeClr val="accent6">
              <a:lumMod val="60000"/>
              <a:lumOff val="40000"/>
            </a:schemeClr>
          </a:solidFill>
          <a:ln w="38100">
            <a:solidFill>
              <a:schemeClr val="accent6">
                <a:lumMod val="60000"/>
                <a:lumOff val="40000"/>
              </a:schemeClr>
            </a:solidFill>
            <a:round/>
            <a:headEnd/>
            <a:tailEnd/>
          </a:ln>
          <a:effectLst/>
          <a:scene3d>
            <a:camera prst="orthographicFront"/>
            <a:lightRig rig="threePt" dir="t"/>
          </a:scene3d>
          <a:sp3d>
            <a:bevelT w="165100" prst="coolSlant"/>
          </a:sp3d>
          <a:extLst/>
        </p:spPr>
        <p:txBody>
          <a:bodyPr wrap="none" anchor="ctr">
            <a:spAutoFit/>
          </a:bodyPr>
          <a:lstStyle/>
          <a:p>
            <a:pPr algn="ctr"/>
            <a:r>
              <a:rPr lang="en-US" sz="1700" b="1" dirty="0">
                <a:solidFill>
                  <a:schemeClr val="bg1"/>
                </a:solidFill>
                <a:latin typeface="Verdana" pitchFamily="34" charset="0"/>
              </a:rPr>
              <a:t>Policies</a:t>
            </a:r>
          </a:p>
        </p:txBody>
      </p:sp>
      <p:sp>
        <p:nvSpPr>
          <p:cNvPr id="7" name="AutoShape 11">
            <a:extLst>
              <a:ext uri="{FF2B5EF4-FFF2-40B4-BE49-F238E27FC236}">
                <a16:creationId xmlns:a16="http://schemas.microsoft.com/office/drawing/2014/main" id="{498AF857-32AB-4A0B-B34F-B14A9F41A011}"/>
              </a:ext>
            </a:extLst>
          </p:cNvPr>
          <p:cNvSpPr>
            <a:spLocks noChangeArrowheads="1"/>
          </p:cNvSpPr>
          <p:nvPr/>
        </p:nvSpPr>
        <p:spPr bwMode="auto">
          <a:xfrm>
            <a:off x="336064" y="2139702"/>
            <a:ext cx="2651760" cy="457200"/>
          </a:xfrm>
          <a:prstGeom prst="roundRect">
            <a:avLst>
              <a:gd name="adj" fmla="val 16667"/>
            </a:avLst>
          </a:prstGeom>
          <a:solidFill>
            <a:schemeClr val="accent6">
              <a:lumMod val="75000"/>
            </a:schemeClr>
          </a:solidFill>
          <a:ln w="38100">
            <a:solidFill>
              <a:schemeClr val="accent6">
                <a:lumMod val="75000"/>
              </a:schemeClr>
            </a:solidFill>
            <a:round/>
            <a:headEnd/>
            <a:tailEnd/>
          </a:ln>
          <a:effectLst/>
          <a:scene3d>
            <a:camera prst="orthographicFront"/>
            <a:lightRig rig="threePt" dir="t"/>
          </a:scene3d>
          <a:sp3d>
            <a:bevelT w="165100" prst="coolSlant"/>
          </a:sp3d>
          <a:extLst/>
        </p:spPr>
        <p:txBody>
          <a:bodyPr wrap="none" anchor="ctr">
            <a:spAutoFit/>
          </a:bodyPr>
          <a:lstStyle/>
          <a:p>
            <a:pPr algn="ctr"/>
            <a:r>
              <a:rPr lang="en-US" sz="1700" b="1" dirty="0">
                <a:solidFill>
                  <a:schemeClr val="bg1"/>
                </a:solidFill>
                <a:latin typeface="Verdana" pitchFamily="34" charset="0"/>
              </a:rPr>
              <a:t>Terms of Use (ToU)</a:t>
            </a:r>
          </a:p>
        </p:txBody>
      </p:sp>
      <p:sp>
        <p:nvSpPr>
          <p:cNvPr id="8" name="AutoShape 11">
            <a:extLst>
              <a:ext uri="{FF2B5EF4-FFF2-40B4-BE49-F238E27FC236}">
                <a16:creationId xmlns:a16="http://schemas.microsoft.com/office/drawing/2014/main" id="{76D6DE76-D1A4-457B-84F1-59F5950340D7}"/>
              </a:ext>
            </a:extLst>
          </p:cNvPr>
          <p:cNvSpPr>
            <a:spLocks noChangeArrowheads="1"/>
          </p:cNvSpPr>
          <p:nvPr/>
        </p:nvSpPr>
        <p:spPr bwMode="auto">
          <a:xfrm>
            <a:off x="336064" y="843558"/>
            <a:ext cx="2651760" cy="391597"/>
          </a:xfrm>
          <a:prstGeom prst="roundRect">
            <a:avLst>
              <a:gd name="adj" fmla="val 16667"/>
            </a:avLst>
          </a:prstGeom>
          <a:solidFill>
            <a:schemeClr val="accent6">
              <a:lumMod val="50000"/>
            </a:schemeClr>
          </a:solidFill>
          <a:ln w="38100">
            <a:solidFill>
              <a:schemeClr val="accent6">
                <a:lumMod val="50000"/>
              </a:schemeClr>
            </a:solidFill>
            <a:round/>
            <a:headEnd/>
            <a:tailEnd/>
          </a:ln>
          <a:effectLst/>
          <a:scene3d>
            <a:camera prst="orthographicFront"/>
            <a:lightRig rig="threePt" dir="t"/>
          </a:scene3d>
          <a:sp3d>
            <a:bevelT w="165100" prst="coolSlant"/>
          </a:sp3d>
          <a:extLst/>
        </p:spPr>
        <p:txBody>
          <a:bodyPr wrap="square" anchor="ctr">
            <a:spAutoFit/>
          </a:bodyPr>
          <a:lstStyle/>
          <a:p>
            <a:pPr algn="ctr"/>
            <a:r>
              <a:rPr lang="en-US" sz="1700" b="1" dirty="0">
                <a:solidFill>
                  <a:schemeClr val="bg1"/>
                </a:solidFill>
                <a:latin typeface="Verdana" pitchFamily="34" charset="0"/>
              </a:rPr>
              <a:t>Fulfillment Units</a:t>
            </a:r>
          </a:p>
        </p:txBody>
      </p:sp>
      <p:cxnSp>
        <p:nvCxnSpPr>
          <p:cNvPr id="9" name="Straight Arrow Connector 8">
            <a:extLst>
              <a:ext uri="{FF2B5EF4-FFF2-40B4-BE49-F238E27FC236}">
                <a16:creationId xmlns:a16="http://schemas.microsoft.com/office/drawing/2014/main" id="{3D29B503-CE4D-499B-BE27-D13AC126B462}"/>
              </a:ext>
            </a:extLst>
          </p:cNvPr>
          <p:cNvCxnSpPr>
            <a:stCxn id="8" idx="2"/>
            <a:endCxn id="7" idx="0"/>
          </p:cNvCxnSpPr>
          <p:nvPr/>
        </p:nvCxnSpPr>
        <p:spPr bwMode="auto">
          <a:xfrm>
            <a:off x="1661944" y="1235155"/>
            <a:ext cx="0" cy="904547"/>
          </a:xfrm>
          <a:prstGeom prst="straightConnector1">
            <a:avLst/>
          </a:prstGeom>
          <a:solidFill>
            <a:schemeClr val="accent1"/>
          </a:solidFill>
          <a:ln w="38100" cap="flat" cmpd="sng" algn="ctr">
            <a:solidFill>
              <a:srgbClr val="3E4C56"/>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95A8AECE-F241-4206-BE78-6AFA331F969B}"/>
              </a:ext>
            </a:extLst>
          </p:cNvPr>
          <p:cNvCxnSpPr>
            <a:stCxn id="7" idx="2"/>
            <a:endCxn id="6" idx="0"/>
          </p:cNvCxnSpPr>
          <p:nvPr/>
        </p:nvCxnSpPr>
        <p:spPr bwMode="auto">
          <a:xfrm flipH="1">
            <a:off x="1660129" y="2596902"/>
            <a:ext cx="1815" cy="982960"/>
          </a:xfrm>
          <a:prstGeom prst="straightConnector1">
            <a:avLst/>
          </a:prstGeom>
          <a:solidFill>
            <a:schemeClr val="accent1"/>
          </a:solidFill>
          <a:ln w="38100" cap="flat" cmpd="sng" algn="ctr">
            <a:solidFill>
              <a:srgbClr val="3E4C56"/>
            </a:solidFill>
            <a:prstDash val="solid"/>
            <a:round/>
            <a:headEnd type="none" w="med" len="med"/>
            <a:tailEnd type="arrow"/>
          </a:ln>
          <a:effectLst/>
        </p:spPr>
      </p:cxnSp>
    </p:spTree>
    <p:extLst>
      <p:ext uri="{BB962C8B-B14F-4D97-AF65-F5344CB8AC3E}">
        <p14:creationId xmlns:p14="http://schemas.microsoft.com/office/powerpoint/2010/main" val="60883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C9F102-68DF-401C-A388-5866795A363E}"/>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F378348A-59AD-43AB-AB17-990A5DCC61CE}"/>
              </a:ext>
            </a:extLst>
          </p:cNvPr>
          <p:cNvSpPr>
            <a:spLocks noGrp="1"/>
          </p:cNvSpPr>
          <p:nvPr>
            <p:ph type="title"/>
          </p:nvPr>
        </p:nvSpPr>
        <p:spPr/>
        <p:txBody>
          <a:bodyPr/>
          <a:lstStyle/>
          <a:p>
            <a:r>
              <a:rPr lang="en-US" dirty="0"/>
              <a:t>Fulfillment Units</a:t>
            </a:r>
          </a:p>
        </p:txBody>
      </p:sp>
      <p:sp>
        <p:nvSpPr>
          <p:cNvPr id="4" name="Content Placeholder 3">
            <a:extLst>
              <a:ext uri="{FF2B5EF4-FFF2-40B4-BE49-F238E27FC236}">
                <a16:creationId xmlns:a16="http://schemas.microsoft.com/office/drawing/2014/main" id="{80ED9EA9-268B-4B98-858B-D7BF0371C4F7}"/>
              </a:ext>
            </a:extLst>
          </p:cNvPr>
          <p:cNvSpPr>
            <a:spLocks noGrp="1"/>
          </p:cNvSpPr>
          <p:nvPr>
            <p:ph idx="1"/>
          </p:nvPr>
        </p:nvSpPr>
        <p:spPr>
          <a:xfrm>
            <a:off x="2857202" y="771550"/>
            <a:ext cx="5675238" cy="3979385"/>
          </a:xfrm>
        </p:spPr>
        <p:txBody>
          <a:bodyPr>
            <a:noAutofit/>
          </a:bodyPr>
          <a:lstStyle/>
          <a:p>
            <a:r>
              <a:rPr lang="en-US" dirty="0">
                <a:solidFill>
                  <a:schemeClr val="tx1"/>
                </a:solidFill>
              </a:rPr>
              <a:t>Comprise sets of rules that apply to one or a group of locations using identical policies</a:t>
            </a:r>
          </a:p>
          <a:p>
            <a:r>
              <a:rPr lang="en-US" dirty="0">
                <a:solidFill>
                  <a:schemeClr val="tx1"/>
                </a:solidFill>
              </a:rPr>
              <a:t>Includes separate definitions for </a:t>
            </a:r>
          </a:p>
          <a:p>
            <a:pPr lvl="1"/>
            <a:r>
              <a:rPr lang="en-US" sz="2400" dirty="0">
                <a:solidFill>
                  <a:schemeClr val="tx1"/>
                </a:solidFill>
              </a:rPr>
              <a:t>Loans</a:t>
            </a:r>
          </a:p>
          <a:p>
            <a:pPr lvl="1"/>
            <a:r>
              <a:rPr lang="en-US" sz="2400" dirty="0">
                <a:solidFill>
                  <a:schemeClr val="tx1"/>
                </a:solidFill>
              </a:rPr>
              <a:t>Requests for</a:t>
            </a:r>
          </a:p>
          <a:p>
            <a:pPr lvl="2"/>
            <a:r>
              <a:rPr lang="en-US" sz="2400" dirty="0"/>
              <a:t>Physical items</a:t>
            </a:r>
          </a:p>
          <a:p>
            <a:pPr lvl="2"/>
            <a:r>
              <a:rPr lang="en-US" sz="2400" dirty="0"/>
              <a:t>Digitization</a:t>
            </a:r>
          </a:p>
          <a:p>
            <a:r>
              <a:rPr lang="en-US" dirty="0">
                <a:solidFill>
                  <a:schemeClr val="tx1"/>
                </a:solidFill>
              </a:rPr>
              <a:t>Utilize one or more Terms of Use (</a:t>
            </a:r>
            <a:r>
              <a:rPr lang="en-US" dirty="0" err="1">
                <a:solidFill>
                  <a:schemeClr val="tx1"/>
                </a:solidFill>
              </a:rPr>
              <a:t>ToU</a:t>
            </a:r>
            <a:r>
              <a:rPr lang="en-US" dirty="0">
                <a:solidFill>
                  <a:schemeClr val="tx1"/>
                </a:solidFill>
              </a:rPr>
              <a:t>)</a:t>
            </a:r>
          </a:p>
        </p:txBody>
      </p:sp>
      <p:pic>
        <p:nvPicPr>
          <p:cNvPr id="5" name="Picture 2" descr="C:\Documents and Settings\cbraun\Desktop\organizational_unit.png">
            <a:extLst>
              <a:ext uri="{FF2B5EF4-FFF2-40B4-BE49-F238E27FC236}">
                <a16:creationId xmlns:a16="http://schemas.microsoft.com/office/drawing/2014/main" id="{31E38A20-635A-4E65-82E5-C07E11E8F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350" y="1275606"/>
            <a:ext cx="2555853" cy="255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2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2870E0-AADC-45CA-A8A6-48888EF757A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2597718A-9D95-485C-8C0C-AA579FE486C0}"/>
              </a:ext>
            </a:extLst>
          </p:cNvPr>
          <p:cNvSpPr>
            <a:spLocks noGrp="1"/>
          </p:cNvSpPr>
          <p:nvPr>
            <p:ph type="title"/>
          </p:nvPr>
        </p:nvSpPr>
        <p:spPr/>
        <p:txBody>
          <a:bodyPr/>
          <a:lstStyle/>
          <a:p>
            <a:r>
              <a:rPr lang="en-US" dirty="0"/>
              <a:t>Terms of Use and Policies</a:t>
            </a:r>
          </a:p>
        </p:txBody>
      </p:sp>
      <p:sp>
        <p:nvSpPr>
          <p:cNvPr id="4" name="Content Placeholder 3">
            <a:extLst>
              <a:ext uri="{FF2B5EF4-FFF2-40B4-BE49-F238E27FC236}">
                <a16:creationId xmlns:a16="http://schemas.microsoft.com/office/drawing/2014/main" id="{8C217D43-3BE9-4557-AE2B-A627AA87E3E5}"/>
              </a:ext>
            </a:extLst>
          </p:cNvPr>
          <p:cNvSpPr>
            <a:spLocks noGrp="1"/>
          </p:cNvSpPr>
          <p:nvPr>
            <p:ph idx="1"/>
          </p:nvPr>
        </p:nvSpPr>
        <p:spPr>
          <a:xfrm>
            <a:off x="395536" y="771550"/>
            <a:ext cx="5112568" cy="3979385"/>
          </a:xfrm>
        </p:spPr>
        <p:txBody>
          <a:bodyPr>
            <a:normAutofit lnSpcReduction="10000"/>
          </a:bodyPr>
          <a:lstStyle/>
          <a:p>
            <a:r>
              <a:rPr lang="en-US" dirty="0">
                <a:solidFill>
                  <a:schemeClr val="tx1"/>
                </a:solidFill>
              </a:rPr>
              <a:t>Are used as part of fulfillment units in connection with</a:t>
            </a:r>
          </a:p>
          <a:p>
            <a:pPr lvl="1"/>
            <a:r>
              <a:rPr lang="en-US" sz="2400" dirty="0">
                <a:solidFill>
                  <a:schemeClr val="tx1"/>
                </a:solidFill>
              </a:rPr>
              <a:t>Loans</a:t>
            </a:r>
          </a:p>
          <a:p>
            <a:pPr lvl="1"/>
            <a:r>
              <a:rPr lang="en-US" sz="2400" dirty="0">
                <a:solidFill>
                  <a:schemeClr val="tx1"/>
                </a:solidFill>
              </a:rPr>
              <a:t>Requests</a:t>
            </a:r>
          </a:p>
          <a:p>
            <a:pPr lvl="2"/>
            <a:r>
              <a:rPr lang="en-US" sz="2000" dirty="0"/>
              <a:t>Physical Items</a:t>
            </a:r>
          </a:p>
          <a:p>
            <a:pPr lvl="2"/>
            <a:r>
              <a:rPr lang="en-US" sz="2000" dirty="0"/>
              <a:t>Digitization</a:t>
            </a:r>
          </a:p>
          <a:p>
            <a:pPr lvl="2"/>
            <a:r>
              <a:rPr lang="en-US" sz="2000" dirty="0"/>
              <a:t>Booking</a:t>
            </a:r>
          </a:p>
          <a:p>
            <a:pPr lvl="1"/>
            <a:r>
              <a:rPr lang="en-US" sz="2400" dirty="0">
                <a:solidFill>
                  <a:schemeClr val="tx1"/>
                </a:solidFill>
              </a:rPr>
              <a:t>Resource sharing</a:t>
            </a:r>
          </a:p>
          <a:p>
            <a:pPr lvl="2"/>
            <a:r>
              <a:rPr lang="en-US" sz="2000" dirty="0"/>
              <a:t>Lending</a:t>
            </a:r>
          </a:p>
          <a:p>
            <a:pPr lvl="2"/>
            <a:r>
              <a:rPr lang="en-US" sz="2000" dirty="0"/>
              <a:t>Borrowing</a:t>
            </a:r>
          </a:p>
          <a:p>
            <a:r>
              <a:rPr lang="en-US" dirty="0">
                <a:solidFill>
                  <a:schemeClr val="tx1"/>
                </a:solidFill>
              </a:rPr>
              <a:t>Includes fulfillment policies</a:t>
            </a:r>
          </a:p>
          <a:p>
            <a:endParaRPr lang="en-US" dirty="0"/>
          </a:p>
        </p:txBody>
      </p:sp>
      <p:grpSp>
        <p:nvGrpSpPr>
          <p:cNvPr id="5" name="Group 4">
            <a:extLst>
              <a:ext uri="{FF2B5EF4-FFF2-40B4-BE49-F238E27FC236}">
                <a16:creationId xmlns:a16="http://schemas.microsoft.com/office/drawing/2014/main" id="{04F971C8-8306-4D9F-A6AC-7BC19D288370}"/>
              </a:ext>
            </a:extLst>
          </p:cNvPr>
          <p:cNvGrpSpPr>
            <a:grpSpLocks noChangeAspect="1"/>
          </p:cNvGrpSpPr>
          <p:nvPr/>
        </p:nvGrpSpPr>
        <p:grpSpPr>
          <a:xfrm>
            <a:off x="4575281" y="843558"/>
            <a:ext cx="4114800" cy="4182900"/>
            <a:chOff x="4366655" y="1009485"/>
            <a:chExt cx="4589770" cy="4241573"/>
          </a:xfrm>
        </p:grpSpPr>
        <p:pic>
          <p:nvPicPr>
            <p:cNvPr id="6" name="Picture 4" descr="Image result for stack of books">
              <a:extLst>
                <a:ext uri="{FF2B5EF4-FFF2-40B4-BE49-F238E27FC236}">
                  <a16:creationId xmlns:a16="http://schemas.microsoft.com/office/drawing/2014/main" id="{15F56716-8F9E-4119-817E-1D5E8C2535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55" t="16173" r="3765" b="16627"/>
            <a:stretch/>
          </p:blipFill>
          <p:spPr bwMode="auto">
            <a:xfrm>
              <a:off x="4738346" y="2166823"/>
              <a:ext cx="1471566" cy="11541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Related image">
              <a:extLst>
                <a:ext uri="{FF2B5EF4-FFF2-40B4-BE49-F238E27FC236}">
                  <a16:creationId xmlns:a16="http://schemas.microsoft.com/office/drawing/2014/main" id="{C8B75848-AA34-47EF-82AE-C49203963E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5" t="2749" r="3031" b="68274"/>
            <a:stretch/>
          </p:blipFill>
          <p:spPr bwMode="auto">
            <a:xfrm rot="1543930">
              <a:off x="4366655" y="3834576"/>
              <a:ext cx="3252660" cy="1416482"/>
            </a:xfrm>
            <a:prstGeom prst="rect">
              <a:avLst/>
            </a:prstGeom>
            <a:noFill/>
            <a:ln>
              <a:solidFill>
                <a:schemeClr val="tx1"/>
              </a:solid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8" name="Picture 26" descr="Image result for swoosh arrow">
              <a:extLst>
                <a:ext uri="{FF2B5EF4-FFF2-40B4-BE49-F238E27FC236}">
                  <a16:creationId xmlns:a16="http://schemas.microsoft.com/office/drawing/2014/main" id="{E79EDA3F-1ED0-4288-A0AC-5332F87A92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69807" flipH="1">
              <a:off x="6138999" y="2725357"/>
              <a:ext cx="921677" cy="342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Image result for swoosh arrow">
              <a:extLst>
                <a:ext uri="{FF2B5EF4-FFF2-40B4-BE49-F238E27FC236}">
                  <a16:creationId xmlns:a16="http://schemas.microsoft.com/office/drawing/2014/main" id="{E0761F76-C933-4270-AB78-A6B60F3F44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1309">
              <a:off x="7528385" y="2921633"/>
              <a:ext cx="921677" cy="342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Image result for fish">
              <a:extLst>
                <a:ext uri="{FF2B5EF4-FFF2-40B4-BE49-F238E27FC236}">
                  <a16:creationId xmlns:a16="http://schemas.microsoft.com/office/drawing/2014/main" id="{63C21D28-63EA-44BF-8D9B-5341B0AD6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1231">
              <a:off x="7508493" y="3408258"/>
              <a:ext cx="2052188" cy="8436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Image result for swoosh arrow">
              <a:extLst>
                <a:ext uri="{FF2B5EF4-FFF2-40B4-BE49-F238E27FC236}">
                  <a16:creationId xmlns:a16="http://schemas.microsoft.com/office/drawing/2014/main" id="{F56B365C-AA36-42C9-B756-78A652FE2E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896671">
              <a:off x="6087387" y="2179128"/>
              <a:ext cx="921677" cy="342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landscape picture">
              <a:extLst>
                <a:ext uri="{FF2B5EF4-FFF2-40B4-BE49-F238E27FC236}">
                  <a16:creationId xmlns:a16="http://schemas.microsoft.com/office/drawing/2014/main" id="{7E8F3889-1BA6-44F1-AA68-1BFEF3E05F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2985" y="1009485"/>
              <a:ext cx="1401672" cy="867422"/>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pic>
          <p:nvPicPr>
            <p:cNvPr id="13" name="Picture 18" descr="Related image">
              <a:extLst>
                <a:ext uri="{FF2B5EF4-FFF2-40B4-BE49-F238E27FC236}">
                  <a16:creationId xmlns:a16="http://schemas.microsoft.com/office/drawing/2014/main" id="{ECB16722-92F8-49A1-8E32-EB2222B92DC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9" t="10717" r="6737" b="13587"/>
            <a:stretch/>
          </p:blipFill>
          <p:spPr bwMode="auto">
            <a:xfrm>
              <a:off x="7563933" y="1027780"/>
              <a:ext cx="1257076" cy="1090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Image result for swoosh arrow">
              <a:extLst>
                <a:ext uri="{FF2B5EF4-FFF2-40B4-BE49-F238E27FC236}">
                  <a16:creationId xmlns:a16="http://schemas.microsoft.com/office/drawing/2014/main" id="{DDA40FCB-A9DB-47C7-BA23-7CC8A2830D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193072" flipH="1">
              <a:off x="7595841" y="2378035"/>
              <a:ext cx="921677" cy="342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omputer monitor">
              <a:extLst>
                <a:ext uri="{FF2B5EF4-FFF2-40B4-BE49-F238E27FC236}">
                  <a16:creationId xmlns:a16="http://schemas.microsoft.com/office/drawing/2014/main" id="{6DCFCEEA-1BB6-4784-8BDE-5B09A256C9D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500" r="12580"/>
            <a:stretch/>
          </p:blipFill>
          <p:spPr bwMode="auto">
            <a:xfrm>
              <a:off x="6639230" y="2293047"/>
              <a:ext cx="126736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6" descr="Image result for swoosh arrow">
              <a:extLst>
                <a:ext uri="{FF2B5EF4-FFF2-40B4-BE49-F238E27FC236}">
                  <a16:creationId xmlns:a16="http://schemas.microsoft.com/office/drawing/2014/main" id="{01D0099E-813F-4100-92CC-2F62A8ADB4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06600" flipH="1">
              <a:off x="5870609" y="3173253"/>
              <a:ext cx="921677" cy="3426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503777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Template 2019.pptx" id="{26AF4A5E-B72E-449E-BA20-9764618B24A0}" vid="{F553D402-882A-474E-BE92-318ABB354A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 Libris Template 2019</Template>
  <TotalTime>12</TotalTime>
  <Words>1138</Words>
  <Application>Microsoft Office PowerPoint</Application>
  <PresentationFormat>On-screen Show (16:9)</PresentationFormat>
  <Paragraphs>146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IGeLU_2016_16X9 (1)</vt:lpstr>
      <vt:lpstr>Fulfillment Overview</vt:lpstr>
      <vt:lpstr>Fulfillment User Roles</vt:lpstr>
      <vt:lpstr>Institution</vt:lpstr>
      <vt:lpstr>Libraries</vt:lpstr>
      <vt:lpstr>Relationships Among Libraries</vt:lpstr>
      <vt:lpstr>Locations</vt:lpstr>
      <vt:lpstr>Fulfillment Units, Terms of Use, Policies</vt:lpstr>
      <vt:lpstr>Fulfillment Units</vt:lpstr>
      <vt:lpstr>Terms of Use and Policies</vt:lpstr>
      <vt:lpstr>Policies</vt:lpstr>
      <vt:lpstr>Item Policies</vt:lpstr>
      <vt:lpstr>Loan Limits</vt:lpstr>
      <vt:lpstr>Patron Limits</vt:lpstr>
      <vt:lpstr>Block Preferences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 Fulfillment Infrastructure</dc:title>
  <dc:creator>Connie Braun</dc:creator>
  <cp:lastModifiedBy>Connie Braun</cp:lastModifiedBy>
  <cp:revision>4</cp:revision>
  <dcterms:created xsi:type="dcterms:W3CDTF">2019-02-07T17:10:47Z</dcterms:created>
  <dcterms:modified xsi:type="dcterms:W3CDTF">2019-03-13T18:30:44Z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