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1699" r:id="rId2"/>
    <p:sldId id="1700" r:id="rId3"/>
    <p:sldId id="1701" r:id="rId4"/>
    <p:sldId id="1702" r:id="rId5"/>
    <p:sldId id="1703" r:id="rId6"/>
    <p:sldId id="1704" r:id="rId7"/>
    <p:sldId id="1705" r:id="rId8"/>
    <p:sldId id="1706" r:id="rId9"/>
    <p:sldId id="1707" r:id="rId10"/>
    <p:sldId id="1708" r:id="rId11"/>
    <p:sldId id="1709" r:id="rId12"/>
    <p:sldId id="1710" r:id="rId13"/>
    <p:sldId id="1711" r:id="rId14"/>
    <p:sldId id="1712" r:id="rId15"/>
    <p:sldId id="1713" r:id="rId16"/>
    <p:sldId id="1714" r:id="rId1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99"/>
    <a:srgbClr val="66FF99"/>
    <a:srgbClr val="66FFFF"/>
    <a:srgbClr val="00CC00"/>
    <a:srgbClr val="66FF33"/>
    <a:srgbClr val="33CC33"/>
    <a:srgbClr val="00FF00"/>
    <a:srgbClr val="006600"/>
    <a:srgbClr val="3B3838"/>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955" autoAdjust="0"/>
    <p:restoredTop sz="95067" autoAdjust="0"/>
  </p:normalViewPr>
  <p:slideViewPr>
    <p:cSldViewPr>
      <p:cViewPr varScale="1">
        <p:scale>
          <a:sx n="110" d="100"/>
          <a:sy n="110" d="100"/>
        </p:scale>
        <p:origin x="90" y="426"/>
      </p:cViewPr>
      <p:guideLst>
        <p:guide orient="horz" pos="1620"/>
        <p:guide pos="2880"/>
      </p:guideLst>
    </p:cSldViewPr>
  </p:slideViewPr>
  <p:outlineViewPr>
    <p:cViewPr>
      <p:scale>
        <a:sx n="33" d="100"/>
        <a:sy n="33" d="100"/>
      </p:scale>
      <p:origin x="0" y="-3869"/>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2" d="100"/>
          <a:sy n="62" d="100"/>
        </p:scale>
        <p:origin x="3163" y="5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7D02B8E-798A-4F63-9FE0-99CCEE1DFAA6}" type="doc">
      <dgm:prSet loTypeId="urn:microsoft.com/office/officeart/2009/3/layout/StepUpProcess" loCatId="process" qsTypeId="urn:microsoft.com/office/officeart/2005/8/quickstyle/simple1" qsCatId="simple" csTypeId="urn:microsoft.com/office/officeart/2005/8/colors/colorful2" csCatId="colorful" phldr="1"/>
      <dgm:spPr/>
      <dgm:t>
        <a:bodyPr/>
        <a:lstStyle/>
        <a:p>
          <a:endParaRPr lang="en-US"/>
        </a:p>
      </dgm:t>
    </dgm:pt>
    <dgm:pt modelId="{3D735166-D0A5-4D9C-AFA3-5AAF2805D773}">
      <dgm:prSet phldrT="[Text]" custT="1"/>
      <dgm:spPr/>
      <dgm:t>
        <a:bodyPr/>
        <a:lstStyle/>
        <a:p>
          <a:pPr algn="ctr"/>
          <a:r>
            <a:rPr lang="en-US" sz="2200" u="sng" dirty="0"/>
            <a:t>INVENTORY</a:t>
          </a:r>
          <a:r>
            <a:rPr lang="en-US" sz="2200" dirty="0"/>
            <a:t> </a:t>
          </a:r>
        </a:p>
        <a:p>
          <a:pPr algn="ctr"/>
          <a:endParaRPr lang="en-US" sz="2200" dirty="0"/>
        </a:p>
        <a:p>
          <a:pPr algn="ctr"/>
          <a:r>
            <a:rPr lang="en-US" sz="2200" dirty="0"/>
            <a:t>reflecting </a:t>
          </a:r>
          <a:r>
            <a:rPr lang="en-US" sz="2200" b="1" dirty="0"/>
            <a:t>holdings</a:t>
          </a:r>
          <a:r>
            <a:rPr lang="en-US" sz="2200" dirty="0"/>
            <a:t> and </a:t>
          </a:r>
          <a:r>
            <a:rPr lang="en-US" sz="2200" b="1" dirty="0"/>
            <a:t>institutional</a:t>
          </a:r>
          <a:r>
            <a:rPr lang="en-US" sz="2200" dirty="0"/>
            <a:t> structure</a:t>
          </a:r>
        </a:p>
      </dgm:t>
    </dgm:pt>
    <dgm:pt modelId="{3C3DA5A3-B1C1-4993-B1E9-AFBC6675234D}" type="parTrans" cxnId="{2C8EB4D2-E2C8-44E4-B9F7-4A306B519AC0}">
      <dgm:prSet/>
      <dgm:spPr/>
      <dgm:t>
        <a:bodyPr/>
        <a:lstStyle/>
        <a:p>
          <a:endParaRPr lang="en-US"/>
        </a:p>
      </dgm:t>
    </dgm:pt>
    <dgm:pt modelId="{C4D88F1C-4D4C-4FDB-9827-446C8AECB20C}" type="sibTrans" cxnId="{2C8EB4D2-E2C8-44E4-B9F7-4A306B519AC0}">
      <dgm:prSet/>
      <dgm:spPr/>
      <dgm:t>
        <a:bodyPr/>
        <a:lstStyle/>
        <a:p>
          <a:endParaRPr lang="en-US"/>
        </a:p>
      </dgm:t>
    </dgm:pt>
    <dgm:pt modelId="{173320E3-37D0-44A3-8257-37DFCC915452}">
      <dgm:prSet phldrT="[Text]" custT="1"/>
      <dgm:spPr/>
      <dgm:t>
        <a:bodyPr/>
        <a:lstStyle/>
        <a:p>
          <a:pPr algn="ctr"/>
          <a:r>
            <a:rPr lang="en-US" sz="2200" u="sng" dirty="0"/>
            <a:t>INSTITUTION ZONE </a:t>
          </a:r>
        </a:p>
        <a:p>
          <a:pPr algn="ctr"/>
          <a:endParaRPr lang="en-US" sz="2200" dirty="0"/>
        </a:p>
        <a:p>
          <a:pPr algn="ctr"/>
          <a:r>
            <a:rPr lang="en-US" sz="2200" dirty="0"/>
            <a:t>reflecting </a:t>
          </a:r>
          <a:r>
            <a:rPr lang="en-US" sz="2200" b="1" dirty="0"/>
            <a:t>private</a:t>
          </a:r>
          <a:r>
            <a:rPr lang="en-US" sz="2200" dirty="0"/>
            <a:t> bibliographic and authority records</a:t>
          </a:r>
        </a:p>
      </dgm:t>
    </dgm:pt>
    <dgm:pt modelId="{39A0FFCC-925E-471A-B396-5DBF22F5B06E}" type="parTrans" cxnId="{CE0235F0-46F1-4D56-AB76-CFAAEFB40B6A}">
      <dgm:prSet/>
      <dgm:spPr/>
      <dgm:t>
        <a:bodyPr/>
        <a:lstStyle/>
        <a:p>
          <a:endParaRPr lang="en-US"/>
        </a:p>
      </dgm:t>
    </dgm:pt>
    <dgm:pt modelId="{1CF4F137-02AD-42C8-8040-16C0AA380B4C}" type="sibTrans" cxnId="{CE0235F0-46F1-4D56-AB76-CFAAEFB40B6A}">
      <dgm:prSet/>
      <dgm:spPr/>
      <dgm:t>
        <a:bodyPr/>
        <a:lstStyle/>
        <a:p>
          <a:endParaRPr lang="en-US"/>
        </a:p>
      </dgm:t>
    </dgm:pt>
    <dgm:pt modelId="{52F8F149-797D-4E1A-B671-E3293A413996}">
      <dgm:prSet phldrT="[Text]" custT="1"/>
      <dgm:spPr/>
      <dgm:t>
        <a:bodyPr/>
        <a:lstStyle/>
        <a:p>
          <a:pPr algn="ctr"/>
          <a:r>
            <a:rPr lang="en-US" sz="2200" i="0" u="sng" dirty="0"/>
            <a:t>COMMUNITY ZONE</a:t>
          </a:r>
        </a:p>
        <a:p>
          <a:pPr algn="ctr"/>
          <a:endParaRPr lang="en-US" sz="2200" dirty="0"/>
        </a:p>
        <a:p>
          <a:pPr algn="ctr"/>
          <a:r>
            <a:rPr lang="en-US" sz="2200" dirty="0"/>
            <a:t>reflecting </a:t>
          </a:r>
          <a:r>
            <a:rPr lang="en-US" sz="2200" b="1" dirty="0"/>
            <a:t>global</a:t>
          </a:r>
          <a:r>
            <a:rPr lang="en-US" sz="2200" dirty="0"/>
            <a:t>, </a:t>
          </a:r>
          <a:r>
            <a:rPr lang="en-US" sz="2200" b="1" dirty="0"/>
            <a:t>shared</a:t>
          </a:r>
          <a:r>
            <a:rPr lang="en-US" sz="2200" dirty="0"/>
            <a:t> bibliographic and authority records</a:t>
          </a:r>
        </a:p>
      </dgm:t>
    </dgm:pt>
    <dgm:pt modelId="{132D741A-0390-46A7-88ED-433D822313A6}" type="parTrans" cxnId="{5C8DF621-30AA-4A49-BBA1-022C9CCC616D}">
      <dgm:prSet/>
      <dgm:spPr/>
      <dgm:t>
        <a:bodyPr/>
        <a:lstStyle/>
        <a:p>
          <a:endParaRPr lang="en-US"/>
        </a:p>
      </dgm:t>
    </dgm:pt>
    <dgm:pt modelId="{D1D117DC-7276-4D3B-AEE1-9406E559B14C}" type="sibTrans" cxnId="{5C8DF621-30AA-4A49-BBA1-022C9CCC616D}">
      <dgm:prSet/>
      <dgm:spPr/>
      <dgm:t>
        <a:bodyPr/>
        <a:lstStyle/>
        <a:p>
          <a:endParaRPr lang="en-US"/>
        </a:p>
      </dgm:t>
    </dgm:pt>
    <dgm:pt modelId="{8DE31E41-460B-4E06-81C9-FC62C151B0B0}" type="pres">
      <dgm:prSet presAssocID="{37D02B8E-798A-4F63-9FE0-99CCEE1DFAA6}" presName="rootnode" presStyleCnt="0">
        <dgm:presLayoutVars>
          <dgm:chMax/>
          <dgm:chPref/>
          <dgm:dir/>
          <dgm:animLvl val="lvl"/>
        </dgm:presLayoutVars>
      </dgm:prSet>
      <dgm:spPr/>
    </dgm:pt>
    <dgm:pt modelId="{DBC7066A-4019-45E4-8E53-12BEE8BEEFAE}" type="pres">
      <dgm:prSet presAssocID="{3D735166-D0A5-4D9C-AFA3-5AAF2805D773}" presName="composite" presStyleCnt="0"/>
      <dgm:spPr/>
    </dgm:pt>
    <dgm:pt modelId="{42B3B189-829F-4644-80BF-5911ED934D79}" type="pres">
      <dgm:prSet presAssocID="{3D735166-D0A5-4D9C-AFA3-5AAF2805D773}" presName="LShape" presStyleLbl="alignNode1" presStyleIdx="0" presStyleCnt="5"/>
      <dgm:spPr/>
    </dgm:pt>
    <dgm:pt modelId="{823B0FDF-6C81-4E89-88A6-BDF130E7E2D6}" type="pres">
      <dgm:prSet presAssocID="{3D735166-D0A5-4D9C-AFA3-5AAF2805D773}" presName="ParentText" presStyleLbl="revTx" presStyleIdx="0" presStyleCnt="3">
        <dgm:presLayoutVars>
          <dgm:chMax val="0"/>
          <dgm:chPref val="0"/>
          <dgm:bulletEnabled val="1"/>
        </dgm:presLayoutVars>
      </dgm:prSet>
      <dgm:spPr/>
    </dgm:pt>
    <dgm:pt modelId="{04F20821-EF5A-4481-9B34-5FF2354A3D3B}" type="pres">
      <dgm:prSet presAssocID="{3D735166-D0A5-4D9C-AFA3-5AAF2805D773}" presName="Triangle" presStyleLbl="alignNode1" presStyleIdx="1" presStyleCnt="5"/>
      <dgm:spPr/>
    </dgm:pt>
    <dgm:pt modelId="{25D24366-30F7-4508-8982-340F132B7B70}" type="pres">
      <dgm:prSet presAssocID="{C4D88F1C-4D4C-4FDB-9827-446C8AECB20C}" presName="sibTrans" presStyleCnt="0"/>
      <dgm:spPr/>
    </dgm:pt>
    <dgm:pt modelId="{E2022885-3052-4514-83DF-7C0680C2E170}" type="pres">
      <dgm:prSet presAssocID="{C4D88F1C-4D4C-4FDB-9827-446C8AECB20C}" presName="space" presStyleCnt="0"/>
      <dgm:spPr/>
    </dgm:pt>
    <dgm:pt modelId="{73E0BFFA-8DAE-4B34-B663-32B8DFE52F09}" type="pres">
      <dgm:prSet presAssocID="{173320E3-37D0-44A3-8257-37DFCC915452}" presName="composite" presStyleCnt="0"/>
      <dgm:spPr/>
    </dgm:pt>
    <dgm:pt modelId="{C61696E6-256B-4143-8F57-3EBC4508680C}" type="pres">
      <dgm:prSet presAssocID="{173320E3-37D0-44A3-8257-37DFCC915452}" presName="LShape" presStyleLbl="alignNode1" presStyleIdx="2" presStyleCnt="5"/>
      <dgm:spPr/>
    </dgm:pt>
    <dgm:pt modelId="{9C2A3C81-4D31-4FDB-9AB1-2CB49C976299}" type="pres">
      <dgm:prSet presAssocID="{173320E3-37D0-44A3-8257-37DFCC915452}" presName="ParentText" presStyleLbl="revTx" presStyleIdx="1" presStyleCnt="3">
        <dgm:presLayoutVars>
          <dgm:chMax val="0"/>
          <dgm:chPref val="0"/>
          <dgm:bulletEnabled val="1"/>
        </dgm:presLayoutVars>
      </dgm:prSet>
      <dgm:spPr/>
    </dgm:pt>
    <dgm:pt modelId="{A8898BF6-E51B-4C08-9C5F-FDA20E186E0E}" type="pres">
      <dgm:prSet presAssocID="{173320E3-37D0-44A3-8257-37DFCC915452}" presName="Triangle" presStyleLbl="alignNode1" presStyleIdx="3" presStyleCnt="5"/>
      <dgm:spPr/>
    </dgm:pt>
    <dgm:pt modelId="{8634AA13-12F2-43B0-A8EA-180CB2DF5742}" type="pres">
      <dgm:prSet presAssocID="{1CF4F137-02AD-42C8-8040-16C0AA380B4C}" presName="sibTrans" presStyleCnt="0"/>
      <dgm:spPr/>
    </dgm:pt>
    <dgm:pt modelId="{A84F6C22-01F9-4B47-A86E-B24A6C458695}" type="pres">
      <dgm:prSet presAssocID="{1CF4F137-02AD-42C8-8040-16C0AA380B4C}" presName="space" presStyleCnt="0"/>
      <dgm:spPr/>
    </dgm:pt>
    <dgm:pt modelId="{5EEE7DCD-7A8E-4E8D-A344-D3B5CB195C29}" type="pres">
      <dgm:prSet presAssocID="{52F8F149-797D-4E1A-B671-E3293A413996}" presName="composite" presStyleCnt="0"/>
      <dgm:spPr/>
    </dgm:pt>
    <dgm:pt modelId="{23EF0178-8DAF-479D-93DA-045256C5AA06}" type="pres">
      <dgm:prSet presAssocID="{52F8F149-797D-4E1A-B671-E3293A413996}" presName="LShape" presStyleLbl="alignNode1" presStyleIdx="4" presStyleCnt="5"/>
      <dgm:spPr/>
    </dgm:pt>
    <dgm:pt modelId="{BE5FEF5A-253F-4122-86F2-D3C43727E869}" type="pres">
      <dgm:prSet presAssocID="{52F8F149-797D-4E1A-B671-E3293A413996}" presName="ParentText" presStyleLbl="revTx" presStyleIdx="2" presStyleCnt="3">
        <dgm:presLayoutVars>
          <dgm:chMax val="0"/>
          <dgm:chPref val="0"/>
          <dgm:bulletEnabled val="1"/>
        </dgm:presLayoutVars>
      </dgm:prSet>
      <dgm:spPr/>
    </dgm:pt>
  </dgm:ptLst>
  <dgm:cxnLst>
    <dgm:cxn modelId="{D7BB081D-087F-45A1-8C38-D0BA13002489}" type="presOf" srcId="{3D735166-D0A5-4D9C-AFA3-5AAF2805D773}" destId="{823B0FDF-6C81-4E89-88A6-BDF130E7E2D6}" srcOrd="0" destOrd="0" presId="urn:microsoft.com/office/officeart/2009/3/layout/StepUpProcess"/>
    <dgm:cxn modelId="{20384A1E-9AA3-4DCE-A6FA-EAFEE9EB9D8C}" type="presOf" srcId="{37D02B8E-798A-4F63-9FE0-99CCEE1DFAA6}" destId="{8DE31E41-460B-4E06-81C9-FC62C151B0B0}" srcOrd="0" destOrd="0" presId="urn:microsoft.com/office/officeart/2009/3/layout/StepUpProcess"/>
    <dgm:cxn modelId="{5C8DF621-30AA-4A49-BBA1-022C9CCC616D}" srcId="{37D02B8E-798A-4F63-9FE0-99CCEE1DFAA6}" destId="{52F8F149-797D-4E1A-B671-E3293A413996}" srcOrd="2" destOrd="0" parTransId="{132D741A-0390-46A7-88ED-433D822313A6}" sibTransId="{D1D117DC-7276-4D3B-AEE1-9406E559B14C}"/>
    <dgm:cxn modelId="{7E841F40-8D2B-4D23-BBAF-B9B384347E49}" type="presOf" srcId="{52F8F149-797D-4E1A-B671-E3293A413996}" destId="{BE5FEF5A-253F-4122-86F2-D3C43727E869}" srcOrd="0" destOrd="0" presId="urn:microsoft.com/office/officeart/2009/3/layout/StepUpProcess"/>
    <dgm:cxn modelId="{25D9B49F-EED7-49E3-AC35-CAE44A6ACDD1}" type="presOf" srcId="{173320E3-37D0-44A3-8257-37DFCC915452}" destId="{9C2A3C81-4D31-4FDB-9AB1-2CB49C976299}" srcOrd="0" destOrd="0" presId="urn:microsoft.com/office/officeart/2009/3/layout/StepUpProcess"/>
    <dgm:cxn modelId="{2C8EB4D2-E2C8-44E4-B9F7-4A306B519AC0}" srcId="{37D02B8E-798A-4F63-9FE0-99CCEE1DFAA6}" destId="{3D735166-D0A5-4D9C-AFA3-5AAF2805D773}" srcOrd="0" destOrd="0" parTransId="{3C3DA5A3-B1C1-4993-B1E9-AFBC6675234D}" sibTransId="{C4D88F1C-4D4C-4FDB-9827-446C8AECB20C}"/>
    <dgm:cxn modelId="{CE0235F0-46F1-4D56-AB76-CFAAEFB40B6A}" srcId="{37D02B8E-798A-4F63-9FE0-99CCEE1DFAA6}" destId="{173320E3-37D0-44A3-8257-37DFCC915452}" srcOrd="1" destOrd="0" parTransId="{39A0FFCC-925E-471A-B396-5DBF22F5B06E}" sibTransId="{1CF4F137-02AD-42C8-8040-16C0AA380B4C}"/>
    <dgm:cxn modelId="{CA1B19B3-33AA-4631-85F3-F3D9BBCCFB25}" type="presParOf" srcId="{8DE31E41-460B-4E06-81C9-FC62C151B0B0}" destId="{DBC7066A-4019-45E4-8E53-12BEE8BEEFAE}" srcOrd="0" destOrd="0" presId="urn:microsoft.com/office/officeart/2009/3/layout/StepUpProcess"/>
    <dgm:cxn modelId="{C9D3FFB6-4A8E-4162-AB2E-04A37AB6F6F5}" type="presParOf" srcId="{DBC7066A-4019-45E4-8E53-12BEE8BEEFAE}" destId="{42B3B189-829F-4644-80BF-5911ED934D79}" srcOrd="0" destOrd="0" presId="urn:microsoft.com/office/officeart/2009/3/layout/StepUpProcess"/>
    <dgm:cxn modelId="{380E3AE4-EA17-477F-9D85-37C12EBF58B5}" type="presParOf" srcId="{DBC7066A-4019-45E4-8E53-12BEE8BEEFAE}" destId="{823B0FDF-6C81-4E89-88A6-BDF130E7E2D6}" srcOrd="1" destOrd="0" presId="urn:microsoft.com/office/officeart/2009/3/layout/StepUpProcess"/>
    <dgm:cxn modelId="{DBDA2683-48FD-444C-90FD-3DE3676C389B}" type="presParOf" srcId="{DBC7066A-4019-45E4-8E53-12BEE8BEEFAE}" destId="{04F20821-EF5A-4481-9B34-5FF2354A3D3B}" srcOrd="2" destOrd="0" presId="urn:microsoft.com/office/officeart/2009/3/layout/StepUpProcess"/>
    <dgm:cxn modelId="{B2611978-43AB-4C03-82DE-2B78E89E3344}" type="presParOf" srcId="{8DE31E41-460B-4E06-81C9-FC62C151B0B0}" destId="{25D24366-30F7-4508-8982-340F132B7B70}" srcOrd="1" destOrd="0" presId="urn:microsoft.com/office/officeart/2009/3/layout/StepUpProcess"/>
    <dgm:cxn modelId="{AFFCAE32-6E6F-4A82-A096-1807260E42B5}" type="presParOf" srcId="{25D24366-30F7-4508-8982-340F132B7B70}" destId="{E2022885-3052-4514-83DF-7C0680C2E170}" srcOrd="0" destOrd="0" presId="urn:microsoft.com/office/officeart/2009/3/layout/StepUpProcess"/>
    <dgm:cxn modelId="{5F0B3BDC-C43A-40C6-AC22-C7FE0FE52C56}" type="presParOf" srcId="{8DE31E41-460B-4E06-81C9-FC62C151B0B0}" destId="{73E0BFFA-8DAE-4B34-B663-32B8DFE52F09}" srcOrd="2" destOrd="0" presId="urn:microsoft.com/office/officeart/2009/3/layout/StepUpProcess"/>
    <dgm:cxn modelId="{617C648E-6C36-4A50-89FA-BF5208D0B3DC}" type="presParOf" srcId="{73E0BFFA-8DAE-4B34-B663-32B8DFE52F09}" destId="{C61696E6-256B-4143-8F57-3EBC4508680C}" srcOrd="0" destOrd="0" presId="urn:microsoft.com/office/officeart/2009/3/layout/StepUpProcess"/>
    <dgm:cxn modelId="{5C5EBBCA-288A-4EB4-9A4D-E2E152763444}" type="presParOf" srcId="{73E0BFFA-8DAE-4B34-B663-32B8DFE52F09}" destId="{9C2A3C81-4D31-4FDB-9AB1-2CB49C976299}" srcOrd="1" destOrd="0" presId="urn:microsoft.com/office/officeart/2009/3/layout/StepUpProcess"/>
    <dgm:cxn modelId="{F84B1DD3-4FBE-4640-97A4-54C467BA314C}" type="presParOf" srcId="{73E0BFFA-8DAE-4B34-B663-32B8DFE52F09}" destId="{A8898BF6-E51B-4C08-9C5F-FDA20E186E0E}" srcOrd="2" destOrd="0" presId="urn:microsoft.com/office/officeart/2009/3/layout/StepUpProcess"/>
    <dgm:cxn modelId="{3968567C-DBB0-41D7-957E-E29B5B07F81D}" type="presParOf" srcId="{8DE31E41-460B-4E06-81C9-FC62C151B0B0}" destId="{8634AA13-12F2-43B0-A8EA-180CB2DF5742}" srcOrd="3" destOrd="0" presId="urn:microsoft.com/office/officeart/2009/3/layout/StepUpProcess"/>
    <dgm:cxn modelId="{9B90DD3F-C11C-401F-91E5-477914CDE0C9}" type="presParOf" srcId="{8634AA13-12F2-43B0-A8EA-180CB2DF5742}" destId="{A84F6C22-01F9-4B47-A86E-B24A6C458695}" srcOrd="0" destOrd="0" presId="urn:microsoft.com/office/officeart/2009/3/layout/StepUpProcess"/>
    <dgm:cxn modelId="{E7078DF0-17AB-434C-B4CD-3972BA9B94D5}" type="presParOf" srcId="{8DE31E41-460B-4E06-81C9-FC62C151B0B0}" destId="{5EEE7DCD-7A8E-4E8D-A344-D3B5CB195C29}" srcOrd="4" destOrd="0" presId="urn:microsoft.com/office/officeart/2009/3/layout/StepUpProcess"/>
    <dgm:cxn modelId="{5D9E8D3C-F67A-45D9-BA02-F7DA35EFC537}" type="presParOf" srcId="{5EEE7DCD-7A8E-4E8D-A344-D3B5CB195C29}" destId="{23EF0178-8DAF-479D-93DA-045256C5AA06}" srcOrd="0" destOrd="0" presId="urn:microsoft.com/office/officeart/2009/3/layout/StepUpProcess"/>
    <dgm:cxn modelId="{EA17D821-502A-4790-AF94-50B0D239DC26}" type="presParOf" srcId="{5EEE7DCD-7A8E-4E8D-A344-D3B5CB195C29}" destId="{BE5FEF5A-253F-4122-86F2-D3C43727E869}"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B3B189-829F-4644-80BF-5911ED934D79}">
      <dsp:nvSpPr>
        <dsp:cNvPr id="0" name=""/>
        <dsp:cNvSpPr/>
      </dsp:nvSpPr>
      <dsp:spPr>
        <a:xfrm rot="5400000">
          <a:off x="622024" y="993229"/>
          <a:ext cx="1713858" cy="2851821"/>
        </a:xfrm>
        <a:prstGeom prst="corner">
          <a:avLst>
            <a:gd name="adj1" fmla="val 16120"/>
            <a:gd name="adj2" fmla="val 1611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23B0FDF-6C81-4E89-88A6-BDF130E7E2D6}">
      <dsp:nvSpPr>
        <dsp:cNvPr id="0" name=""/>
        <dsp:cNvSpPr/>
      </dsp:nvSpPr>
      <dsp:spPr>
        <a:xfrm>
          <a:off x="335939" y="1845309"/>
          <a:ext cx="2574640" cy="22568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ctr" defTabSz="977900">
            <a:lnSpc>
              <a:spcPct val="90000"/>
            </a:lnSpc>
            <a:spcBef>
              <a:spcPct val="0"/>
            </a:spcBef>
            <a:spcAft>
              <a:spcPct val="35000"/>
            </a:spcAft>
            <a:buNone/>
          </a:pPr>
          <a:r>
            <a:rPr lang="en-US" sz="2200" u="sng" kern="1200" dirty="0"/>
            <a:t>INVENTORY</a:t>
          </a:r>
          <a:r>
            <a:rPr lang="en-US" sz="2200" kern="1200" dirty="0"/>
            <a:t> </a:t>
          </a:r>
        </a:p>
        <a:p>
          <a:pPr marL="0" lvl="0" indent="0" algn="ctr" defTabSz="977900">
            <a:lnSpc>
              <a:spcPct val="90000"/>
            </a:lnSpc>
            <a:spcBef>
              <a:spcPct val="0"/>
            </a:spcBef>
            <a:spcAft>
              <a:spcPct val="35000"/>
            </a:spcAft>
            <a:buNone/>
          </a:pPr>
          <a:endParaRPr lang="en-US" sz="2200" kern="1200" dirty="0"/>
        </a:p>
        <a:p>
          <a:pPr marL="0" lvl="0" indent="0" algn="ctr" defTabSz="977900">
            <a:lnSpc>
              <a:spcPct val="90000"/>
            </a:lnSpc>
            <a:spcBef>
              <a:spcPct val="0"/>
            </a:spcBef>
            <a:spcAft>
              <a:spcPct val="35000"/>
            </a:spcAft>
            <a:buNone/>
          </a:pPr>
          <a:r>
            <a:rPr lang="en-US" sz="2200" kern="1200" dirty="0"/>
            <a:t>reflecting </a:t>
          </a:r>
          <a:r>
            <a:rPr lang="en-US" sz="2200" b="1" kern="1200" dirty="0"/>
            <a:t>holdings</a:t>
          </a:r>
          <a:r>
            <a:rPr lang="en-US" sz="2200" kern="1200" dirty="0"/>
            <a:t> and </a:t>
          </a:r>
          <a:r>
            <a:rPr lang="en-US" sz="2200" b="1" kern="1200" dirty="0"/>
            <a:t>institutional</a:t>
          </a:r>
          <a:r>
            <a:rPr lang="en-US" sz="2200" kern="1200" dirty="0"/>
            <a:t> structure</a:t>
          </a:r>
        </a:p>
      </dsp:txBody>
      <dsp:txXfrm>
        <a:off x="335939" y="1845309"/>
        <a:ext cx="2574640" cy="2256823"/>
      </dsp:txXfrm>
    </dsp:sp>
    <dsp:sp modelId="{04F20821-EF5A-4481-9B34-5FF2354A3D3B}">
      <dsp:nvSpPr>
        <dsp:cNvPr id="0" name=""/>
        <dsp:cNvSpPr/>
      </dsp:nvSpPr>
      <dsp:spPr>
        <a:xfrm>
          <a:off x="2424798" y="783275"/>
          <a:ext cx="485781" cy="485781"/>
        </a:xfrm>
        <a:prstGeom prst="triangle">
          <a:avLst>
            <a:gd name="adj" fmla="val 100000"/>
          </a:avLst>
        </a:prstGeom>
        <a:solidFill>
          <a:schemeClr val="accent2">
            <a:hueOff val="5006013"/>
            <a:satOff val="-1449"/>
            <a:lumOff val="196"/>
            <a:alphaOff val="0"/>
          </a:schemeClr>
        </a:solidFill>
        <a:ln w="25400" cap="flat" cmpd="sng" algn="ctr">
          <a:solidFill>
            <a:schemeClr val="accent2">
              <a:hueOff val="5006013"/>
              <a:satOff val="-1449"/>
              <a:lumOff val="19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61696E6-256B-4143-8F57-3EBC4508680C}">
      <dsp:nvSpPr>
        <dsp:cNvPr id="0" name=""/>
        <dsp:cNvSpPr/>
      </dsp:nvSpPr>
      <dsp:spPr>
        <a:xfrm rot="5400000">
          <a:off x="3773887" y="213297"/>
          <a:ext cx="1713858" cy="2851821"/>
        </a:xfrm>
        <a:prstGeom prst="corner">
          <a:avLst>
            <a:gd name="adj1" fmla="val 16120"/>
            <a:gd name="adj2" fmla="val 16110"/>
          </a:avLst>
        </a:prstGeom>
        <a:solidFill>
          <a:schemeClr val="accent2">
            <a:hueOff val="10012027"/>
            <a:satOff val="-2898"/>
            <a:lumOff val="392"/>
            <a:alphaOff val="0"/>
          </a:schemeClr>
        </a:solidFill>
        <a:ln w="25400" cap="flat" cmpd="sng" algn="ctr">
          <a:solidFill>
            <a:schemeClr val="accent2">
              <a:hueOff val="10012027"/>
              <a:satOff val="-2898"/>
              <a:lumOff val="39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2A3C81-4D31-4FDB-9AB1-2CB49C976299}">
      <dsp:nvSpPr>
        <dsp:cNvPr id="0" name=""/>
        <dsp:cNvSpPr/>
      </dsp:nvSpPr>
      <dsp:spPr>
        <a:xfrm>
          <a:off x="3487801" y="1065378"/>
          <a:ext cx="2574640" cy="22568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ctr" defTabSz="977900">
            <a:lnSpc>
              <a:spcPct val="90000"/>
            </a:lnSpc>
            <a:spcBef>
              <a:spcPct val="0"/>
            </a:spcBef>
            <a:spcAft>
              <a:spcPct val="35000"/>
            </a:spcAft>
            <a:buNone/>
          </a:pPr>
          <a:r>
            <a:rPr lang="en-US" sz="2200" u="sng" kern="1200" dirty="0"/>
            <a:t>INSTITUTION ZONE </a:t>
          </a:r>
        </a:p>
        <a:p>
          <a:pPr marL="0" lvl="0" indent="0" algn="ctr" defTabSz="977900">
            <a:lnSpc>
              <a:spcPct val="90000"/>
            </a:lnSpc>
            <a:spcBef>
              <a:spcPct val="0"/>
            </a:spcBef>
            <a:spcAft>
              <a:spcPct val="35000"/>
            </a:spcAft>
            <a:buNone/>
          </a:pPr>
          <a:endParaRPr lang="en-US" sz="2200" kern="1200" dirty="0"/>
        </a:p>
        <a:p>
          <a:pPr marL="0" lvl="0" indent="0" algn="ctr" defTabSz="977900">
            <a:lnSpc>
              <a:spcPct val="90000"/>
            </a:lnSpc>
            <a:spcBef>
              <a:spcPct val="0"/>
            </a:spcBef>
            <a:spcAft>
              <a:spcPct val="35000"/>
            </a:spcAft>
            <a:buNone/>
          </a:pPr>
          <a:r>
            <a:rPr lang="en-US" sz="2200" kern="1200" dirty="0"/>
            <a:t>reflecting </a:t>
          </a:r>
          <a:r>
            <a:rPr lang="en-US" sz="2200" b="1" kern="1200" dirty="0"/>
            <a:t>private</a:t>
          </a:r>
          <a:r>
            <a:rPr lang="en-US" sz="2200" kern="1200" dirty="0"/>
            <a:t> bibliographic and authority records</a:t>
          </a:r>
        </a:p>
      </dsp:txBody>
      <dsp:txXfrm>
        <a:off x="3487801" y="1065378"/>
        <a:ext cx="2574640" cy="2256823"/>
      </dsp:txXfrm>
    </dsp:sp>
    <dsp:sp modelId="{A8898BF6-E51B-4C08-9C5F-FDA20E186E0E}">
      <dsp:nvSpPr>
        <dsp:cNvPr id="0" name=""/>
        <dsp:cNvSpPr/>
      </dsp:nvSpPr>
      <dsp:spPr>
        <a:xfrm>
          <a:off x="5576661" y="3343"/>
          <a:ext cx="485781" cy="485781"/>
        </a:xfrm>
        <a:prstGeom prst="triangle">
          <a:avLst>
            <a:gd name="adj" fmla="val 100000"/>
          </a:avLst>
        </a:prstGeom>
        <a:solidFill>
          <a:schemeClr val="accent2">
            <a:hueOff val="15018040"/>
            <a:satOff val="-4347"/>
            <a:lumOff val="588"/>
            <a:alphaOff val="0"/>
          </a:schemeClr>
        </a:solidFill>
        <a:ln w="25400" cap="flat" cmpd="sng" algn="ctr">
          <a:solidFill>
            <a:schemeClr val="accent2">
              <a:hueOff val="15018040"/>
              <a:satOff val="-4347"/>
              <a:lumOff val="58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EF0178-8DAF-479D-93DA-045256C5AA06}">
      <dsp:nvSpPr>
        <dsp:cNvPr id="0" name=""/>
        <dsp:cNvSpPr/>
      </dsp:nvSpPr>
      <dsp:spPr>
        <a:xfrm rot="5400000">
          <a:off x="6925750" y="-566633"/>
          <a:ext cx="1713858" cy="2851821"/>
        </a:xfrm>
        <a:prstGeom prst="corner">
          <a:avLst>
            <a:gd name="adj1" fmla="val 16120"/>
            <a:gd name="adj2" fmla="val 16110"/>
          </a:avLst>
        </a:prstGeom>
        <a:solidFill>
          <a:schemeClr val="accent2">
            <a:hueOff val="20024053"/>
            <a:satOff val="-5796"/>
            <a:lumOff val="784"/>
            <a:alphaOff val="0"/>
          </a:schemeClr>
        </a:solidFill>
        <a:ln w="25400" cap="flat" cmpd="sng" algn="ctr">
          <a:solidFill>
            <a:schemeClr val="accent2">
              <a:hueOff val="20024053"/>
              <a:satOff val="-5796"/>
              <a:lumOff val="78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E5FEF5A-253F-4122-86F2-D3C43727E869}">
      <dsp:nvSpPr>
        <dsp:cNvPr id="0" name=""/>
        <dsp:cNvSpPr/>
      </dsp:nvSpPr>
      <dsp:spPr>
        <a:xfrm>
          <a:off x="6639664" y="285446"/>
          <a:ext cx="2574640" cy="22568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ctr" defTabSz="977900">
            <a:lnSpc>
              <a:spcPct val="90000"/>
            </a:lnSpc>
            <a:spcBef>
              <a:spcPct val="0"/>
            </a:spcBef>
            <a:spcAft>
              <a:spcPct val="35000"/>
            </a:spcAft>
            <a:buNone/>
          </a:pPr>
          <a:r>
            <a:rPr lang="en-US" sz="2200" i="0" u="sng" kern="1200" dirty="0"/>
            <a:t>COMMUNITY ZONE</a:t>
          </a:r>
        </a:p>
        <a:p>
          <a:pPr marL="0" lvl="0" indent="0" algn="ctr" defTabSz="977900">
            <a:lnSpc>
              <a:spcPct val="90000"/>
            </a:lnSpc>
            <a:spcBef>
              <a:spcPct val="0"/>
            </a:spcBef>
            <a:spcAft>
              <a:spcPct val="35000"/>
            </a:spcAft>
            <a:buNone/>
          </a:pPr>
          <a:endParaRPr lang="en-US" sz="2200" kern="1200" dirty="0"/>
        </a:p>
        <a:p>
          <a:pPr marL="0" lvl="0" indent="0" algn="ctr" defTabSz="977900">
            <a:lnSpc>
              <a:spcPct val="90000"/>
            </a:lnSpc>
            <a:spcBef>
              <a:spcPct val="0"/>
            </a:spcBef>
            <a:spcAft>
              <a:spcPct val="35000"/>
            </a:spcAft>
            <a:buNone/>
          </a:pPr>
          <a:r>
            <a:rPr lang="en-US" sz="2200" kern="1200" dirty="0"/>
            <a:t>reflecting </a:t>
          </a:r>
          <a:r>
            <a:rPr lang="en-US" sz="2200" b="1" kern="1200" dirty="0"/>
            <a:t>global</a:t>
          </a:r>
          <a:r>
            <a:rPr lang="en-US" sz="2200" kern="1200" dirty="0"/>
            <a:t>, </a:t>
          </a:r>
          <a:r>
            <a:rPr lang="en-US" sz="2200" b="1" kern="1200" dirty="0"/>
            <a:t>shared</a:t>
          </a:r>
          <a:r>
            <a:rPr lang="en-US" sz="2200" kern="1200" dirty="0"/>
            <a:t> bibliographic and authority records</a:t>
          </a:r>
        </a:p>
      </dsp:txBody>
      <dsp:txXfrm>
        <a:off x="6639664" y="285446"/>
        <a:ext cx="2574640" cy="2256823"/>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05360CC-6E3B-4518-BA78-62EE7056AB2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425D74F-F8B6-419C-8441-11EC97D0737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AF467BC-8287-4D00-A9D9-39597AA57636}" type="datetimeFigureOut">
              <a:rPr lang="en-US" smtClean="0"/>
              <a:t>3/13/2019</a:t>
            </a:fld>
            <a:endParaRPr lang="en-US"/>
          </a:p>
        </p:txBody>
      </p:sp>
      <p:sp>
        <p:nvSpPr>
          <p:cNvPr id="4" name="Footer Placeholder 3">
            <a:extLst>
              <a:ext uri="{FF2B5EF4-FFF2-40B4-BE49-F238E27FC236}">
                <a16:creationId xmlns:a16="http://schemas.microsoft.com/office/drawing/2014/main" id="{5F3E367C-FE14-4E2C-9E9B-02DB364EE5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51EF81B-A1BF-4555-955C-4848E83782C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8B5F34-E6E9-40BC-9CDD-BE92E86C6185}" type="slidenum">
              <a:rPr lang="en-US" smtClean="0"/>
              <a:t>‹#›</a:t>
            </a:fld>
            <a:endParaRPr lang="en-US"/>
          </a:p>
        </p:txBody>
      </p:sp>
    </p:spTree>
    <p:extLst>
      <p:ext uri="{BB962C8B-B14F-4D97-AF65-F5344CB8AC3E}">
        <p14:creationId xmlns:p14="http://schemas.microsoft.com/office/powerpoint/2010/main" val="33133247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C8A7F0-0020-4063-8762-422C410EA2A0}" type="datetimeFigureOut">
              <a:rPr lang="en-US" smtClean="0"/>
              <a:t>3/13/2019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67401B-FB73-460B-B34B-AE2D26C8FE60}" type="slidenum">
              <a:rPr lang="en-US" smtClean="0"/>
              <a:t>‹#›</a:t>
            </a:fld>
            <a:endParaRPr lang="en-US"/>
          </a:p>
        </p:txBody>
      </p:sp>
    </p:spTree>
    <p:extLst>
      <p:ext uri="{BB962C8B-B14F-4D97-AF65-F5344CB8AC3E}">
        <p14:creationId xmlns:p14="http://schemas.microsoft.com/office/powerpoint/2010/main" val="3138793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ＭＳ Ｐゴシック" pitchFamily="34" charset="-128"/>
              </a:rPr>
              <a:t>To put the levels into a little more context, here is</a:t>
            </a:r>
            <a:r>
              <a:rPr lang="en-US" baseline="0" dirty="0">
                <a:ea typeface="ＭＳ Ｐゴシック" pitchFamily="34" charset="-128"/>
              </a:rPr>
              <a:t> a more concrete example of an Electronic Collection, Service, and Portfolio:</a:t>
            </a:r>
          </a:p>
          <a:p>
            <a:pPr marL="177571" indent="-177571">
              <a:buFont typeface="Arial" pitchFamily="34" charset="0"/>
              <a:buChar char="•"/>
            </a:pPr>
            <a:r>
              <a:rPr lang="en-US" baseline="0" dirty="0">
                <a:ea typeface="ＭＳ Ｐゴシック" pitchFamily="34" charset="-128"/>
              </a:rPr>
              <a:t>The package EBSCOhost Academic Search Premier is an example of an Electronic Collection.</a:t>
            </a:r>
          </a:p>
          <a:p>
            <a:pPr marL="177571" indent="-177571">
              <a:buFont typeface="Arial" pitchFamily="34" charset="0"/>
              <a:buChar char="•"/>
            </a:pPr>
            <a:r>
              <a:rPr lang="en-US" baseline="0" dirty="0">
                <a:ea typeface="ＭＳ Ｐゴシック" pitchFamily="34" charset="-128"/>
              </a:rPr>
              <a:t>EBSCOhost Academic Search Premier has a full text service, meaning that we’re asking it to link, or connect, to full text.</a:t>
            </a:r>
          </a:p>
          <a:p>
            <a:pPr marL="177571" indent="-177571">
              <a:buFont typeface="Arial" pitchFamily="34" charset="0"/>
              <a:buChar char="•"/>
            </a:pPr>
            <a:r>
              <a:rPr lang="en-US" dirty="0">
                <a:ea typeface="ＭＳ Ｐゴシック" pitchFamily="34" charset="-128"/>
              </a:rPr>
              <a:t>There are (for example)</a:t>
            </a:r>
            <a:r>
              <a:rPr lang="en-US" baseline="0" dirty="0">
                <a:ea typeface="ＭＳ Ｐゴシック" pitchFamily="34" charset="-128"/>
              </a:rPr>
              <a:t> </a:t>
            </a:r>
            <a:r>
              <a:rPr lang="en-US" dirty="0">
                <a:ea typeface="ＭＳ Ｐゴシック" pitchFamily="34" charset="-128"/>
              </a:rPr>
              <a:t>6,101 Portfolios, or e-journal</a:t>
            </a:r>
            <a:r>
              <a:rPr lang="en-US" baseline="0" dirty="0">
                <a:ea typeface="ＭＳ Ｐゴシック" pitchFamily="34" charset="-128"/>
              </a:rPr>
              <a:t> titles, </a:t>
            </a:r>
            <a:r>
              <a:rPr lang="en-US" dirty="0">
                <a:ea typeface="ＭＳ Ｐゴシック" pitchFamily="34" charset="-128"/>
              </a:rPr>
              <a:t>in</a:t>
            </a:r>
            <a:r>
              <a:rPr lang="en-US" baseline="0" dirty="0">
                <a:ea typeface="ＭＳ Ｐゴシック" pitchFamily="34" charset="-128"/>
              </a:rPr>
              <a:t> Academic Search Premier.</a:t>
            </a:r>
          </a:p>
          <a:p>
            <a:pPr marL="177571" indent="-177571">
              <a:buFont typeface="Arial" pitchFamily="34" charset="0"/>
              <a:buChar char="•"/>
            </a:pPr>
            <a:r>
              <a:rPr lang="en-US" baseline="0" dirty="0">
                <a:ea typeface="ＭＳ Ｐゴシック" pitchFamily="34" charset="-128"/>
              </a:rPr>
              <a:t>One of those portfolio titles is </a:t>
            </a:r>
            <a:r>
              <a:rPr lang="en-US" i="1" baseline="0" dirty="0">
                <a:ea typeface="ＭＳ Ｐゴシック" pitchFamily="34" charset="-128"/>
              </a:rPr>
              <a:t>Publisher’s Weekly.</a:t>
            </a:r>
            <a:endParaRPr lang="en-US" i="1" dirty="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fld id="{1367401B-FB73-460B-B34B-AE2D26C8FE60}" type="slidenum">
              <a:rPr lang="en-US" smtClean="0"/>
              <a:t>4</a:t>
            </a:fld>
            <a:endParaRPr lang="en-US"/>
          </a:p>
        </p:txBody>
      </p:sp>
    </p:spTree>
    <p:extLst>
      <p:ext uri="{BB962C8B-B14F-4D97-AF65-F5344CB8AC3E}">
        <p14:creationId xmlns:p14="http://schemas.microsoft.com/office/powerpoint/2010/main" val="631689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a:t>
            </a:r>
            <a:r>
              <a:rPr lang="en-US" baseline="0" dirty="0"/>
              <a:t> alternative </a:t>
            </a:r>
            <a:r>
              <a:rPr lang="en-US" dirty="0"/>
              <a:t>way to navigate</a:t>
            </a:r>
            <a:r>
              <a:rPr lang="en-US" baseline="0" dirty="0"/>
              <a:t> </a:t>
            </a:r>
            <a:r>
              <a:rPr lang="en-US" dirty="0"/>
              <a:t>to the 3 levels for</a:t>
            </a:r>
            <a:r>
              <a:rPr lang="en-US" baseline="0" dirty="0"/>
              <a:t> electronic collection</a:t>
            </a:r>
            <a:r>
              <a:rPr lang="en-US" dirty="0"/>
              <a:t>, service, and portfolio</a:t>
            </a:r>
            <a:r>
              <a:rPr lang="en-US" baseline="0" dirty="0"/>
              <a:t> is from Repository search results for an electronic collection displaying in the Institution Zone.</a:t>
            </a:r>
          </a:p>
          <a:p>
            <a:endParaRPr lang="en-US" dirty="0"/>
          </a:p>
          <a:p>
            <a:pPr marL="177571" indent="-177571">
              <a:buFont typeface="Arial" pitchFamily="34" charset="0"/>
              <a:buChar char="•"/>
            </a:pPr>
            <a:r>
              <a:rPr lang="en-US" baseline="0" dirty="0"/>
              <a:t>The </a:t>
            </a:r>
            <a:r>
              <a:rPr lang="en-US" b="1" baseline="0" dirty="0"/>
              <a:t>Edit</a:t>
            </a:r>
            <a:r>
              <a:rPr lang="en-US" baseline="0" dirty="0"/>
              <a:t> link will allow you to access the Electronic Collection level –  for example, if you need to change the public name of the resource, or attach license information.</a:t>
            </a:r>
          </a:p>
          <a:p>
            <a:pPr marL="177571" indent="-177571">
              <a:buFont typeface="Arial" pitchFamily="34" charset="0"/>
              <a:buChar char="•"/>
            </a:pPr>
            <a:r>
              <a:rPr lang="en-US" baseline="0" dirty="0"/>
              <a:t>The </a:t>
            </a:r>
            <a:r>
              <a:rPr lang="en-US" b="1" baseline="0" dirty="0"/>
              <a:t>Edit Service</a:t>
            </a:r>
            <a:r>
              <a:rPr lang="en-US" baseline="0" dirty="0"/>
              <a:t> link will allow you to access the Service level – for example, if you need to edit any linking/connection information, enable or disable proxy for instance, or make the resource active/inactive to the public.</a:t>
            </a:r>
          </a:p>
          <a:p>
            <a:pPr marL="177571" indent="-177571">
              <a:buFont typeface="Arial" pitchFamily="34" charset="0"/>
              <a:buChar char="•"/>
            </a:pPr>
            <a:r>
              <a:rPr lang="en-US" baseline="0" dirty="0"/>
              <a:t>The </a:t>
            </a:r>
            <a:r>
              <a:rPr lang="en-US" b="1" baseline="0" dirty="0"/>
              <a:t>Portfolio</a:t>
            </a:r>
            <a:r>
              <a:rPr lang="en-US" baseline="0" dirty="0"/>
              <a:t> list link will allow you to access the Portfolio level. The link will show you the entire list of portfolio titles. From there click on a specific title link, and that will be the Portfolio level. This is if you need to update date coverages or embargoes for any titles, or test access to a title.</a:t>
            </a:r>
          </a:p>
          <a:p>
            <a:pPr marL="177571" indent="-177571">
              <a:buFont typeface="Arial" pitchFamily="34" charset="0"/>
              <a:buChar char="•"/>
            </a:pPr>
            <a:endParaRPr lang="en-US" baseline="0" dirty="0"/>
          </a:p>
          <a:p>
            <a:r>
              <a:rPr lang="en-US" baseline="0" dirty="0"/>
              <a:t>Also, an additional note that the </a:t>
            </a:r>
            <a:r>
              <a:rPr lang="en-US" i="1" baseline="0" dirty="0"/>
              <a:t>Send to Ex Libris </a:t>
            </a:r>
            <a:r>
              <a:rPr lang="en-US" baseline="0" dirty="0"/>
              <a:t>link will help you to open a support case if you are experiencing issues with the electronic resource.</a:t>
            </a:r>
          </a:p>
        </p:txBody>
      </p:sp>
      <p:sp>
        <p:nvSpPr>
          <p:cNvPr id="4" name="Slide Number Placeholder 3"/>
          <p:cNvSpPr>
            <a:spLocks noGrp="1"/>
          </p:cNvSpPr>
          <p:nvPr>
            <p:ph type="sldNum" sz="quarter" idx="10"/>
          </p:nvPr>
        </p:nvSpPr>
        <p:spPr/>
        <p:txBody>
          <a:bodyPr/>
          <a:lstStyle/>
          <a:p>
            <a:fld id="{1367401B-FB73-460B-B34B-AE2D26C8FE60}" type="slidenum">
              <a:rPr lang="en-US" smtClean="0"/>
              <a:t>13</a:t>
            </a:fld>
            <a:endParaRPr lang="en-US"/>
          </a:p>
        </p:txBody>
      </p:sp>
    </p:spTree>
    <p:extLst>
      <p:ext uri="{BB962C8B-B14F-4D97-AF65-F5344CB8AC3E}">
        <p14:creationId xmlns:p14="http://schemas.microsoft.com/office/powerpoint/2010/main" val="34163126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You can create your own </a:t>
            </a:r>
            <a:r>
              <a:rPr lang="en-US" sz="1200" b="1" dirty="0"/>
              <a:t>local electronic collection </a:t>
            </a:r>
            <a:r>
              <a:rPr lang="en-US" sz="1200" dirty="0"/>
              <a:t>from the Resource Management menu by clicking </a:t>
            </a:r>
            <a:r>
              <a:rPr lang="en-US" sz="1200" i="1" dirty="0"/>
              <a:t>Add Local Electronic Collection</a:t>
            </a:r>
            <a:r>
              <a:rPr lang="en-US" sz="1200" dirty="0"/>
              <a:t> in the Create Inventory section.</a:t>
            </a:r>
          </a:p>
          <a:p>
            <a:endParaRPr lang="en-US" sz="1200" dirty="0"/>
          </a:p>
          <a:p>
            <a:r>
              <a:rPr lang="en-US" sz="1200" dirty="0"/>
              <a:t>(click) Typically, you would create your own </a:t>
            </a:r>
            <a:r>
              <a:rPr lang="en-US" sz="1200" i="1" dirty="0"/>
              <a:t>local</a:t>
            </a:r>
            <a:r>
              <a:rPr lang="en-US" sz="1200" dirty="0"/>
              <a:t> electronic collection in a couple of situations: (1) if (click) you cannot find the electronic collection in the Community Zone, or (2) if (click) the Community Zone record doesn’t contain adequate metadata for your institution.</a:t>
            </a:r>
          </a:p>
          <a:p>
            <a:endParaRPr lang="en-US" sz="1200" dirty="0"/>
          </a:p>
          <a:p>
            <a:r>
              <a:rPr lang="en-US" sz="1200" dirty="0"/>
              <a:t>(click) When you create a local electronic collection, you will have the option to add portfolio titles if there are portfolios within your local collection. (click) Portfolios can be imported using an import profile, (click) loaded using an Excel file, or (click) added individually.  </a:t>
            </a:r>
          </a:p>
          <a:p>
            <a:endParaRPr lang="en-US" sz="1200" dirty="0"/>
          </a:p>
          <a:p>
            <a:r>
              <a:rPr lang="en-US" sz="1200" dirty="0"/>
              <a:t>(click) Also, you have the option to link the local electronic collection to a bibliographic record, so that the electronic collection will display to users if they search for the electronic collection in Primo.</a:t>
            </a:r>
          </a:p>
          <a:p>
            <a:endParaRPr lang="en-US" sz="1200" dirty="0"/>
          </a:p>
          <a:p>
            <a:r>
              <a:rPr lang="en-US" sz="1200" dirty="0"/>
              <a:t>(click) Lastly, note that the icon for a locally-created electronic collections (or locally-created portfolios, as we’ll talk about next) in the Institution Zone looks a little different than the other electronic resource icons we have seen. Because it is locally-created, it does not link to a Community Zone record. However, there is the option to link to the community zone record by clicking on the “Link to community” link.</a:t>
            </a:r>
          </a:p>
        </p:txBody>
      </p:sp>
      <p:sp>
        <p:nvSpPr>
          <p:cNvPr id="4" name="Slide Number Placeholder 3"/>
          <p:cNvSpPr>
            <a:spLocks noGrp="1"/>
          </p:cNvSpPr>
          <p:nvPr>
            <p:ph type="sldNum" sz="quarter" idx="10"/>
          </p:nvPr>
        </p:nvSpPr>
        <p:spPr/>
        <p:txBody>
          <a:bodyPr/>
          <a:lstStyle/>
          <a:p>
            <a:fld id="{1367401B-FB73-460B-B34B-AE2D26C8FE60}" type="slidenum">
              <a:rPr lang="en-US" smtClean="0"/>
              <a:t>14</a:t>
            </a:fld>
            <a:endParaRPr lang="en-US"/>
          </a:p>
        </p:txBody>
      </p:sp>
    </p:spTree>
    <p:extLst>
      <p:ext uri="{BB962C8B-B14F-4D97-AF65-F5344CB8AC3E}">
        <p14:creationId xmlns:p14="http://schemas.microsoft.com/office/powerpoint/2010/main" val="16104092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Similar to local</a:t>
            </a:r>
            <a:r>
              <a:rPr lang="en-US" baseline="0" dirty="0"/>
              <a:t> electronic collections, you can also create your own local standalone portfolio.  This is done in the Resource Management menu, in the Create Inventory section by clicking on the </a:t>
            </a:r>
            <a:r>
              <a:rPr lang="en-US" i="1" baseline="0" dirty="0"/>
              <a:t>Add Local Portfolio</a:t>
            </a:r>
            <a:r>
              <a:rPr lang="en-US" baseline="0" dirty="0"/>
              <a:t> link.</a:t>
            </a:r>
            <a:endParaRPr lang="en-US" dirty="0"/>
          </a:p>
          <a:p>
            <a:endParaRPr lang="en-US" dirty="0"/>
          </a:p>
          <a:p>
            <a:r>
              <a:rPr lang="en-US" dirty="0"/>
              <a:t>(click) Standalone portfolios are used when you subscribe to a portfolio only.</a:t>
            </a:r>
            <a:r>
              <a:rPr lang="en-US" baseline="0" dirty="0"/>
              <a:t> In this case you’re not subscribing to a package – just a portfolio title. There will be no Electronic Collection level; just a portfolio-level – and (click) the portfolio will typically be just a URL. </a:t>
            </a:r>
          </a:p>
          <a:p>
            <a:endParaRPr lang="en-US" baseline="0" dirty="0"/>
          </a:p>
          <a:p>
            <a:pPr defTabSz="947044">
              <a:defRPr/>
            </a:pPr>
            <a:r>
              <a:rPr lang="en-US" dirty="0"/>
              <a:t>(click) When</a:t>
            </a:r>
            <a:r>
              <a:rPr lang="en-US" baseline="0" dirty="0"/>
              <a:t> creating the standalone portfolio, you will indicate the URL and other linking information, whether proxy needs to be enabled, and you can test access before making it publicly available. </a:t>
            </a:r>
          </a:p>
          <a:p>
            <a:endParaRPr lang="en-US" baseline="0" dirty="0"/>
          </a:p>
          <a:p>
            <a:r>
              <a:rPr lang="en-US" baseline="0" dirty="0"/>
              <a:t>(click) Additionally, there is an ability to link to the Community Zone record if a Community Zone record exists. (for example, if a Community Zone record doesn’t exist currently, but maybe it will exist at a later date.) The benefit of linking to a Community Zone record is to take advantage of any Community Zone updates to the record so you don’t have to manage your own local portfolio record.</a:t>
            </a:r>
          </a:p>
        </p:txBody>
      </p:sp>
      <p:sp>
        <p:nvSpPr>
          <p:cNvPr id="4" name="Slide Number Placeholder 3"/>
          <p:cNvSpPr>
            <a:spLocks noGrp="1"/>
          </p:cNvSpPr>
          <p:nvPr>
            <p:ph type="sldNum" sz="quarter" idx="10"/>
          </p:nvPr>
        </p:nvSpPr>
        <p:spPr/>
        <p:txBody>
          <a:bodyPr/>
          <a:lstStyle/>
          <a:p>
            <a:fld id="{1367401B-FB73-460B-B34B-AE2D26C8FE60}" type="slidenum">
              <a:rPr lang="en-US" smtClean="0"/>
              <a:t>15</a:t>
            </a:fld>
            <a:endParaRPr lang="en-US"/>
          </a:p>
        </p:txBody>
      </p:sp>
    </p:spTree>
    <p:extLst>
      <p:ext uri="{BB962C8B-B14F-4D97-AF65-F5344CB8AC3E}">
        <p14:creationId xmlns:p14="http://schemas.microsoft.com/office/powerpoint/2010/main" val="21264709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Regardless of the </a:t>
            </a:r>
            <a:r>
              <a:rPr lang="en-US" i="1" baseline="0" dirty="0"/>
              <a:t>type</a:t>
            </a:r>
            <a:r>
              <a:rPr lang="en-US" baseline="0" dirty="0"/>
              <a:t> of electronic resource, they need to be activated in Alma in order to be accessible to users in discovery.</a:t>
            </a:r>
          </a:p>
          <a:p>
            <a:endParaRPr lang="en-US" baseline="0" dirty="0"/>
          </a:p>
          <a:p>
            <a:r>
              <a:rPr lang="en-US" baseline="0" dirty="0"/>
              <a:t>The Acquisitions session on </a:t>
            </a:r>
            <a:r>
              <a:rPr lang="en-US" i="1" baseline="0" dirty="0"/>
              <a:t>Ordering and Activating Electronic Subscriptions</a:t>
            </a:r>
            <a:r>
              <a:rPr lang="en-US" baseline="0" dirty="0"/>
              <a:t>, and the </a:t>
            </a:r>
            <a:r>
              <a:rPr lang="en-US" i="1" baseline="0" dirty="0"/>
              <a:t>End-to-End Workflows for Acquiring  Electronic Resources </a:t>
            </a:r>
            <a:r>
              <a:rPr lang="en-US" i="0" baseline="0" dirty="0"/>
              <a:t>sessions will go into more detail on the Activation process for various types of electronic resources.</a:t>
            </a:r>
          </a:p>
          <a:p>
            <a:endParaRPr lang="en-US" dirty="0"/>
          </a:p>
        </p:txBody>
      </p:sp>
      <p:sp>
        <p:nvSpPr>
          <p:cNvPr id="4" name="Slide Number Placeholder 3"/>
          <p:cNvSpPr>
            <a:spLocks noGrp="1"/>
          </p:cNvSpPr>
          <p:nvPr>
            <p:ph type="sldNum" sz="quarter" idx="10"/>
          </p:nvPr>
        </p:nvSpPr>
        <p:spPr/>
        <p:txBody>
          <a:bodyPr/>
          <a:lstStyle/>
          <a:p>
            <a:fld id="{1367401B-FB73-460B-B34B-AE2D26C8FE60}" type="slidenum">
              <a:rPr lang="en-US" smtClean="0"/>
              <a:t>16</a:t>
            </a:fld>
            <a:endParaRPr lang="en-US"/>
          </a:p>
        </p:txBody>
      </p:sp>
    </p:spTree>
    <p:extLst>
      <p:ext uri="{BB962C8B-B14F-4D97-AF65-F5344CB8AC3E}">
        <p14:creationId xmlns:p14="http://schemas.microsoft.com/office/powerpoint/2010/main" val="37104508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Verdana" pitchFamily="34" charset="0"/>
                <a:ea typeface="Verdana" pitchFamily="34" charset="0"/>
                <a:cs typeface="Verdana" pitchFamily="34" charset="0"/>
              </a:rPr>
              <a:t>Let’s </a:t>
            </a:r>
            <a:r>
              <a:rPr lang="en-US" baseline="0" dirty="0">
                <a:latin typeface="Verdana" pitchFamily="34" charset="0"/>
                <a:ea typeface="Verdana" pitchFamily="34" charset="0"/>
                <a:cs typeface="Verdana" pitchFamily="34" charset="0"/>
              </a:rPr>
              <a:t>now talk about how the Community Zone factors into electronic collections. </a:t>
            </a:r>
            <a:r>
              <a:rPr lang="en-US" dirty="0">
                <a:latin typeface="Verdana" pitchFamily="34" charset="0"/>
                <a:ea typeface="Verdana" pitchFamily="34" charset="0"/>
                <a:cs typeface="Verdana" pitchFamily="34" charset="0"/>
              </a:rPr>
              <a:t>You have your local holdings</a:t>
            </a:r>
            <a:r>
              <a:rPr lang="en-US" baseline="0" dirty="0">
                <a:latin typeface="Verdana" pitchFamily="34" charset="0"/>
                <a:ea typeface="Verdana" pitchFamily="34" charset="0"/>
                <a:cs typeface="Verdana" pitchFamily="34" charset="0"/>
              </a:rPr>
              <a:t> (i.e., </a:t>
            </a:r>
            <a:r>
              <a:rPr lang="en-US" dirty="0">
                <a:latin typeface="Verdana" pitchFamily="34" charset="0"/>
                <a:ea typeface="Verdana" pitchFamily="34" charset="0"/>
                <a:cs typeface="Verdana" pitchFamily="34" charset="0"/>
              </a:rPr>
              <a:t>your inventory), then </a:t>
            </a:r>
            <a:r>
              <a:rPr lang="en-US" baseline="0" dirty="0">
                <a:latin typeface="Verdana" pitchFamily="34" charset="0"/>
                <a:ea typeface="Verdana" pitchFamily="34" charset="0"/>
                <a:cs typeface="Verdana" pitchFamily="34" charset="0"/>
              </a:rPr>
              <a:t>your library’s </a:t>
            </a:r>
            <a:r>
              <a:rPr lang="en-US" dirty="0">
                <a:latin typeface="Verdana" pitchFamily="34" charset="0"/>
                <a:ea typeface="Verdana" pitchFamily="34" charset="0"/>
                <a:cs typeface="Verdana" pitchFamily="34" charset="0"/>
              </a:rPr>
              <a:t>private bibliographic records</a:t>
            </a:r>
            <a:r>
              <a:rPr lang="en-US" baseline="0" dirty="0">
                <a:latin typeface="Verdana" pitchFamily="34" charset="0"/>
                <a:ea typeface="Verdana" pitchFamily="34" charset="0"/>
                <a:cs typeface="Verdana" pitchFamily="34" charset="0"/>
              </a:rPr>
              <a:t> in </a:t>
            </a:r>
            <a:r>
              <a:rPr lang="en-US" dirty="0">
                <a:latin typeface="Verdana" pitchFamily="34" charset="0"/>
                <a:ea typeface="Verdana" pitchFamily="34" charset="0"/>
                <a:cs typeface="Verdana" pitchFamily="34" charset="0"/>
              </a:rPr>
              <a:t>the Institution Zone, and finally, we have the Community Zone.</a:t>
            </a:r>
            <a:r>
              <a:rPr lang="en-US" baseline="0" dirty="0">
                <a:latin typeface="Verdana" pitchFamily="34" charset="0"/>
                <a:ea typeface="Verdana" pitchFamily="34" charset="0"/>
                <a:cs typeface="Verdana" pitchFamily="34" charset="0"/>
              </a:rPr>
              <a:t> </a:t>
            </a:r>
            <a:r>
              <a:rPr lang="en-US" dirty="0">
                <a:latin typeface="Verdana" pitchFamily="34" charset="0"/>
                <a:ea typeface="Verdana" pitchFamily="34" charset="0"/>
                <a:cs typeface="Verdana" pitchFamily="34" charset="0"/>
              </a:rPr>
              <a:t>The Community Zone contains a knowledgebase of shared records – all of which are maintained by Ex Libris.</a:t>
            </a:r>
          </a:p>
        </p:txBody>
      </p:sp>
      <p:sp>
        <p:nvSpPr>
          <p:cNvPr id="4" name="Slide Number Placeholder 3"/>
          <p:cNvSpPr>
            <a:spLocks noGrp="1"/>
          </p:cNvSpPr>
          <p:nvPr>
            <p:ph type="sldNum" sz="quarter" idx="10"/>
          </p:nvPr>
        </p:nvSpPr>
        <p:spPr/>
        <p:txBody>
          <a:bodyPr/>
          <a:lstStyle/>
          <a:p>
            <a:fld id="{1367401B-FB73-460B-B34B-AE2D26C8FE60}" type="slidenum">
              <a:rPr lang="en-US" smtClean="0"/>
              <a:t>5</a:t>
            </a:fld>
            <a:endParaRPr lang="en-US"/>
          </a:p>
        </p:txBody>
      </p:sp>
    </p:spTree>
    <p:extLst>
      <p:ext uri="{BB962C8B-B14F-4D97-AF65-F5344CB8AC3E}">
        <p14:creationId xmlns:p14="http://schemas.microsoft.com/office/powerpoint/2010/main" val="39164352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Electronic collections, services, and portfolios in your Institution Zone can link to </a:t>
            </a:r>
            <a:r>
              <a:rPr lang="en-US" sz="1200" b="1" dirty="0"/>
              <a:t>Community Zone </a:t>
            </a:r>
            <a:r>
              <a:rPr lang="en-US" sz="1200" dirty="0"/>
              <a:t>records. </a:t>
            </a:r>
          </a:p>
          <a:p>
            <a:endParaRPr lang="en-US" sz="1200" dirty="0"/>
          </a:p>
          <a:p>
            <a:r>
              <a:rPr lang="en-US" sz="1200" dirty="0"/>
              <a:t>Since Community Zone records are maintained by </a:t>
            </a:r>
            <a:r>
              <a:rPr lang="en-US" sz="1200" dirty="0" err="1"/>
              <a:t>ExLibris</a:t>
            </a:r>
            <a:r>
              <a:rPr lang="en-US" sz="1200" dirty="0"/>
              <a:t>, when the records are linked, the benefit (click) is that any updates that happen to the Community Zone record will also be reflected in the record in your Institution zone. </a:t>
            </a:r>
          </a:p>
          <a:p>
            <a:endParaRPr lang="en-US" sz="1200" dirty="0"/>
          </a:p>
          <a:p>
            <a:r>
              <a:rPr lang="en-US" sz="1200" dirty="0"/>
              <a:t>For example: If there are any record or configuration updates in the Community Zone for a package, if that electronic collection record is also in your Institution Zone and linked to the Community Zone record, those changes will also be reflected in your Institution zone record. </a:t>
            </a:r>
          </a:p>
          <a:p>
            <a:r>
              <a:rPr lang="en-US" sz="1200" dirty="0"/>
              <a:t>Or another example: If any portfolios are added to or removed from a package by the vendor, it will be updated in the Community Zone record and will then be reflected in your Institution zone as well. You can choose to activate any new portfolio titles as needed.</a:t>
            </a:r>
          </a:p>
          <a:p>
            <a:endParaRPr lang="en-US" sz="1200" dirty="0"/>
          </a:p>
          <a:p>
            <a:r>
              <a:rPr lang="en-US" sz="1200" dirty="0"/>
              <a:t>(click) You can also choose to unlink a record in your Institution from the Community Zone record or create your own </a:t>
            </a:r>
            <a:r>
              <a:rPr lang="en-US" sz="1200" i="1" dirty="0"/>
              <a:t>local</a:t>
            </a:r>
            <a:r>
              <a:rPr lang="en-US" sz="1200" dirty="0"/>
              <a:t> electronic collection, but the caveat is that you will need to maintain that record on your own going forward. We’ll talk more about local electronic collections shortly.</a:t>
            </a:r>
          </a:p>
        </p:txBody>
      </p:sp>
      <p:sp>
        <p:nvSpPr>
          <p:cNvPr id="4" name="Slide Number Placeholder 3"/>
          <p:cNvSpPr>
            <a:spLocks noGrp="1"/>
          </p:cNvSpPr>
          <p:nvPr>
            <p:ph type="sldNum" sz="quarter" idx="10"/>
          </p:nvPr>
        </p:nvSpPr>
        <p:spPr/>
        <p:txBody>
          <a:bodyPr/>
          <a:lstStyle/>
          <a:p>
            <a:fld id="{1367401B-FB73-460B-B34B-AE2D26C8FE60}" type="slidenum">
              <a:rPr lang="en-US" smtClean="0"/>
              <a:t>6</a:t>
            </a:fld>
            <a:endParaRPr lang="en-US"/>
          </a:p>
        </p:txBody>
      </p:sp>
    </p:spTree>
    <p:extLst>
      <p:ext uri="{BB962C8B-B14F-4D97-AF65-F5344CB8AC3E}">
        <p14:creationId xmlns:p14="http://schemas.microsoft.com/office/powerpoint/2010/main" val="31301033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rgbClr val="3E4C56"/>
                </a:solidFill>
              </a:rPr>
              <a:t>Icon in Community Zone: Indicates that the record is in the Institution Zone and linked to the CZ record</a:t>
            </a:r>
          </a:p>
          <a:p>
            <a:endParaRPr lang="en-US" dirty="0"/>
          </a:p>
        </p:txBody>
      </p:sp>
      <p:sp>
        <p:nvSpPr>
          <p:cNvPr id="4" name="Slide Number Placeholder 3"/>
          <p:cNvSpPr>
            <a:spLocks noGrp="1"/>
          </p:cNvSpPr>
          <p:nvPr>
            <p:ph type="sldNum" sz="quarter" idx="10"/>
          </p:nvPr>
        </p:nvSpPr>
        <p:spPr/>
        <p:txBody>
          <a:bodyPr/>
          <a:lstStyle/>
          <a:p>
            <a:fld id="{1367401B-FB73-460B-B34B-AE2D26C8FE60}" type="slidenum">
              <a:rPr lang="en-US" smtClean="0"/>
              <a:t>7</a:t>
            </a:fld>
            <a:endParaRPr lang="en-US"/>
          </a:p>
        </p:txBody>
      </p:sp>
    </p:spTree>
    <p:extLst>
      <p:ext uri="{BB962C8B-B14F-4D97-AF65-F5344CB8AC3E}">
        <p14:creationId xmlns:p14="http://schemas.microsoft.com/office/powerpoint/2010/main" val="19907775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rgbClr val="3E4C56"/>
                </a:solidFill>
              </a:rPr>
              <a:t>Icon in Community Zone: Indicates that the record is in the Institution Zone and linked to the CZ record</a:t>
            </a:r>
          </a:p>
          <a:p>
            <a:endParaRPr lang="en-US" dirty="0"/>
          </a:p>
        </p:txBody>
      </p:sp>
      <p:sp>
        <p:nvSpPr>
          <p:cNvPr id="4" name="Slide Number Placeholder 3"/>
          <p:cNvSpPr>
            <a:spLocks noGrp="1"/>
          </p:cNvSpPr>
          <p:nvPr>
            <p:ph type="sldNum" sz="quarter" idx="10"/>
          </p:nvPr>
        </p:nvSpPr>
        <p:spPr/>
        <p:txBody>
          <a:bodyPr/>
          <a:lstStyle/>
          <a:p>
            <a:fld id="{1367401B-FB73-460B-B34B-AE2D26C8FE60}" type="slidenum">
              <a:rPr lang="en-US" smtClean="0"/>
              <a:t>8</a:t>
            </a:fld>
            <a:endParaRPr lang="en-US"/>
          </a:p>
        </p:txBody>
      </p:sp>
    </p:spTree>
    <p:extLst>
      <p:ext uri="{BB962C8B-B14F-4D97-AF65-F5344CB8AC3E}">
        <p14:creationId xmlns:p14="http://schemas.microsoft.com/office/powerpoint/2010/main" val="38199568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sz="1200" dirty="0"/>
              <a:t>Let’s talk now about how each level looks in Alma – and what each level does.</a:t>
            </a:r>
          </a:p>
          <a:p>
            <a:pPr>
              <a:defRPr/>
            </a:pPr>
            <a:endParaRPr lang="en-GB" sz="1200" dirty="0"/>
          </a:p>
          <a:p>
            <a:pPr>
              <a:defRPr/>
            </a:pPr>
            <a:r>
              <a:rPr lang="en-GB" sz="1200" dirty="0"/>
              <a:t>Searching for a package (again, an </a:t>
            </a:r>
            <a:r>
              <a:rPr lang="en-GB" sz="1200" i="1" dirty="0"/>
              <a:t>electronic collection</a:t>
            </a:r>
            <a:r>
              <a:rPr lang="en-GB" sz="1200" dirty="0"/>
              <a:t> in Alma terms) will ultimately take you to the </a:t>
            </a:r>
            <a:r>
              <a:rPr lang="en-GB" sz="1200" b="1" dirty="0"/>
              <a:t>Electronic Collection level.</a:t>
            </a:r>
            <a:r>
              <a:rPr lang="en-GB" sz="1200" dirty="0"/>
              <a:t> We will look at another electronic collection that we have in our </a:t>
            </a:r>
            <a:r>
              <a:rPr lang="en-GB" sz="1200" u="sng" dirty="0"/>
              <a:t>Institution Zone</a:t>
            </a:r>
            <a:r>
              <a:rPr lang="en-GB" sz="1200" dirty="0"/>
              <a:t>. Click the “Edit” link after you search for the package in the Institution Zone; the screen will have </a:t>
            </a:r>
            <a:r>
              <a:rPr lang="en-GB" sz="1200" i="1" dirty="0"/>
              <a:t>Electronic Collection Editor </a:t>
            </a:r>
            <a:r>
              <a:rPr lang="en-GB" sz="1200" dirty="0"/>
              <a:t>at the top so you know what level you are at.</a:t>
            </a:r>
          </a:p>
          <a:p>
            <a:pPr>
              <a:defRPr/>
            </a:pPr>
            <a:endParaRPr lang="en-GB" sz="1200" dirty="0"/>
          </a:p>
          <a:p>
            <a:pPr>
              <a:defRPr/>
            </a:pPr>
            <a:r>
              <a:rPr lang="en-GB" sz="1200" dirty="0"/>
              <a:t>From the Electronic Collections level, you will be able to: </a:t>
            </a:r>
          </a:p>
          <a:p>
            <a:pPr marL="177571" indent="-177571">
              <a:buFont typeface="Arial" pitchFamily="34" charset="0"/>
              <a:buChar char="•"/>
              <a:defRPr/>
            </a:pPr>
            <a:r>
              <a:rPr lang="en-GB" sz="1200" dirty="0"/>
              <a:t>change basic information such as the public name in the Description tab</a:t>
            </a:r>
          </a:p>
          <a:p>
            <a:pPr marL="177571" indent="-177571">
              <a:buFont typeface="Arial" pitchFamily="34" charset="0"/>
              <a:buChar char="•"/>
              <a:defRPr/>
            </a:pPr>
            <a:r>
              <a:rPr lang="en-GB" sz="1200" dirty="0"/>
              <a:t>in the General Information tab, view the PO line that was created to order the package, attach license information which you have the option of displaying to users in Primo when they view the resource, or add notes about the package </a:t>
            </a:r>
          </a:p>
          <a:p>
            <a:pPr marL="177571" indent="-177571">
              <a:buFont typeface="Arial" pitchFamily="34" charset="0"/>
              <a:buChar char="•"/>
              <a:defRPr/>
            </a:pPr>
            <a:r>
              <a:rPr lang="en-GB" sz="1200" dirty="0"/>
              <a:t>in the Additional Information tab, can you choose to link the electronic collection to a bibliographic record for display in Primo using the Additional descriptive information field, or include a URL to the electronic collection itself.</a:t>
            </a:r>
          </a:p>
          <a:p>
            <a:pPr marL="177571" indent="-177571">
              <a:buFont typeface="Arial" pitchFamily="34" charset="0"/>
              <a:buChar char="•"/>
              <a:defRPr/>
            </a:pPr>
            <a:r>
              <a:rPr lang="en-GB" sz="1200" dirty="0"/>
              <a:t>Also in the Additional Information tab: See the number of portfolio titles associated with the package and drill down to the 2</a:t>
            </a:r>
            <a:r>
              <a:rPr lang="en-GB" sz="1200" baseline="30000" dirty="0"/>
              <a:t>nd</a:t>
            </a:r>
            <a:r>
              <a:rPr lang="en-GB" sz="1200" dirty="0"/>
              <a:t> level, the </a:t>
            </a:r>
            <a:r>
              <a:rPr lang="en-GB" sz="1200" b="1" dirty="0"/>
              <a:t>Service</a:t>
            </a:r>
            <a:r>
              <a:rPr lang="en-GB" sz="1200" dirty="0"/>
              <a:t> level. </a:t>
            </a:r>
          </a:p>
          <a:p>
            <a:pPr marL="177571" indent="-177571">
              <a:buFont typeface="Arial" pitchFamily="34" charset="0"/>
              <a:buChar char="•"/>
              <a:defRPr/>
            </a:pPr>
            <a:r>
              <a:rPr lang="en-GB" sz="1200" dirty="0"/>
              <a:t>Also notice the Notes tab, as you see in other places in Alma, and the History tab which will be a log of all edits that happen at the Electronic Collection level.</a:t>
            </a:r>
          </a:p>
          <a:p>
            <a:endParaRPr lang="en-US" dirty="0"/>
          </a:p>
        </p:txBody>
      </p:sp>
      <p:sp>
        <p:nvSpPr>
          <p:cNvPr id="4" name="Slide Number Placeholder 3"/>
          <p:cNvSpPr>
            <a:spLocks noGrp="1"/>
          </p:cNvSpPr>
          <p:nvPr>
            <p:ph type="sldNum" sz="quarter" idx="10"/>
          </p:nvPr>
        </p:nvSpPr>
        <p:spPr/>
        <p:txBody>
          <a:bodyPr/>
          <a:lstStyle/>
          <a:p>
            <a:fld id="{1367401B-FB73-460B-B34B-AE2D26C8FE60}" type="slidenum">
              <a:rPr lang="en-US" smtClean="0"/>
              <a:t>9</a:t>
            </a:fld>
            <a:endParaRPr lang="en-US"/>
          </a:p>
        </p:txBody>
      </p:sp>
    </p:spTree>
    <p:extLst>
      <p:ext uri="{BB962C8B-B14F-4D97-AF65-F5344CB8AC3E}">
        <p14:creationId xmlns:p14="http://schemas.microsoft.com/office/powerpoint/2010/main" val="28113749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talk about service level, let’s talk</a:t>
            </a:r>
            <a:r>
              <a:rPr lang="en-US" baseline="0" dirty="0"/>
              <a:t> a little about </a:t>
            </a:r>
            <a:r>
              <a:rPr lang="en-US" b="1" dirty="0"/>
              <a:t>access rights</a:t>
            </a:r>
            <a:r>
              <a:rPr lang="en-US" dirty="0"/>
              <a:t>… </a:t>
            </a:r>
            <a:r>
              <a:rPr lang="en-US" baseline="0" dirty="0"/>
              <a:t> </a:t>
            </a:r>
            <a:r>
              <a:rPr lang="en-US" dirty="0"/>
              <a:t>In some cases, access to electronic resources may</a:t>
            </a:r>
            <a:r>
              <a:rPr lang="en-US" baseline="0" dirty="0"/>
              <a:t> be </a:t>
            </a:r>
            <a:r>
              <a:rPr lang="en-US" dirty="0"/>
              <a:t>restricted to certain campuses and/or libraries within an institution –</a:t>
            </a:r>
            <a:r>
              <a:rPr lang="en-US" baseline="0" dirty="0"/>
              <a:t> so they may not be </a:t>
            </a:r>
            <a:r>
              <a:rPr lang="en-US" dirty="0"/>
              <a:t>available to all the patrons across the institution.</a:t>
            </a:r>
          </a:p>
          <a:p>
            <a:endParaRPr lang="en-US" dirty="0"/>
          </a:p>
          <a:p>
            <a:r>
              <a:rPr lang="en-US" dirty="0"/>
              <a:t>It</a:t>
            </a:r>
            <a:r>
              <a:rPr lang="en-US" baseline="0" dirty="0"/>
              <a:t> is</a:t>
            </a:r>
            <a:r>
              <a:rPr lang="en-US" dirty="0"/>
              <a:t> possible to restrict</a:t>
            </a:r>
            <a:r>
              <a:rPr lang="en-US" baseline="0" dirty="0"/>
              <a:t> access to electronic resources t</a:t>
            </a:r>
            <a:r>
              <a:rPr lang="en-US" dirty="0"/>
              <a:t>hrough the use of setting up Groups.</a:t>
            </a:r>
            <a:r>
              <a:rPr lang="en-US" baseline="0" dirty="0"/>
              <a:t> There is some configuration set-up that is required for this so you’ll want to talk to your project team if this is something you are interested in. Once the configuration is completed, you will see a Group Settings tab appear as the last tab in the electronic collection level, where you can select which campus or library the electronic resource is restricted to.</a:t>
            </a:r>
          </a:p>
          <a:p>
            <a:endParaRPr lang="en-US" baseline="0" dirty="0"/>
          </a:p>
          <a:p>
            <a:r>
              <a:rPr lang="en-US" dirty="0"/>
              <a:t>More information on electronic resource access rights using Group Settings can be found in the Resource Management Guide.</a:t>
            </a:r>
          </a:p>
          <a:p>
            <a:endParaRPr lang="en-US" dirty="0"/>
          </a:p>
        </p:txBody>
      </p:sp>
      <p:sp>
        <p:nvSpPr>
          <p:cNvPr id="4" name="Slide Number Placeholder 3"/>
          <p:cNvSpPr>
            <a:spLocks noGrp="1"/>
          </p:cNvSpPr>
          <p:nvPr>
            <p:ph type="sldNum" sz="quarter" idx="10"/>
          </p:nvPr>
        </p:nvSpPr>
        <p:spPr/>
        <p:txBody>
          <a:bodyPr/>
          <a:lstStyle/>
          <a:p>
            <a:fld id="{1367401B-FB73-460B-B34B-AE2D26C8FE60}" type="slidenum">
              <a:rPr lang="en-US" smtClean="0"/>
              <a:t>10</a:t>
            </a:fld>
            <a:endParaRPr lang="en-US"/>
          </a:p>
        </p:txBody>
      </p:sp>
    </p:spTree>
    <p:extLst>
      <p:ext uri="{BB962C8B-B14F-4D97-AF65-F5344CB8AC3E}">
        <p14:creationId xmlns:p14="http://schemas.microsoft.com/office/powerpoint/2010/main" val="29053756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7044">
              <a:defRPr/>
            </a:pPr>
            <a:r>
              <a:rPr lang="en-GB" sz="1200" dirty="0"/>
              <a:t>The next level we will look at is the Service level. The </a:t>
            </a:r>
            <a:r>
              <a:rPr lang="en-GB" sz="1200" b="1" dirty="0"/>
              <a:t>Service</a:t>
            </a:r>
            <a:r>
              <a:rPr lang="en-GB" sz="1200" dirty="0"/>
              <a:t> level is a very important level because it contains linking, or connection, information for the resource, and it’s where you make the electronic resource available or unavailable to the public.</a:t>
            </a:r>
          </a:p>
          <a:p>
            <a:pPr defTabSz="947044">
              <a:defRPr/>
            </a:pPr>
            <a:endParaRPr lang="en-GB" sz="1200" dirty="0"/>
          </a:p>
          <a:p>
            <a:pPr defTabSz="947044">
              <a:defRPr/>
            </a:pPr>
            <a:r>
              <a:rPr lang="en-GB" sz="1200" dirty="0"/>
              <a:t>From the Electronic Collection level, you can drill down to the </a:t>
            </a:r>
            <a:r>
              <a:rPr lang="en-GB" sz="1200" b="1" dirty="0"/>
              <a:t>Service </a:t>
            </a:r>
            <a:r>
              <a:rPr lang="en-GB" sz="1200" dirty="0"/>
              <a:t>level by clicking on the hyperlinked Service name in the Additional Information tab. The Service level screen will have </a:t>
            </a:r>
            <a:r>
              <a:rPr lang="en-GB" sz="1200" i="1" dirty="0"/>
              <a:t>Electronic Service Editor </a:t>
            </a:r>
            <a:r>
              <a:rPr lang="en-GB" sz="1200" dirty="0"/>
              <a:t>at the top.</a:t>
            </a:r>
          </a:p>
          <a:p>
            <a:pPr defTabSz="947044">
              <a:defRPr/>
            </a:pPr>
            <a:endParaRPr lang="en-GB" sz="1200" dirty="0"/>
          </a:p>
          <a:p>
            <a:pPr defTabSz="947044">
              <a:defRPr/>
            </a:pPr>
            <a:r>
              <a:rPr lang="en-GB" sz="1200" dirty="0"/>
              <a:t>The Activation Information tab is where you can make the resource available or unavailable to the public. </a:t>
            </a:r>
          </a:p>
          <a:p>
            <a:pPr defTabSz="947044">
              <a:defRPr/>
            </a:pPr>
            <a:endParaRPr lang="en-GB" sz="1200" dirty="0"/>
          </a:p>
          <a:p>
            <a:pPr defTabSz="947044">
              <a:defRPr/>
            </a:pPr>
            <a:r>
              <a:rPr lang="en-GB" sz="1200" dirty="0"/>
              <a:t>In the Linking Information tab, let’s review some of the more important fields:</a:t>
            </a:r>
          </a:p>
          <a:p>
            <a:pPr marL="177571" indent="-177571" defTabSz="947044">
              <a:buFont typeface="Arial" pitchFamily="34" charset="0"/>
              <a:buChar char="•"/>
              <a:defRPr/>
            </a:pPr>
            <a:r>
              <a:rPr lang="en-GB" sz="1200" dirty="0"/>
              <a:t>There are programs behind the scenes called ‘parsers’ that are used to extract metadata in the </a:t>
            </a:r>
            <a:r>
              <a:rPr lang="en-GB" sz="1200" dirty="0" err="1"/>
              <a:t>openURL</a:t>
            </a:r>
            <a:r>
              <a:rPr lang="en-GB" sz="1200" dirty="0"/>
              <a:t> and create the URL to the specific article or ebook in the electronic resource. Parse parameters are used in these programs in order to connect to the fulltext from the electronic resource. If you are using the record from the Community Zone, this information will already be populated.</a:t>
            </a:r>
          </a:p>
          <a:p>
            <a:pPr marL="177571" indent="-177571" defTabSz="947044">
              <a:buFont typeface="Arial" pitchFamily="34" charset="0"/>
              <a:buChar char="•"/>
              <a:defRPr/>
            </a:pPr>
            <a:r>
              <a:rPr lang="en-GB" sz="1200" dirty="0"/>
              <a:t>The </a:t>
            </a:r>
            <a:r>
              <a:rPr lang="en-GB" sz="1200" dirty="0" err="1"/>
              <a:t>CrossRef</a:t>
            </a:r>
            <a:r>
              <a:rPr lang="en-GB" sz="1200" dirty="0"/>
              <a:t> checkbox determines if Alma can reach out to </a:t>
            </a:r>
            <a:r>
              <a:rPr lang="en-GB" sz="1200" dirty="0" err="1"/>
              <a:t>CrossRef</a:t>
            </a:r>
            <a:r>
              <a:rPr lang="en-GB" sz="1200" dirty="0"/>
              <a:t> if it needs additional information about an article in order to link to the article in the electronic resource. </a:t>
            </a:r>
          </a:p>
          <a:p>
            <a:pPr marL="177571" indent="-177571" defTabSz="947044">
              <a:buFont typeface="Arial" pitchFamily="34" charset="0"/>
              <a:buChar char="•"/>
              <a:defRPr/>
            </a:pPr>
            <a:r>
              <a:rPr lang="en-GB" sz="1200" dirty="0"/>
              <a:t>You also can determine whether proxy needs to be enabled. For example, you may not need to enable proxy for free resources.</a:t>
            </a:r>
          </a:p>
          <a:p>
            <a:pPr marL="177571" indent="-177571" defTabSz="947044">
              <a:buFont typeface="Arial" pitchFamily="34" charset="0"/>
              <a:buChar char="•"/>
              <a:defRPr/>
            </a:pPr>
            <a:r>
              <a:rPr lang="en-GB" sz="1200" dirty="0"/>
              <a:t>Linking level refers to what level the electronic resource can link to. In many cases you will see book or article level, but in some cases you may see journal level, meaning that the closest it can link to is the Journal title; not the article itself.</a:t>
            </a:r>
          </a:p>
          <a:p>
            <a:pPr marL="177571" indent="-177571" defTabSz="947044">
              <a:buFont typeface="Arial" pitchFamily="34" charset="0"/>
              <a:buChar char="•"/>
              <a:defRPr/>
            </a:pPr>
            <a:r>
              <a:rPr lang="en-GB" sz="1200" dirty="0"/>
              <a:t>Linking parameters are authentication information needed in order to connect to the electronic resource. An example is username and password information. When and what linking parameters are needed varies from vendor to vendor. </a:t>
            </a:r>
          </a:p>
          <a:p>
            <a:endParaRPr lang="en-US" dirty="0"/>
          </a:p>
        </p:txBody>
      </p:sp>
      <p:sp>
        <p:nvSpPr>
          <p:cNvPr id="4" name="Slide Number Placeholder 3"/>
          <p:cNvSpPr>
            <a:spLocks noGrp="1"/>
          </p:cNvSpPr>
          <p:nvPr>
            <p:ph type="sldNum" sz="quarter" idx="10"/>
          </p:nvPr>
        </p:nvSpPr>
        <p:spPr/>
        <p:txBody>
          <a:bodyPr/>
          <a:lstStyle/>
          <a:p>
            <a:fld id="{1367401B-FB73-460B-B34B-AE2D26C8FE60}" type="slidenum">
              <a:rPr lang="en-US" smtClean="0"/>
              <a:t>11</a:t>
            </a:fld>
            <a:endParaRPr lang="en-US"/>
          </a:p>
        </p:txBody>
      </p:sp>
    </p:spTree>
    <p:extLst>
      <p:ext uri="{BB962C8B-B14F-4D97-AF65-F5344CB8AC3E}">
        <p14:creationId xmlns:p14="http://schemas.microsoft.com/office/powerpoint/2010/main" val="28169544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7044">
              <a:defRPr/>
            </a:pPr>
            <a:r>
              <a:rPr lang="en-GB" dirty="0"/>
              <a:t>Let’s now look at the last level,</a:t>
            </a:r>
            <a:r>
              <a:rPr lang="en-GB" baseline="0" dirty="0"/>
              <a:t> the Portfolio level. </a:t>
            </a:r>
          </a:p>
          <a:p>
            <a:pPr defTabSz="947044">
              <a:defRPr/>
            </a:pPr>
            <a:r>
              <a:rPr lang="en-GB" dirty="0"/>
              <a:t>From the Portfolios tab in the Service level, you can drill down to the </a:t>
            </a:r>
            <a:r>
              <a:rPr lang="en-GB" b="1" dirty="0"/>
              <a:t>Portfolio level</a:t>
            </a:r>
            <a:r>
              <a:rPr lang="en-GB" b="1" baseline="0" dirty="0"/>
              <a:t> </a:t>
            </a:r>
            <a:r>
              <a:rPr lang="en-GB" baseline="0" dirty="0"/>
              <a:t>to see the </a:t>
            </a:r>
            <a:r>
              <a:rPr lang="en-GB" dirty="0"/>
              <a:t>list of titles contained in package. The Portfolio-level screen will have </a:t>
            </a:r>
            <a:r>
              <a:rPr lang="en-GB" i="1" dirty="0"/>
              <a:t>Electronic Portfolio</a:t>
            </a:r>
            <a:r>
              <a:rPr lang="en-GB" i="1" baseline="0" dirty="0"/>
              <a:t> Editor </a:t>
            </a:r>
            <a:r>
              <a:rPr lang="en-GB" baseline="0" dirty="0"/>
              <a:t>at the top.</a:t>
            </a:r>
            <a:endParaRPr lang="en-GB" dirty="0"/>
          </a:p>
          <a:p>
            <a:pPr>
              <a:defRPr/>
            </a:pPr>
            <a:endParaRPr lang="en-GB" dirty="0"/>
          </a:p>
          <a:p>
            <a:pPr>
              <a:defRPr/>
            </a:pPr>
            <a:r>
              <a:rPr lang="en-GB" dirty="0"/>
              <a:t>For each portfolio title,</a:t>
            </a:r>
            <a:r>
              <a:rPr lang="en-GB" baseline="0" dirty="0"/>
              <a:t> you can:</a:t>
            </a:r>
            <a:endParaRPr lang="en-GB" dirty="0"/>
          </a:p>
          <a:p>
            <a:pPr marL="177571" indent="-177571">
              <a:buFont typeface="Arial" pitchFamily="34" charset="0"/>
              <a:buChar char="•"/>
              <a:defRPr/>
            </a:pPr>
            <a:r>
              <a:rPr lang="en-GB" dirty="0"/>
              <a:t>test access by</a:t>
            </a:r>
            <a:r>
              <a:rPr lang="en-GB" baseline="0" dirty="0"/>
              <a:t> selecting </a:t>
            </a:r>
            <a:r>
              <a:rPr lang="en-GB" dirty="0"/>
              <a:t>Actions &gt; Test access. </a:t>
            </a:r>
            <a:r>
              <a:rPr lang="en-GB" baseline="0" dirty="0"/>
              <a:t>Patrons will typically view titles in Primo, which is why we can test access at the portfolio level.</a:t>
            </a:r>
            <a:endParaRPr lang="en-GB" dirty="0"/>
          </a:p>
          <a:p>
            <a:pPr marL="177571" indent="-177571">
              <a:buFont typeface="Arial" pitchFamily="34" charset="0"/>
              <a:buChar char="•"/>
              <a:defRPr/>
            </a:pPr>
            <a:r>
              <a:rPr lang="en-GB" dirty="0"/>
              <a:t>select Actions &gt; Edit to make individual</a:t>
            </a:r>
            <a:r>
              <a:rPr lang="en-GB" baseline="0" dirty="0"/>
              <a:t> portfolio titles available or not available to the public in the Portfolio Information tab. Note this is for the individual portfolio title; not the package itself.</a:t>
            </a:r>
            <a:endParaRPr lang="en-GB" dirty="0"/>
          </a:p>
          <a:p>
            <a:pPr marL="177571" indent="-177571">
              <a:buFont typeface="Arial" pitchFamily="34" charset="0"/>
              <a:buChar char="•"/>
              <a:defRPr/>
            </a:pPr>
            <a:r>
              <a:rPr lang="en-GB" dirty="0"/>
              <a:t>view linking and parse parameter connection information for each</a:t>
            </a:r>
            <a:r>
              <a:rPr lang="en-GB" baseline="0" dirty="0"/>
              <a:t> title in the Linking Information tab</a:t>
            </a:r>
          </a:p>
          <a:p>
            <a:pPr marL="177571" indent="-177571">
              <a:buFont typeface="Arial" pitchFamily="34" charset="0"/>
              <a:buChar char="•"/>
              <a:defRPr/>
            </a:pPr>
            <a:r>
              <a:rPr lang="en-GB" dirty="0"/>
              <a:t>add</a:t>
            </a:r>
            <a:r>
              <a:rPr lang="en-GB" baseline="0" dirty="0"/>
              <a:t> or e</a:t>
            </a:r>
            <a:r>
              <a:rPr lang="en-GB" dirty="0"/>
              <a:t>dit date Coverage/Embargo Information in the Coverage Information tab – which will</a:t>
            </a:r>
            <a:r>
              <a:rPr lang="en-GB" baseline="0" dirty="0"/>
              <a:t> </a:t>
            </a:r>
            <a:r>
              <a:rPr lang="en-GB" dirty="0"/>
              <a:t>display in Primo. In some cases, your institution may</a:t>
            </a:r>
            <a:r>
              <a:rPr lang="en-GB" baseline="0" dirty="0"/>
              <a:t> not subscribe to the default date coverage that the vendor has, so you can choose the “Only Local” radio button and edit the date coverage or embargo information as needed.</a:t>
            </a:r>
            <a:endParaRPr lang="en-GB"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1367401B-FB73-460B-B34B-AE2D26C8FE60}" type="slidenum">
              <a:rPr lang="en-US" smtClean="0"/>
              <a:t>12</a:t>
            </a:fld>
            <a:endParaRPr lang="en-US"/>
          </a:p>
        </p:txBody>
      </p:sp>
    </p:spTree>
    <p:extLst>
      <p:ext uri="{BB962C8B-B14F-4D97-AF65-F5344CB8AC3E}">
        <p14:creationId xmlns:p14="http://schemas.microsoft.com/office/powerpoint/2010/main" val="20161497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5.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6.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32F4A70-5FAD-49CA-80C6-F51B4C978A7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750" y="0"/>
            <a:ext cx="9142249" cy="5143500"/>
          </a:xfrm>
          <a:prstGeom prst="rect">
            <a:avLst/>
          </a:prstGeom>
        </p:spPr>
      </p:pic>
      <p:pic>
        <p:nvPicPr>
          <p:cNvPr id="6" name="Picture 5">
            <a:extLst>
              <a:ext uri="{FF2B5EF4-FFF2-40B4-BE49-F238E27FC236}">
                <a16:creationId xmlns:a16="http://schemas.microsoft.com/office/drawing/2014/main" id="{48CAFD26-56F8-4C50-962B-C857C604215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69"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70"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sp>
        <p:nvSpPr>
          <p:cNvPr id="3" name="Slide Number Placeholder 2">
            <a:extLst>
              <a:ext uri="{FF2B5EF4-FFF2-40B4-BE49-F238E27FC236}">
                <a16:creationId xmlns:a16="http://schemas.microsoft.com/office/drawing/2014/main" id="{15735F32-E12E-477C-AC13-4977EFD375B3}"/>
              </a:ext>
            </a:extLst>
          </p:cNvPr>
          <p:cNvSpPr>
            <a:spLocks noGrp="1"/>
          </p:cNvSpPr>
          <p:nvPr>
            <p:ph type="sldNum" sz="quarter" idx="10"/>
          </p:nvPr>
        </p:nvSpPr>
        <p:spPr/>
        <p:txBody>
          <a:bodyPr/>
          <a:lstStyle/>
          <a:p>
            <a:fld id="{1C146586-7EC2-481D-848F-8CE41EB2DE6C}" type="slidenum">
              <a:rPr lang="en-US" smtClean="0"/>
              <a:pPr/>
              <a:t>‹#›</a:t>
            </a:fld>
            <a:endParaRPr lang="en-US" dirty="0"/>
          </a:p>
        </p:txBody>
      </p:sp>
      <p:sp>
        <p:nvSpPr>
          <p:cNvPr id="11" name="Text Placeholder 10">
            <a:extLst>
              <a:ext uri="{FF2B5EF4-FFF2-40B4-BE49-F238E27FC236}">
                <a16:creationId xmlns:a16="http://schemas.microsoft.com/office/drawing/2014/main" id="{C951E2A0-40BE-4A8E-8CFC-BFB81F287D34}"/>
              </a:ext>
            </a:extLst>
          </p:cNvPr>
          <p:cNvSpPr>
            <a:spLocks noGrp="1"/>
          </p:cNvSpPr>
          <p:nvPr>
            <p:ph type="body" sz="quarter" idx="12" hasCustomPrompt="1"/>
          </p:nvPr>
        </p:nvSpPr>
        <p:spPr>
          <a:xfrm>
            <a:off x="534987" y="4055411"/>
            <a:ext cx="5621337" cy="365125"/>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1512617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B19A0C-A8B8-419E-B2A7-B11FF2A1C3AA}"/>
              </a:ext>
            </a:extLst>
          </p:cNvPr>
          <p:cNvSpPr/>
          <p:nvPr userDrawn="1"/>
        </p:nvSpPr>
        <p:spPr>
          <a:xfrm>
            <a:off x="6299838" y="771550"/>
            <a:ext cx="2844162" cy="3979385"/>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2">
            <a:extLst>
              <a:ext uri="{FF2B5EF4-FFF2-40B4-BE49-F238E27FC236}">
                <a16:creationId xmlns:a16="http://schemas.microsoft.com/office/drawing/2014/main" id="{A054B965-4D7C-4CBD-8A94-7852BE4E4573}"/>
              </a:ext>
            </a:extLst>
          </p:cNvPr>
          <p:cNvSpPr/>
          <p:nvPr userDrawn="1"/>
        </p:nvSpPr>
        <p:spPr>
          <a:xfrm rot="16200000">
            <a:off x="6553184" y="1858583"/>
            <a:ext cx="3451903" cy="1729729"/>
          </a:xfrm>
          <a:custGeom>
            <a:avLst/>
            <a:gdLst>
              <a:gd name="connsiteX0" fmla="*/ 0 w 3384376"/>
              <a:gd name="connsiteY0" fmla="*/ 1692188 h 3384376"/>
              <a:gd name="connsiteX1" fmla="*/ 1692188 w 3384376"/>
              <a:gd name="connsiteY1" fmla="*/ 0 h 3384376"/>
              <a:gd name="connsiteX2" fmla="*/ 3384376 w 3384376"/>
              <a:gd name="connsiteY2" fmla="*/ 1692188 h 3384376"/>
              <a:gd name="connsiteX3" fmla="*/ 1692188 w 3384376"/>
              <a:gd name="connsiteY3" fmla="*/ 3384376 h 3384376"/>
              <a:gd name="connsiteX4" fmla="*/ 0 w 3384376"/>
              <a:gd name="connsiteY4" fmla="*/ 1692188 h 3384376"/>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814829"/>
              <a:gd name="connsiteX1" fmla="*/ 1692188 w 3384376"/>
              <a:gd name="connsiteY1" fmla="*/ 0 h 1814829"/>
              <a:gd name="connsiteX2" fmla="*/ 3384376 w 3384376"/>
              <a:gd name="connsiteY2" fmla="*/ 1692188 h 1814829"/>
              <a:gd name="connsiteX3" fmla="*/ 0 w 3384376"/>
              <a:gd name="connsiteY3" fmla="*/ 1692188 h 1814829"/>
              <a:gd name="connsiteX0" fmla="*/ 0 w 3384376"/>
              <a:gd name="connsiteY0" fmla="*/ 1692188 h 1692188"/>
              <a:gd name="connsiteX1" fmla="*/ 1692188 w 3384376"/>
              <a:gd name="connsiteY1" fmla="*/ 0 h 1692188"/>
              <a:gd name="connsiteX2" fmla="*/ 3384376 w 3384376"/>
              <a:gd name="connsiteY2" fmla="*/ 1692188 h 1692188"/>
              <a:gd name="connsiteX3" fmla="*/ 0 w 3384376"/>
              <a:gd name="connsiteY3" fmla="*/ 1692188 h 1692188"/>
              <a:gd name="connsiteX0" fmla="*/ 0 w 3384376"/>
              <a:gd name="connsiteY0" fmla="*/ 1692188 h 1693100"/>
              <a:gd name="connsiteX1" fmla="*/ 1692188 w 3384376"/>
              <a:gd name="connsiteY1" fmla="*/ 0 h 1693100"/>
              <a:gd name="connsiteX2" fmla="*/ 3384376 w 3384376"/>
              <a:gd name="connsiteY2" fmla="*/ 1692188 h 1693100"/>
              <a:gd name="connsiteX3" fmla="*/ 0 w 3384376"/>
              <a:gd name="connsiteY3" fmla="*/ 1692188 h 1693100"/>
              <a:gd name="connsiteX0" fmla="*/ 0 w 3384376"/>
              <a:gd name="connsiteY0" fmla="*/ 1692188 h 1710927"/>
              <a:gd name="connsiteX1" fmla="*/ 1692188 w 3384376"/>
              <a:gd name="connsiteY1" fmla="*/ 0 h 1710927"/>
              <a:gd name="connsiteX2" fmla="*/ 3384376 w 3384376"/>
              <a:gd name="connsiteY2" fmla="*/ 1692188 h 1710927"/>
              <a:gd name="connsiteX3" fmla="*/ 0 w 3384376"/>
              <a:gd name="connsiteY3" fmla="*/ 1692188 h 1710927"/>
              <a:gd name="connsiteX0" fmla="*/ 0 w 3384376"/>
              <a:gd name="connsiteY0" fmla="*/ 1692188 h 1695892"/>
              <a:gd name="connsiteX1" fmla="*/ 1692188 w 3384376"/>
              <a:gd name="connsiteY1" fmla="*/ 0 h 1695892"/>
              <a:gd name="connsiteX2" fmla="*/ 3384376 w 3384376"/>
              <a:gd name="connsiteY2" fmla="*/ 1692188 h 1695892"/>
              <a:gd name="connsiteX3" fmla="*/ 0 w 3384376"/>
              <a:gd name="connsiteY3" fmla="*/ 1692188 h 1695892"/>
            </a:gdLst>
            <a:ahLst/>
            <a:cxnLst>
              <a:cxn ang="0">
                <a:pos x="connsiteX0" y="connsiteY0"/>
              </a:cxn>
              <a:cxn ang="0">
                <a:pos x="connsiteX1" y="connsiteY1"/>
              </a:cxn>
              <a:cxn ang="0">
                <a:pos x="connsiteX2" y="connsiteY2"/>
              </a:cxn>
              <a:cxn ang="0">
                <a:pos x="connsiteX3" y="connsiteY3"/>
              </a:cxn>
            </a:cxnLst>
            <a:rect l="l" t="t" r="r" b="b"/>
            <a:pathLst>
              <a:path w="3384376" h="1695892">
                <a:moveTo>
                  <a:pt x="0" y="1692188"/>
                </a:moveTo>
                <a:cubicBezTo>
                  <a:pt x="0" y="757618"/>
                  <a:pt x="757618" y="0"/>
                  <a:pt x="1692188" y="0"/>
                </a:cubicBezTo>
                <a:cubicBezTo>
                  <a:pt x="2626758" y="0"/>
                  <a:pt x="3384376" y="757618"/>
                  <a:pt x="3384376" y="1692188"/>
                </a:cubicBezTo>
                <a:cubicBezTo>
                  <a:pt x="2967264" y="1697127"/>
                  <a:pt x="614541" y="1697128"/>
                  <a:pt x="0" y="1692188"/>
                </a:cubicBezTo>
                <a:close/>
              </a:path>
            </a:pathLst>
          </a:custGeom>
          <a:solidFill>
            <a:srgbClr val="69AE04">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C9C715B-D967-4E36-BF64-BCDC51CCC933}"/>
              </a:ext>
            </a:extLst>
          </p:cNvPr>
          <p:cNvSpPr/>
          <p:nvPr userDrawn="1"/>
        </p:nvSpPr>
        <p:spPr>
          <a:xfrm>
            <a:off x="6430855" y="3301140"/>
            <a:ext cx="2790417" cy="700236"/>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BE1C76B0-BAB5-40E3-8F2D-49772D08415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51548" y="1868371"/>
            <a:ext cx="2340297" cy="1792094"/>
          </a:xfrm>
          <a:prstGeom prst="rect">
            <a:avLst/>
          </a:prstGeom>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5" y="771550"/>
            <a:ext cx="5812091"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grpSp>
        <p:nvGrpSpPr>
          <p:cNvPr id="14" name="Group 13">
            <a:extLst>
              <a:ext uri="{FF2B5EF4-FFF2-40B4-BE49-F238E27FC236}">
                <a16:creationId xmlns:a16="http://schemas.microsoft.com/office/drawing/2014/main" id="{3944629C-E00E-40AD-9E02-386DE4F471DB}"/>
              </a:ext>
            </a:extLst>
          </p:cNvPr>
          <p:cNvGrpSpPr/>
          <p:nvPr userDrawn="1"/>
        </p:nvGrpSpPr>
        <p:grpSpPr>
          <a:xfrm rot="20150758">
            <a:off x="8338214" y="994219"/>
            <a:ext cx="472480" cy="497737"/>
            <a:chOff x="-612775" y="963613"/>
            <a:chExt cx="3444876" cy="3629025"/>
          </a:xfrm>
        </p:grpSpPr>
        <p:sp>
          <p:nvSpPr>
            <p:cNvPr id="15" name="Freeform 5">
              <a:extLst>
                <a:ext uri="{FF2B5EF4-FFF2-40B4-BE49-F238E27FC236}">
                  <a16:creationId xmlns:a16="http://schemas.microsoft.com/office/drawing/2014/main" id="{7975AE38-AE2E-4691-97A1-74CA9E5F2F1E}"/>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6" name="Freeform 6">
              <a:extLst>
                <a:ext uri="{FF2B5EF4-FFF2-40B4-BE49-F238E27FC236}">
                  <a16:creationId xmlns:a16="http://schemas.microsoft.com/office/drawing/2014/main" id="{17894C6C-1669-4002-9F34-7726D5683276}"/>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7" name="Freeform 7">
              <a:extLst>
                <a:ext uri="{FF2B5EF4-FFF2-40B4-BE49-F238E27FC236}">
                  <a16:creationId xmlns:a16="http://schemas.microsoft.com/office/drawing/2014/main" id="{3E7CEAEF-217C-47AF-B3C6-0030A07FB0CD}"/>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8" name="Freeform 8">
              <a:extLst>
                <a:ext uri="{FF2B5EF4-FFF2-40B4-BE49-F238E27FC236}">
                  <a16:creationId xmlns:a16="http://schemas.microsoft.com/office/drawing/2014/main" id="{760B81A0-E1DA-441B-BA64-7EB102E5170F}"/>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9" name="Freeform 9">
              <a:extLst>
                <a:ext uri="{FF2B5EF4-FFF2-40B4-BE49-F238E27FC236}">
                  <a16:creationId xmlns:a16="http://schemas.microsoft.com/office/drawing/2014/main" id="{50AD70A0-424D-43E5-AC3D-F0E19CCBA5B3}"/>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0" name="Freeform 10">
              <a:extLst>
                <a:ext uri="{FF2B5EF4-FFF2-40B4-BE49-F238E27FC236}">
                  <a16:creationId xmlns:a16="http://schemas.microsoft.com/office/drawing/2014/main" id="{65F131CE-1FD4-475F-B93C-C77E74E1E63C}"/>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1" name="Freeform 11">
              <a:extLst>
                <a:ext uri="{FF2B5EF4-FFF2-40B4-BE49-F238E27FC236}">
                  <a16:creationId xmlns:a16="http://schemas.microsoft.com/office/drawing/2014/main" id="{96B31396-9E3E-4605-85A7-D4FA114EC4B7}"/>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2" name="Freeform 12">
              <a:extLst>
                <a:ext uri="{FF2B5EF4-FFF2-40B4-BE49-F238E27FC236}">
                  <a16:creationId xmlns:a16="http://schemas.microsoft.com/office/drawing/2014/main" id="{038760B6-4F38-43A6-B465-B39FC9C62D97}"/>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3" name="Freeform 13">
              <a:extLst>
                <a:ext uri="{FF2B5EF4-FFF2-40B4-BE49-F238E27FC236}">
                  <a16:creationId xmlns:a16="http://schemas.microsoft.com/office/drawing/2014/main" id="{9AD02D62-41A2-4F7A-98A2-3722F46274D9}"/>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4" name="Freeform 14">
              <a:extLst>
                <a:ext uri="{FF2B5EF4-FFF2-40B4-BE49-F238E27FC236}">
                  <a16:creationId xmlns:a16="http://schemas.microsoft.com/office/drawing/2014/main" id="{07A7E9CA-4C4E-4A21-BA8C-F625C6148850}"/>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5" name="Freeform 15">
              <a:extLst>
                <a:ext uri="{FF2B5EF4-FFF2-40B4-BE49-F238E27FC236}">
                  <a16:creationId xmlns:a16="http://schemas.microsoft.com/office/drawing/2014/main" id="{994338F8-2C0C-4AA7-BBEC-7F55C21AFC2A}"/>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grpSp>
        <p:nvGrpSpPr>
          <p:cNvPr id="26" name="Group 25">
            <a:extLst>
              <a:ext uri="{FF2B5EF4-FFF2-40B4-BE49-F238E27FC236}">
                <a16:creationId xmlns:a16="http://schemas.microsoft.com/office/drawing/2014/main" id="{EDF1347B-C3BA-4320-922C-AA6F65EBD6D6}"/>
              </a:ext>
            </a:extLst>
          </p:cNvPr>
          <p:cNvGrpSpPr/>
          <p:nvPr userDrawn="1"/>
        </p:nvGrpSpPr>
        <p:grpSpPr>
          <a:xfrm>
            <a:off x="6499691" y="3867894"/>
            <a:ext cx="837308" cy="657002"/>
            <a:chOff x="-1245295" y="2706005"/>
            <a:chExt cx="3494385" cy="2741903"/>
          </a:xfrm>
        </p:grpSpPr>
        <p:sp>
          <p:nvSpPr>
            <p:cNvPr id="27" name="Oval 26">
              <a:extLst>
                <a:ext uri="{FF2B5EF4-FFF2-40B4-BE49-F238E27FC236}">
                  <a16:creationId xmlns:a16="http://schemas.microsoft.com/office/drawing/2014/main" id="{E49C34F2-114E-4619-9B87-14520911FFCB}"/>
                </a:ext>
              </a:extLst>
            </p:cNvPr>
            <p:cNvSpPr/>
            <p:nvPr/>
          </p:nvSpPr>
          <p:spPr>
            <a:xfrm rot="20772803">
              <a:off x="-1245295" y="3726887"/>
              <a:ext cx="3144440" cy="1721021"/>
            </a:xfrm>
            <a:prstGeom prst="ellipse">
              <a:avLst/>
            </a:prstGeom>
            <a:solidFill>
              <a:srgbClr val="003466">
                <a:alpha val="58039"/>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28" name="Group 18">
              <a:extLst>
                <a:ext uri="{FF2B5EF4-FFF2-40B4-BE49-F238E27FC236}">
                  <a16:creationId xmlns:a16="http://schemas.microsoft.com/office/drawing/2014/main" id="{0CD8F1B4-8CF1-4552-953B-B1D60FFD9DFA}"/>
                </a:ext>
              </a:extLst>
            </p:cNvPr>
            <p:cNvGrpSpPr>
              <a:grpSpLocks noChangeAspect="1"/>
            </p:cNvGrpSpPr>
            <p:nvPr/>
          </p:nvGrpSpPr>
          <p:grpSpPr bwMode="auto">
            <a:xfrm>
              <a:off x="-407858" y="2706005"/>
              <a:ext cx="2656948" cy="2101055"/>
              <a:chOff x="1427" y="471"/>
              <a:chExt cx="2906" cy="2298"/>
            </a:xfrm>
          </p:grpSpPr>
          <p:sp>
            <p:nvSpPr>
              <p:cNvPr id="29" name="Freeform 19">
                <a:extLst>
                  <a:ext uri="{FF2B5EF4-FFF2-40B4-BE49-F238E27FC236}">
                    <a16:creationId xmlns:a16="http://schemas.microsoft.com/office/drawing/2014/main" id="{DD787825-E9FC-4A93-BFA3-45C414AFBB5F}"/>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0" name="Freeform 20">
                <a:extLst>
                  <a:ext uri="{FF2B5EF4-FFF2-40B4-BE49-F238E27FC236}">
                    <a16:creationId xmlns:a16="http://schemas.microsoft.com/office/drawing/2014/main" id="{4A26AA16-551A-4F5A-AF9B-BCA17C79BB09}"/>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1" name="Freeform 21">
                <a:extLst>
                  <a:ext uri="{FF2B5EF4-FFF2-40B4-BE49-F238E27FC236}">
                    <a16:creationId xmlns:a16="http://schemas.microsoft.com/office/drawing/2014/main" id="{A78FB40A-8342-4020-B4F6-DE41CD0964D1}"/>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2" name="Freeform 22">
                <a:extLst>
                  <a:ext uri="{FF2B5EF4-FFF2-40B4-BE49-F238E27FC236}">
                    <a16:creationId xmlns:a16="http://schemas.microsoft.com/office/drawing/2014/main" id="{882FB56F-9114-47FA-84C1-A2FD0B37D401}"/>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3" name="Freeform 23">
                <a:extLst>
                  <a:ext uri="{FF2B5EF4-FFF2-40B4-BE49-F238E27FC236}">
                    <a16:creationId xmlns:a16="http://schemas.microsoft.com/office/drawing/2014/main" id="{0374CBBD-378D-4659-9819-277786F5E2E9}"/>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grpSp>
      </p:grpSp>
      <p:sp>
        <p:nvSpPr>
          <p:cNvPr id="34" name="Rectangle 33">
            <a:extLst>
              <a:ext uri="{FF2B5EF4-FFF2-40B4-BE49-F238E27FC236}">
                <a16:creationId xmlns:a16="http://schemas.microsoft.com/office/drawing/2014/main" id="{20816838-B0DE-4351-B5C8-885D35F9CAA0}"/>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39BA4C5E-9346-449D-87A7-BDEC4A2014DF}"/>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8875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B19A0C-A8B8-419E-B2A7-B11FF2A1C3AA}"/>
              </a:ext>
            </a:extLst>
          </p:cNvPr>
          <p:cNvSpPr/>
          <p:nvPr userDrawn="1"/>
        </p:nvSpPr>
        <p:spPr>
          <a:xfrm>
            <a:off x="6300192" y="771550"/>
            <a:ext cx="2843808" cy="3979385"/>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7838F1AA-5655-44F8-85E1-E0B09DCC3B1C}"/>
              </a:ext>
            </a:extLst>
          </p:cNvPr>
          <p:cNvSpPr/>
          <p:nvPr userDrawn="1"/>
        </p:nvSpPr>
        <p:spPr>
          <a:xfrm rot="20760949">
            <a:off x="6751789" y="3091096"/>
            <a:ext cx="2100333" cy="750162"/>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5" y="771550"/>
            <a:ext cx="5798441"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pic>
        <p:nvPicPr>
          <p:cNvPr id="45" name="Picture 44">
            <a:extLst>
              <a:ext uri="{FF2B5EF4-FFF2-40B4-BE49-F238E27FC236}">
                <a16:creationId xmlns:a16="http://schemas.microsoft.com/office/drawing/2014/main" id="{194F6A25-7A46-49AA-82AE-1DF638200EC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0691746">
            <a:off x="8580814" y="2452711"/>
            <a:ext cx="1082481" cy="2571685"/>
          </a:xfrm>
          <a:prstGeom prst="rect">
            <a:avLst/>
          </a:prstGeom>
        </p:spPr>
      </p:pic>
      <p:sp>
        <p:nvSpPr>
          <p:cNvPr id="48" name="Oval 47">
            <a:extLst>
              <a:ext uri="{FF2B5EF4-FFF2-40B4-BE49-F238E27FC236}">
                <a16:creationId xmlns:a16="http://schemas.microsoft.com/office/drawing/2014/main" id="{DC1F51CA-9137-4790-9F90-F2D739734F19}"/>
              </a:ext>
            </a:extLst>
          </p:cNvPr>
          <p:cNvSpPr/>
          <p:nvPr userDrawn="1"/>
        </p:nvSpPr>
        <p:spPr>
          <a:xfrm>
            <a:off x="7546195" y="2037349"/>
            <a:ext cx="2989370" cy="750162"/>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42">
            <a:extLst>
              <a:ext uri="{FF2B5EF4-FFF2-40B4-BE49-F238E27FC236}">
                <a16:creationId xmlns:a16="http://schemas.microsoft.com/office/drawing/2014/main" id="{67686512-77FD-41B4-A4EC-6B7706481A3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0628234">
            <a:off x="6925236" y="1105460"/>
            <a:ext cx="1196033" cy="2304256"/>
          </a:xfrm>
          <a:prstGeom prst="rect">
            <a:avLst/>
          </a:prstGeom>
        </p:spPr>
      </p:pic>
      <p:sp>
        <p:nvSpPr>
          <p:cNvPr id="34" name="Rectangle 33">
            <a:extLst>
              <a:ext uri="{FF2B5EF4-FFF2-40B4-BE49-F238E27FC236}">
                <a16:creationId xmlns:a16="http://schemas.microsoft.com/office/drawing/2014/main" id="{6191DD54-8196-4846-8F2E-BDD86BE44475}"/>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9692D951-756F-4D38-A136-32CB7A73DE6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4">
            <a:extLst>
              <a:ext uri="{FF2B5EF4-FFF2-40B4-BE49-F238E27FC236}">
                <a16:creationId xmlns:a16="http://schemas.microsoft.com/office/drawing/2014/main" id="{22BF9B14-BBF5-4052-91DE-C436CE7B1896}"/>
              </a:ext>
            </a:extLst>
          </p:cNvPr>
          <p:cNvGrpSpPr>
            <a:grpSpLocks noChangeAspect="1"/>
          </p:cNvGrpSpPr>
          <p:nvPr userDrawn="1"/>
        </p:nvGrpSpPr>
        <p:grpSpPr bwMode="auto">
          <a:xfrm rot="20653404">
            <a:off x="6975345" y="1370276"/>
            <a:ext cx="980231" cy="1370721"/>
            <a:chOff x="2022" y="376"/>
            <a:chExt cx="1712" cy="2394"/>
          </a:xfrm>
        </p:grpSpPr>
        <p:sp>
          <p:nvSpPr>
            <p:cNvPr id="63" name="Rectangle 5">
              <a:extLst>
                <a:ext uri="{FF2B5EF4-FFF2-40B4-BE49-F238E27FC236}">
                  <a16:creationId xmlns:a16="http://schemas.microsoft.com/office/drawing/2014/main" id="{0CFB3ED1-FFAB-4DC9-A2AB-7C1556FA03CA}"/>
                </a:ext>
              </a:extLst>
            </p:cNvPr>
            <p:cNvSpPr>
              <a:spLocks noChangeArrowheads="1"/>
            </p:cNvSpPr>
            <p:nvPr userDrawn="1"/>
          </p:nvSpPr>
          <p:spPr bwMode="auto">
            <a:xfrm>
              <a:off x="2026" y="852"/>
              <a:ext cx="1708" cy="878"/>
            </a:xfrm>
            <a:prstGeom prst="rect">
              <a:avLst/>
            </a:prstGeom>
            <a:solidFill>
              <a:srgbClr val="99D5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Rectangle 6">
              <a:extLst>
                <a:ext uri="{FF2B5EF4-FFF2-40B4-BE49-F238E27FC236}">
                  <a16:creationId xmlns:a16="http://schemas.microsoft.com/office/drawing/2014/main" id="{DF34D07D-DC68-4330-B7EB-9D2AC834E370}"/>
                </a:ext>
              </a:extLst>
            </p:cNvPr>
            <p:cNvSpPr>
              <a:spLocks noChangeArrowheads="1"/>
            </p:cNvSpPr>
            <p:nvPr userDrawn="1"/>
          </p:nvSpPr>
          <p:spPr bwMode="auto">
            <a:xfrm>
              <a:off x="2494" y="474"/>
              <a:ext cx="1236" cy="124"/>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7">
              <a:extLst>
                <a:ext uri="{FF2B5EF4-FFF2-40B4-BE49-F238E27FC236}">
                  <a16:creationId xmlns:a16="http://schemas.microsoft.com/office/drawing/2014/main" id="{E5D6271F-8F8D-4768-A3B5-A6E279FC995E}"/>
                </a:ext>
              </a:extLst>
            </p:cNvPr>
            <p:cNvSpPr>
              <a:spLocks/>
            </p:cNvSpPr>
            <p:nvPr userDrawn="1"/>
          </p:nvSpPr>
          <p:spPr bwMode="auto">
            <a:xfrm>
              <a:off x="2026" y="376"/>
              <a:ext cx="320" cy="320"/>
            </a:xfrm>
            <a:custGeom>
              <a:avLst/>
              <a:gdLst>
                <a:gd name="T0" fmla="*/ 320 w 320"/>
                <a:gd name="T1" fmla="*/ 160 h 320"/>
                <a:gd name="T2" fmla="*/ 318 w 320"/>
                <a:gd name="T3" fmla="*/ 192 h 320"/>
                <a:gd name="T4" fmla="*/ 308 w 320"/>
                <a:gd name="T5" fmla="*/ 222 h 320"/>
                <a:gd name="T6" fmla="*/ 292 w 320"/>
                <a:gd name="T7" fmla="*/ 250 h 320"/>
                <a:gd name="T8" fmla="*/ 274 w 320"/>
                <a:gd name="T9" fmla="*/ 274 h 320"/>
                <a:gd name="T10" fmla="*/ 250 w 320"/>
                <a:gd name="T11" fmla="*/ 294 h 320"/>
                <a:gd name="T12" fmla="*/ 222 w 320"/>
                <a:gd name="T13" fmla="*/ 308 h 320"/>
                <a:gd name="T14" fmla="*/ 192 w 320"/>
                <a:gd name="T15" fmla="*/ 318 h 320"/>
                <a:gd name="T16" fmla="*/ 160 w 320"/>
                <a:gd name="T17" fmla="*/ 320 h 320"/>
                <a:gd name="T18" fmla="*/ 144 w 320"/>
                <a:gd name="T19" fmla="*/ 320 h 320"/>
                <a:gd name="T20" fmla="*/ 112 w 320"/>
                <a:gd name="T21" fmla="*/ 314 h 320"/>
                <a:gd name="T22" fmla="*/ 84 w 320"/>
                <a:gd name="T23" fmla="*/ 302 h 320"/>
                <a:gd name="T24" fmla="*/ 58 w 320"/>
                <a:gd name="T25" fmla="*/ 284 h 320"/>
                <a:gd name="T26" fmla="*/ 36 w 320"/>
                <a:gd name="T27" fmla="*/ 262 h 320"/>
                <a:gd name="T28" fmla="*/ 18 w 320"/>
                <a:gd name="T29" fmla="*/ 236 h 320"/>
                <a:gd name="T30" fmla="*/ 6 w 320"/>
                <a:gd name="T31" fmla="*/ 208 h 320"/>
                <a:gd name="T32" fmla="*/ 0 w 320"/>
                <a:gd name="T33" fmla="*/ 176 h 320"/>
                <a:gd name="T34" fmla="*/ 0 w 320"/>
                <a:gd name="T35" fmla="*/ 160 h 320"/>
                <a:gd name="T36" fmla="*/ 2 w 320"/>
                <a:gd name="T37" fmla="*/ 128 h 320"/>
                <a:gd name="T38" fmla="*/ 12 w 320"/>
                <a:gd name="T39" fmla="*/ 98 h 320"/>
                <a:gd name="T40" fmla="*/ 26 w 320"/>
                <a:gd name="T41" fmla="*/ 70 h 320"/>
                <a:gd name="T42" fmla="*/ 46 w 320"/>
                <a:gd name="T43" fmla="*/ 46 h 320"/>
                <a:gd name="T44" fmla="*/ 70 w 320"/>
                <a:gd name="T45" fmla="*/ 26 h 320"/>
                <a:gd name="T46" fmla="*/ 98 w 320"/>
                <a:gd name="T47" fmla="*/ 12 h 320"/>
                <a:gd name="T48" fmla="*/ 128 w 320"/>
                <a:gd name="T49" fmla="*/ 2 h 320"/>
                <a:gd name="T50" fmla="*/ 160 w 320"/>
                <a:gd name="T51" fmla="*/ 0 h 320"/>
                <a:gd name="T52" fmla="*/ 176 w 320"/>
                <a:gd name="T53" fmla="*/ 0 h 320"/>
                <a:gd name="T54" fmla="*/ 208 w 320"/>
                <a:gd name="T55" fmla="*/ 6 h 320"/>
                <a:gd name="T56" fmla="*/ 236 w 320"/>
                <a:gd name="T57" fmla="*/ 18 h 320"/>
                <a:gd name="T58" fmla="*/ 262 w 320"/>
                <a:gd name="T59" fmla="*/ 36 h 320"/>
                <a:gd name="T60" fmla="*/ 284 w 320"/>
                <a:gd name="T61" fmla="*/ 58 h 320"/>
                <a:gd name="T62" fmla="*/ 300 w 320"/>
                <a:gd name="T63" fmla="*/ 84 h 320"/>
                <a:gd name="T64" fmla="*/ 314 w 320"/>
                <a:gd name="T65" fmla="*/ 112 h 320"/>
                <a:gd name="T66" fmla="*/ 320 w 320"/>
                <a:gd name="T67" fmla="*/ 144 h 320"/>
                <a:gd name="T68" fmla="*/ 320 w 320"/>
                <a:gd name="T69" fmla="*/ 16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0" h="320">
                  <a:moveTo>
                    <a:pt x="320" y="160"/>
                  </a:moveTo>
                  <a:lnTo>
                    <a:pt x="320" y="160"/>
                  </a:lnTo>
                  <a:lnTo>
                    <a:pt x="320" y="176"/>
                  </a:lnTo>
                  <a:lnTo>
                    <a:pt x="318" y="192"/>
                  </a:lnTo>
                  <a:lnTo>
                    <a:pt x="314" y="208"/>
                  </a:lnTo>
                  <a:lnTo>
                    <a:pt x="308" y="222"/>
                  </a:lnTo>
                  <a:lnTo>
                    <a:pt x="300" y="236"/>
                  </a:lnTo>
                  <a:lnTo>
                    <a:pt x="292" y="250"/>
                  </a:lnTo>
                  <a:lnTo>
                    <a:pt x="284" y="262"/>
                  </a:lnTo>
                  <a:lnTo>
                    <a:pt x="274" y="274"/>
                  </a:lnTo>
                  <a:lnTo>
                    <a:pt x="262" y="284"/>
                  </a:lnTo>
                  <a:lnTo>
                    <a:pt x="250" y="294"/>
                  </a:lnTo>
                  <a:lnTo>
                    <a:pt x="236" y="302"/>
                  </a:lnTo>
                  <a:lnTo>
                    <a:pt x="222" y="308"/>
                  </a:lnTo>
                  <a:lnTo>
                    <a:pt x="208" y="314"/>
                  </a:lnTo>
                  <a:lnTo>
                    <a:pt x="192" y="318"/>
                  </a:lnTo>
                  <a:lnTo>
                    <a:pt x="176" y="320"/>
                  </a:lnTo>
                  <a:lnTo>
                    <a:pt x="160" y="320"/>
                  </a:lnTo>
                  <a:lnTo>
                    <a:pt x="160" y="320"/>
                  </a:lnTo>
                  <a:lnTo>
                    <a:pt x="144" y="320"/>
                  </a:lnTo>
                  <a:lnTo>
                    <a:pt x="128" y="318"/>
                  </a:lnTo>
                  <a:lnTo>
                    <a:pt x="112" y="314"/>
                  </a:lnTo>
                  <a:lnTo>
                    <a:pt x="98" y="308"/>
                  </a:lnTo>
                  <a:lnTo>
                    <a:pt x="84" y="302"/>
                  </a:lnTo>
                  <a:lnTo>
                    <a:pt x="70" y="294"/>
                  </a:lnTo>
                  <a:lnTo>
                    <a:pt x="58" y="284"/>
                  </a:lnTo>
                  <a:lnTo>
                    <a:pt x="46" y="274"/>
                  </a:lnTo>
                  <a:lnTo>
                    <a:pt x="36" y="262"/>
                  </a:lnTo>
                  <a:lnTo>
                    <a:pt x="26" y="250"/>
                  </a:lnTo>
                  <a:lnTo>
                    <a:pt x="18" y="236"/>
                  </a:lnTo>
                  <a:lnTo>
                    <a:pt x="12" y="222"/>
                  </a:lnTo>
                  <a:lnTo>
                    <a:pt x="6" y="208"/>
                  </a:lnTo>
                  <a:lnTo>
                    <a:pt x="2" y="192"/>
                  </a:lnTo>
                  <a:lnTo>
                    <a:pt x="0" y="176"/>
                  </a:lnTo>
                  <a:lnTo>
                    <a:pt x="0" y="160"/>
                  </a:lnTo>
                  <a:lnTo>
                    <a:pt x="0" y="160"/>
                  </a:lnTo>
                  <a:lnTo>
                    <a:pt x="0" y="144"/>
                  </a:lnTo>
                  <a:lnTo>
                    <a:pt x="2" y="128"/>
                  </a:lnTo>
                  <a:lnTo>
                    <a:pt x="6" y="112"/>
                  </a:lnTo>
                  <a:lnTo>
                    <a:pt x="12" y="98"/>
                  </a:lnTo>
                  <a:lnTo>
                    <a:pt x="18" y="84"/>
                  </a:lnTo>
                  <a:lnTo>
                    <a:pt x="26" y="70"/>
                  </a:lnTo>
                  <a:lnTo>
                    <a:pt x="36" y="58"/>
                  </a:lnTo>
                  <a:lnTo>
                    <a:pt x="46" y="46"/>
                  </a:lnTo>
                  <a:lnTo>
                    <a:pt x="58" y="36"/>
                  </a:lnTo>
                  <a:lnTo>
                    <a:pt x="70" y="26"/>
                  </a:lnTo>
                  <a:lnTo>
                    <a:pt x="84" y="18"/>
                  </a:lnTo>
                  <a:lnTo>
                    <a:pt x="98" y="12"/>
                  </a:lnTo>
                  <a:lnTo>
                    <a:pt x="112" y="6"/>
                  </a:lnTo>
                  <a:lnTo>
                    <a:pt x="128" y="2"/>
                  </a:lnTo>
                  <a:lnTo>
                    <a:pt x="144" y="0"/>
                  </a:lnTo>
                  <a:lnTo>
                    <a:pt x="160" y="0"/>
                  </a:lnTo>
                  <a:lnTo>
                    <a:pt x="160" y="0"/>
                  </a:lnTo>
                  <a:lnTo>
                    <a:pt x="176" y="0"/>
                  </a:lnTo>
                  <a:lnTo>
                    <a:pt x="192" y="2"/>
                  </a:lnTo>
                  <a:lnTo>
                    <a:pt x="208" y="6"/>
                  </a:lnTo>
                  <a:lnTo>
                    <a:pt x="222" y="12"/>
                  </a:lnTo>
                  <a:lnTo>
                    <a:pt x="236" y="18"/>
                  </a:lnTo>
                  <a:lnTo>
                    <a:pt x="250" y="26"/>
                  </a:lnTo>
                  <a:lnTo>
                    <a:pt x="262" y="36"/>
                  </a:lnTo>
                  <a:lnTo>
                    <a:pt x="274" y="46"/>
                  </a:lnTo>
                  <a:lnTo>
                    <a:pt x="284" y="58"/>
                  </a:lnTo>
                  <a:lnTo>
                    <a:pt x="292" y="70"/>
                  </a:lnTo>
                  <a:lnTo>
                    <a:pt x="300" y="84"/>
                  </a:lnTo>
                  <a:lnTo>
                    <a:pt x="308" y="98"/>
                  </a:lnTo>
                  <a:lnTo>
                    <a:pt x="314" y="112"/>
                  </a:lnTo>
                  <a:lnTo>
                    <a:pt x="318" y="128"/>
                  </a:lnTo>
                  <a:lnTo>
                    <a:pt x="320" y="144"/>
                  </a:lnTo>
                  <a:lnTo>
                    <a:pt x="320" y="160"/>
                  </a:lnTo>
                  <a:lnTo>
                    <a:pt x="320" y="160"/>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Rectangle 8">
              <a:extLst>
                <a:ext uri="{FF2B5EF4-FFF2-40B4-BE49-F238E27FC236}">
                  <a16:creationId xmlns:a16="http://schemas.microsoft.com/office/drawing/2014/main" id="{A4B4E2B3-9912-4FDF-BC26-AA34E2B7D9C3}"/>
                </a:ext>
              </a:extLst>
            </p:cNvPr>
            <p:cNvSpPr>
              <a:spLocks noChangeArrowheads="1"/>
            </p:cNvSpPr>
            <p:nvPr userDrawn="1"/>
          </p:nvSpPr>
          <p:spPr bwMode="auto">
            <a:xfrm>
              <a:off x="2022" y="2200"/>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Rectangle 9">
              <a:extLst>
                <a:ext uri="{FF2B5EF4-FFF2-40B4-BE49-F238E27FC236}">
                  <a16:creationId xmlns:a16="http://schemas.microsoft.com/office/drawing/2014/main" id="{126A975C-8EE6-416B-A9EE-678EAA39011A}"/>
                </a:ext>
              </a:extLst>
            </p:cNvPr>
            <p:cNvSpPr>
              <a:spLocks noChangeArrowheads="1"/>
            </p:cNvSpPr>
            <p:nvPr userDrawn="1"/>
          </p:nvSpPr>
          <p:spPr bwMode="auto">
            <a:xfrm>
              <a:off x="2022" y="2374"/>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Rectangle 10">
              <a:extLst>
                <a:ext uri="{FF2B5EF4-FFF2-40B4-BE49-F238E27FC236}">
                  <a16:creationId xmlns:a16="http://schemas.microsoft.com/office/drawing/2014/main" id="{EEF9FEF2-52CD-4CB1-BAB7-CE96FB1D4537}"/>
                </a:ext>
              </a:extLst>
            </p:cNvPr>
            <p:cNvSpPr>
              <a:spLocks noChangeArrowheads="1"/>
            </p:cNvSpPr>
            <p:nvPr userDrawn="1"/>
          </p:nvSpPr>
          <p:spPr bwMode="auto">
            <a:xfrm>
              <a:off x="2022" y="2546"/>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Rectangle 11">
              <a:extLst>
                <a:ext uri="{FF2B5EF4-FFF2-40B4-BE49-F238E27FC236}">
                  <a16:creationId xmlns:a16="http://schemas.microsoft.com/office/drawing/2014/main" id="{B9A0D8C6-1316-4725-85AE-9C2EF66D89DE}"/>
                </a:ext>
              </a:extLst>
            </p:cNvPr>
            <p:cNvSpPr>
              <a:spLocks noChangeArrowheads="1"/>
            </p:cNvSpPr>
            <p:nvPr userDrawn="1"/>
          </p:nvSpPr>
          <p:spPr bwMode="auto">
            <a:xfrm>
              <a:off x="2022" y="2720"/>
              <a:ext cx="123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Rectangle 12">
              <a:extLst>
                <a:ext uri="{FF2B5EF4-FFF2-40B4-BE49-F238E27FC236}">
                  <a16:creationId xmlns:a16="http://schemas.microsoft.com/office/drawing/2014/main" id="{7CB710E1-A569-4E9C-8440-2B043D8D92C3}"/>
                </a:ext>
              </a:extLst>
            </p:cNvPr>
            <p:cNvSpPr>
              <a:spLocks noChangeArrowheads="1"/>
            </p:cNvSpPr>
            <p:nvPr userDrawn="1"/>
          </p:nvSpPr>
          <p:spPr bwMode="auto">
            <a:xfrm>
              <a:off x="2026" y="1960"/>
              <a:ext cx="1136" cy="113"/>
            </a:xfrm>
            <a:prstGeom prst="rect">
              <a:avLst/>
            </a:prstGeom>
            <a:solidFill>
              <a:schemeClr val="tx2">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1" name="Group 70">
            <a:extLst>
              <a:ext uri="{FF2B5EF4-FFF2-40B4-BE49-F238E27FC236}">
                <a16:creationId xmlns:a16="http://schemas.microsoft.com/office/drawing/2014/main" id="{46DD3DC7-5E60-4969-9CB8-CEC198B7744F}"/>
              </a:ext>
            </a:extLst>
          </p:cNvPr>
          <p:cNvGrpSpPr/>
          <p:nvPr userDrawn="1"/>
        </p:nvGrpSpPr>
        <p:grpSpPr>
          <a:xfrm>
            <a:off x="7311522" y="1762872"/>
            <a:ext cx="275639" cy="276495"/>
            <a:chOff x="6502119" y="1760805"/>
            <a:chExt cx="380508" cy="381690"/>
          </a:xfrm>
        </p:grpSpPr>
        <p:sp>
          <p:nvSpPr>
            <p:cNvPr id="72" name="Freeform 9">
              <a:extLst>
                <a:ext uri="{FF2B5EF4-FFF2-40B4-BE49-F238E27FC236}">
                  <a16:creationId xmlns:a16="http://schemas.microsoft.com/office/drawing/2014/main" id="{F0478EAE-46A2-4327-AFD3-E52512C54149}"/>
                </a:ext>
              </a:extLst>
            </p:cNvPr>
            <p:cNvSpPr>
              <a:spLocks noEditPoints="1"/>
            </p:cNvSpPr>
            <p:nvPr userDrawn="1"/>
          </p:nvSpPr>
          <p:spPr bwMode="auto">
            <a:xfrm rot="20563313">
              <a:off x="6502119" y="1760805"/>
              <a:ext cx="380508" cy="381690"/>
            </a:xfrm>
            <a:custGeom>
              <a:avLst/>
              <a:gdLst>
                <a:gd name="T0" fmla="*/ 290 w 644"/>
                <a:gd name="T1" fmla="*/ 2 h 646"/>
                <a:gd name="T2" fmla="*/ 198 w 644"/>
                <a:gd name="T3" fmla="*/ 26 h 646"/>
                <a:gd name="T4" fmla="*/ 118 w 644"/>
                <a:gd name="T5" fmla="*/ 74 h 646"/>
                <a:gd name="T6" fmla="*/ 56 w 644"/>
                <a:gd name="T7" fmla="*/ 142 h 646"/>
                <a:gd name="T8" fmla="*/ 14 w 644"/>
                <a:gd name="T9" fmla="*/ 228 h 646"/>
                <a:gd name="T10" fmla="*/ 0 w 644"/>
                <a:gd name="T11" fmla="*/ 322 h 646"/>
                <a:gd name="T12" fmla="*/ 6 w 644"/>
                <a:gd name="T13" fmla="*/ 388 h 646"/>
                <a:gd name="T14" fmla="*/ 40 w 644"/>
                <a:gd name="T15" fmla="*/ 476 h 646"/>
                <a:gd name="T16" fmla="*/ 94 w 644"/>
                <a:gd name="T17" fmla="*/ 550 h 646"/>
                <a:gd name="T18" fmla="*/ 170 w 644"/>
                <a:gd name="T19" fmla="*/ 606 h 646"/>
                <a:gd name="T20" fmla="*/ 258 w 644"/>
                <a:gd name="T21" fmla="*/ 638 h 646"/>
                <a:gd name="T22" fmla="*/ 322 w 644"/>
                <a:gd name="T23" fmla="*/ 646 h 646"/>
                <a:gd name="T24" fmla="*/ 418 w 644"/>
                <a:gd name="T25" fmla="*/ 630 h 646"/>
                <a:gd name="T26" fmla="*/ 502 w 644"/>
                <a:gd name="T27" fmla="*/ 590 h 646"/>
                <a:gd name="T28" fmla="*/ 572 w 644"/>
                <a:gd name="T29" fmla="*/ 528 h 646"/>
                <a:gd name="T30" fmla="*/ 620 w 644"/>
                <a:gd name="T31" fmla="*/ 448 h 646"/>
                <a:gd name="T32" fmla="*/ 644 w 644"/>
                <a:gd name="T33" fmla="*/ 356 h 646"/>
                <a:gd name="T34" fmla="*/ 644 w 644"/>
                <a:gd name="T35" fmla="*/ 290 h 646"/>
                <a:gd name="T36" fmla="*/ 620 w 644"/>
                <a:gd name="T37" fmla="*/ 198 h 646"/>
                <a:gd name="T38" fmla="*/ 572 w 644"/>
                <a:gd name="T39" fmla="*/ 118 h 646"/>
                <a:gd name="T40" fmla="*/ 502 w 644"/>
                <a:gd name="T41" fmla="*/ 56 h 646"/>
                <a:gd name="T42" fmla="*/ 418 w 644"/>
                <a:gd name="T43" fmla="*/ 14 h 646"/>
                <a:gd name="T44" fmla="*/ 322 w 644"/>
                <a:gd name="T45" fmla="*/ 0 h 646"/>
                <a:gd name="T46" fmla="*/ 322 w 644"/>
                <a:gd name="T47" fmla="*/ 626 h 646"/>
                <a:gd name="T48" fmla="*/ 232 w 644"/>
                <a:gd name="T49" fmla="*/ 612 h 646"/>
                <a:gd name="T50" fmla="*/ 154 w 644"/>
                <a:gd name="T51" fmla="*/ 574 h 646"/>
                <a:gd name="T52" fmla="*/ 90 w 644"/>
                <a:gd name="T53" fmla="*/ 514 h 646"/>
                <a:gd name="T54" fmla="*/ 44 w 644"/>
                <a:gd name="T55" fmla="*/ 440 h 646"/>
                <a:gd name="T56" fmla="*/ 22 w 644"/>
                <a:gd name="T57" fmla="*/ 354 h 646"/>
                <a:gd name="T58" fmla="*/ 22 w 644"/>
                <a:gd name="T59" fmla="*/ 292 h 646"/>
                <a:gd name="T60" fmla="*/ 44 w 644"/>
                <a:gd name="T61" fmla="*/ 206 h 646"/>
                <a:gd name="T62" fmla="*/ 90 w 644"/>
                <a:gd name="T63" fmla="*/ 130 h 646"/>
                <a:gd name="T64" fmla="*/ 154 w 644"/>
                <a:gd name="T65" fmla="*/ 72 h 646"/>
                <a:gd name="T66" fmla="*/ 232 w 644"/>
                <a:gd name="T67" fmla="*/ 34 h 646"/>
                <a:gd name="T68" fmla="*/ 322 w 644"/>
                <a:gd name="T69" fmla="*/ 20 h 646"/>
                <a:gd name="T70" fmla="*/ 384 w 644"/>
                <a:gd name="T71" fmla="*/ 26 h 646"/>
                <a:gd name="T72" fmla="*/ 466 w 644"/>
                <a:gd name="T73" fmla="*/ 56 h 646"/>
                <a:gd name="T74" fmla="*/ 536 w 644"/>
                <a:gd name="T75" fmla="*/ 110 h 646"/>
                <a:gd name="T76" fmla="*/ 588 w 644"/>
                <a:gd name="T77" fmla="*/ 178 h 646"/>
                <a:gd name="T78" fmla="*/ 618 w 644"/>
                <a:gd name="T79" fmla="*/ 262 h 646"/>
                <a:gd name="T80" fmla="*/ 624 w 644"/>
                <a:gd name="T81" fmla="*/ 322 h 646"/>
                <a:gd name="T82" fmla="*/ 612 w 644"/>
                <a:gd name="T83" fmla="*/ 412 h 646"/>
                <a:gd name="T84" fmla="*/ 574 w 644"/>
                <a:gd name="T85" fmla="*/ 492 h 646"/>
                <a:gd name="T86" fmla="*/ 514 w 644"/>
                <a:gd name="T87" fmla="*/ 556 h 646"/>
                <a:gd name="T88" fmla="*/ 440 w 644"/>
                <a:gd name="T89" fmla="*/ 602 h 646"/>
                <a:gd name="T90" fmla="*/ 354 w 644"/>
                <a:gd name="T91" fmla="*/ 624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44" h="646">
                  <a:moveTo>
                    <a:pt x="322" y="0"/>
                  </a:moveTo>
                  <a:lnTo>
                    <a:pt x="322" y="0"/>
                  </a:lnTo>
                  <a:lnTo>
                    <a:pt x="290" y="2"/>
                  </a:lnTo>
                  <a:lnTo>
                    <a:pt x="258" y="6"/>
                  </a:lnTo>
                  <a:lnTo>
                    <a:pt x="226" y="14"/>
                  </a:lnTo>
                  <a:lnTo>
                    <a:pt x="198" y="26"/>
                  </a:lnTo>
                  <a:lnTo>
                    <a:pt x="170" y="40"/>
                  </a:lnTo>
                  <a:lnTo>
                    <a:pt x="142" y="56"/>
                  </a:lnTo>
                  <a:lnTo>
                    <a:pt x="118" y="74"/>
                  </a:lnTo>
                  <a:lnTo>
                    <a:pt x="94" y="94"/>
                  </a:lnTo>
                  <a:lnTo>
                    <a:pt x="74" y="118"/>
                  </a:lnTo>
                  <a:lnTo>
                    <a:pt x="56" y="142"/>
                  </a:lnTo>
                  <a:lnTo>
                    <a:pt x="40" y="170"/>
                  </a:lnTo>
                  <a:lnTo>
                    <a:pt x="26" y="198"/>
                  </a:lnTo>
                  <a:lnTo>
                    <a:pt x="14" y="228"/>
                  </a:lnTo>
                  <a:lnTo>
                    <a:pt x="6" y="258"/>
                  </a:lnTo>
                  <a:lnTo>
                    <a:pt x="2" y="290"/>
                  </a:lnTo>
                  <a:lnTo>
                    <a:pt x="0" y="322"/>
                  </a:lnTo>
                  <a:lnTo>
                    <a:pt x="0" y="322"/>
                  </a:lnTo>
                  <a:lnTo>
                    <a:pt x="2" y="356"/>
                  </a:lnTo>
                  <a:lnTo>
                    <a:pt x="6" y="388"/>
                  </a:lnTo>
                  <a:lnTo>
                    <a:pt x="14" y="418"/>
                  </a:lnTo>
                  <a:lnTo>
                    <a:pt x="26" y="448"/>
                  </a:lnTo>
                  <a:lnTo>
                    <a:pt x="40" y="476"/>
                  </a:lnTo>
                  <a:lnTo>
                    <a:pt x="56" y="502"/>
                  </a:lnTo>
                  <a:lnTo>
                    <a:pt x="74" y="528"/>
                  </a:lnTo>
                  <a:lnTo>
                    <a:pt x="94" y="550"/>
                  </a:lnTo>
                  <a:lnTo>
                    <a:pt x="118" y="572"/>
                  </a:lnTo>
                  <a:lnTo>
                    <a:pt x="142" y="590"/>
                  </a:lnTo>
                  <a:lnTo>
                    <a:pt x="170" y="606"/>
                  </a:lnTo>
                  <a:lnTo>
                    <a:pt x="198" y="620"/>
                  </a:lnTo>
                  <a:lnTo>
                    <a:pt x="226" y="630"/>
                  </a:lnTo>
                  <a:lnTo>
                    <a:pt x="258" y="638"/>
                  </a:lnTo>
                  <a:lnTo>
                    <a:pt x="290" y="644"/>
                  </a:lnTo>
                  <a:lnTo>
                    <a:pt x="322" y="646"/>
                  </a:lnTo>
                  <a:lnTo>
                    <a:pt x="322" y="646"/>
                  </a:lnTo>
                  <a:lnTo>
                    <a:pt x="356" y="644"/>
                  </a:lnTo>
                  <a:lnTo>
                    <a:pt x="388" y="638"/>
                  </a:lnTo>
                  <a:lnTo>
                    <a:pt x="418" y="630"/>
                  </a:lnTo>
                  <a:lnTo>
                    <a:pt x="448" y="620"/>
                  </a:lnTo>
                  <a:lnTo>
                    <a:pt x="476" y="606"/>
                  </a:lnTo>
                  <a:lnTo>
                    <a:pt x="502" y="590"/>
                  </a:lnTo>
                  <a:lnTo>
                    <a:pt x="528" y="572"/>
                  </a:lnTo>
                  <a:lnTo>
                    <a:pt x="550" y="550"/>
                  </a:lnTo>
                  <a:lnTo>
                    <a:pt x="572" y="528"/>
                  </a:lnTo>
                  <a:lnTo>
                    <a:pt x="590" y="502"/>
                  </a:lnTo>
                  <a:lnTo>
                    <a:pt x="606" y="476"/>
                  </a:lnTo>
                  <a:lnTo>
                    <a:pt x="620" y="448"/>
                  </a:lnTo>
                  <a:lnTo>
                    <a:pt x="630" y="418"/>
                  </a:lnTo>
                  <a:lnTo>
                    <a:pt x="638" y="388"/>
                  </a:lnTo>
                  <a:lnTo>
                    <a:pt x="644" y="356"/>
                  </a:lnTo>
                  <a:lnTo>
                    <a:pt x="644" y="322"/>
                  </a:lnTo>
                  <a:lnTo>
                    <a:pt x="644" y="322"/>
                  </a:lnTo>
                  <a:lnTo>
                    <a:pt x="644" y="290"/>
                  </a:lnTo>
                  <a:lnTo>
                    <a:pt x="638" y="258"/>
                  </a:lnTo>
                  <a:lnTo>
                    <a:pt x="630" y="228"/>
                  </a:lnTo>
                  <a:lnTo>
                    <a:pt x="620" y="198"/>
                  </a:lnTo>
                  <a:lnTo>
                    <a:pt x="606" y="170"/>
                  </a:lnTo>
                  <a:lnTo>
                    <a:pt x="590" y="142"/>
                  </a:lnTo>
                  <a:lnTo>
                    <a:pt x="572" y="118"/>
                  </a:lnTo>
                  <a:lnTo>
                    <a:pt x="550" y="94"/>
                  </a:lnTo>
                  <a:lnTo>
                    <a:pt x="528" y="74"/>
                  </a:lnTo>
                  <a:lnTo>
                    <a:pt x="502" y="56"/>
                  </a:lnTo>
                  <a:lnTo>
                    <a:pt x="476" y="40"/>
                  </a:lnTo>
                  <a:lnTo>
                    <a:pt x="448" y="26"/>
                  </a:lnTo>
                  <a:lnTo>
                    <a:pt x="418" y="14"/>
                  </a:lnTo>
                  <a:lnTo>
                    <a:pt x="388" y="6"/>
                  </a:lnTo>
                  <a:lnTo>
                    <a:pt x="356" y="2"/>
                  </a:lnTo>
                  <a:lnTo>
                    <a:pt x="322" y="0"/>
                  </a:lnTo>
                  <a:lnTo>
                    <a:pt x="322" y="0"/>
                  </a:lnTo>
                  <a:close/>
                  <a:moveTo>
                    <a:pt x="322" y="626"/>
                  </a:moveTo>
                  <a:lnTo>
                    <a:pt x="322" y="626"/>
                  </a:lnTo>
                  <a:lnTo>
                    <a:pt x="292" y="624"/>
                  </a:lnTo>
                  <a:lnTo>
                    <a:pt x="262" y="618"/>
                  </a:lnTo>
                  <a:lnTo>
                    <a:pt x="232" y="612"/>
                  </a:lnTo>
                  <a:lnTo>
                    <a:pt x="204" y="602"/>
                  </a:lnTo>
                  <a:lnTo>
                    <a:pt x="178" y="588"/>
                  </a:lnTo>
                  <a:lnTo>
                    <a:pt x="154" y="574"/>
                  </a:lnTo>
                  <a:lnTo>
                    <a:pt x="130" y="556"/>
                  </a:lnTo>
                  <a:lnTo>
                    <a:pt x="108" y="536"/>
                  </a:lnTo>
                  <a:lnTo>
                    <a:pt x="90" y="514"/>
                  </a:lnTo>
                  <a:lnTo>
                    <a:pt x="72" y="492"/>
                  </a:lnTo>
                  <a:lnTo>
                    <a:pt x="56" y="466"/>
                  </a:lnTo>
                  <a:lnTo>
                    <a:pt x="44" y="440"/>
                  </a:lnTo>
                  <a:lnTo>
                    <a:pt x="34" y="412"/>
                  </a:lnTo>
                  <a:lnTo>
                    <a:pt x="26" y="384"/>
                  </a:lnTo>
                  <a:lnTo>
                    <a:pt x="22" y="354"/>
                  </a:lnTo>
                  <a:lnTo>
                    <a:pt x="20" y="322"/>
                  </a:lnTo>
                  <a:lnTo>
                    <a:pt x="20" y="322"/>
                  </a:lnTo>
                  <a:lnTo>
                    <a:pt x="22" y="292"/>
                  </a:lnTo>
                  <a:lnTo>
                    <a:pt x="26" y="262"/>
                  </a:lnTo>
                  <a:lnTo>
                    <a:pt x="34" y="232"/>
                  </a:lnTo>
                  <a:lnTo>
                    <a:pt x="44" y="206"/>
                  </a:lnTo>
                  <a:lnTo>
                    <a:pt x="56" y="178"/>
                  </a:lnTo>
                  <a:lnTo>
                    <a:pt x="72" y="154"/>
                  </a:lnTo>
                  <a:lnTo>
                    <a:pt x="90" y="130"/>
                  </a:lnTo>
                  <a:lnTo>
                    <a:pt x="108" y="110"/>
                  </a:lnTo>
                  <a:lnTo>
                    <a:pt x="130" y="90"/>
                  </a:lnTo>
                  <a:lnTo>
                    <a:pt x="154" y="72"/>
                  </a:lnTo>
                  <a:lnTo>
                    <a:pt x="178" y="56"/>
                  </a:lnTo>
                  <a:lnTo>
                    <a:pt x="204" y="44"/>
                  </a:lnTo>
                  <a:lnTo>
                    <a:pt x="232" y="34"/>
                  </a:lnTo>
                  <a:lnTo>
                    <a:pt x="262" y="26"/>
                  </a:lnTo>
                  <a:lnTo>
                    <a:pt x="292" y="22"/>
                  </a:lnTo>
                  <a:lnTo>
                    <a:pt x="322" y="20"/>
                  </a:lnTo>
                  <a:lnTo>
                    <a:pt x="322" y="20"/>
                  </a:lnTo>
                  <a:lnTo>
                    <a:pt x="354" y="22"/>
                  </a:lnTo>
                  <a:lnTo>
                    <a:pt x="384" y="26"/>
                  </a:lnTo>
                  <a:lnTo>
                    <a:pt x="412" y="34"/>
                  </a:lnTo>
                  <a:lnTo>
                    <a:pt x="440" y="44"/>
                  </a:lnTo>
                  <a:lnTo>
                    <a:pt x="466" y="56"/>
                  </a:lnTo>
                  <a:lnTo>
                    <a:pt x="492" y="72"/>
                  </a:lnTo>
                  <a:lnTo>
                    <a:pt x="514" y="90"/>
                  </a:lnTo>
                  <a:lnTo>
                    <a:pt x="536" y="110"/>
                  </a:lnTo>
                  <a:lnTo>
                    <a:pt x="556" y="130"/>
                  </a:lnTo>
                  <a:lnTo>
                    <a:pt x="574" y="154"/>
                  </a:lnTo>
                  <a:lnTo>
                    <a:pt x="588" y="178"/>
                  </a:lnTo>
                  <a:lnTo>
                    <a:pt x="602" y="206"/>
                  </a:lnTo>
                  <a:lnTo>
                    <a:pt x="612" y="232"/>
                  </a:lnTo>
                  <a:lnTo>
                    <a:pt x="618" y="262"/>
                  </a:lnTo>
                  <a:lnTo>
                    <a:pt x="624" y="292"/>
                  </a:lnTo>
                  <a:lnTo>
                    <a:pt x="624" y="322"/>
                  </a:lnTo>
                  <a:lnTo>
                    <a:pt x="624" y="322"/>
                  </a:lnTo>
                  <a:lnTo>
                    <a:pt x="624" y="354"/>
                  </a:lnTo>
                  <a:lnTo>
                    <a:pt x="618" y="384"/>
                  </a:lnTo>
                  <a:lnTo>
                    <a:pt x="612" y="412"/>
                  </a:lnTo>
                  <a:lnTo>
                    <a:pt x="602" y="440"/>
                  </a:lnTo>
                  <a:lnTo>
                    <a:pt x="588" y="466"/>
                  </a:lnTo>
                  <a:lnTo>
                    <a:pt x="574" y="492"/>
                  </a:lnTo>
                  <a:lnTo>
                    <a:pt x="556" y="514"/>
                  </a:lnTo>
                  <a:lnTo>
                    <a:pt x="536" y="536"/>
                  </a:lnTo>
                  <a:lnTo>
                    <a:pt x="514" y="556"/>
                  </a:lnTo>
                  <a:lnTo>
                    <a:pt x="492" y="574"/>
                  </a:lnTo>
                  <a:lnTo>
                    <a:pt x="466" y="588"/>
                  </a:lnTo>
                  <a:lnTo>
                    <a:pt x="440" y="602"/>
                  </a:lnTo>
                  <a:lnTo>
                    <a:pt x="412" y="612"/>
                  </a:lnTo>
                  <a:lnTo>
                    <a:pt x="384" y="618"/>
                  </a:lnTo>
                  <a:lnTo>
                    <a:pt x="354" y="624"/>
                  </a:lnTo>
                  <a:lnTo>
                    <a:pt x="322" y="626"/>
                  </a:lnTo>
                  <a:lnTo>
                    <a:pt x="322" y="6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10">
              <a:extLst>
                <a:ext uri="{FF2B5EF4-FFF2-40B4-BE49-F238E27FC236}">
                  <a16:creationId xmlns:a16="http://schemas.microsoft.com/office/drawing/2014/main" id="{629838FB-9F64-4EF3-9965-9E836A4DD17D}"/>
                </a:ext>
              </a:extLst>
            </p:cNvPr>
            <p:cNvSpPr>
              <a:spLocks/>
            </p:cNvSpPr>
            <p:nvPr userDrawn="1"/>
          </p:nvSpPr>
          <p:spPr bwMode="auto">
            <a:xfrm rot="20563313">
              <a:off x="6631199" y="1856465"/>
              <a:ext cx="160712" cy="178437"/>
            </a:xfrm>
            <a:custGeom>
              <a:avLst/>
              <a:gdLst>
                <a:gd name="T0" fmla="*/ 0 w 272"/>
                <a:gd name="T1" fmla="*/ 302 h 302"/>
                <a:gd name="T2" fmla="*/ 272 w 272"/>
                <a:gd name="T3" fmla="*/ 150 h 302"/>
                <a:gd name="T4" fmla="*/ 0 w 272"/>
                <a:gd name="T5" fmla="*/ 0 h 302"/>
                <a:gd name="T6" fmla="*/ 0 w 272"/>
                <a:gd name="T7" fmla="*/ 302 h 302"/>
              </a:gdLst>
              <a:ahLst/>
              <a:cxnLst>
                <a:cxn ang="0">
                  <a:pos x="T0" y="T1"/>
                </a:cxn>
                <a:cxn ang="0">
                  <a:pos x="T2" y="T3"/>
                </a:cxn>
                <a:cxn ang="0">
                  <a:pos x="T4" y="T5"/>
                </a:cxn>
                <a:cxn ang="0">
                  <a:pos x="T6" y="T7"/>
                </a:cxn>
              </a:cxnLst>
              <a:rect l="0" t="0" r="r" b="b"/>
              <a:pathLst>
                <a:path w="272" h="302">
                  <a:moveTo>
                    <a:pt x="0" y="302"/>
                  </a:moveTo>
                  <a:lnTo>
                    <a:pt x="272" y="150"/>
                  </a:lnTo>
                  <a:lnTo>
                    <a:pt x="0" y="0"/>
                  </a:lnTo>
                  <a:lnTo>
                    <a:pt x="0" y="30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47" name="Picture 46">
            <a:extLst>
              <a:ext uri="{FF2B5EF4-FFF2-40B4-BE49-F238E27FC236}">
                <a16:creationId xmlns:a16="http://schemas.microsoft.com/office/drawing/2014/main" id="{6AA9B9F3-A646-4B9D-8430-3077EADD165C}"/>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p:blipFill>
        <p:spPr>
          <a:xfrm rot="10800000">
            <a:off x="6296129" y="2245130"/>
            <a:ext cx="1074325" cy="2546412"/>
          </a:xfrm>
          <a:prstGeom prst="rect">
            <a:avLst/>
          </a:prstGeom>
        </p:spPr>
      </p:pic>
      <p:pic>
        <p:nvPicPr>
          <p:cNvPr id="37" name="Picture 36">
            <a:extLst>
              <a:ext uri="{FF2B5EF4-FFF2-40B4-BE49-F238E27FC236}">
                <a16:creationId xmlns:a16="http://schemas.microsoft.com/office/drawing/2014/main" id="{D1026842-4D37-4258-BF7F-CFE766033DB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762219" y="1059582"/>
            <a:ext cx="2655143" cy="1296408"/>
          </a:xfrm>
          <a:prstGeom prst="rect">
            <a:avLst/>
          </a:prstGeom>
        </p:spPr>
      </p:pic>
    </p:spTree>
    <p:extLst>
      <p:ext uri="{BB962C8B-B14F-4D97-AF65-F5344CB8AC3E}">
        <p14:creationId xmlns:p14="http://schemas.microsoft.com/office/powerpoint/2010/main" val="37319195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C21920F5-C6AB-4BA4-9EF7-06A09338B08E}"/>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6012160" y="763455"/>
            <a:ext cx="2830761" cy="398748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6" y="771550"/>
            <a:ext cx="5472608"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8" name="Rectangle 7">
            <a:extLst>
              <a:ext uri="{FF2B5EF4-FFF2-40B4-BE49-F238E27FC236}">
                <a16:creationId xmlns:a16="http://schemas.microsoft.com/office/drawing/2014/main" id="{9911B9BC-F6A2-4854-BD74-3CC92B9ABAE9}"/>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2836430-19B8-4FE0-BA80-AADB6073DB3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1BBFF7FA-610A-4EDC-8A0A-5CF44ED25486}"/>
              </a:ext>
            </a:extLst>
          </p:cNvPr>
          <p:cNvGrpSpPr/>
          <p:nvPr userDrawn="1"/>
        </p:nvGrpSpPr>
        <p:grpSpPr>
          <a:xfrm rot="20150758">
            <a:off x="5950979" y="1067856"/>
            <a:ext cx="506574" cy="533653"/>
            <a:chOff x="-612775" y="963613"/>
            <a:chExt cx="3444876" cy="3629025"/>
          </a:xfrm>
        </p:grpSpPr>
        <p:sp>
          <p:nvSpPr>
            <p:cNvPr id="12" name="Freeform 5">
              <a:extLst>
                <a:ext uri="{FF2B5EF4-FFF2-40B4-BE49-F238E27FC236}">
                  <a16:creationId xmlns:a16="http://schemas.microsoft.com/office/drawing/2014/main" id="{B0BC764F-2C62-4EFF-B94D-1B8C48B19510}"/>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3" name="Freeform 6">
              <a:extLst>
                <a:ext uri="{FF2B5EF4-FFF2-40B4-BE49-F238E27FC236}">
                  <a16:creationId xmlns:a16="http://schemas.microsoft.com/office/drawing/2014/main" id="{E559868A-BFF7-4D8E-9B87-366D2771DF9F}"/>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4" name="Freeform 7">
              <a:extLst>
                <a:ext uri="{FF2B5EF4-FFF2-40B4-BE49-F238E27FC236}">
                  <a16:creationId xmlns:a16="http://schemas.microsoft.com/office/drawing/2014/main" id="{FE03A969-9AB7-45B1-9092-5D03078C3183}"/>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5" name="Freeform 8">
              <a:extLst>
                <a:ext uri="{FF2B5EF4-FFF2-40B4-BE49-F238E27FC236}">
                  <a16:creationId xmlns:a16="http://schemas.microsoft.com/office/drawing/2014/main" id="{B48F32BB-2CF6-4FEC-91FD-86A2C66C60FA}"/>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6" name="Freeform 9">
              <a:extLst>
                <a:ext uri="{FF2B5EF4-FFF2-40B4-BE49-F238E27FC236}">
                  <a16:creationId xmlns:a16="http://schemas.microsoft.com/office/drawing/2014/main" id="{4E312555-53BE-45A1-AEA2-27A7A5D195C2}"/>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7" name="Freeform 10">
              <a:extLst>
                <a:ext uri="{FF2B5EF4-FFF2-40B4-BE49-F238E27FC236}">
                  <a16:creationId xmlns:a16="http://schemas.microsoft.com/office/drawing/2014/main" id="{DEE8B4F2-E509-4E19-AC07-B3AB87901328}"/>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8" name="Freeform 11">
              <a:extLst>
                <a:ext uri="{FF2B5EF4-FFF2-40B4-BE49-F238E27FC236}">
                  <a16:creationId xmlns:a16="http://schemas.microsoft.com/office/drawing/2014/main" id="{339E0A5F-2CCF-4ED5-BD7B-FBCB6205A32D}"/>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9" name="Freeform 12">
              <a:extLst>
                <a:ext uri="{FF2B5EF4-FFF2-40B4-BE49-F238E27FC236}">
                  <a16:creationId xmlns:a16="http://schemas.microsoft.com/office/drawing/2014/main" id="{1876F9B4-14FA-4C79-AF1E-59DCADCC67D7}"/>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0" name="Freeform 13">
              <a:extLst>
                <a:ext uri="{FF2B5EF4-FFF2-40B4-BE49-F238E27FC236}">
                  <a16:creationId xmlns:a16="http://schemas.microsoft.com/office/drawing/2014/main" id="{394736C5-49EB-460A-9EFA-AEDBB1942B52}"/>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1" name="Freeform 14">
              <a:extLst>
                <a:ext uri="{FF2B5EF4-FFF2-40B4-BE49-F238E27FC236}">
                  <a16:creationId xmlns:a16="http://schemas.microsoft.com/office/drawing/2014/main" id="{94372ECE-71EF-4F1F-836E-3A2C6082DB96}"/>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2" name="Freeform 15">
              <a:extLst>
                <a:ext uri="{FF2B5EF4-FFF2-40B4-BE49-F238E27FC236}">
                  <a16:creationId xmlns:a16="http://schemas.microsoft.com/office/drawing/2014/main" id="{718CFD82-C3B6-432A-8B50-F6EB3224783F}"/>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grpSp>
        <p:nvGrpSpPr>
          <p:cNvPr id="25" name="Group 18">
            <a:extLst>
              <a:ext uri="{FF2B5EF4-FFF2-40B4-BE49-F238E27FC236}">
                <a16:creationId xmlns:a16="http://schemas.microsoft.com/office/drawing/2014/main" id="{B4363B8E-0C9A-4163-884C-ADCA5B61C1C6}"/>
              </a:ext>
            </a:extLst>
          </p:cNvPr>
          <p:cNvGrpSpPr>
            <a:grpSpLocks noChangeAspect="1"/>
          </p:cNvGrpSpPr>
          <p:nvPr/>
        </p:nvGrpSpPr>
        <p:grpSpPr bwMode="auto">
          <a:xfrm rot="21104079">
            <a:off x="8622704" y="3914222"/>
            <a:ext cx="683568" cy="540550"/>
            <a:chOff x="1427" y="471"/>
            <a:chExt cx="2906" cy="2298"/>
          </a:xfrm>
        </p:grpSpPr>
        <p:sp>
          <p:nvSpPr>
            <p:cNvPr id="26" name="Freeform 19">
              <a:extLst>
                <a:ext uri="{FF2B5EF4-FFF2-40B4-BE49-F238E27FC236}">
                  <a16:creationId xmlns:a16="http://schemas.microsoft.com/office/drawing/2014/main" id="{88108399-BD34-4956-AD29-18E8DDA6F4FE}"/>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7" name="Freeform 20">
              <a:extLst>
                <a:ext uri="{FF2B5EF4-FFF2-40B4-BE49-F238E27FC236}">
                  <a16:creationId xmlns:a16="http://schemas.microsoft.com/office/drawing/2014/main" id="{D261FF0A-7BCB-4735-A150-696B61DEBB5C}"/>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8" name="Freeform 21">
              <a:extLst>
                <a:ext uri="{FF2B5EF4-FFF2-40B4-BE49-F238E27FC236}">
                  <a16:creationId xmlns:a16="http://schemas.microsoft.com/office/drawing/2014/main" id="{073D3EF7-EAF7-49AC-ADCE-5D06FEB3F07A}"/>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9" name="Freeform 22">
              <a:extLst>
                <a:ext uri="{FF2B5EF4-FFF2-40B4-BE49-F238E27FC236}">
                  <a16:creationId xmlns:a16="http://schemas.microsoft.com/office/drawing/2014/main" id="{B10432BA-8D0F-446D-A467-E5A652D109CE}"/>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0" name="Freeform 23">
              <a:extLst>
                <a:ext uri="{FF2B5EF4-FFF2-40B4-BE49-F238E27FC236}">
                  <a16:creationId xmlns:a16="http://schemas.microsoft.com/office/drawing/2014/main" id="{C1B4B33B-7B92-42E8-BB3C-F70C936E7F80}"/>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grpSp>
    </p:spTree>
    <p:extLst>
      <p:ext uri="{BB962C8B-B14F-4D97-AF65-F5344CB8AC3E}">
        <p14:creationId xmlns:p14="http://schemas.microsoft.com/office/powerpoint/2010/main" val="977046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4A455F3-5461-4591-A041-1CE4E63B3078}"/>
              </a:ext>
            </a:extLst>
          </p:cNvPr>
          <p:cNvPicPr>
            <a:picLocks noChangeAspect="1" noChangeArrowheads="1"/>
          </p:cNvPicPr>
          <p:nvPr userDrawn="1"/>
        </p:nvPicPr>
        <p:blipFill rotWithShape="1">
          <a:blip r:embed="rId2" cstate="screen">
            <a:extLst>
              <a:ext uri="{28A0092B-C50C-407E-A947-70E740481C1C}">
                <a14:useLocalDpi xmlns:a14="http://schemas.microsoft.com/office/drawing/2010/main" val="0"/>
              </a:ext>
            </a:extLst>
          </a:blip>
          <a:srcRect/>
          <a:stretch/>
        </p:blipFill>
        <p:spPr bwMode="auto">
          <a:xfrm>
            <a:off x="6012160" y="771550"/>
            <a:ext cx="2808312" cy="3979385"/>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6" y="771550"/>
            <a:ext cx="5472608"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8" name="Rectangle 7">
            <a:extLst>
              <a:ext uri="{FF2B5EF4-FFF2-40B4-BE49-F238E27FC236}">
                <a16:creationId xmlns:a16="http://schemas.microsoft.com/office/drawing/2014/main" id="{9911B9BC-F6A2-4854-BD74-3CC92B9ABAE9}"/>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2836430-19B8-4FE0-BA80-AADB6073DB3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91FBC38A-55D9-4FD1-99FB-468C4171E193}"/>
              </a:ext>
            </a:extLst>
          </p:cNvPr>
          <p:cNvGrpSpPr/>
          <p:nvPr userDrawn="1"/>
        </p:nvGrpSpPr>
        <p:grpSpPr>
          <a:xfrm rot="20150758">
            <a:off x="5946507" y="991823"/>
            <a:ext cx="481173" cy="506894"/>
            <a:chOff x="-612775" y="963613"/>
            <a:chExt cx="3444876" cy="3629025"/>
          </a:xfrm>
        </p:grpSpPr>
        <p:sp>
          <p:nvSpPr>
            <p:cNvPr id="12" name="Freeform 5">
              <a:extLst>
                <a:ext uri="{FF2B5EF4-FFF2-40B4-BE49-F238E27FC236}">
                  <a16:creationId xmlns:a16="http://schemas.microsoft.com/office/drawing/2014/main" id="{6A3D8CB0-983A-42F0-AE67-EBF5BC785CE0}"/>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3" name="Freeform 6">
              <a:extLst>
                <a:ext uri="{FF2B5EF4-FFF2-40B4-BE49-F238E27FC236}">
                  <a16:creationId xmlns:a16="http://schemas.microsoft.com/office/drawing/2014/main" id="{3C736B56-B740-49F8-A537-B94B0669B933}"/>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4" name="Freeform 7">
              <a:extLst>
                <a:ext uri="{FF2B5EF4-FFF2-40B4-BE49-F238E27FC236}">
                  <a16:creationId xmlns:a16="http://schemas.microsoft.com/office/drawing/2014/main" id="{C4B31056-C254-4BBD-95B5-D25C85E05288}"/>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5" name="Freeform 8">
              <a:extLst>
                <a:ext uri="{FF2B5EF4-FFF2-40B4-BE49-F238E27FC236}">
                  <a16:creationId xmlns:a16="http://schemas.microsoft.com/office/drawing/2014/main" id="{D6F3476E-D14E-4881-9FF0-710B3C2AAB3A}"/>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6" name="Freeform 9">
              <a:extLst>
                <a:ext uri="{FF2B5EF4-FFF2-40B4-BE49-F238E27FC236}">
                  <a16:creationId xmlns:a16="http://schemas.microsoft.com/office/drawing/2014/main" id="{C8A9BF08-68F5-430C-831E-A5D83B22CAD1}"/>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7" name="Freeform 10">
              <a:extLst>
                <a:ext uri="{FF2B5EF4-FFF2-40B4-BE49-F238E27FC236}">
                  <a16:creationId xmlns:a16="http://schemas.microsoft.com/office/drawing/2014/main" id="{5A77EC58-9264-427F-B5BD-391D56FEC831}"/>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8" name="Freeform 11">
              <a:extLst>
                <a:ext uri="{FF2B5EF4-FFF2-40B4-BE49-F238E27FC236}">
                  <a16:creationId xmlns:a16="http://schemas.microsoft.com/office/drawing/2014/main" id="{97AED82A-A378-4632-803C-C469942E1059}"/>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9" name="Freeform 12">
              <a:extLst>
                <a:ext uri="{FF2B5EF4-FFF2-40B4-BE49-F238E27FC236}">
                  <a16:creationId xmlns:a16="http://schemas.microsoft.com/office/drawing/2014/main" id="{77BF6398-C1A3-41B5-9966-D57B8DD5D11F}"/>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0" name="Freeform 13">
              <a:extLst>
                <a:ext uri="{FF2B5EF4-FFF2-40B4-BE49-F238E27FC236}">
                  <a16:creationId xmlns:a16="http://schemas.microsoft.com/office/drawing/2014/main" id="{9DEC7712-7FD3-4A1E-8BE8-A43638DF6E43}"/>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1" name="Freeform 14">
              <a:extLst>
                <a:ext uri="{FF2B5EF4-FFF2-40B4-BE49-F238E27FC236}">
                  <a16:creationId xmlns:a16="http://schemas.microsoft.com/office/drawing/2014/main" id="{47DB0912-B9DD-41D0-83D1-423BAC0B8F2D}"/>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2" name="Freeform 15">
              <a:extLst>
                <a:ext uri="{FF2B5EF4-FFF2-40B4-BE49-F238E27FC236}">
                  <a16:creationId xmlns:a16="http://schemas.microsoft.com/office/drawing/2014/main" id="{0F12F32E-0B49-46B9-B3E5-C45593D53C50}"/>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pic>
        <p:nvPicPr>
          <p:cNvPr id="29" name="Picture 28">
            <a:extLst>
              <a:ext uri="{FF2B5EF4-FFF2-40B4-BE49-F238E27FC236}">
                <a16:creationId xmlns:a16="http://schemas.microsoft.com/office/drawing/2014/main" id="{B2C64993-7BE5-434E-A513-F3F91310AD8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7461" y="3075806"/>
            <a:ext cx="874054" cy="677239"/>
          </a:xfrm>
          <a:prstGeom prst="rect">
            <a:avLst/>
          </a:prstGeom>
          <a:effectLst/>
        </p:spPr>
      </p:pic>
    </p:spTree>
    <p:extLst>
      <p:ext uri="{BB962C8B-B14F-4D97-AF65-F5344CB8AC3E}">
        <p14:creationId xmlns:p14="http://schemas.microsoft.com/office/powerpoint/2010/main" val="3838576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4" name="Picture 3">
            <a:extLst>
              <a:ext uri="{FF2B5EF4-FFF2-40B4-BE49-F238E27FC236}">
                <a16:creationId xmlns:a16="http://schemas.microsoft.com/office/drawing/2014/main" id="{46761EF3-6E25-4767-BD4A-F73DEF204B5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0"/>
            <a:ext cx="9144001" cy="3203240"/>
          </a:xfrm>
          <a:prstGeom prst="rect">
            <a:avLst/>
          </a:prstGeom>
        </p:spPr>
      </p:pic>
    </p:spTree>
    <p:extLst>
      <p:ext uri="{BB962C8B-B14F-4D97-AF65-F5344CB8AC3E}">
        <p14:creationId xmlns:p14="http://schemas.microsoft.com/office/powerpoint/2010/main" val="4527423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5" name="Picture 4">
            <a:extLst>
              <a:ext uri="{FF2B5EF4-FFF2-40B4-BE49-F238E27FC236}">
                <a16:creationId xmlns:a16="http://schemas.microsoft.com/office/drawing/2014/main" id="{19A8F4F5-58B0-454E-9C11-FADC9F1B625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3132946"/>
          </a:xfrm>
          <a:prstGeom prst="rect">
            <a:avLst/>
          </a:prstGeom>
        </p:spPr>
      </p:pic>
    </p:spTree>
    <p:extLst>
      <p:ext uri="{BB962C8B-B14F-4D97-AF65-F5344CB8AC3E}">
        <p14:creationId xmlns:p14="http://schemas.microsoft.com/office/powerpoint/2010/main" val="40333235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4" name="Picture 3">
            <a:extLst>
              <a:ext uri="{FF2B5EF4-FFF2-40B4-BE49-F238E27FC236}">
                <a16:creationId xmlns:a16="http://schemas.microsoft.com/office/drawing/2014/main" id="{15B1D4BC-DE65-4265-9945-89E35DA7FA8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3205390"/>
          </a:xfrm>
          <a:prstGeom prst="rect">
            <a:avLst/>
          </a:prstGeom>
        </p:spPr>
      </p:pic>
    </p:spTree>
    <p:extLst>
      <p:ext uri="{BB962C8B-B14F-4D97-AF65-F5344CB8AC3E}">
        <p14:creationId xmlns:p14="http://schemas.microsoft.com/office/powerpoint/2010/main" val="25223368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5" name="Picture 4">
            <a:extLst>
              <a:ext uri="{FF2B5EF4-FFF2-40B4-BE49-F238E27FC236}">
                <a16:creationId xmlns:a16="http://schemas.microsoft.com/office/drawing/2014/main" id="{A76AB52C-7F45-4FA1-8DEC-83AD326FBC1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3155895"/>
          </a:xfrm>
          <a:prstGeom prst="rect">
            <a:avLst/>
          </a:prstGeom>
        </p:spPr>
      </p:pic>
    </p:spTree>
    <p:extLst>
      <p:ext uri="{BB962C8B-B14F-4D97-AF65-F5344CB8AC3E}">
        <p14:creationId xmlns:p14="http://schemas.microsoft.com/office/powerpoint/2010/main" val="21399488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4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F35EFE-3704-4714-B374-0A9FA5FC42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36" y="-60986"/>
            <a:ext cx="9143999" cy="3216881"/>
          </a:xfrm>
          <a:prstGeom prst="rect">
            <a:avLst/>
          </a:prstGeom>
        </p:spPr>
      </p:pic>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22455621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E47CB51-5B72-4A0F-A408-5301574EC5F6}"/>
              </a:ext>
            </a:extLst>
          </p:cNvPr>
          <p:cNvSpPr/>
          <p:nvPr userDrawn="1"/>
        </p:nvSpPr>
        <p:spPr>
          <a:xfrm>
            <a:off x="0" y="0"/>
            <a:ext cx="9144000" cy="321982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0192B7A4-A805-4BC5-9968-192D8B8A4103}"/>
              </a:ext>
            </a:extLst>
          </p:cNvPr>
          <p:cNvSpPr/>
          <p:nvPr userDrawn="1"/>
        </p:nvSpPr>
        <p:spPr>
          <a:xfrm rot="1171162">
            <a:off x="4586766" y="-796928"/>
            <a:ext cx="5799197" cy="3241009"/>
          </a:xfrm>
          <a:prstGeom prst="ellipse">
            <a:avLst/>
          </a:prstGeom>
          <a:noFill/>
          <a:ln w="19050">
            <a:solidFill>
              <a:srgbClr val="486AE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914776B8-7B03-4505-AEDF-84602B300845}"/>
              </a:ext>
            </a:extLst>
          </p:cNvPr>
          <p:cNvSpPr/>
          <p:nvPr userDrawn="1"/>
        </p:nvSpPr>
        <p:spPr>
          <a:xfrm>
            <a:off x="7711986" y="2252610"/>
            <a:ext cx="870719" cy="739880"/>
          </a:xfrm>
          <a:prstGeom prst="ellipse">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2">
            <a:extLst>
              <a:ext uri="{FF2B5EF4-FFF2-40B4-BE49-F238E27FC236}">
                <a16:creationId xmlns:a16="http://schemas.microsoft.com/office/drawing/2014/main" id="{C8306C14-4AE4-4B0C-9BF0-7AD54AAF7134}"/>
              </a:ext>
            </a:extLst>
          </p:cNvPr>
          <p:cNvSpPr/>
          <p:nvPr userDrawn="1"/>
        </p:nvSpPr>
        <p:spPr>
          <a:xfrm>
            <a:off x="3856036" y="1490092"/>
            <a:ext cx="3451903" cy="1729729"/>
          </a:xfrm>
          <a:custGeom>
            <a:avLst/>
            <a:gdLst>
              <a:gd name="connsiteX0" fmla="*/ 0 w 3384376"/>
              <a:gd name="connsiteY0" fmla="*/ 1692188 h 3384376"/>
              <a:gd name="connsiteX1" fmla="*/ 1692188 w 3384376"/>
              <a:gd name="connsiteY1" fmla="*/ 0 h 3384376"/>
              <a:gd name="connsiteX2" fmla="*/ 3384376 w 3384376"/>
              <a:gd name="connsiteY2" fmla="*/ 1692188 h 3384376"/>
              <a:gd name="connsiteX3" fmla="*/ 1692188 w 3384376"/>
              <a:gd name="connsiteY3" fmla="*/ 3384376 h 3384376"/>
              <a:gd name="connsiteX4" fmla="*/ 0 w 3384376"/>
              <a:gd name="connsiteY4" fmla="*/ 1692188 h 3384376"/>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814829"/>
              <a:gd name="connsiteX1" fmla="*/ 1692188 w 3384376"/>
              <a:gd name="connsiteY1" fmla="*/ 0 h 1814829"/>
              <a:gd name="connsiteX2" fmla="*/ 3384376 w 3384376"/>
              <a:gd name="connsiteY2" fmla="*/ 1692188 h 1814829"/>
              <a:gd name="connsiteX3" fmla="*/ 0 w 3384376"/>
              <a:gd name="connsiteY3" fmla="*/ 1692188 h 1814829"/>
              <a:gd name="connsiteX0" fmla="*/ 0 w 3384376"/>
              <a:gd name="connsiteY0" fmla="*/ 1692188 h 1692188"/>
              <a:gd name="connsiteX1" fmla="*/ 1692188 w 3384376"/>
              <a:gd name="connsiteY1" fmla="*/ 0 h 1692188"/>
              <a:gd name="connsiteX2" fmla="*/ 3384376 w 3384376"/>
              <a:gd name="connsiteY2" fmla="*/ 1692188 h 1692188"/>
              <a:gd name="connsiteX3" fmla="*/ 0 w 3384376"/>
              <a:gd name="connsiteY3" fmla="*/ 1692188 h 1692188"/>
              <a:gd name="connsiteX0" fmla="*/ 0 w 3384376"/>
              <a:gd name="connsiteY0" fmla="*/ 1692188 h 1693100"/>
              <a:gd name="connsiteX1" fmla="*/ 1692188 w 3384376"/>
              <a:gd name="connsiteY1" fmla="*/ 0 h 1693100"/>
              <a:gd name="connsiteX2" fmla="*/ 3384376 w 3384376"/>
              <a:gd name="connsiteY2" fmla="*/ 1692188 h 1693100"/>
              <a:gd name="connsiteX3" fmla="*/ 0 w 3384376"/>
              <a:gd name="connsiteY3" fmla="*/ 1692188 h 1693100"/>
              <a:gd name="connsiteX0" fmla="*/ 0 w 3384376"/>
              <a:gd name="connsiteY0" fmla="*/ 1692188 h 1710927"/>
              <a:gd name="connsiteX1" fmla="*/ 1692188 w 3384376"/>
              <a:gd name="connsiteY1" fmla="*/ 0 h 1710927"/>
              <a:gd name="connsiteX2" fmla="*/ 3384376 w 3384376"/>
              <a:gd name="connsiteY2" fmla="*/ 1692188 h 1710927"/>
              <a:gd name="connsiteX3" fmla="*/ 0 w 3384376"/>
              <a:gd name="connsiteY3" fmla="*/ 1692188 h 1710927"/>
              <a:gd name="connsiteX0" fmla="*/ 0 w 3384376"/>
              <a:gd name="connsiteY0" fmla="*/ 1692188 h 1695892"/>
              <a:gd name="connsiteX1" fmla="*/ 1692188 w 3384376"/>
              <a:gd name="connsiteY1" fmla="*/ 0 h 1695892"/>
              <a:gd name="connsiteX2" fmla="*/ 3384376 w 3384376"/>
              <a:gd name="connsiteY2" fmla="*/ 1692188 h 1695892"/>
              <a:gd name="connsiteX3" fmla="*/ 0 w 3384376"/>
              <a:gd name="connsiteY3" fmla="*/ 1692188 h 1695892"/>
            </a:gdLst>
            <a:ahLst/>
            <a:cxnLst>
              <a:cxn ang="0">
                <a:pos x="connsiteX0" y="connsiteY0"/>
              </a:cxn>
              <a:cxn ang="0">
                <a:pos x="connsiteX1" y="connsiteY1"/>
              </a:cxn>
              <a:cxn ang="0">
                <a:pos x="connsiteX2" y="connsiteY2"/>
              </a:cxn>
              <a:cxn ang="0">
                <a:pos x="connsiteX3" y="connsiteY3"/>
              </a:cxn>
            </a:cxnLst>
            <a:rect l="l" t="t" r="r" b="b"/>
            <a:pathLst>
              <a:path w="3384376" h="1695892">
                <a:moveTo>
                  <a:pt x="0" y="1692188"/>
                </a:moveTo>
                <a:cubicBezTo>
                  <a:pt x="0" y="757618"/>
                  <a:pt x="757618" y="0"/>
                  <a:pt x="1692188" y="0"/>
                </a:cubicBezTo>
                <a:cubicBezTo>
                  <a:pt x="2626758" y="0"/>
                  <a:pt x="3384376" y="757618"/>
                  <a:pt x="3384376" y="1692188"/>
                </a:cubicBezTo>
                <a:cubicBezTo>
                  <a:pt x="2967264" y="1697127"/>
                  <a:pt x="614541" y="1697128"/>
                  <a:pt x="0" y="1692188"/>
                </a:cubicBezTo>
                <a:close/>
              </a:path>
            </a:pathLst>
          </a:custGeom>
          <a:solidFill>
            <a:srgbClr val="69AE04">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2">
            <a:extLst>
              <a:ext uri="{FF2B5EF4-FFF2-40B4-BE49-F238E27FC236}">
                <a16:creationId xmlns:a16="http://schemas.microsoft.com/office/drawing/2014/main" id="{9D3954BD-C8A0-4E3D-9812-39823FE08461}"/>
              </a:ext>
            </a:extLst>
          </p:cNvPr>
          <p:cNvSpPr/>
          <p:nvPr userDrawn="1"/>
        </p:nvSpPr>
        <p:spPr>
          <a:xfrm>
            <a:off x="0" y="915566"/>
            <a:ext cx="4598447" cy="2304256"/>
          </a:xfrm>
          <a:custGeom>
            <a:avLst/>
            <a:gdLst>
              <a:gd name="connsiteX0" fmla="*/ 0 w 3384376"/>
              <a:gd name="connsiteY0" fmla="*/ 1692188 h 3384376"/>
              <a:gd name="connsiteX1" fmla="*/ 1692188 w 3384376"/>
              <a:gd name="connsiteY1" fmla="*/ 0 h 3384376"/>
              <a:gd name="connsiteX2" fmla="*/ 3384376 w 3384376"/>
              <a:gd name="connsiteY2" fmla="*/ 1692188 h 3384376"/>
              <a:gd name="connsiteX3" fmla="*/ 1692188 w 3384376"/>
              <a:gd name="connsiteY3" fmla="*/ 3384376 h 3384376"/>
              <a:gd name="connsiteX4" fmla="*/ 0 w 3384376"/>
              <a:gd name="connsiteY4" fmla="*/ 1692188 h 3384376"/>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814829"/>
              <a:gd name="connsiteX1" fmla="*/ 1692188 w 3384376"/>
              <a:gd name="connsiteY1" fmla="*/ 0 h 1814829"/>
              <a:gd name="connsiteX2" fmla="*/ 3384376 w 3384376"/>
              <a:gd name="connsiteY2" fmla="*/ 1692188 h 1814829"/>
              <a:gd name="connsiteX3" fmla="*/ 0 w 3384376"/>
              <a:gd name="connsiteY3" fmla="*/ 1692188 h 1814829"/>
              <a:gd name="connsiteX0" fmla="*/ 0 w 3384376"/>
              <a:gd name="connsiteY0" fmla="*/ 1692188 h 1692188"/>
              <a:gd name="connsiteX1" fmla="*/ 1692188 w 3384376"/>
              <a:gd name="connsiteY1" fmla="*/ 0 h 1692188"/>
              <a:gd name="connsiteX2" fmla="*/ 3384376 w 3384376"/>
              <a:gd name="connsiteY2" fmla="*/ 1692188 h 1692188"/>
              <a:gd name="connsiteX3" fmla="*/ 0 w 3384376"/>
              <a:gd name="connsiteY3" fmla="*/ 1692188 h 1692188"/>
              <a:gd name="connsiteX0" fmla="*/ 0 w 3384376"/>
              <a:gd name="connsiteY0" fmla="*/ 1692188 h 1693100"/>
              <a:gd name="connsiteX1" fmla="*/ 1692188 w 3384376"/>
              <a:gd name="connsiteY1" fmla="*/ 0 h 1693100"/>
              <a:gd name="connsiteX2" fmla="*/ 3384376 w 3384376"/>
              <a:gd name="connsiteY2" fmla="*/ 1692188 h 1693100"/>
              <a:gd name="connsiteX3" fmla="*/ 0 w 3384376"/>
              <a:gd name="connsiteY3" fmla="*/ 1692188 h 1693100"/>
              <a:gd name="connsiteX0" fmla="*/ 0 w 3384376"/>
              <a:gd name="connsiteY0" fmla="*/ 1692188 h 1710927"/>
              <a:gd name="connsiteX1" fmla="*/ 1692188 w 3384376"/>
              <a:gd name="connsiteY1" fmla="*/ 0 h 1710927"/>
              <a:gd name="connsiteX2" fmla="*/ 3384376 w 3384376"/>
              <a:gd name="connsiteY2" fmla="*/ 1692188 h 1710927"/>
              <a:gd name="connsiteX3" fmla="*/ 0 w 3384376"/>
              <a:gd name="connsiteY3" fmla="*/ 1692188 h 1710927"/>
              <a:gd name="connsiteX0" fmla="*/ 0 w 3384376"/>
              <a:gd name="connsiteY0" fmla="*/ 1692188 h 1695892"/>
              <a:gd name="connsiteX1" fmla="*/ 1692188 w 3384376"/>
              <a:gd name="connsiteY1" fmla="*/ 0 h 1695892"/>
              <a:gd name="connsiteX2" fmla="*/ 3384376 w 3384376"/>
              <a:gd name="connsiteY2" fmla="*/ 1692188 h 1695892"/>
              <a:gd name="connsiteX3" fmla="*/ 0 w 3384376"/>
              <a:gd name="connsiteY3" fmla="*/ 1692188 h 1695892"/>
            </a:gdLst>
            <a:ahLst/>
            <a:cxnLst>
              <a:cxn ang="0">
                <a:pos x="connsiteX0" y="connsiteY0"/>
              </a:cxn>
              <a:cxn ang="0">
                <a:pos x="connsiteX1" y="connsiteY1"/>
              </a:cxn>
              <a:cxn ang="0">
                <a:pos x="connsiteX2" y="connsiteY2"/>
              </a:cxn>
              <a:cxn ang="0">
                <a:pos x="connsiteX3" y="connsiteY3"/>
              </a:cxn>
            </a:cxnLst>
            <a:rect l="l" t="t" r="r" b="b"/>
            <a:pathLst>
              <a:path w="3384376" h="1695892">
                <a:moveTo>
                  <a:pt x="0" y="1692188"/>
                </a:moveTo>
                <a:cubicBezTo>
                  <a:pt x="0" y="757618"/>
                  <a:pt x="757618" y="0"/>
                  <a:pt x="1692188" y="0"/>
                </a:cubicBezTo>
                <a:cubicBezTo>
                  <a:pt x="2626758" y="0"/>
                  <a:pt x="3384376" y="757618"/>
                  <a:pt x="3384376" y="1692188"/>
                </a:cubicBezTo>
                <a:cubicBezTo>
                  <a:pt x="2967264" y="1697127"/>
                  <a:pt x="614541" y="1697128"/>
                  <a:pt x="0" y="1692188"/>
                </a:cubicBezTo>
                <a:close/>
              </a:path>
            </a:pathLst>
          </a:custGeom>
          <a:solidFill>
            <a:srgbClr val="50CFDA">
              <a:alpha val="2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sp>
        <p:nvSpPr>
          <p:cNvPr id="14" name="Oval 13">
            <a:extLst>
              <a:ext uri="{FF2B5EF4-FFF2-40B4-BE49-F238E27FC236}">
                <a16:creationId xmlns:a16="http://schemas.microsoft.com/office/drawing/2014/main" id="{5202F465-B922-4840-91F9-FFFFA705B82A}"/>
              </a:ext>
            </a:extLst>
          </p:cNvPr>
          <p:cNvSpPr/>
          <p:nvPr userDrawn="1"/>
        </p:nvSpPr>
        <p:spPr>
          <a:xfrm rot="20811734">
            <a:off x="1101866" y="-505507"/>
            <a:ext cx="4958858" cy="2771367"/>
          </a:xfrm>
          <a:prstGeom prst="ellipse">
            <a:avLst/>
          </a:prstGeom>
          <a:noFill/>
          <a:ln w="19050">
            <a:solidFill>
              <a:srgbClr val="486AE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D0476227-494F-42E1-96DC-952D075A16CE}"/>
              </a:ext>
            </a:extLst>
          </p:cNvPr>
          <p:cNvGrpSpPr/>
          <p:nvPr userDrawn="1"/>
        </p:nvGrpSpPr>
        <p:grpSpPr>
          <a:xfrm>
            <a:off x="4023267" y="848657"/>
            <a:ext cx="643652" cy="520445"/>
            <a:chOff x="-2605087" y="5451475"/>
            <a:chExt cx="1443038" cy="1166813"/>
          </a:xfrm>
        </p:grpSpPr>
        <p:sp>
          <p:nvSpPr>
            <p:cNvPr id="20" name="Freeform 66">
              <a:extLst>
                <a:ext uri="{FF2B5EF4-FFF2-40B4-BE49-F238E27FC236}">
                  <a16:creationId xmlns:a16="http://schemas.microsoft.com/office/drawing/2014/main" id="{462513F3-CBAC-4CA9-AAD8-691FC0CD3513}"/>
                </a:ext>
              </a:extLst>
            </p:cNvPr>
            <p:cNvSpPr>
              <a:spLocks noEditPoints="1"/>
            </p:cNvSpPr>
            <p:nvPr userDrawn="1"/>
          </p:nvSpPr>
          <p:spPr bwMode="auto">
            <a:xfrm>
              <a:off x="-2427287" y="5764213"/>
              <a:ext cx="927100" cy="854075"/>
            </a:xfrm>
            <a:custGeom>
              <a:avLst/>
              <a:gdLst>
                <a:gd name="T0" fmla="*/ 55 w 584"/>
                <a:gd name="T1" fmla="*/ 0 h 538"/>
                <a:gd name="T2" fmla="*/ 24 w 584"/>
                <a:gd name="T3" fmla="*/ 10 h 538"/>
                <a:gd name="T4" fmla="*/ 5 w 584"/>
                <a:gd name="T5" fmla="*/ 34 h 538"/>
                <a:gd name="T6" fmla="*/ 0 w 584"/>
                <a:gd name="T7" fmla="*/ 371 h 538"/>
                <a:gd name="T8" fmla="*/ 5 w 584"/>
                <a:gd name="T9" fmla="*/ 391 h 538"/>
                <a:gd name="T10" fmla="*/ 24 w 584"/>
                <a:gd name="T11" fmla="*/ 416 h 538"/>
                <a:gd name="T12" fmla="*/ 55 w 584"/>
                <a:gd name="T13" fmla="*/ 426 h 538"/>
                <a:gd name="T14" fmla="*/ 209 w 584"/>
                <a:gd name="T15" fmla="*/ 448 h 538"/>
                <a:gd name="T16" fmla="*/ 195 w 584"/>
                <a:gd name="T17" fmla="*/ 512 h 538"/>
                <a:gd name="T18" fmla="*/ 153 w 584"/>
                <a:gd name="T19" fmla="*/ 514 h 538"/>
                <a:gd name="T20" fmla="*/ 144 w 584"/>
                <a:gd name="T21" fmla="*/ 526 h 538"/>
                <a:gd name="T22" fmla="*/ 148 w 584"/>
                <a:gd name="T23" fmla="*/ 534 h 538"/>
                <a:gd name="T24" fmla="*/ 426 w 584"/>
                <a:gd name="T25" fmla="*/ 538 h 538"/>
                <a:gd name="T26" fmla="*/ 435 w 584"/>
                <a:gd name="T27" fmla="*/ 534 h 538"/>
                <a:gd name="T28" fmla="*/ 440 w 584"/>
                <a:gd name="T29" fmla="*/ 526 h 538"/>
                <a:gd name="T30" fmla="*/ 431 w 584"/>
                <a:gd name="T31" fmla="*/ 514 h 538"/>
                <a:gd name="T32" fmla="*/ 389 w 584"/>
                <a:gd name="T33" fmla="*/ 512 h 538"/>
                <a:gd name="T34" fmla="*/ 374 w 584"/>
                <a:gd name="T35" fmla="*/ 448 h 538"/>
                <a:gd name="T36" fmla="*/ 528 w 584"/>
                <a:gd name="T37" fmla="*/ 426 h 538"/>
                <a:gd name="T38" fmla="*/ 560 w 584"/>
                <a:gd name="T39" fmla="*/ 416 h 538"/>
                <a:gd name="T40" fmla="*/ 579 w 584"/>
                <a:gd name="T41" fmla="*/ 391 h 538"/>
                <a:gd name="T42" fmla="*/ 584 w 584"/>
                <a:gd name="T43" fmla="*/ 55 h 538"/>
                <a:gd name="T44" fmla="*/ 579 w 584"/>
                <a:gd name="T45" fmla="*/ 34 h 538"/>
                <a:gd name="T46" fmla="*/ 560 w 584"/>
                <a:gd name="T47" fmla="*/ 10 h 538"/>
                <a:gd name="T48" fmla="*/ 528 w 584"/>
                <a:gd name="T49" fmla="*/ 0 h 538"/>
                <a:gd name="T50" fmla="*/ 25 w 584"/>
                <a:gd name="T51" fmla="*/ 55 h 538"/>
                <a:gd name="T52" fmla="*/ 30 w 584"/>
                <a:gd name="T53" fmla="*/ 39 h 538"/>
                <a:gd name="T54" fmla="*/ 44 w 584"/>
                <a:gd name="T55" fmla="*/ 28 h 538"/>
                <a:gd name="T56" fmla="*/ 528 w 584"/>
                <a:gd name="T57" fmla="*/ 26 h 538"/>
                <a:gd name="T58" fmla="*/ 540 w 584"/>
                <a:gd name="T59" fmla="*/ 28 h 538"/>
                <a:gd name="T60" fmla="*/ 554 w 584"/>
                <a:gd name="T61" fmla="*/ 39 h 538"/>
                <a:gd name="T62" fmla="*/ 559 w 584"/>
                <a:gd name="T63" fmla="*/ 55 h 538"/>
                <a:gd name="T64" fmla="*/ 25 w 584"/>
                <a:gd name="T65" fmla="*/ 55 h 538"/>
                <a:gd name="T66" fmla="*/ 227 w 584"/>
                <a:gd name="T67" fmla="*/ 492 h 538"/>
                <a:gd name="T68" fmla="*/ 237 w 584"/>
                <a:gd name="T69" fmla="*/ 426 h 538"/>
                <a:gd name="T70" fmla="*/ 349 w 584"/>
                <a:gd name="T71" fmla="*/ 448 h 538"/>
                <a:gd name="T72" fmla="*/ 362 w 584"/>
                <a:gd name="T73" fmla="*/ 512 h 538"/>
                <a:gd name="T74" fmla="*/ 559 w 584"/>
                <a:gd name="T75" fmla="*/ 371 h 538"/>
                <a:gd name="T76" fmla="*/ 556 w 584"/>
                <a:gd name="T77" fmla="*/ 382 h 538"/>
                <a:gd name="T78" fmla="*/ 545 w 584"/>
                <a:gd name="T79" fmla="*/ 395 h 538"/>
                <a:gd name="T80" fmla="*/ 528 w 584"/>
                <a:gd name="T81" fmla="*/ 400 h 538"/>
                <a:gd name="T82" fmla="*/ 49 w 584"/>
                <a:gd name="T83" fmla="*/ 400 h 538"/>
                <a:gd name="T84" fmla="*/ 34 w 584"/>
                <a:gd name="T85" fmla="*/ 391 h 538"/>
                <a:gd name="T86" fmla="*/ 25 w 584"/>
                <a:gd name="T87" fmla="*/ 375 h 538"/>
                <a:gd name="T88" fmla="*/ 559 w 584"/>
                <a:gd name="T89" fmla="*/ 367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84" h="538">
                  <a:moveTo>
                    <a:pt x="528" y="0"/>
                  </a:moveTo>
                  <a:lnTo>
                    <a:pt x="55" y="0"/>
                  </a:lnTo>
                  <a:lnTo>
                    <a:pt x="55" y="0"/>
                  </a:lnTo>
                  <a:lnTo>
                    <a:pt x="44" y="1"/>
                  </a:lnTo>
                  <a:lnTo>
                    <a:pt x="34" y="5"/>
                  </a:lnTo>
                  <a:lnTo>
                    <a:pt x="24" y="10"/>
                  </a:lnTo>
                  <a:lnTo>
                    <a:pt x="16" y="17"/>
                  </a:lnTo>
                  <a:lnTo>
                    <a:pt x="10" y="25"/>
                  </a:lnTo>
                  <a:lnTo>
                    <a:pt x="5" y="34"/>
                  </a:lnTo>
                  <a:lnTo>
                    <a:pt x="1" y="44"/>
                  </a:lnTo>
                  <a:lnTo>
                    <a:pt x="0" y="55"/>
                  </a:lnTo>
                  <a:lnTo>
                    <a:pt x="0" y="371"/>
                  </a:lnTo>
                  <a:lnTo>
                    <a:pt x="0" y="371"/>
                  </a:lnTo>
                  <a:lnTo>
                    <a:pt x="1" y="382"/>
                  </a:lnTo>
                  <a:lnTo>
                    <a:pt x="5" y="391"/>
                  </a:lnTo>
                  <a:lnTo>
                    <a:pt x="10" y="401"/>
                  </a:lnTo>
                  <a:lnTo>
                    <a:pt x="16" y="408"/>
                  </a:lnTo>
                  <a:lnTo>
                    <a:pt x="24" y="416"/>
                  </a:lnTo>
                  <a:lnTo>
                    <a:pt x="34" y="421"/>
                  </a:lnTo>
                  <a:lnTo>
                    <a:pt x="44" y="424"/>
                  </a:lnTo>
                  <a:lnTo>
                    <a:pt x="55" y="426"/>
                  </a:lnTo>
                  <a:lnTo>
                    <a:pt x="211" y="426"/>
                  </a:lnTo>
                  <a:lnTo>
                    <a:pt x="211" y="426"/>
                  </a:lnTo>
                  <a:lnTo>
                    <a:pt x="209" y="448"/>
                  </a:lnTo>
                  <a:lnTo>
                    <a:pt x="206" y="470"/>
                  </a:lnTo>
                  <a:lnTo>
                    <a:pt x="201" y="492"/>
                  </a:lnTo>
                  <a:lnTo>
                    <a:pt x="195" y="512"/>
                  </a:lnTo>
                  <a:lnTo>
                    <a:pt x="157" y="512"/>
                  </a:lnTo>
                  <a:lnTo>
                    <a:pt x="157" y="512"/>
                  </a:lnTo>
                  <a:lnTo>
                    <a:pt x="153" y="514"/>
                  </a:lnTo>
                  <a:lnTo>
                    <a:pt x="148" y="516"/>
                  </a:lnTo>
                  <a:lnTo>
                    <a:pt x="145" y="521"/>
                  </a:lnTo>
                  <a:lnTo>
                    <a:pt x="144" y="526"/>
                  </a:lnTo>
                  <a:lnTo>
                    <a:pt x="144" y="526"/>
                  </a:lnTo>
                  <a:lnTo>
                    <a:pt x="145" y="531"/>
                  </a:lnTo>
                  <a:lnTo>
                    <a:pt x="148" y="534"/>
                  </a:lnTo>
                  <a:lnTo>
                    <a:pt x="153" y="537"/>
                  </a:lnTo>
                  <a:lnTo>
                    <a:pt x="157" y="538"/>
                  </a:lnTo>
                  <a:lnTo>
                    <a:pt x="426" y="538"/>
                  </a:lnTo>
                  <a:lnTo>
                    <a:pt x="426" y="538"/>
                  </a:lnTo>
                  <a:lnTo>
                    <a:pt x="431" y="537"/>
                  </a:lnTo>
                  <a:lnTo>
                    <a:pt x="435" y="534"/>
                  </a:lnTo>
                  <a:lnTo>
                    <a:pt x="439" y="531"/>
                  </a:lnTo>
                  <a:lnTo>
                    <a:pt x="440" y="526"/>
                  </a:lnTo>
                  <a:lnTo>
                    <a:pt x="440" y="526"/>
                  </a:lnTo>
                  <a:lnTo>
                    <a:pt x="439" y="521"/>
                  </a:lnTo>
                  <a:lnTo>
                    <a:pt x="435" y="516"/>
                  </a:lnTo>
                  <a:lnTo>
                    <a:pt x="431" y="514"/>
                  </a:lnTo>
                  <a:lnTo>
                    <a:pt x="426" y="512"/>
                  </a:lnTo>
                  <a:lnTo>
                    <a:pt x="389" y="512"/>
                  </a:lnTo>
                  <a:lnTo>
                    <a:pt x="389" y="512"/>
                  </a:lnTo>
                  <a:lnTo>
                    <a:pt x="382" y="492"/>
                  </a:lnTo>
                  <a:lnTo>
                    <a:pt x="378" y="470"/>
                  </a:lnTo>
                  <a:lnTo>
                    <a:pt x="374" y="448"/>
                  </a:lnTo>
                  <a:lnTo>
                    <a:pt x="373" y="426"/>
                  </a:lnTo>
                  <a:lnTo>
                    <a:pt x="528" y="426"/>
                  </a:lnTo>
                  <a:lnTo>
                    <a:pt x="528" y="426"/>
                  </a:lnTo>
                  <a:lnTo>
                    <a:pt x="540" y="424"/>
                  </a:lnTo>
                  <a:lnTo>
                    <a:pt x="550" y="421"/>
                  </a:lnTo>
                  <a:lnTo>
                    <a:pt x="560" y="416"/>
                  </a:lnTo>
                  <a:lnTo>
                    <a:pt x="567" y="408"/>
                  </a:lnTo>
                  <a:lnTo>
                    <a:pt x="574" y="401"/>
                  </a:lnTo>
                  <a:lnTo>
                    <a:pt x="579" y="391"/>
                  </a:lnTo>
                  <a:lnTo>
                    <a:pt x="583" y="382"/>
                  </a:lnTo>
                  <a:lnTo>
                    <a:pt x="584" y="371"/>
                  </a:lnTo>
                  <a:lnTo>
                    <a:pt x="584" y="55"/>
                  </a:lnTo>
                  <a:lnTo>
                    <a:pt x="584" y="55"/>
                  </a:lnTo>
                  <a:lnTo>
                    <a:pt x="583" y="44"/>
                  </a:lnTo>
                  <a:lnTo>
                    <a:pt x="579" y="34"/>
                  </a:lnTo>
                  <a:lnTo>
                    <a:pt x="574" y="25"/>
                  </a:lnTo>
                  <a:lnTo>
                    <a:pt x="567" y="17"/>
                  </a:lnTo>
                  <a:lnTo>
                    <a:pt x="560" y="10"/>
                  </a:lnTo>
                  <a:lnTo>
                    <a:pt x="550" y="5"/>
                  </a:lnTo>
                  <a:lnTo>
                    <a:pt x="540" y="1"/>
                  </a:lnTo>
                  <a:lnTo>
                    <a:pt x="528" y="0"/>
                  </a:lnTo>
                  <a:lnTo>
                    <a:pt x="528" y="0"/>
                  </a:lnTo>
                  <a:close/>
                  <a:moveTo>
                    <a:pt x="25" y="55"/>
                  </a:moveTo>
                  <a:lnTo>
                    <a:pt x="25" y="55"/>
                  </a:lnTo>
                  <a:lnTo>
                    <a:pt x="25" y="49"/>
                  </a:lnTo>
                  <a:lnTo>
                    <a:pt x="28" y="44"/>
                  </a:lnTo>
                  <a:lnTo>
                    <a:pt x="30" y="39"/>
                  </a:lnTo>
                  <a:lnTo>
                    <a:pt x="34" y="34"/>
                  </a:lnTo>
                  <a:lnTo>
                    <a:pt x="39" y="31"/>
                  </a:lnTo>
                  <a:lnTo>
                    <a:pt x="44" y="28"/>
                  </a:lnTo>
                  <a:lnTo>
                    <a:pt x="49" y="26"/>
                  </a:lnTo>
                  <a:lnTo>
                    <a:pt x="55" y="26"/>
                  </a:lnTo>
                  <a:lnTo>
                    <a:pt x="528" y="26"/>
                  </a:lnTo>
                  <a:lnTo>
                    <a:pt x="528" y="26"/>
                  </a:lnTo>
                  <a:lnTo>
                    <a:pt x="534" y="26"/>
                  </a:lnTo>
                  <a:lnTo>
                    <a:pt x="540" y="28"/>
                  </a:lnTo>
                  <a:lnTo>
                    <a:pt x="545" y="31"/>
                  </a:lnTo>
                  <a:lnTo>
                    <a:pt x="550" y="34"/>
                  </a:lnTo>
                  <a:lnTo>
                    <a:pt x="554" y="39"/>
                  </a:lnTo>
                  <a:lnTo>
                    <a:pt x="556" y="44"/>
                  </a:lnTo>
                  <a:lnTo>
                    <a:pt x="559" y="49"/>
                  </a:lnTo>
                  <a:lnTo>
                    <a:pt x="559" y="55"/>
                  </a:lnTo>
                  <a:lnTo>
                    <a:pt x="559" y="342"/>
                  </a:lnTo>
                  <a:lnTo>
                    <a:pt x="25" y="342"/>
                  </a:lnTo>
                  <a:lnTo>
                    <a:pt x="25" y="55"/>
                  </a:lnTo>
                  <a:close/>
                  <a:moveTo>
                    <a:pt x="221" y="512"/>
                  </a:moveTo>
                  <a:lnTo>
                    <a:pt x="221" y="512"/>
                  </a:lnTo>
                  <a:lnTo>
                    <a:pt x="227" y="492"/>
                  </a:lnTo>
                  <a:lnTo>
                    <a:pt x="232" y="470"/>
                  </a:lnTo>
                  <a:lnTo>
                    <a:pt x="234" y="448"/>
                  </a:lnTo>
                  <a:lnTo>
                    <a:pt x="237" y="426"/>
                  </a:lnTo>
                  <a:lnTo>
                    <a:pt x="347" y="426"/>
                  </a:lnTo>
                  <a:lnTo>
                    <a:pt x="347" y="426"/>
                  </a:lnTo>
                  <a:lnTo>
                    <a:pt x="349" y="448"/>
                  </a:lnTo>
                  <a:lnTo>
                    <a:pt x="352" y="470"/>
                  </a:lnTo>
                  <a:lnTo>
                    <a:pt x="357" y="492"/>
                  </a:lnTo>
                  <a:lnTo>
                    <a:pt x="362" y="512"/>
                  </a:lnTo>
                  <a:lnTo>
                    <a:pt x="221" y="512"/>
                  </a:lnTo>
                  <a:close/>
                  <a:moveTo>
                    <a:pt x="559" y="371"/>
                  </a:moveTo>
                  <a:lnTo>
                    <a:pt x="559" y="371"/>
                  </a:lnTo>
                  <a:lnTo>
                    <a:pt x="559" y="371"/>
                  </a:lnTo>
                  <a:lnTo>
                    <a:pt x="559" y="375"/>
                  </a:lnTo>
                  <a:lnTo>
                    <a:pt x="556" y="382"/>
                  </a:lnTo>
                  <a:lnTo>
                    <a:pt x="554" y="386"/>
                  </a:lnTo>
                  <a:lnTo>
                    <a:pt x="550" y="391"/>
                  </a:lnTo>
                  <a:lnTo>
                    <a:pt x="545" y="395"/>
                  </a:lnTo>
                  <a:lnTo>
                    <a:pt x="540" y="397"/>
                  </a:lnTo>
                  <a:lnTo>
                    <a:pt x="534" y="400"/>
                  </a:lnTo>
                  <a:lnTo>
                    <a:pt x="528" y="400"/>
                  </a:lnTo>
                  <a:lnTo>
                    <a:pt x="55" y="400"/>
                  </a:lnTo>
                  <a:lnTo>
                    <a:pt x="55" y="400"/>
                  </a:lnTo>
                  <a:lnTo>
                    <a:pt x="49" y="400"/>
                  </a:lnTo>
                  <a:lnTo>
                    <a:pt x="44" y="397"/>
                  </a:lnTo>
                  <a:lnTo>
                    <a:pt x="39" y="395"/>
                  </a:lnTo>
                  <a:lnTo>
                    <a:pt x="34" y="391"/>
                  </a:lnTo>
                  <a:lnTo>
                    <a:pt x="30" y="386"/>
                  </a:lnTo>
                  <a:lnTo>
                    <a:pt x="28" y="382"/>
                  </a:lnTo>
                  <a:lnTo>
                    <a:pt x="25" y="375"/>
                  </a:lnTo>
                  <a:lnTo>
                    <a:pt x="25" y="371"/>
                  </a:lnTo>
                  <a:lnTo>
                    <a:pt x="25" y="367"/>
                  </a:lnTo>
                  <a:lnTo>
                    <a:pt x="559" y="367"/>
                  </a:lnTo>
                  <a:lnTo>
                    <a:pt x="559" y="371"/>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67">
              <a:extLst>
                <a:ext uri="{FF2B5EF4-FFF2-40B4-BE49-F238E27FC236}">
                  <a16:creationId xmlns:a16="http://schemas.microsoft.com/office/drawing/2014/main" id="{82EC3BA1-F8C5-49FE-8546-69028D81D89A}"/>
                </a:ext>
              </a:extLst>
            </p:cNvPr>
            <p:cNvSpPr>
              <a:spLocks/>
            </p:cNvSpPr>
            <p:nvPr userDrawn="1"/>
          </p:nvSpPr>
          <p:spPr bwMode="auto">
            <a:xfrm>
              <a:off x="-2144712" y="6034088"/>
              <a:ext cx="179388" cy="31750"/>
            </a:xfrm>
            <a:custGeom>
              <a:avLst/>
              <a:gdLst>
                <a:gd name="T0" fmla="*/ 12 w 113"/>
                <a:gd name="T1" fmla="*/ 20 h 20"/>
                <a:gd name="T2" fmla="*/ 12 w 113"/>
                <a:gd name="T3" fmla="*/ 20 h 20"/>
                <a:gd name="T4" fmla="*/ 101 w 113"/>
                <a:gd name="T5" fmla="*/ 20 h 20"/>
                <a:gd name="T6" fmla="*/ 101 w 113"/>
                <a:gd name="T7" fmla="*/ 20 h 20"/>
                <a:gd name="T8" fmla="*/ 105 w 113"/>
                <a:gd name="T9" fmla="*/ 18 h 20"/>
                <a:gd name="T10" fmla="*/ 109 w 113"/>
                <a:gd name="T11" fmla="*/ 16 h 20"/>
                <a:gd name="T12" fmla="*/ 112 w 113"/>
                <a:gd name="T13" fmla="*/ 14 h 20"/>
                <a:gd name="T14" fmla="*/ 113 w 113"/>
                <a:gd name="T15" fmla="*/ 10 h 20"/>
                <a:gd name="T16" fmla="*/ 113 w 113"/>
                <a:gd name="T17" fmla="*/ 10 h 20"/>
                <a:gd name="T18" fmla="*/ 112 w 113"/>
                <a:gd name="T19" fmla="*/ 5 h 20"/>
                <a:gd name="T20" fmla="*/ 109 w 113"/>
                <a:gd name="T21" fmla="*/ 3 h 20"/>
                <a:gd name="T22" fmla="*/ 105 w 113"/>
                <a:gd name="T23" fmla="*/ 0 h 20"/>
                <a:gd name="T24" fmla="*/ 99 w 113"/>
                <a:gd name="T25" fmla="*/ 0 h 20"/>
                <a:gd name="T26" fmla="*/ 99 w 113"/>
                <a:gd name="T27" fmla="*/ 0 h 20"/>
                <a:gd name="T28" fmla="*/ 56 w 113"/>
                <a:gd name="T29" fmla="*/ 0 h 20"/>
                <a:gd name="T30" fmla="*/ 56 w 113"/>
                <a:gd name="T31" fmla="*/ 0 h 20"/>
                <a:gd name="T32" fmla="*/ 56 w 113"/>
                <a:gd name="T33" fmla="*/ 0 h 20"/>
                <a:gd name="T34" fmla="*/ 56 w 113"/>
                <a:gd name="T35" fmla="*/ 0 h 20"/>
                <a:gd name="T36" fmla="*/ 12 w 113"/>
                <a:gd name="T37" fmla="*/ 0 h 20"/>
                <a:gd name="T38" fmla="*/ 12 w 113"/>
                <a:gd name="T39" fmla="*/ 0 h 20"/>
                <a:gd name="T40" fmla="*/ 8 w 113"/>
                <a:gd name="T41" fmla="*/ 0 h 20"/>
                <a:gd name="T42" fmla="*/ 3 w 113"/>
                <a:gd name="T43" fmla="*/ 3 h 20"/>
                <a:gd name="T44" fmla="*/ 0 w 113"/>
                <a:gd name="T45" fmla="*/ 5 h 20"/>
                <a:gd name="T46" fmla="*/ 0 w 113"/>
                <a:gd name="T47" fmla="*/ 9 h 20"/>
                <a:gd name="T48" fmla="*/ 0 w 113"/>
                <a:gd name="T49" fmla="*/ 9 h 20"/>
                <a:gd name="T50" fmla="*/ 0 w 113"/>
                <a:gd name="T51" fmla="*/ 14 h 20"/>
                <a:gd name="T52" fmla="*/ 3 w 113"/>
                <a:gd name="T53" fmla="*/ 16 h 20"/>
                <a:gd name="T54" fmla="*/ 6 w 113"/>
                <a:gd name="T55" fmla="*/ 18 h 20"/>
                <a:gd name="T56" fmla="*/ 12 w 113"/>
                <a:gd name="T57" fmla="*/ 20 h 20"/>
                <a:gd name="T58" fmla="*/ 12 w 113"/>
                <a:gd name="T59"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3" h="20">
                  <a:moveTo>
                    <a:pt x="12" y="20"/>
                  </a:moveTo>
                  <a:lnTo>
                    <a:pt x="12" y="20"/>
                  </a:lnTo>
                  <a:lnTo>
                    <a:pt x="101" y="20"/>
                  </a:lnTo>
                  <a:lnTo>
                    <a:pt x="101" y="20"/>
                  </a:lnTo>
                  <a:lnTo>
                    <a:pt x="105" y="18"/>
                  </a:lnTo>
                  <a:lnTo>
                    <a:pt x="109" y="16"/>
                  </a:lnTo>
                  <a:lnTo>
                    <a:pt x="112" y="14"/>
                  </a:lnTo>
                  <a:lnTo>
                    <a:pt x="113" y="10"/>
                  </a:lnTo>
                  <a:lnTo>
                    <a:pt x="113" y="10"/>
                  </a:lnTo>
                  <a:lnTo>
                    <a:pt x="112" y="5"/>
                  </a:lnTo>
                  <a:lnTo>
                    <a:pt x="109" y="3"/>
                  </a:lnTo>
                  <a:lnTo>
                    <a:pt x="105" y="0"/>
                  </a:lnTo>
                  <a:lnTo>
                    <a:pt x="99" y="0"/>
                  </a:lnTo>
                  <a:lnTo>
                    <a:pt x="99" y="0"/>
                  </a:lnTo>
                  <a:lnTo>
                    <a:pt x="56" y="0"/>
                  </a:lnTo>
                  <a:lnTo>
                    <a:pt x="56" y="0"/>
                  </a:lnTo>
                  <a:lnTo>
                    <a:pt x="56" y="0"/>
                  </a:lnTo>
                  <a:lnTo>
                    <a:pt x="56" y="0"/>
                  </a:lnTo>
                  <a:lnTo>
                    <a:pt x="12" y="0"/>
                  </a:lnTo>
                  <a:lnTo>
                    <a:pt x="12" y="0"/>
                  </a:lnTo>
                  <a:lnTo>
                    <a:pt x="8" y="0"/>
                  </a:lnTo>
                  <a:lnTo>
                    <a:pt x="3" y="3"/>
                  </a:lnTo>
                  <a:lnTo>
                    <a:pt x="0" y="5"/>
                  </a:lnTo>
                  <a:lnTo>
                    <a:pt x="0" y="9"/>
                  </a:lnTo>
                  <a:lnTo>
                    <a:pt x="0" y="9"/>
                  </a:lnTo>
                  <a:lnTo>
                    <a:pt x="0" y="14"/>
                  </a:lnTo>
                  <a:lnTo>
                    <a:pt x="3" y="16"/>
                  </a:lnTo>
                  <a:lnTo>
                    <a:pt x="6" y="18"/>
                  </a:lnTo>
                  <a:lnTo>
                    <a:pt x="12" y="20"/>
                  </a:lnTo>
                  <a:lnTo>
                    <a:pt x="12" y="2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68">
              <a:extLst>
                <a:ext uri="{FF2B5EF4-FFF2-40B4-BE49-F238E27FC236}">
                  <a16:creationId xmlns:a16="http://schemas.microsoft.com/office/drawing/2014/main" id="{C23066F0-F745-469C-BC9D-ACC22DB5345D}"/>
                </a:ext>
              </a:extLst>
            </p:cNvPr>
            <p:cNvSpPr>
              <a:spLocks/>
            </p:cNvSpPr>
            <p:nvPr userDrawn="1"/>
          </p:nvSpPr>
          <p:spPr bwMode="auto">
            <a:xfrm>
              <a:off x="-2144712" y="6108700"/>
              <a:ext cx="180975" cy="31750"/>
            </a:xfrm>
            <a:custGeom>
              <a:avLst/>
              <a:gdLst>
                <a:gd name="T0" fmla="*/ 45 w 114"/>
                <a:gd name="T1" fmla="*/ 20 h 20"/>
                <a:gd name="T2" fmla="*/ 45 w 114"/>
                <a:gd name="T3" fmla="*/ 20 h 20"/>
                <a:gd name="T4" fmla="*/ 99 w 114"/>
                <a:gd name="T5" fmla="*/ 20 h 20"/>
                <a:gd name="T6" fmla="*/ 99 w 114"/>
                <a:gd name="T7" fmla="*/ 20 h 20"/>
                <a:gd name="T8" fmla="*/ 104 w 114"/>
                <a:gd name="T9" fmla="*/ 19 h 20"/>
                <a:gd name="T10" fmla="*/ 104 w 114"/>
                <a:gd name="T11" fmla="*/ 19 h 20"/>
                <a:gd name="T12" fmla="*/ 108 w 114"/>
                <a:gd name="T13" fmla="*/ 19 h 20"/>
                <a:gd name="T14" fmla="*/ 112 w 114"/>
                <a:gd name="T15" fmla="*/ 17 h 20"/>
                <a:gd name="T16" fmla="*/ 113 w 114"/>
                <a:gd name="T17" fmla="*/ 14 h 20"/>
                <a:gd name="T18" fmla="*/ 114 w 114"/>
                <a:gd name="T19" fmla="*/ 9 h 20"/>
                <a:gd name="T20" fmla="*/ 114 w 114"/>
                <a:gd name="T21" fmla="*/ 9 h 20"/>
                <a:gd name="T22" fmla="*/ 113 w 114"/>
                <a:gd name="T23" fmla="*/ 6 h 20"/>
                <a:gd name="T24" fmla="*/ 112 w 114"/>
                <a:gd name="T25" fmla="*/ 3 h 20"/>
                <a:gd name="T26" fmla="*/ 108 w 114"/>
                <a:gd name="T27" fmla="*/ 1 h 20"/>
                <a:gd name="T28" fmla="*/ 103 w 114"/>
                <a:gd name="T29" fmla="*/ 1 h 20"/>
                <a:gd name="T30" fmla="*/ 103 w 114"/>
                <a:gd name="T31" fmla="*/ 1 h 20"/>
                <a:gd name="T32" fmla="*/ 58 w 114"/>
                <a:gd name="T33" fmla="*/ 0 h 20"/>
                <a:gd name="T34" fmla="*/ 58 w 114"/>
                <a:gd name="T35" fmla="*/ 0 h 20"/>
                <a:gd name="T36" fmla="*/ 58 w 114"/>
                <a:gd name="T37" fmla="*/ 0 h 20"/>
                <a:gd name="T38" fmla="*/ 12 w 114"/>
                <a:gd name="T39" fmla="*/ 0 h 20"/>
                <a:gd name="T40" fmla="*/ 12 w 114"/>
                <a:gd name="T41" fmla="*/ 0 h 20"/>
                <a:gd name="T42" fmla="*/ 6 w 114"/>
                <a:gd name="T43" fmla="*/ 1 h 20"/>
                <a:gd name="T44" fmla="*/ 3 w 114"/>
                <a:gd name="T45" fmla="*/ 3 h 20"/>
                <a:gd name="T46" fmla="*/ 0 w 114"/>
                <a:gd name="T47" fmla="*/ 6 h 20"/>
                <a:gd name="T48" fmla="*/ 0 w 114"/>
                <a:gd name="T49" fmla="*/ 9 h 20"/>
                <a:gd name="T50" fmla="*/ 0 w 114"/>
                <a:gd name="T51" fmla="*/ 9 h 20"/>
                <a:gd name="T52" fmla="*/ 0 w 114"/>
                <a:gd name="T53" fmla="*/ 14 h 20"/>
                <a:gd name="T54" fmla="*/ 3 w 114"/>
                <a:gd name="T55" fmla="*/ 17 h 20"/>
                <a:gd name="T56" fmla="*/ 6 w 114"/>
                <a:gd name="T57" fmla="*/ 19 h 20"/>
                <a:gd name="T58" fmla="*/ 12 w 114"/>
                <a:gd name="T59" fmla="*/ 20 h 20"/>
                <a:gd name="T60" fmla="*/ 12 w 114"/>
                <a:gd name="T61" fmla="*/ 20 h 20"/>
                <a:gd name="T62" fmla="*/ 45 w 114"/>
                <a:gd name="T63" fmla="*/ 20 h 20"/>
                <a:gd name="T64" fmla="*/ 45 w 114"/>
                <a:gd name="T65"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4" h="20">
                  <a:moveTo>
                    <a:pt x="45" y="20"/>
                  </a:moveTo>
                  <a:lnTo>
                    <a:pt x="45" y="20"/>
                  </a:lnTo>
                  <a:lnTo>
                    <a:pt x="99" y="20"/>
                  </a:lnTo>
                  <a:lnTo>
                    <a:pt x="99" y="20"/>
                  </a:lnTo>
                  <a:lnTo>
                    <a:pt x="104" y="19"/>
                  </a:lnTo>
                  <a:lnTo>
                    <a:pt x="104" y="19"/>
                  </a:lnTo>
                  <a:lnTo>
                    <a:pt x="108" y="19"/>
                  </a:lnTo>
                  <a:lnTo>
                    <a:pt x="112" y="17"/>
                  </a:lnTo>
                  <a:lnTo>
                    <a:pt x="113" y="14"/>
                  </a:lnTo>
                  <a:lnTo>
                    <a:pt x="114" y="9"/>
                  </a:lnTo>
                  <a:lnTo>
                    <a:pt x="114" y="9"/>
                  </a:lnTo>
                  <a:lnTo>
                    <a:pt x="113" y="6"/>
                  </a:lnTo>
                  <a:lnTo>
                    <a:pt x="112" y="3"/>
                  </a:lnTo>
                  <a:lnTo>
                    <a:pt x="108" y="1"/>
                  </a:lnTo>
                  <a:lnTo>
                    <a:pt x="103" y="1"/>
                  </a:lnTo>
                  <a:lnTo>
                    <a:pt x="103" y="1"/>
                  </a:lnTo>
                  <a:lnTo>
                    <a:pt x="58" y="0"/>
                  </a:lnTo>
                  <a:lnTo>
                    <a:pt x="58" y="0"/>
                  </a:lnTo>
                  <a:lnTo>
                    <a:pt x="58" y="0"/>
                  </a:lnTo>
                  <a:lnTo>
                    <a:pt x="12" y="0"/>
                  </a:lnTo>
                  <a:lnTo>
                    <a:pt x="12" y="0"/>
                  </a:lnTo>
                  <a:lnTo>
                    <a:pt x="6" y="1"/>
                  </a:lnTo>
                  <a:lnTo>
                    <a:pt x="3" y="3"/>
                  </a:lnTo>
                  <a:lnTo>
                    <a:pt x="0" y="6"/>
                  </a:lnTo>
                  <a:lnTo>
                    <a:pt x="0" y="9"/>
                  </a:lnTo>
                  <a:lnTo>
                    <a:pt x="0" y="9"/>
                  </a:lnTo>
                  <a:lnTo>
                    <a:pt x="0" y="14"/>
                  </a:lnTo>
                  <a:lnTo>
                    <a:pt x="3" y="17"/>
                  </a:lnTo>
                  <a:lnTo>
                    <a:pt x="6" y="19"/>
                  </a:lnTo>
                  <a:lnTo>
                    <a:pt x="12" y="20"/>
                  </a:lnTo>
                  <a:lnTo>
                    <a:pt x="12" y="20"/>
                  </a:lnTo>
                  <a:lnTo>
                    <a:pt x="45" y="20"/>
                  </a:lnTo>
                  <a:lnTo>
                    <a:pt x="45" y="2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69">
              <a:extLst>
                <a:ext uri="{FF2B5EF4-FFF2-40B4-BE49-F238E27FC236}">
                  <a16:creationId xmlns:a16="http://schemas.microsoft.com/office/drawing/2014/main" id="{8F5D42B7-6F58-4F19-82B4-000C22B8AD14}"/>
                </a:ext>
              </a:extLst>
            </p:cNvPr>
            <p:cNvSpPr>
              <a:spLocks noEditPoints="1"/>
            </p:cNvSpPr>
            <p:nvPr userDrawn="1"/>
          </p:nvSpPr>
          <p:spPr bwMode="auto">
            <a:xfrm>
              <a:off x="-2322512" y="5953125"/>
              <a:ext cx="447675" cy="273050"/>
            </a:xfrm>
            <a:custGeom>
              <a:avLst/>
              <a:gdLst>
                <a:gd name="T0" fmla="*/ 248 w 282"/>
                <a:gd name="T1" fmla="*/ 168 h 172"/>
                <a:gd name="T2" fmla="*/ 264 w 282"/>
                <a:gd name="T3" fmla="*/ 167 h 172"/>
                <a:gd name="T4" fmla="*/ 274 w 282"/>
                <a:gd name="T5" fmla="*/ 161 h 172"/>
                <a:gd name="T6" fmla="*/ 280 w 282"/>
                <a:gd name="T7" fmla="*/ 151 h 172"/>
                <a:gd name="T8" fmla="*/ 282 w 282"/>
                <a:gd name="T9" fmla="*/ 135 h 172"/>
                <a:gd name="T10" fmla="*/ 282 w 282"/>
                <a:gd name="T11" fmla="*/ 29 h 172"/>
                <a:gd name="T12" fmla="*/ 281 w 282"/>
                <a:gd name="T13" fmla="*/ 22 h 172"/>
                <a:gd name="T14" fmla="*/ 277 w 282"/>
                <a:gd name="T15" fmla="*/ 11 h 172"/>
                <a:gd name="T16" fmla="*/ 270 w 282"/>
                <a:gd name="T17" fmla="*/ 3 h 172"/>
                <a:gd name="T18" fmla="*/ 259 w 282"/>
                <a:gd name="T19" fmla="*/ 0 h 172"/>
                <a:gd name="T20" fmla="*/ 252 w 282"/>
                <a:gd name="T21" fmla="*/ 0 h 172"/>
                <a:gd name="T22" fmla="*/ 29 w 282"/>
                <a:gd name="T23" fmla="*/ 0 h 172"/>
                <a:gd name="T24" fmla="*/ 17 w 282"/>
                <a:gd name="T25" fmla="*/ 1 h 172"/>
                <a:gd name="T26" fmla="*/ 7 w 282"/>
                <a:gd name="T27" fmla="*/ 7 h 172"/>
                <a:gd name="T28" fmla="*/ 1 w 282"/>
                <a:gd name="T29" fmla="*/ 16 h 172"/>
                <a:gd name="T30" fmla="*/ 0 w 282"/>
                <a:gd name="T31" fmla="*/ 29 h 172"/>
                <a:gd name="T32" fmla="*/ 0 w 282"/>
                <a:gd name="T33" fmla="*/ 139 h 172"/>
                <a:gd name="T34" fmla="*/ 0 w 282"/>
                <a:gd name="T35" fmla="*/ 146 h 172"/>
                <a:gd name="T36" fmla="*/ 3 w 282"/>
                <a:gd name="T37" fmla="*/ 157 h 172"/>
                <a:gd name="T38" fmla="*/ 11 w 282"/>
                <a:gd name="T39" fmla="*/ 165 h 172"/>
                <a:gd name="T40" fmla="*/ 23 w 282"/>
                <a:gd name="T41" fmla="*/ 168 h 172"/>
                <a:gd name="T42" fmla="*/ 30 w 282"/>
                <a:gd name="T43" fmla="*/ 168 h 172"/>
                <a:gd name="T44" fmla="*/ 248 w 282"/>
                <a:gd name="T45" fmla="*/ 168 h 172"/>
                <a:gd name="T46" fmla="*/ 142 w 282"/>
                <a:gd name="T47" fmla="*/ 172 h 172"/>
                <a:gd name="T48" fmla="*/ 30 w 282"/>
                <a:gd name="T49" fmla="*/ 149 h 172"/>
                <a:gd name="T50" fmla="*/ 22 w 282"/>
                <a:gd name="T51" fmla="*/ 148 h 172"/>
                <a:gd name="T52" fmla="*/ 19 w 282"/>
                <a:gd name="T53" fmla="*/ 138 h 172"/>
                <a:gd name="T54" fmla="*/ 19 w 282"/>
                <a:gd name="T55" fmla="*/ 29 h 172"/>
                <a:gd name="T56" fmla="*/ 19 w 282"/>
                <a:gd name="T57" fmla="*/ 24 h 172"/>
                <a:gd name="T58" fmla="*/ 24 w 282"/>
                <a:gd name="T59" fmla="*/ 19 h 172"/>
                <a:gd name="T60" fmla="*/ 30 w 282"/>
                <a:gd name="T61" fmla="*/ 19 h 172"/>
                <a:gd name="T62" fmla="*/ 250 w 282"/>
                <a:gd name="T63" fmla="*/ 19 h 172"/>
                <a:gd name="T64" fmla="*/ 260 w 282"/>
                <a:gd name="T65" fmla="*/ 21 h 172"/>
                <a:gd name="T66" fmla="*/ 261 w 282"/>
                <a:gd name="T67" fmla="*/ 30 h 172"/>
                <a:gd name="T68" fmla="*/ 261 w 282"/>
                <a:gd name="T69" fmla="*/ 137 h 172"/>
                <a:gd name="T70" fmla="*/ 261 w 282"/>
                <a:gd name="T71" fmla="*/ 144 h 172"/>
                <a:gd name="T72" fmla="*/ 257 w 282"/>
                <a:gd name="T73" fmla="*/ 149 h 172"/>
                <a:gd name="T74" fmla="*/ 250 w 282"/>
                <a:gd name="T75" fmla="*/ 149 h 172"/>
                <a:gd name="T76" fmla="*/ 140 w 282"/>
                <a:gd name="T77" fmla="*/ 149 h 172"/>
                <a:gd name="T78" fmla="*/ 30 w 282"/>
                <a:gd name="T79" fmla="*/ 149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82" h="172">
                  <a:moveTo>
                    <a:pt x="248" y="168"/>
                  </a:moveTo>
                  <a:lnTo>
                    <a:pt x="248" y="168"/>
                  </a:lnTo>
                  <a:lnTo>
                    <a:pt x="257" y="168"/>
                  </a:lnTo>
                  <a:lnTo>
                    <a:pt x="264" y="167"/>
                  </a:lnTo>
                  <a:lnTo>
                    <a:pt x="270" y="165"/>
                  </a:lnTo>
                  <a:lnTo>
                    <a:pt x="274" y="161"/>
                  </a:lnTo>
                  <a:lnTo>
                    <a:pt x="277" y="157"/>
                  </a:lnTo>
                  <a:lnTo>
                    <a:pt x="280" y="151"/>
                  </a:lnTo>
                  <a:lnTo>
                    <a:pt x="281" y="144"/>
                  </a:lnTo>
                  <a:lnTo>
                    <a:pt x="282" y="135"/>
                  </a:lnTo>
                  <a:lnTo>
                    <a:pt x="282" y="135"/>
                  </a:lnTo>
                  <a:lnTo>
                    <a:pt x="282" y="29"/>
                  </a:lnTo>
                  <a:lnTo>
                    <a:pt x="282" y="29"/>
                  </a:lnTo>
                  <a:lnTo>
                    <a:pt x="281" y="22"/>
                  </a:lnTo>
                  <a:lnTo>
                    <a:pt x="280" y="16"/>
                  </a:lnTo>
                  <a:lnTo>
                    <a:pt x="277" y="11"/>
                  </a:lnTo>
                  <a:lnTo>
                    <a:pt x="274" y="7"/>
                  </a:lnTo>
                  <a:lnTo>
                    <a:pt x="270" y="3"/>
                  </a:lnTo>
                  <a:lnTo>
                    <a:pt x="265" y="1"/>
                  </a:lnTo>
                  <a:lnTo>
                    <a:pt x="259" y="0"/>
                  </a:lnTo>
                  <a:lnTo>
                    <a:pt x="252" y="0"/>
                  </a:lnTo>
                  <a:lnTo>
                    <a:pt x="252" y="0"/>
                  </a:lnTo>
                  <a:lnTo>
                    <a:pt x="29" y="0"/>
                  </a:lnTo>
                  <a:lnTo>
                    <a:pt x="29" y="0"/>
                  </a:lnTo>
                  <a:lnTo>
                    <a:pt x="23" y="0"/>
                  </a:lnTo>
                  <a:lnTo>
                    <a:pt x="17" y="1"/>
                  </a:lnTo>
                  <a:lnTo>
                    <a:pt x="11" y="3"/>
                  </a:lnTo>
                  <a:lnTo>
                    <a:pt x="7" y="7"/>
                  </a:lnTo>
                  <a:lnTo>
                    <a:pt x="3" y="11"/>
                  </a:lnTo>
                  <a:lnTo>
                    <a:pt x="1" y="16"/>
                  </a:lnTo>
                  <a:lnTo>
                    <a:pt x="0" y="22"/>
                  </a:lnTo>
                  <a:lnTo>
                    <a:pt x="0" y="29"/>
                  </a:lnTo>
                  <a:lnTo>
                    <a:pt x="0" y="29"/>
                  </a:lnTo>
                  <a:lnTo>
                    <a:pt x="0" y="139"/>
                  </a:lnTo>
                  <a:lnTo>
                    <a:pt x="0" y="139"/>
                  </a:lnTo>
                  <a:lnTo>
                    <a:pt x="0" y="146"/>
                  </a:lnTo>
                  <a:lnTo>
                    <a:pt x="1" y="153"/>
                  </a:lnTo>
                  <a:lnTo>
                    <a:pt x="3" y="157"/>
                  </a:lnTo>
                  <a:lnTo>
                    <a:pt x="7" y="161"/>
                  </a:lnTo>
                  <a:lnTo>
                    <a:pt x="11" y="165"/>
                  </a:lnTo>
                  <a:lnTo>
                    <a:pt x="17" y="167"/>
                  </a:lnTo>
                  <a:lnTo>
                    <a:pt x="23" y="168"/>
                  </a:lnTo>
                  <a:lnTo>
                    <a:pt x="30" y="168"/>
                  </a:lnTo>
                  <a:lnTo>
                    <a:pt x="30" y="168"/>
                  </a:lnTo>
                  <a:lnTo>
                    <a:pt x="248" y="168"/>
                  </a:lnTo>
                  <a:lnTo>
                    <a:pt x="248" y="168"/>
                  </a:lnTo>
                  <a:close/>
                  <a:moveTo>
                    <a:pt x="142" y="172"/>
                  </a:moveTo>
                  <a:lnTo>
                    <a:pt x="142" y="172"/>
                  </a:lnTo>
                  <a:close/>
                  <a:moveTo>
                    <a:pt x="30" y="149"/>
                  </a:moveTo>
                  <a:lnTo>
                    <a:pt x="30" y="149"/>
                  </a:lnTo>
                  <a:lnTo>
                    <a:pt x="24" y="149"/>
                  </a:lnTo>
                  <a:lnTo>
                    <a:pt x="22" y="148"/>
                  </a:lnTo>
                  <a:lnTo>
                    <a:pt x="19" y="144"/>
                  </a:lnTo>
                  <a:lnTo>
                    <a:pt x="19" y="138"/>
                  </a:lnTo>
                  <a:lnTo>
                    <a:pt x="19" y="138"/>
                  </a:lnTo>
                  <a:lnTo>
                    <a:pt x="19" y="29"/>
                  </a:lnTo>
                  <a:lnTo>
                    <a:pt x="19" y="29"/>
                  </a:lnTo>
                  <a:lnTo>
                    <a:pt x="19" y="24"/>
                  </a:lnTo>
                  <a:lnTo>
                    <a:pt x="22" y="21"/>
                  </a:lnTo>
                  <a:lnTo>
                    <a:pt x="24" y="19"/>
                  </a:lnTo>
                  <a:lnTo>
                    <a:pt x="30" y="19"/>
                  </a:lnTo>
                  <a:lnTo>
                    <a:pt x="30" y="19"/>
                  </a:lnTo>
                  <a:lnTo>
                    <a:pt x="250" y="19"/>
                  </a:lnTo>
                  <a:lnTo>
                    <a:pt x="250" y="19"/>
                  </a:lnTo>
                  <a:lnTo>
                    <a:pt x="257" y="19"/>
                  </a:lnTo>
                  <a:lnTo>
                    <a:pt x="260" y="21"/>
                  </a:lnTo>
                  <a:lnTo>
                    <a:pt x="261" y="24"/>
                  </a:lnTo>
                  <a:lnTo>
                    <a:pt x="261" y="30"/>
                  </a:lnTo>
                  <a:lnTo>
                    <a:pt x="261" y="30"/>
                  </a:lnTo>
                  <a:lnTo>
                    <a:pt x="261" y="137"/>
                  </a:lnTo>
                  <a:lnTo>
                    <a:pt x="261" y="137"/>
                  </a:lnTo>
                  <a:lnTo>
                    <a:pt x="261" y="144"/>
                  </a:lnTo>
                  <a:lnTo>
                    <a:pt x="260" y="148"/>
                  </a:lnTo>
                  <a:lnTo>
                    <a:pt x="257" y="149"/>
                  </a:lnTo>
                  <a:lnTo>
                    <a:pt x="250" y="149"/>
                  </a:lnTo>
                  <a:lnTo>
                    <a:pt x="250" y="149"/>
                  </a:lnTo>
                  <a:lnTo>
                    <a:pt x="140" y="149"/>
                  </a:lnTo>
                  <a:lnTo>
                    <a:pt x="140" y="149"/>
                  </a:lnTo>
                  <a:lnTo>
                    <a:pt x="30" y="149"/>
                  </a:lnTo>
                  <a:lnTo>
                    <a:pt x="30" y="149"/>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70">
              <a:extLst>
                <a:ext uri="{FF2B5EF4-FFF2-40B4-BE49-F238E27FC236}">
                  <a16:creationId xmlns:a16="http://schemas.microsoft.com/office/drawing/2014/main" id="{347635F5-D7E3-4AB8-BDDD-4298435256CC}"/>
                </a:ext>
              </a:extLst>
            </p:cNvPr>
            <p:cNvSpPr>
              <a:spLocks/>
            </p:cNvSpPr>
            <p:nvPr userDrawn="1"/>
          </p:nvSpPr>
          <p:spPr bwMode="auto">
            <a:xfrm>
              <a:off x="-2322512" y="5953125"/>
              <a:ext cx="447675" cy="266700"/>
            </a:xfrm>
            <a:custGeom>
              <a:avLst/>
              <a:gdLst>
                <a:gd name="T0" fmla="*/ 248 w 282"/>
                <a:gd name="T1" fmla="*/ 168 h 168"/>
                <a:gd name="T2" fmla="*/ 248 w 282"/>
                <a:gd name="T3" fmla="*/ 168 h 168"/>
                <a:gd name="T4" fmla="*/ 257 w 282"/>
                <a:gd name="T5" fmla="*/ 168 h 168"/>
                <a:gd name="T6" fmla="*/ 264 w 282"/>
                <a:gd name="T7" fmla="*/ 167 h 168"/>
                <a:gd name="T8" fmla="*/ 270 w 282"/>
                <a:gd name="T9" fmla="*/ 165 h 168"/>
                <a:gd name="T10" fmla="*/ 274 w 282"/>
                <a:gd name="T11" fmla="*/ 161 h 168"/>
                <a:gd name="T12" fmla="*/ 277 w 282"/>
                <a:gd name="T13" fmla="*/ 157 h 168"/>
                <a:gd name="T14" fmla="*/ 280 w 282"/>
                <a:gd name="T15" fmla="*/ 151 h 168"/>
                <a:gd name="T16" fmla="*/ 281 w 282"/>
                <a:gd name="T17" fmla="*/ 144 h 168"/>
                <a:gd name="T18" fmla="*/ 282 w 282"/>
                <a:gd name="T19" fmla="*/ 135 h 168"/>
                <a:gd name="T20" fmla="*/ 282 w 282"/>
                <a:gd name="T21" fmla="*/ 135 h 168"/>
                <a:gd name="T22" fmla="*/ 282 w 282"/>
                <a:gd name="T23" fmla="*/ 29 h 168"/>
                <a:gd name="T24" fmla="*/ 282 w 282"/>
                <a:gd name="T25" fmla="*/ 29 h 168"/>
                <a:gd name="T26" fmla="*/ 281 w 282"/>
                <a:gd name="T27" fmla="*/ 22 h 168"/>
                <a:gd name="T28" fmla="*/ 280 w 282"/>
                <a:gd name="T29" fmla="*/ 16 h 168"/>
                <a:gd name="T30" fmla="*/ 277 w 282"/>
                <a:gd name="T31" fmla="*/ 11 h 168"/>
                <a:gd name="T32" fmla="*/ 274 w 282"/>
                <a:gd name="T33" fmla="*/ 7 h 168"/>
                <a:gd name="T34" fmla="*/ 270 w 282"/>
                <a:gd name="T35" fmla="*/ 3 h 168"/>
                <a:gd name="T36" fmla="*/ 265 w 282"/>
                <a:gd name="T37" fmla="*/ 1 h 168"/>
                <a:gd name="T38" fmla="*/ 259 w 282"/>
                <a:gd name="T39" fmla="*/ 0 h 168"/>
                <a:gd name="T40" fmla="*/ 252 w 282"/>
                <a:gd name="T41" fmla="*/ 0 h 168"/>
                <a:gd name="T42" fmla="*/ 252 w 282"/>
                <a:gd name="T43" fmla="*/ 0 h 168"/>
                <a:gd name="T44" fmla="*/ 29 w 282"/>
                <a:gd name="T45" fmla="*/ 0 h 168"/>
                <a:gd name="T46" fmla="*/ 29 w 282"/>
                <a:gd name="T47" fmla="*/ 0 h 168"/>
                <a:gd name="T48" fmla="*/ 23 w 282"/>
                <a:gd name="T49" fmla="*/ 0 h 168"/>
                <a:gd name="T50" fmla="*/ 17 w 282"/>
                <a:gd name="T51" fmla="*/ 1 h 168"/>
                <a:gd name="T52" fmla="*/ 11 w 282"/>
                <a:gd name="T53" fmla="*/ 3 h 168"/>
                <a:gd name="T54" fmla="*/ 7 w 282"/>
                <a:gd name="T55" fmla="*/ 7 h 168"/>
                <a:gd name="T56" fmla="*/ 3 w 282"/>
                <a:gd name="T57" fmla="*/ 11 h 168"/>
                <a:gd name="T58" fmla="*/ 1 w 282"/>
                <a:gd name="T59" fmla="*/ 16 h 168"/>
                <a:gd name="T60" fmla="*/ 0 w 282"/>
                <a:gd name="T61" fmla="*/ 22 h 168"/>
                <a:gd name="T62" fmla="*/ 0 w 282"/>
                <a:gd name="T63" fmla="*/ 29 h 168"/>
                <a:gd name="T64" fmla="*/ 0 w 282"/>
                <a:gd name="T65" fmla="*/ 29 h 168"/>
                <a:gd name="T66" fmla="*/ 0 w 282"/>
                <a:gd name="T67" fmla="*/ 139 h 168"/>
                <a:gd name="T68" fmla="*/ 0 w 282"/>
                <a:gd name="T69" fmla="*/ 139 h 168"/>
                <a:gd name="T70" fmla="*/ 0 w 282"/>
                <a:gd name="T71" fmla="*/ 146 h 168"/>
                <a:gd name="T72" fmla="*/ 1 w 282"/>
                <a:gd name="T73" fmla="*/ 153 h 168"/>
                <a:gd name="T74" fmla="*/ 3 w 282"/>
                <a:gd name="T75" fmla="*/ 157 h 168"/>
                <a:gd name="T76" fmla="*/ 7 w 282"/>
                <a:gd name="T77" fmla="*/ 161 h 168"/>
                <a:gd name="T78" fmla="*/ 11 w 282"/>
                <a:gd name="T79" fmla="*/ 165 h 168"/>
                <a:gd name="T80" fmla="*/ 17 w 282"/>
                <a:gd name="T81" fmla="*/ 167 h 168"/>
                <a:gd name="T82" fmla="*/ 23 w 282"/>
                <a:gd name="T83" fmla="*/ 168 h 168"/>
                <a:gd name="T84" fmla="*/ 30 w 282"/>
                <a:gd name="T85" fmla="*/ 168 h 168"/>
                <a:gd name="T86" fmla="*/ 30 w 282"/>
                <a:gd name="T87" fmla="*/ 168 h 168"/>
                <a:gd name="T88" fmla="*/ 248 w 282"/>
                <a:gd name="T89" fmla="*/ 168 h 168"/>
                <a:gd name="T90" fmla="*/ 248 w 282"/>
                <a:gd name="T91"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82" h="168">
                  <a:moveTo>
                    <a:pt x="248" y="168"/>
                  </a:moveTo>
                  <a:lnTo>
                    <a:pt x="248" y="168"/>
                  </a:lnTo>
                  <a:lnTo>
                    <a:pt x="257" y="168"/>
                  </a:lnTo>
                  <a:lnTo>
                    <a:pt x="264" y="167"/>
                  </a:lnTo>
                  <a:lnTo>
                    <a:pt x="270" y="165"/>
                  </a:lnTo>
                  <a:lnTo>
                    <a:pt x="274" y="161"/>
                  </a:lnTo>
                  <a:lnTo>
                    <a:pt x="277" y="157"/>
                  </a:lnTo>
                  <a:lnTo>
                    <a:pt x="280" y="151"/>
                  </a:lnTo>
                  <a:lnTo>
                    <a:pt x="281" y="144"/>
                  </a:lnTo>
                  <a:lnTo>
                    <a:pt x="282" y="135"/>
                  </a:lnTo>
                  <a:lnTo>
                    <a:pt x="282" y="135"/>
                  </a:lnTo>
                  <a:lnTo>
                    <a:pt x="282" y="29"/>
                  </a:lnTo>
                  <a:lnTo>
                    <a:pt x="282" y="29"/>
                  </a:lnTo>
                  <a:lnTo>
                    <a:pt x="281" y="22"/>
                  </a:lnTo>
                  <a:lnTo>
                    <a:pt x="280" y="16"/>
                  </a:lnTo>
                  <a:lnTo>
                    <a:pt x="277" y="11"/>
                  </a:lnTo>
                  <a:lnTo>
                    <a:pt x="274" y="7"/>
                  </a:lnTo>
                  <a:lnTo>
                    <a:pt x="270" y="3"/>
                  </a:lnTo>
                  <a:lnTo>
                    <a:pt x="265" y="1"/>
                  </a:lnTo>
                  <a:lnTo>
                    <a:pt x="259" y="0"/>
                  </a:lnTo>
                  <a:lnTo>
                    <a:pt x="252" y="0"/>
                  </a:lnTo>
                  <a:lnTo>
                    <a:pt x="252" y="0"/>
                  </a:lnTo>
                  <a:lnTo>
                    <a:pt x="29" y="0"/>
                  </a:lnTo>
                  <a:lnTo>
                    <a:pt x="29" y="0"/>
                  </a:lnTo>
                  <a:lnTo>
                    <a:pt x="23" y="0"/>
                  </a:lnTo>
                  <a:lnTo>
                    <a:pt x="17" y="1"/>
                  </a:lnTo>
                  <a:lnTo>
                    <a:pt x="11" y="3"/>
                  </a:lnTo>
                  <a:lnTo>
                    <a:pt x="7" y="7"/>
                  </a:lnTo>
                  <a:lnTo>
                    <a:pt x="3" y="11"/>
                  </a:lnTo>
                  <a:lnTo>
                    <a:pt x="1" y="16"/>
                  </a:lnTo>
                  <a:lnTo>
                    <a:pt x="0" y="22"/>
                  </a:lnTo>
                  <a:lnTo>
                    <a:pt x="0" y="29"/>
                  </a:lnTo>
                  <a:lnTo>
                    <a:pt x="0" y="29"/>
                  </a:lnTo>
                  <a:lnTo>
                    <a:pt x="0" y="139"/>
                  </a:lnTo>
                  <a:lnTo>
                    <a:pt x="0" y="139"/>
                  </a:lnTo>
                  <a:lnTo>
                    <a:pt x="0" y="146"/>
                  </a:lnTo>
                  <a:lnTo>
                    <a:pt x="1" y="153"/>
                  </a:lnTo>
                  <a:lnTo>
                    <a:pt x="3" y="157"/>
                  </a:lnTo>
                  <a:lnTo>
                    <a:pt x="7" y="161"/>
                  </a:lnTo>
                  <a:lnTo>
                    <a:pt x="11" y="165"/>
                  </a:lnTo>
                  <a:lnTo>
                    <a:pt x="17" y="167"/>
                  </a:lnTo>
                  <a:lnTo>
                    <a:pt x="23" y="168"/>
                  </a:lnTo>
                  <a:lnTo>
                    <a:pt x="30" y="168"/>
                  </a:lnTo>
                  <a:lnTo>
                    <a:pt x="30" y="168"/>
                  </a:lnTo>
                  <a:lnTo>
                    <a:pt x="248" y="168"/>
                  </a:lnTo>
                  <a:lnTo>
                    <a:pt x="248" y="16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Line 71">
              <a:extLst>
                <a:ext uri="{FF2B5EF4-FFF2-40B4-BE49-F238E27FC236}">
                  <a16:creationId xmlns:a16="http://schemas.microsoft.com/office/drawing/2014/main" id="{780A6355-C2FC-49AC-8405-FA5F07B8F5AD}"/>
                </a:ext>
              </a:extLst>
            </p:cNvPr>
            <p:cNvSpPr>
              <a:spLocks noChangeShapeType="1"/>
            </p:cNvSpPr>
            <p:nvPr userDrawn="1"/>
          </p:nvSpPr>
          <p:spPr bwMode="auto">
            <a:xfrm>
              <a:off x="-2097087" y="622617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72">
              <a:extLst>
                <a:ext uri="{FF2B5EF4-FFF2-40B4-BE49-F238E27FC236}">
                  <a16:creationId xmlns:a16="http://schemas.microsoft.com/office/drawing/2014/main" id="{B7320414-5AF6-435B-BC36-E88DF84A8DCC}"/>
                </a:ext>
              </a:extLst>
            </p:cNvPr>
            <p:cNvSpPr>
              <a:spLocks/>
            </p:cNvSpPr>
            <p:nvPr userDrawn="1"/>
          </p:nvSpPr>
          <p:spPr bwMode="auto">
            <a:xfrm>
              <a:off x="-2292350" y="5983288"/>
              <a:ext cx="384175" cy="206375"/>
            </a:xfrm>
            <a:custGeom>
              <a:avLst/>
              <a:gdLst>
                <a:gd name="T0" fmla="*/ 11 w 242"/>
                <a:gd name="T1" fmla="*/ 130 h 130"/>
                <a:gd name="T2" fmla="*/ 11 w 242"/>
                <a:gd name="T3" fmla="*/ 130 h 130"/>
                <a:gd name="T4" fmla="*/ 5 w 242"/>
                <a:gd name="T5" fmla="*/ 130 h 130"/>
                <a:gd name="T6" fmla="*/ 3 w 242"/>
                <a:gd name="T7" fmla="*/ 129 h 130"/>
                <a:gd name="T8" fmla="*/ 0 w 242"/>
                <a:gd name="T9" fmla="*/ 125 h 130"/>
                <a:gd name="T10" fmla="*/ 0 w 242"/>
                <a:gd name="T11" fmla="*/ 119 h 130"/>
                <a:gd name="T12" fmla="*/ 0 w 242"/>
                <a:gd name="T13" fmla="*/ 119 h 130"/>
                <a:gd name="T14" fmla="*/ 0 w 242"/>
                <a:gd name="T15" fmla="*/ 10 h 130"/>
                <a:gd name="T16" fmla="*/ 0 w 242"/>
                <a:gd name="T17" fmla="*/ 10 h 130"/>
                <a:gd name="T18" fmla="*/ 0 w 242"/>
                <a:gd name="T19" fmla="*/ 5 h 130"/>
                <a:gd name="T20" fmla="*/ 3 w 242"/>
                <a:gd name="T21" fmla="*/ 2 h 130"/>
                <a:gd name="T22" fmla="*/ 5 w 242"/>
                <a:gd name="T23" fmla="*/ 0 h 130"/>
                <a:gd name="T24" fmla="*/ 11 w 242"/>
                <a:gd name="T25" fmla="*/ 0 h 130"/>
                <a:gd name="T26" fmla="*/ 11 w 242"/>
                <a:gd name="T27" fmla="*/ 0 h 130"/>
                <a:gd name="T28" fmla="*/ 231 w 242"/>
                <a:gd name="T29" fmla="*/ 0 h 130"/>
                <a:gd name="T30" fmla="*/ 231 w 242"/>
                <a:gd name="T31" fmla="*/ 0 h 130"/>
                <a:gd name="T32" fmla="*/ 238 w 242"/>
                <a:gd name="T33" fmla="*/ 0 h 130"/>
                <a:gd name="T34" fmla="*/ 241 w 242"/>
                <a:gd name="T35" fmla="*/ 2 h 130"/>
                <a:gd name="T36" fmla="*/ 242 w 242"/>
                <a:gd name="T37" fmla="*/ 5 h 130"/>
                <a:gd name="T38" fmla="*/ 242 w 242"/>
                <a:gd name="T39" fmla="*/ 11 h 130"/>
                <a:gd name="T40" fmla="*/ 242 w 242"/>
                <a:gd name="T41" fmla="*/ 11 h 130"/>
                <a:gd name="T42" fmla="*/ 242 w 242"/>
                <a:gd name="T43" fmla="*/ 118 h 130"/>
                <a:gd name="T44" fmla="*/ 242 w 242"/>
                <a:gd name="T45" fmla="*/ 118 h 130"/>
                <a:gd name="T46" fmla="*/ 242 w 242"/>
                <a:gd name="T47" fmla="*/ 125 h 130"/>
                <a:gd name="T48" fmla="*/ 241 w 242"/>
                <a:gd name="T49" fmla="*/ 129 h 130"/>
                <a:gd name="T50" fmla="*/ 238 w 242"/>
                <a:gd name="T51" fmla="*/ 130 h 130"/>
                <a:gd name="T52" fmla="*/ 231 w 242"/>
                <a:gd name="T53" fmla="*/ 130 h 130"/>
                <a:gd name="T54" fmla="*/ 231 w 242"/>
                <a:gd name="T55" fmla="*/ 130 h 130"/>
                <a:gd name="T56" fmla="*/ 121 w 242"/>
                <a:gd name="T57" fmla="*/ 130 h 130"/>
                <a:gd name="T58" fmla="*/ 121 w 242"/>
                <a:gd name="T59" fmla="*/ 130 h 130"/>
                <a:gd name="T60" fmla="*/ 11 w 242"/>
                <a:gd name="T61" fmla="*/ 130 h 130"/>
                <a:gd name="T62" fmla="*/ 11 w 242"/>
                <a:gd name="T63" fmla="*/ 13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2" h="130">
                  <a:moveTo>
                    <a:pt x="11" y="130"/>
                  </a:moveTo>
                  <a:lnTo>
                    <a:pt x="11" y="130"/>
                  </a:lnTo>
                  <a:lnTo>
                    <a:pt x="5" y="130"/>
                  </a:lnTo>
                  <a:lnTo>
                    <a:pt x="3" y="129"/>
                  </a:lnTo>
                  <a:lnTo>
                    <a:pt x="0" y="125"/>
                  </a:lnTo>
                  <a:lnTo>
                    <a:pt x="0" y="119"/>
                  </a:lnTo>
                  <a:lnTo>
                    <a:pt x="0" y="119"/>
                  </a:lnTo>
                  <a:lnTo>
                    <a:pt x="0" y="10"/>
                  </a:lnTo>
                  <a:lnTo>
                    <a:pt x="0" y="10"/>
                  </a:lnTo>
                  <a:lnTo>
                    <a:pt x="0" y="5"/>
                  </a:lnTo>
                  <a:lnTo>
                    <a:pt x="3" y="2"/>
                  </a:lnTo>
                  <a:lnTo>
                    <a:pt x="5" y="0"/>
                  </a:lnTo>
                  <a:lnTo>
                    <a:pt x="11" y="0"/>
                  </a:lnTo>
                  <a:lnTo>
                    <a:pt x="11" y="0"/>
                  </a:lnTo>
                  <a:lnTo>
                    <a:pt x="231" y="0"/>
                  </a:lnTo>
                  <a:lnTo>
                    <a:pt x="231" y="0"/>
                  </a:lnTo>
                  <a:lnTo>
                    <a:pt x="238" y="0"/>
                  </a:lnTo>
                  <a:lnTo>
                    <a:pt x="241" y="2"/>
                  </a:lnTo>
                  <a:lnTo>
                    <a:pt x="242" y="5"/>
                  </a:lnTo>
                  <a:lnTo>
                    <a:pt x="242" y="11"/>
                  </a:lnTo>
                  <a:lnTo>
                    <a:pt x="242" y="11"/>
                  </a:lnTo>
                  <a:lnTo>
                    <a:pt x="242" y="118"/>
                  </a:lnTo>
                  <a:lnTo>
                    <a:pt x="242" y="118"/>
                  </a:lnTo>
                  <a:lnTo>
                    <a:pt x="242" y="125"/>
                  </a:lnTo>
                  <a:lnTo>
                    <a:pt x="241" y="129"/>
                  </a:lnTo>
                  <a:lnTo>
                    <a:pt x="238" y="130"/>
                  </a:lnTo>
                  <a:lnTo>
                    <a:pt x="231" y="130"/>
                  </a:lnTo>
                  <a:lnTo>
                    <a:pt x="231" y="130"/>
                  </a:lnTo>
                  <a:lnTo>
                    <a:pt x="121" y="130"/>
                  </a:lnTo>
                  <a:lnTo>
                    <a:pt x="121" y="130"/>
                  </a:lnTo>
                  <a:lnTo>
                    <a:pt x="11" y="130"/>
                  </a:lnTo>
                  <a:lnTo>
                    <a:pt x="11" y="1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73">
              <a:extLst>
                <a:ext uri="{FF2B5EF4-FFF2-40B4-BE49-F238E27FC236}">
                  <a16:creationId xmlns:a16="http://schemas.microsoft.com/office/drawing/2014/main" id="{35466A90-D441-4FF7-86CD-3C73855451F0}"/>
                </a:ext>
              </a:extLst>
            </p:cNvPr>
            <p:cNvSpPr>
              <a:spLocks/>
            </p:cNvSpPr>
            <p:nvPr userDrawn="1"/>
          </p:nvSpPr>
          <p:spPr bwMode="auto">
            <a:xfrm>
              <a:off x="-2241550" y="6034088"/>
              <a:ext cx="60325" cy="31750"/>
            </a:xfrm>
            <a:custGeom>
              <a:avLst/>
              <a:gdLst>
                <a:gd name="T0" fmla="*/ 29 w 38"/>
                <a:gd name="T1" fmla="*/ 0 h 20"/>
                <a:gd name="T2" fmla="*/ 29 w 38"/>
                <a:gd name="T3" fmla="*/ 0 h 20"/>
                <a:gd name="T4" fmla="*/ 9 w 38"/>
                <a:gd name="T5" fmla="*/ 0 h 20"/>
                <a:gd name="T6" fmla="*/ 9 w 38"/>
                <a:gd name="T7" fmla="*/ 0 h 20"/>
                <a:gd name="T8" fmla="*/ 5 w 38"/>
                <a:gd name="T9" fmla="*/ 0 h 20"/>
                <a:gd name="T10" fmla="*/ 3 w 38"/>
                <a:gd name="T11" fmla="*/ 3 h 20"/>
                <a:gd name="T12" fmla="*/ 0 w 38"/>
                <a:gd name="T13" fmla="*/ 5 h 20"/>
                <a:gd name="T14" fmla="*/ 0 w 38"/>
                <a:gd name="T15" fmla="*/ 10 h 20"/>
                <a:gd name="T16" fmla="*/ 0 w 38"/>
                <a:gd name="T17" fmla="*/ 10 h 20"/>
                <a:gd name="T18" fmla="*/ 0 w 38"/>
                <a:gd name="T19" fmla="*/ 12 h 20"/>
                <a:gd name="T20" fmla="*/ 1 w 38"/>
                <a:gd name="T21" fmla="*/ 16 h 20"/>
                <a:gd name="T22" fmla="*/ 4 w 38"/>
                <a:gd name="T23" fmla="*/ 17 h 20"/>
                <a:gd name="T24" fmla="*/ 7 w 38"/>
                <a:gd name="T25" fmla="*/ 18 h 20"/>
                <a:gd name="T26" fmla="*/ 7 w 38"/>
                <a:gd name="T27" fmla="*/ 18 h 20"/>
                <a:gd name="T28" fmla="*/ 18 w 38"/>
                <a:gd name="T29" fmla="*/ 20 h 20"/>
                <a:gd name="T30" fmla="*/ 18 w 38"/>
                <a:gd name="T31" fmla="*/ 20 h 20"/>
                <a:gd name="T32" fmla="*/ 18 w 38"/>
                <a:gd name="T33" fmla="*/ 18 h 20"/>
                <a:gd name="T34" fmla="*/ 18 w 38"/>
                <a:gd name="T35" fmla="*/ 18 h 20"/>
                <a:gd name="T36" fmla="*/ 25 w 38"/>
                <a:gd name="T37" fmla="*/ 20 h 20"/>
                <a:gd name="T38" fmla="*/ 29 w 38"/>
                <a:gd name="T39" fmla="*/ 18 h 20"/>
                <a:gd name="T40" fmla="*/ 29 w 38"/>
                <a:gd name="T41" fmla="*/ 18 h 20"/>
                <a:gd name="T42" fmla="*/ 33 w 38"/>
                <a:gd name="T43" fmla="*/ 17 h 20"/>
                <a:gd name="T44" fmla="*/ 37 w 38"/>
                <a:gd name="T45" fmla="*/ 16 h 20"/>
                <a:gd name="T46" fmla="*/ 38 w 38"/>
                <a:gd name="T47" fmla="*/ 14 h 20"/>
                <a:gd name="T48" fmla="*/ 38 w 38"/>
                <a:gd name="T49" fmla="*/ 9 h 20"/>
                <a:gd name="T50" fmla="*/ 38 w 38"/>
                <a:gd name="T51" fmla="*/ 9 h 20"/>
                <a:gd name="T52" fmla="*/ 38 w 38"/>
                <a:gd name="T53" fmla="*/ 5 h 20"/>
                <a:gd name="T54" fmla="*/ 36 w 38"/>
                <a:gd name="T55" fmla="*/ 3 h 20"/>
                <a:gd name="T56" fmla="*/ 33 w 38"/>
                <a:gd name="T57" fmla="*/ 0 h 20"/>
                <a:gd name="T58" fmla="*/ 29 w 38"/>
                <a:gd name="T59" fmla="*/ 0 h 20"/>
                <a:gd name="T60" fmla="*/ 29 w 38"/>
                <a:gd name="T6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8" h="20">
                  <a:moveTo>
                    <a:pt x="29" y="0"/>
                  </a:moveTo>
                  <a:lnTo>
                    <a:pt x="29" y="0"/>
                  </a:lnTo>
                  <a:lnTo>
                    <a:pt x="9" y="0"/>
                  </a:lnTo>
                  <a:lnTo>
                    <a:pt x="9" y="0"/>
                  </a:lnTo>
                  <a:lnTo>
                    <a:pt x="5" y="0"/>
                  </a:lnTo>
                  <a:lnTo>
                    <a:pt x="3" y="3"/>
                  </a:lnTo>
                  <a:lnTo>
                    <a:pt x="0" y="5"/>
                  </a:lnTo>
                  <a:lnTo>
                    <a:pt x="0" y="10"/>
                  </a:lnTo>
                  <a:lnTo>
                    <a:pt x="0" y="10"/>
                  </a:lnTo>
                  <a:lnTo>
                    <a:pt x="0" y="12"/>
                  </a:lnTo>
                  <a:lnTo>
                    <a:pt x="1" y="16"/>
                  </a:lnTo>
                  <a:lnTo>
                    <a:pt x="4" y="17"/>
                  </a:lnTo>
                  <a:lnTo>
                    <a:pt x="7" y="18"/>
                  </a:lnTo>
                  <a:lnTo>
                    <a:pt x="7" y="18"/>
                  </a:lnTo>
                  <a:lnTo>
                    <a:pt x="18" y="20"/>
                  </a:lnTo>
                  <a:lnTo>
                    <a:pt x="18" y="20"/>
                  </a:lnTo>
                  <a:lnTo>
                    <a:pt x="18" y="18"/>
                  </a:lnTo>
                  <a:lnTo>
                    <a:pt x="18" y="18"/>
                  </a:lnTo>
                  <a:lnTo>
                    <a:pt x="25" y="20"/>
                  </a:lnTo>
                  <a:lnTo>
                    <a:pt x="29" y="18"/>
                  </a:lnTo>
                  <a:lnTo>
                    <a:pt x="29" y="18"/>
                  </a:lnTo>
                  <a:lnTo>
                    <a:pt x="33" y="17"/>
                  </a:lnTo>
                  <a:lnTo>
                    <a:pt x="37" y="16"/>
                  </a:lnTo>
                  <a:lnTo>
                    <a:pt x="38" y="14"/>
                  </a:lnTo>
                  <a:lnTo>
                    <a:pt x="38" y="9"/>
                  </a:lnTo>
                  <a:lnTo>
                    <a:pt x="38" y="9"/>
                  </a:lnTo>
                  <a:lnTo>
                    <a:pt x="38" y="5"/>
                  </a:lnTo>
                  <a:lnTo>
                    <a:pt x="36" y="3"/>
                  </a:lnTo>
                  <a:lnTo>
                    <a:pt x="33" y="0"/>
                  </a:lnTo>
                  <a:lnTo>
                    <a:pt x="29" y="0"/>
                  </a:lnTo>
                  <a:lnTo>
                    <a:pt x="29"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74">
              <a:extLst>
                <a:ext uri="{FF2B5EF4-FFF2-40B4-BE49-F238E27FC236}">
                  <a16:creationId xmlns:a16="http://schemas.microsoft.com/office/drawing/2014/main" id="{05C19D74-F51F-43B3-9498-315001711A4E}"/>
                </a:ext>
              </a:extLst>
            </p:cNvPr>
            <p:cNvSpPr>
              <a:spLocks/>
            </p:cNvSpPr>
            <p:nvPr userDrawn="1"/>
          </p:nvSpPr>
          <p:spPr bwMode="auto">
            <a:xfrm>
              <a:off x="-2241550" y="6108700"/>
              <a:ext cx="60325" cy="31750"/>
            </a:xfrm>
            <a:custGeom>
              <a:avLst/>
              <a:gdLst>
                <a:gd name="T0" fmla="*/ 29 w 38"/>
                <a:gd name="T1" fmla="*/ 1 h 20"/>
                <a:gd name="T2" fmla="*/ 29 w 38"/>
                <a:gd name="T3" fmla="*/ 1 h 20"/>
                <a:gd name="T4" fmla="*/ 18 w 38"/>
                <a:gd name="T5" fmla="*/ 0 h 20"/>
                <a:gd name="T6" fmla="*/ 7 w 38"/>
                <a:gd name="T7" fmla="*/ 1 h 20"/>
                <a:gd name="T8" fmla="*/ 7 w 38"/>
                <a:gd name="T9" fmla="*/ 1 h 20"/>
                <a:gd name="T10" fmla="*/ 4 w 38"/>
                <a:gd name="T11" fmla="*/ 2 h 20"/>
                <a:gd name="T12" fmla="*/ 1 w 38"/>
                <a:gd name="T13" fmla="*/ 3 h 20"/>
                <a:gd name="T14" fmla="*/ 0 w 38"/>
                <a:gd name="T15" fmla="*/ 7 h 20"/>
                <a:gd name="T16" fmla="*/ 0 w 38"/>
                <a:gd name="T17" fmla="*/ 9 h 20"/>
                <a:gd name="T18" fmla="*/ 0 w 38"/>
                <a:gd name="T19" fmla="*/ 9 h 20"/>
                <a:gd name="T20" fmla="*/ 0 w 38"/>
                <a:gd name="T21" fmla="*/ 13 h 20"/>
                <a:gd name="T22" fmla="*/ 1 w 38"/>
                <a:gd name="T23" fmla="*/ 17 h 20"/>
                <a:gd name="T24" fmla="*/ 4 w 38"/>
                <a:gd name="T25" fmla="*/ 18 h 20"/>
                <a:gd name="T26" fmla="*/ 7 w 38"/>
                <a:gd name="T27" fmla="*/ 19 h 20"/>
                <a:gd name="T28" fmla="*/ 7 w 38"/>
                <a:gd name="T29" fmla="*/ 19 h 20"/>
                <a:gd name="T30" fmla="*/ 18 w 38"/>
                <a:gd name="T31" fmla="*/ 20 h 20"/>
                <a:gd name="T32" fmla="*/ 18 w 38"/>
                <a:gd name="T33" fmla="*/ 20 h 20"/>
                <a:gd name="T34" fmla="*/ 18 w 38"/>
                <a:gd name="T35" fmla="*/ 19 h 20"/>
                <a:gd name="T36" fmla="*/ 18 w 38"/>
                <a:gd name="T37" fmla="*/ 19 h 20"/>
                <a:gd name="T38" fmla="*/ 29 w 38"/>
                <a:gd name="T39" fmla="*/ 19 h 20"/>
                <a:gd name="T40" fmla="*/ 29 w 38"/>
                <a:gd name="T41" fmla="*/ 19 h 20"/>
                <a:gd name="T42" fmla="*/ 33 w 38"/>
                <a:gd name="T43" fmla="*/ 18 h 20"/>
                <a:gd name="T44" fmla="*/ 36 w 38"/>
                <a:gd name="T45" fmla="*/ 17 h 20"/>
                <a:gd name="T46" fmla="*/ 38 w 38"/>
                <a:gd name="T47" fmla="*/ 14 h 20"/>
                <a:gd name="T48" fmla="*/ 38 w 38"/>
                <a:gd name="T49" fmla="*/ 9 h 20"/>
                <a:gd name="T50" fmla="*/ 38 w 38"/>
                <a:gd name="T51" fmla="*/ 9 h 20"/>
                <a:gd name="T52" fmla="*/ 38 w 38"/>
                <a:gd name="T53" fmla="*/ 6 h 20"/>
                <a:gd name="T54" fmla="*/ 37 w 38"/>
                <a:gd name="T55" fmla="*/ 3 h 20"/>
                <a:gd name="T56" fmla="*/ 33 w 38"/>
                <a:gd name="T57" fmla="*/ 1 h 20"/>
                <a:gd name="T58" fmla="*/ 29 w 38"/>
                <a:gd name="T59" fmla="*/ 1 h 20"/>
                <a:gd name="T60" fmla="*/ 29 w 38"/>
                <a:gd name="T61"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8" h="20">
                  <a:moveTo>
                    <a:pt x="29" y="1"/>
                  </a:moveTo>
                  <a:lnTo>
                    <a:pt x="29" y="1"/>
                  </a:lnTo>
                  <a:lnTo>
                    <a:pt x="18" y="0"/>
                  </a:lnTo>
                  <a:lnTo>
                    <a:pt x="7" y="1"/>
                  </a:lnTo>
                  <a:lnTo>
                    <a:pt x="7" y="1"/>
                  </a:lnTo>
                  <a:lnTo>
                    <a:pt x="4" y="2"/>
                  </a:lnTo>
                  <a:lnTo>
                    <a:pt x="1" y="3"/>
                  </a:lnTo>
                  <a:lnTo>
                    <a:pt x="0" y="7"/>
                  </a:lnTo>
                  <a:lnTo>
                    <a:pt x="0" y="9"/>
                  </a:lnTo>
                  <a:lnTo>
                    <a:pt x="0" y="9"/>
                  </a:lnTo>
                  <a:lnTo>
                    <a:pt x="0" y="13"/>
                  </a:lnTo>
                  <a:lnTo>
                    <a:pt x="1" y="17"/>
                  </a:lnTo>
                  <a:lnTo>
                    <a:pt x="4" y="18"/>
                  </a:lnTo>
                  <a:lnTo>
                    <a:pt x="7" y="19"/>
                  </a:lnTo>
                  <a:lnTo>
                    <a:pt x="7" y="19"/>
                  </a:lnTo>
                  <a:lnTo>
                    <a:pt x="18" y="20"/>
                  </a:lnTo>
                  <a:lnTo>
                    <a:pt x="18" y="20"/>
                  </a:lnTo>
                  <a:lnTo>
                    <a:pt x="18" y="19"/>
                  </a:lnTo>
                  <a:lnTo>
                    <a:pt x="18" y="19"/>
                  </a:lnTo>
                  <a:lnTo>
                    <a:pt x="29" y="19"/>
                  </a:lnTo>
                  <a:lnTo>
                    <a:pt x="29" y="19"/>
                  </a:lnTo>
                  <a:lnTo>
                    <a:pt x="33" y="18"/>
                  </a:lnTo>
                  <a:lnTo>
                    <a:pt x="36" y="17"/>
                  </a:lnTo>
                  <a:lnTo>
                    <a:pt x="38" y="14"/>
                  </a:lnTo>
                  <a:lnTo>
                    <a:pt x="38" y="9"/>
                  </a:lnTo>
                  <a:lnTo>
                    <a:pt x="38" y="9"/>
                  </a:lnTo>
                  <a:lnTo>
                    <a:pt x="38" y="6"/>
                  </a:lnTo>
                  <a:lnTo>
                    <a:pt x="37" y="3"/>
                  </a:lnTo>
                  <a:lnTo>
                    <a:pt x="33" y="1"/>
                  </a:lnTo>
                  <a:lnTo>
                    <a:pt x="29" y="1"/>
                  </a:lnTo>
                  <a:lnTo>
                    <a:pt x="29" y="1"/>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75">
              <a:extLst>
                <a:ext uri="{FF2B5EF4-FFF2-40B4-BE49-F238E27FC236}">
                  <a16:creationId xmlns:a16="http://schemas.microsoft.com/office/drawing/2014/main" id="{6A9A98E1-8223-45C9-8362-4A6705F3A18D}"/>
                </a:ext>
              </a:extLst>
            </p:cNvPr>
            <p:cNvSpPr>
              <a:spLocks/>
            </p:cNvSpPr>
            <p:nvPr userDrawn="1"/>
          </p:nvSpPr>
          <p:spPr bwMode="auto">
            <a:xfrm>
              <a:off x="-2097087" y="5851525"/>
              <a:ext cx="484188" cy="33338"/>
            </a:xfrm>
            <a:custGeom>
              <a:avLst/>
              <a:gdLst>
                <a:gd name="T0" fmla="*/ 288 w 305"/>
                <a:gd name="T1" fmla="*/ 0 h 21"/>
                <a:gd name="T2" fmla="*/ 288 w 305"/>
                <a:gd name="T3" fmla="*/ 0 h 21"/>
                <a:gd name="T4" fmla="*/ 15 w 305"/>
                <a:gd name="T5" fmla="*/ 0 h 21"/>
                <a:gd name="T6" fmla="*/ 15 w 305"/>
                <a:gd name="T7" fmla="*/ 0 h 21"/>
                <a:gd name="T8" fmla="*/ 9 w 305"/>
                <a:gd name="T9" fmla="*/ 1 h 21"/>
                <a:gd name="T10" fmla="*/ 9 w 305"/>
                <a:gd name="T11" fmla="*/ 1 h 21"/>
                <a:gd name="T12" fmla="*/ 6 w 305"/>
                <a:gd name="T13" fmla="*/ 1 h 21"/>
                <a:gd name="T14" fmla="*/ 2 w 305"/>
                <a:gd name="T15" fmla="*/ 4 h 21"/>
                <a:gd name="T16" fmla="*/ 0 w 305"/>
                <a:gd name="T17" fmla="*/ 6 h 21"/>
                <a:gd name="T18" fmla="*/ 0 w 305"/>
                <a:gd name="T19" fmla="*/ 11 h 21"/>
                <a:gd name="T20" fmla="*/ 0 w 305"/>
                <a:gd name="T21" fmla="*/ 11 h 21"/>
                <a:gd name="T22" fmla="*/ 0 w 305"/>
                <a:gd name="T23" fmla="*/ 15 h 21"/>
                <a:gd name="T24" fmla="*/ 2 w 305"/>
                <a:gd name="T25" fmla="*/ 17 h 21"/>
                <a:gd name="T26" fmla="*/ 6 w 305"/>
                <a:gd name="T27" fmla="*/ 20 h 21"/>
                <a:gd name="T28" fmla="*/ 9 w 305"/>
                <a:gd name="T29" fmla="*/ 20 h 21"/>
                <a:gd name="T30" fmla="*/ 9 w 305"/>
                <a:gd name="T31" fmla="*/ 20 h 21"/>
                <a:gd name="T32" fmla="*/ 19 w 305"/>
                <a:gd name="T33" fmla="*/ 21 h 21"/>
                <a:gd name="T34" fmla="*/ 19 w 305"/>
                <a:gd name="T35" fmla="*/ 21 h 21"/>
                <a:gd name="T36" fmla="*/ 152 w 305"/>
                <a:gd name="T37" fmla="*/ 21 h 21"/>
                <a:gd name="T38" fmla="*/ 152 w 305"/>
                <a:gd name="T39" fmla="*/ 21 h 21"/>
                <a:gd name="T40" fmla="*/ 152 w 305"/>
                <a:gd name="T41" fmla="*/ 21 h 21"/>
                <a:gd name="T42" fmla="*/ 152 w 305"/>
                <a:gd name="T43" fmla="*/ 21 h 21"/>
                <a:gd name="T44" fmla="*/ 173 w 305"/>
                <a:gd name="T45" fmla="*/ 21 h 21"/>
                <a:gd name="T46" fmla="*/ 173 w 305"/>
                <a:gd name="T47" fmla="*/ 21 h 21"/>
                <a:gd name="T48" fmla="*/ 292 w 305"/>
                <a:gd name="T49" fmla="*/ 21 h 21"/>
                <a:gd name="T50" fmla="*/ 292 w 305"/>
                <a:gd name="T51" fmla="*/ 21 h 21"/>
                <a:gd name="T52" fmla="*/ 298 w 305"/>
                <a:gd name="T53" fmla="*/ 20 h 21"/>
                <a:gd name="T54" fmla="*/ 302 w 305"/>
                <a:gd name="T55" fmla="*/ 17 h 21"/>
                <a:gd name="T56" fmla="*/ 304 w 305"/>
                <a:gd name="T57" fmla="*/ 15 h 21"/>
                <a:gd name="T58" fmla="*/ 305 w 305"/>
                <a:gd name="T59" fmla="*/ 10 h 21"/>
                <a:gd name="T60" fmla="*/ 305 w 305"/>
                <a:gd name="T61" fmla="*/ 10 h 21"/>
                <a:gd name="T62" fmla="*/ 304 w 305"/>
                <a:gd name="T63" fmla="*/ 6 h 21"/>
                <a:gd name="T64" fmla="*/ 302 w 305"/>
                <a:gd name="T65" fmla="*/ 3 h 21"/>
                <a:gd name="T66" fmla="*/ 298 w 305"/>
                <a:gd name="T67" fmla="*/ 1 h 21"/>
                <a:gd name="T68" fmla="*/ 292 w 305"/>
                <a:gd name="T69" fmla="*/ 0 h 21"/>
                <a:gd name="T70" fmla="*/ 292 w 305"/>
                <a:gd name="T71" fmla="*/ 0 h 21"/>
                <a:gd name="T72" fmla="*/ 288 w 305"/>
                <a:gd name="T73" fmla="*/ 0 h 21"/>
                <a:gd name="T74" fmla="*/ 288 w 305"/>
                <a:gd name="T7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5" h="21">
                  <a:moveTo>
                    <a:pt x="288" y="0"/>
                  </a:moveTo>
                  <a:lnTo>
                    <a:pt x="288" y="0"/>
                  </a:lnTo>
                  <a:lnTo>
                    <a:pt x="15" y="0"/>
                  </a:lnTo>
                  <a:lnTo>
                    <a:pt x="15" y="0"/>
                  </a:lnTo>
                  <a:lnTo>
                    <a:pt x="9" y="1"/>
                  </a:lnTo>
                  <a:lnTo>
                    <a:pt x="9" y="1"/>
                  </a:lnTo>
                  <a:lnTo>
                    <a:pt x="6" y="1"/>
                  </a:lnTo>
                  <a:lnTo>
                    <a:pt x="2" y="4"/>
                  </a:lnTo>
                  <a:lnTo>
                    <a:pt x="0" y="6"/>
                  </a:lnTo>
                  <a:lnTo>
                    <a:pt x="0" y="11"/>
                  </a:lnTo>
                  <a:lnTo>
                    <a:pt x="0" y="11"/>
                  </a:lnTo>
                  <a:lnTo>
                    <a:pt x="0" y="15"/>
                  </a:lnTo>
                  <a:lnTo>
                    <a:pt x="2" y="17"/>
                  </a:lnTo>
                  <a:lnTo>
                    <a:pt x="6" y="20"/>
                  </a:lnTo>
                  <a:lnTo>
                    <a:pt x="9" y="20"/>
                  </a:lnTo>
                  <a:lnTo>
                    <a:pt x="9" y="20"/>
                  </a:lnTo>
                  <a:lnTo>
                    <a:pt x="19" y="21"/>
                  </a:lnTo>
                  <a:lnTo>
                    <a:pt x="19" y="21"/>
                  </a:lnTo>
                  <a:lnTo>
                    <a:pt x="152" y="21"/>
                  </a:lnTo>
                  <a:lnTo>
                    <a:pt x="152" y="21"/>
                  </a:lnTo>
                  <a:lnTo>
                    <a:pt x="152" y="21"/>
                  </a:lnTo>
                  <a:lnTo>
                    <a:pt x="152" y="21"/>
                  </a:lnTo>
                  <a:lnTo>
                    <a:pt x="173" y="21"/>
                  </a:lnTo>
                  <a:lnTo>
                    <a:pt x="173" y="21"/>
                  </a:lnTo>
                  <a:lnTo>
                    <a:pt x="292" y="21"/>
                  </a:lnTo>
                  <a:lnTo>
                    <a:pt x="292" y="21"/>
                  </a:lnTo>
                  <a:lnTo>
                    <a:pt x="298" y="20"/>
                  </a:lnTo>
                  <a:lnTo>
                    <a:pt x="302" y="17"/>
                  </a:lnTo>
                  <a:lnTo>
                    <a:pt x="304" y="15"/>
                  </a:lnTo>
                  <a:lnTo>
                    <a:pt x="305" y="10"/>
                  </a:lnTo>
                  <a:lnTo>
                    <a:pt x="305" y="10"/>
                  </a:lnTo>
                  <a:lnTo>
                    <a:pt x="304" y="6"/>
                  </a:lnTo>
                  <a:lnTo>
                    <a:pt x="302" y="3"/>
                  </a:lnTo>
                  <a:lnTo>
                    <a:pt x="298" y="1"/>
                  </a:lnTo>
                  <a:lnTo>
                    <a:pt x="292" y="0"/>
                  </a:lnTo>
                  <a:lnTo>
                    <a:pt x="292" y="0"/>
                  </a:lnTo>
                  <a:lnTo>
                    <a:pt x="288" y="0"/>
                  </a:lnTo>
                  <a:lnTo>
                    <a:pt x="288"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76">
              <a:extLst>
                <a:ext uri="{FF2B5EF4-FFF2-40B4-BE49-F238E27FC236}">
                  <a16:creationId xmlns:a16="http://schemas.microsoft.com/office/drawing/2014/main" id="{7E154100-AE73-433E-B735-ABDA5FBAE5F5}"/>
                </a:ext>
              </a:extLst>
            </p:cNvPr>
            <p:cNvSpPr>
              <a:spLocks/>
            </p:cNvSpPr>
            <p:nvPr userDrawn="1"/>
          </p:nvSpPr>
          <p:spPr bwMode="auto">
            <a:xfrm>
              <a:off x="-2247900" y="5853113"/>
              <a:ext cx="31750" cy="30163"/>
            </a:xfrm>
            <a:custGeom>
              <a:avLst/>
              <a:gdLst>
                <a:gd name="T0" fmla="*/ 0 w 20"/>
                <a:gd name="T1" fmla="*/ 10 h 19"/>
                <a:gd name="T2" fmla="*/ 0 w 20"/>
                <a:gd name="T3" fmla="*/ 10 h 19"/>
                <a:gd name="T4" fmla="*/ 2 w 20"/>
                <a:gd name="T5" fmla="*/ 14 h 19"/>
                <a:gd name="T6" fmla="*/ 4 w 20"/>
                <a:gd name="T7" fmla="*/ 16 h 19"/>
                <a:gd name="T8" fmla="*/ 7 w 20"/>
                <a:gd name="T9" fmla="*/ 19 h 19"/>
                <a:gd name="T10" fmla="*/ 10 w 20"/>
                <a:gd name="T11" fmla="*/ 19 h 19"/>
                <a:gd name="T12" fmla="*/ 10 w 20"/>
                <a:gd name="T13" fmla="*/ 19 h 19"/>
                <a:gd name="T14" fmla="*/ 15 w 20"/>
                <a:gd name="T15" fmla="*/ 19 h 19"/>
                <a:gd name="T16" fmla="*/ 18 w 20"/>
                <a:gd name="T17" fmla="*/ 16 h 19"/>
                <a:gd name="T18" fmla="*/ 20 w 20"/>
                <a:gd name="T19" fmla="*/ 14 h 19"/>
                <a:gd name="T20" fmla="*/ 20 w 20"/>
                <a:gd name="T21" fmla="*/ 9 h 19"/>
                <a:gd name="T22" fmla="*/ 20 w 20"/>
                <a:gd name="T23" fmla="*/ 9 h 19"/>
                <a:gd name="T24" fmla="*/ 20 w 20"/>
                <a:gd name="T25" fmla="*/ 5 h 19"/>
                <a:gd name="T26" fmla="*/ 18 w 20"/>
                <a:gd name="T27" fmla="*/ 3 h 19"/>
                <a:gd name="T28" fmla="*/ 15 w 20"/>
                <a:gd name="T29" fmla="*/ 0 h 19"/>
                <a:gd name="T30" fmla="*/ 11 w 20"/>
                <a:gd name="T31" fmla="*/ 0 h 19"/>
                <a:gd name="T32" fmla="*/ 11 w 20"/>
                <a:gd name="T33" fmla="*/ 0 h 19"/>
                <a:gd name="T34" fmla="*/ 8 w 20"/>
                <a:gd name="T35" fmla="*/ 0 h 19"/>
                <a:gd name="T36" fmla="*/ 4 w 20"/>
                <a:gd name="T37" fmla="*/ 3 h 19"/>
                <a:gd name="T38" fmla="*/ 2 w 20"/>
                <a:gd name="T39" fmla="*/ 7 h 19"/>
                <a:gd name="T40" fmla="*/ 0 w 20"/>
                <a:gd name="T41" fmla="*/ 10 h 19"/>
                <a:gd name="T42" fmla="*/ 0 w 20"/>
                <a:gd name="T43"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19">
                  <a:moveTo>
                    <a:pt x="0" y="10"/>
                  </a:moveTo>
                  <a:lnTo>
                    <a:pt x="0" y="10"/>
                  </a:lnTo>
                  <a:lnTo>
                    <a:pt x="2" y="14"/>
                  </a:lnTo>
                  <a:lnTo>
                    <a:pt x="4" y="16"/>
                  </a:lnTo>
                  <a:lnTo>
                    <a:pt x="7" y="19"/>
                  </a:lnTo>
                  <a:lnTo>
                    <a:pt x="10" y="19"/>
                  </a:lnTo>
                  <a:lnTo>
                    <a:pt x="10" y="19"/>
                  </a:lnTo>
                  <a:lnTo>
                    <a:pt x="15" y="19"/>
                  </a:lnTo>
                  <a:lnTo>
                    <a:pt x="18" y="16"/>
                  </a:lnTo>
                  <a:lnTo>
                    <a:pt x="20" y="14"/>
                  </a:lnTo>
                  <a:lnTo>
                    <a:pt x="20" y="9"/>
                  </a:lnTo>
                  <a:lnTo>
                    <a:pt x="20" y="9"/>
                  </a:lnTo>
                  <a:lnTo>
                    <a:pt x="20" y="5"/>
                  </a:lnTo>
                  <a:lnTo>
                    <a:pt x="18" y="3"/>
                  </a:lnTo>
                  <a:lnTo>
                    <a:pt x="15" y="0"/>
                  </a:lnTo>
                  <a:lnTo>
                    <a:pt x="11" y="0"/>
                  </a:lnTo>
                  <a:lnTo>
                    <a:pt x="11" y="0"/>
                  </a:lnTo>
                  <a:lnTo>
                    <a:pt x="8" y="0"/>
                  </a:lnTo>
                  <a:lnTo>
                    <a:pt x="4" y="3"/>
                  </a:lnTo>
                  <a:lnTo>
                    <a:pt x="2" y="7"/>
                  </a:lnTo>
                  <a:lnTo>
                    <a:pt x="0" y="10"/>
                  </a:lnTo>
                  <a:lnTo>
                    <a:pt x="0" y="10"/>
                  </a:lnTo>
                  <a:close/>
                </a:path>
              </a:pathLst>
            </a:custGeom>
            <a:solidFill>
              <a:srgbClr val="4A52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77">
              <a:extLst>
                <a:ext uri="{FF2B5EF4-FFF2-40B4-BE49-F238E27FC236}">
                  <a16:creationId xmlns:a16="http://schemas.microsoft.com/office/drawing/2014/main" id="{F36752FC-707D-4140-9436-5EBAD5AEA446}"/>
                </a:ext>
              </a:extLst>
            </p:cNvPr>
            <p:cNvSpPr>
              <a:spLocks/>
            </p:cNvSpPr>
            <p:nvPr userDrawn="1"/>
          </p:nvSpPr>
          <p:spPr bwMode="auto">
            <a:xfrm>
              <a:off x="-2312987" y="5853113"/>
              <a:ext cx="30163" cy="30163"/>
            </a:xfrm>
            <a:custGeom>
              <a:avLst/>
              <a:gdLst>
                <a:gd name="T0" fmla="*/ 0 w 19"/>
                <a:gd name="T1" fmla="*/ 10 h 19"/>
                <a:gd name="T2" fmla="*/ 0 w 19"/>
                <a:gd name="T3" fmla="*/ 10 h 19"/>
                <a:gd name="T4" fmla="*/ 1 w 19"/>
                <a:gd name="T5" fmla="*/ 14 h 19"/>
                <a:gd name="T6" fmla="*/ 4 w 19"/>
                <a:gd name="T7" fmla="*/ 16 h 19"/>
                <a:gd name="T8" fmla="*/ 6 w 19"/>
                <a:gd name="T9" fmla="*/ 19 h 19"/>
                <a:gd name="T10" fmla="*/ 10 w 19"/>
                <a:gd name="T11" fmla="*/ 19 h 19"/>
                <a:gd name="T12" fmla="*/ 10 w 19"/>
                <a:gd name="T13" fmla="*/ 19 h 19"/>
                <a:gd name="T14" fmla="*/ 13 w 19"/>
                <a:gd name="T15" fmla="*/ 19 h 19"/>
                <a:gd name="T16" fmla="*/ 17 w 19"/>
                <a:gd name="T17" fmla="*/ 16 h 19"/>
                <a:gd name="T18" fmla="*/ 18 w 19"/>
                <a:gd name="T19" fmla="*/ 14 h 19"/>
                <a:gd name="T20" fmla="*/ 19 w 19"/>
                <a:gd name="T21" fmla="*/ 10 h 19"/>
                <a:gd name="T22" fmla="*/ 19 w 19"/>
                <a:gd name="T23" fmla="*/ 10 h 19"/>
                <a:gd name="T24" fmla="*/ 19 w 19"/>
                <a:gd name="T25" fmla="*/ 5 h 19"/>
                <a:gd name="T26" fmla="*/ 17 w 19"/>
                <a:gd name="T27" fmla="*/ 3 h 19"/>
                <a:gd name="T28" fmla="*/ 15 w 19"/>
                <a:gd name="T29" fmla="*/ 0 h 19"/>
                <a:gd name="T30" fmla="*/ 11 w 19"/>
                <a:gd name="T31" fmla="*/ 0 h 19"/>
                <a:gd name="T32" fmla="*/ 11 w 19"/>
                <a:gd name="T33" fmla="*/ 0 h 19"/>
                <a:gd name="T34" fmla="*/ 6 w 19"/>
                <a:gd name="T35" fmla="*/ 0 h 19"/>
                <a:gd name="T36" fmla="*/ 4 w 19"/>
                <a:gd name="T37" fmla="*/ 3 h 19"/>
                <a:gd name="T38" fmla="*/ 1 w 19"/>
                <a:gd name="T39" fmla="*/ 5 h 19"/>
                <a:gd name="T40" fmla="*/ 0 w 19"/>
                <a:gd name="T41" fmla="*/ 10 h 19"/>
                <a:gd name="T42" fmla="*/ 0 w 19"/>
                <a:gd name="T43"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 h="19">
                  <a:moveTo>
                    <a:pt x="0" y="10"/>
                  </a:moveTo>
                  <a:lnTo>
                    <a:pt x="0" y="10"/>
                  </a:lnTo>
                  <a:lnTo>
                    <a:pt x="1" y="14"/>
                  </a:lnTo>
                  <a:lnTo>
                    <a:pt x="4" y="16"/>
                  </a:lnTo>
                  <a:lnTo>
                    <a:pt x="6" y="19"/>
                  </a:lnTo>
                  <a:lnTo>
                    <a:pt x="10" y="19"/>
                  </a:lnTo>
                  <a:lnTo>
                    <a:pt x="10" y="19"/>
                  </a:lnTo>
                  <a:lnTo>
                    <a:pt x="13" y="19"/>
                  </a:lnTo>
                  <a:lnTo>
                    <a:pt x="17" y="16"/>
                  </a:lnTo>
                  <a:lnTo>
                    <a:pt x="18" y="14"/>
                  </a:lnTo>
                  <a:lnTo>
                    <a:pt x="19" y="10"/>
                  </a:lnTo>
                  <a:lnTo>
                    <a:pt x="19" y="10"/>
                  </a:lnTo>
                  <a:lnTo>
                    <a:pt x="19" y="5"/>
                  </a:lnTo>
                  <a:lnTo>
                    <a:pt x="17" y="3"/>
                  </a:lnTo>
                  <a:lnTo>
                    <a:pt x="15" y="0"/>
                  </a:lnTo>
                  <a:lnTo>
                    <a:pt x="11" y="0"/>
                  </a:lnTo>
                  <a:lnTo>
                    <a:pt x="11" y="0"/>
                  </a:lnTo>
                  <a:lnTo>
                    <a:pt x="6" y="0"/>
                  </a:lnTo>
                  <a:lnTo>
                    <a:pt x="4" y="3"/>
                  </a:lnTo>
                  <a:lnTo>
                    <a:pt x="1" y="5"/>
                  </a:lnTo>
                  <a:lnTo>
                    <a:pt x="0" y="10"/>
                  </a:lnTo>
                  <a:lnTo>
                    <a:pt x="0" y="10"/>
                  </a:lnTo>
                  <a:close/>
                </a:path>
              </a:pathLst>
            </a:custGeom>
            <a:solidFill>
              <a:srgbClr val="4A52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78">
              <a:extLst>
                <a:ext uri="{FF2B5EF4-FFF2-40B4-BE49-F238E27FC236}">
                  <a16:creationId xmlns:a16="http://schemas.microsoft.com/office/drawing/2014/main" id="{4F16A205-5674-4632-AAAF-98FDB9B365DC}"/>
                </a:ext>
              </a:extLst>
            </p:cNvPr>
            <p:cNvSpPr>
              <a:spLocks/>
            </p:cNvSpPr>
            <p:nvPr userDrawn="1"/>
          </p:nvSpPr>
          <p:spPr bwMode="auto">
            <a:xfrm>
              <a:off x="-2179637" y="5853113"/>
              <a:ext cx="31750" cy="30163"/>
            </a:xfrm>
            <a:custGeom>
              <a:avLst/>
              <a:gdLst>
                <a:gd name="T0" fmla="*/ 0 w 20"/>
                <a:gd name="T1" fmla="*/ 9 h 19"/>
                <a:gd name="T2" fmla="*/ 0 w 20"/>
                <a:gd name="T3" fmla="*/ 9 h 19"/>
                <a:gd name="T4" fmla="*/ 0 w 20"/>
                <a:gd name="T5" fmla="*/ 14 h 19"/>
                <a:gd name="T6" fmla="*/ 3 w 20"/>
                <a:gd name="T7" fmla="*/ 16 h 19"/>
                <a:gd name="T8" fmla="*/ 5 w 20"/>
                <a:gd name="T9" fmla="*/ 19 h 19"/>
                <a:gd name="T10" fmla="*/ 9 w 20"/>
                <a:gd name="T11" fmla="*/ 19 h 19"/>
                <a:gd name="T12" fmla="*/ 9 w 20"/>
                <a:gd name="T13" fmla="*/ 19 h 19"/>
                <a:gd name="T14" fmla="*/ 14 w 20"/>
                <a:gd name="T15" fmla="*/ 19 h 19"/>
                <a:gd name="T16" fmla="*/ 16 w 20"/>
                <a:gd name="T17" fmla="*/ 16 h 19"/>
                <a:gd name="T18" fmla="*/ 19 w 20"/>
                <a:gd name="T19" fmla="*/ 14 h 19"/>
                <a:gd name="T20" fmla="*/ 20 w 20"/>
                <a:gd name="T21" fmla="*/ 9 h 19"/>
                <a:gd name="T22" fmla="*/ 20 w 20"/>
                <a:gd name="T23" fmla="*/ 9 h 19"/>
                <a:gd name="T24" fmla="*/ 19 w 20"/>
                <a:gd name="T25" fmla="*/ 5 h 19"/>
                <a:gd name="T26" fmla="*/ 17 w 20"/>
                <a:gd name="T27" fmla="*/ 3 h 19"/>
                <a:gd name="T28" fmla="*/ 14 w 20"/>
                <a:gd name="T29" fmla="*/ 0 h 19"/>
                <a:gd name="T30" fmla="*/ 11 w 20"/>
                <a:gd name="T31" fmla="*/ 0 h 19"/>
                <a:gd name="T32" fmla="*/ 11 w 20"/>
                <a:gd name="T33" fmla="*/ 0 h 19"/>
                <a:gd name="T34" fmla="*/ 6 w 20"/>
                <a:gd name="T35" fmla="*/ 0 h 19"/>
                <a:gd name="T36" fmla="*/ 3 w 20"/>
                <a:gd name="T37" fmla="*/ 3 h 19"/>
                <a:gd name="T38" fmla="*/ 0 w 20"/>
                <a:gd name="T39" fmla="*/ 5 h 19"/>
                <a:gd name="T40" fmla="*/ 0 w 20"/>
                <a:gd name="T41" fmla="*/ 9 h 19"/>
                <a:gd name="T42" fmla="*/ 0 w 20"/>
                <a:gd name="T43"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19">
                  <a:moveTo>
                    <a:pt x="0" y="9"/>
                  </a:moveTo>
                  <a:lnTo>
                    <a:pt x="0" y="9"/>
                  </a:lnTo>
                  <a:lnTo>
                    <a:pt x="0" y="14"/>
                  </a:lnTo>
                  <a:lnTo>
                    <a:pt x="3" y="16"/>
                  </a:lnTo>
                  <a:lnTo>
                    <a:pt x="5" y="19"/>
                  </a:lnTo>
                  <a:lnTo>
                    <a:pt x="9" y="19"/>
                  </a:lnTo>
                  <a:lnTo>
                    <a:pt x="9" y="19"/>
                  </a:lnTo>
                  <a:lnTo>
                    <a:pt x="14" y="19"/>
                  </a:lnTo>
                  <a:lnTo>
                    <a:pt x="16" y="16"/>
                  </a:lnTo>
                  <a:lnTo>
                    <a:pt x="19" y="14"/>
                  </a:lnTo>
                  <a:lnTo>
                    <a:pt x="20" y="9"/>
                  </a:lnTo>
                  <a:lnTo>
                    <a:pt x="20" y="9"/>
                  </a:lnTo>
                  <a:lnTo>
                    <a:pt x="19" y="5"/>
                  </a:lnTo>
                  <a:lnTo>
                    <a:pt x="17" y="3"/>
                  </a:lnTo>
                  <a:lnTo>
                    <a:pt x="14" y="0"/>
                  </a:lnTo>
                  <a:lnTo>
                    <a:pt x="11" y="0"/>
                  </a:lnTo>
                  <a:lnTo>
                    <a:pt x="11" y="0"/>
                  </a:lnTo>
                  <a:lnTo>
                    <a:pt x="6" y="0"/>
                  </a:lnTo>
                  <a:lnTo>
                    <a:pt x="3" y="3"/>
                  </a:lnTo>
                  <a:lnTo>
                    <a:pt x="0" y="5"/>
                  </a:lnTo>
                  <a:lnTo>
                    <a:pt x="0" y="9"/>
                  </a:lnTo>
                  <a:lnTo>
                    <a:pt x="0" y="9"/>
                  </a:lnTo>
                  <a:close/>
                </a:path>
              </a:pathLst>
            </a:custGeom>
            <a:solidFill>
              <a:srgbClr val="4A52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80">
              <a:extLst>
                <a:ext uri="{FF2B5EF4-FFF2-40B4-BE49-F238E27FC236}">
                  <a16:creationId xmlns:a16="http://schemas.microsoft.com/office/drawing/2014/main" id="{E93E9602-4AE8-4608-9D1E-9E8B54634DFA}"/>
                </a:ext>
              </a:extLst>
            </p:cNvPr>
            <p:cNvSpPr>
              <a:spLocks noEditPoints="1"/>
            </p:cNvSpPr>
            <p:nvPr userDrawn="1"/>
          </p:nvSpPr>
          <p:spPr bwMode="auto">
            <a:xfrm>
              <a:off x="-2236787" y="5451475"/>
              <a:ext cx="61913" cy="98425"/>
            </a:xfrm>
            <a:custGeom>
              <a:avLst/>
              <a:gdLst>
                <a:gd name="T0" fmla="*/ 0 w 39"/>
                <a:gd name="T1" fmla="*/ 31 h 62"/>
                <a:gd name="T2" fmla="*/ 0 w 39"/>
                <a:gd name="T3" fmla="*/ 8 h 62"/>
                <a:gd name="T4" fmla="*/ 1 w 39"/>
                <a:gd name="T5" fmla="*/ 2 h 62"/>
                <a:gd name="T6" fmla="*/ 7 w 39"/>
                <a:gd name="T7" fmla="*/ 0 h 62"/>
                <a:gd name="T8" fmla="*/ 17 w 39"/>
                <a:gd name="T9" fmla="*/ 0 h 62"/>
                <a:gd name="T10" fmla="*/ 22 w 39"/>
                <a:gd name="T11" fmla="*/ 0 h 62"/>
                <a:gd name="T12" fmla="*/ 28 w 39"/>
                <a:gd name="T13" fmla="*/ 4 h 62"/>
                <a:gd name="T14" fmla="*/ 33 w 39"/>
                <a:gd name="T15" fmla="*/ 10 h 62"/>
                <a:gd name="T16" fmla="*/ 34 w 39"/>
                <a:gd name="T17" fmla="*/ 19 h 62"/>
                <a:gd name="T18" fmla="*/ 33 w 39"/>
                <a:gd name="T19" fmla="*/ 24 h 62"/>
                <a:gd name="T20" fmla="*/ 34 w 39"/>
                <a:gd name="T21" fmla="*/ 30 h 62"/>
                <a:gd name="T22" fmla="*/ 37 w 39"/>
                <a:gd name="T23" fmla="*/ 33 h 62"/>
                <a:gd name="T24" fmla="*/ 39 w 39"/>
                <a:gd name="T25" fmla="*/ 44 h 62"/>
                <a:gd name="T26" fmla="*/ 37 w 39"/>
                <a:gd name="T27" fmla="*/ 51 h 62"/>
                <a:gd name="T28" fmla="*/ 30 w 39"/>
                <a:gd name="T29" fmla="*/ 59 h 62"/>
                <a:gd name="T30" fmla="*/ 19 w 39"/>
                <a:gd name="T31" fmla="*/ 62 h 62"/>
                <a:gd name="T32" fmla="*/ 6 w 39"/>
                <a:gd name="T33" fmla="*/ 62 h 62"/>
                <a:gd name="T34" fmla="*/ 3 w 39"/>
                <a:gd name="T35" fmla="*/ 62 h 62"/>
                <a:gd name="T36" fmla="*/ 0 w 39"/>
                <a:gd name="T37" fmla="*/ 58 h 62"/>
                <a:gd name="T38" fmla="*/ 0 w 39"/>
                <a:gd name="T39" fmla="*/ 55 h 62"/>
                <a:gd name="T40" fmla="*/ 0 w 39"/>
                <a:gd name="T41" fmla="*/ 31 h 62"/>
                <a:gd name="T42" fmla="*/ 11 w 39"/>
                <a:gd name="T43" fmla="*/ 35 h 62"/>
                <a:gd name="T44" fmla="*/ 11 w 39"/>
                <a:gd name="T45" fmla="*/ 49 h 62"/>
                <a:gd name="T46" fmla="*/ 12 w 39"/>
                <a:gd name="T47" fmla="*/ 51 h 62"/>
                <a:gd name="T48" fmla="*/ 15 w 39"/>
                <a:gd name="T49" fmla="*/ 51 h 62"/>
                <a:gd name="T50" fmla="*/ 25 w 39"/>
                <a:gd name="T51" fmla="*/ 48 h 62"/>
                <a:gd name="T52" fmla="*/ 29 w 39"/>
                <a:gd name="T53" fmla="*/ 42 h 62"/>
                <a:gd name="T54" fmla="*/ 26 w 39"/>
                <a:gd name="T55" fmla="*/ 37 h 62"/>
                <a:gd name="T56" fmla="*/ 18 w 39"/>
                <a:gd name="T57" fmla="*/ 35 h 62"/>
                <a:gd name="T58" fmla="*/ 11 w 39"/>
                <a:gd name="T59" fmla="*/ 35 h 62"/>
                <a:gd name="T60" fmla="*/ 11 w 39"/>
                <a:gd name="T61" fmla="*/ 25 h 62"/>
                <a:gd name="T62" fmla="*/ 22 w 39"/>
                <a:gd name="T63" fmla="*/ 20 h 62"/>
                <a:gd name="T64" fmla="*/ 23 w 39"/>
                <a:gd name="T65" fmla="*/ 18 h 62"/>
                <a:gd name="T66" fmla="*/ 22 w 39"/>
                <a:gd name="T67" fmla="*/ 14 h 62"/>
                <a:gd name="T68" fmla="*/ 11 w 39"/>
                <a:gd name="T69" fmla="*/ 9 h 62"/>
                <a:gd name="T70" fmla="*/ 11 w 39"/>
                <a:gd name="T71" fmla="*/ 25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 h="62">
                  <a:moveTo>
                    <a:pt x="0" y="31"/>
                  </a:moveTo>
                  <a:lnTo>
                    <a:pt x="0" y="31"/>
                  </a:lnTo>
                  <a:lnTo>
                    <a:pt x="0" y="8"/>
                  </a:lnTo>
                  <a:lnTo>
                    <a:pt x="0" y="8"/>
                  </a:lnTo>
                  <a:lnTo>
                    <a:pt x="0" y="4"/>
                  </a:lnTo>
                  <a:lnTo>
                    <a:pt x="1" y="2"/>
                  </a:lnTo>
                  <a:lnTo>
                    <a:pt x="3" y="0"/>
                  </a:lnTo>
                  <a:lnTo>
                    <a:pt x="7" y="0"/>
                  </a:lnTo>
                  <a:lnTo>
                    <a:pt x="7" y="0"/>
                  </a:lnTo>
                  <a:lnTo>
                    <a:pt x="17" y="0"/>
                  </a:lnTo>
                  <a:lnTo>
                    <a:pt x="17" y="0"/>
                  </a:lnTo>
                  <a:lnTo>
                    <a:pt x="22" y="0"/>
                  </a:lnTo>
                  <a:lnTo>
                    <a:pt x="25" y="3"/>
                  </a:lnTo>
                  <a:lnTo>
                    <a:pt x="28" y="4"/>
                  </a:lnTo>
                  <a:lnTo>
                    <a:pt x="31" y="8"/>
                  </a:lnTo>
                  <a:lnTo>
                    <a:pt x="33" y="10"/>
                  </a:lnTo>
                  <a:lnTo>
                    <a:pt x="34" y="14"/>
                  </a:lnTo>
                  <a:lnTo>
                    <a:pt x="34" y="19"/>
                  </a:lnTo>
                  <a:lnTo>
                    <a:pt x="33" y="24"/>
                  </a:lnTo>
                  <a:lnTo>
                    <a:pt x="33" y="24"/>
                  </a:lnTo>
                  <a:lnTo>
                    <a:pt x="33" y="26"/>
                  </a:lnTo>
                  <a:lnTo>
                    <a:pt x="34" y="30"/>
                  </a:lnTo>
                  <a:lnTo>
                    <a:pt x="34" y="30"/>
                  </a:lnTo>
                  <a:lnTo>
                    <a:pt x="37" y="33"/>
                  </a:lnTo>
                  <a:lnTo>
                    <a:pt x="39" y="40"/>
                  </a:lnTo>
                  <a:lnTo>
                    <a:pt x="39" y="44"/>
                  </a:lnTo>
                  <a:lnTo>
                    <a:pt x="37" y="51"/>
                  </a:lnTo>
                  <a:lnTo>
                    <a:pt x="37" y="51"/>
                  </a:lnTo>
                  <a:lnTo>
                    <a:pt x="35" y="55"/>
                  </a:lnTo>
                  <a:lnTo>
                    <a:pt x="30" y="59"/>
                  </a:lnTo>
                  <a:lnTo>
                    <a:pt x="25" y="60"/>
                  </a:lnTo>
                  <a:lnTo>
                    <a:pt x="19" y="62"/>
                  </a:lnTo>
                  <a:lnTo>
                    <a:pt x="19" y="62"/>
                  </a:lnTo>
                  <a:lnTo>
                    <a:pt x="6" y="62"/>
                  </a:lnTo>
                  <a:lnTo>
                    <a:pt x="6" y="62"/>
                  </a:lnTo>
                  <a:lnTo>
                    <a:pt x="3" y="62"/>
                  </a:lnTo>
                  <a:lnTo>
                    <a:pt x="1" y="60"/>
                  </a:lnTo>
                  <a:lnTo>
                    <a:pt x="0" y="58"/>
                  </a:lnTo>
                  <a:lnTo>
                    <a:pt x="0" y="55"/>
                  </a:lnTo>
                  <a:lnTo>
                    <a:pt x="0" y="55"/>
                  </a:lnTo>
                  <a:lnTo>
                    <a:pt x="0" y="31"/>
                  </a:lnTo>
                  <a:lnTo>
                    <a:pt x="0" y="31"/>
                  </a:lnTo>
                  <a:close/>
                  <a:moveTo>
                    <a:pt x="11" y="35"/>
                  </a:moveTo>
                  <a:lnTo>
                    <a:pt x="11" y="35"/>
                  </a:lnTo>
                  <a:lnTo>
                    <a:pt x="9" y="44"/>
                  </a:lnTo>
                  <a:lnTo>
                    <a:pt x="11" y="49"/>
                  </a:lnTo>
                  <a:lnTo>
                    <a:pt x="11" y="51"/>
                  </a:lnTo>
                  <a:lnTo>
                    <a:pt x="12" y="51"/>
                  </a:lnTo>
                  <a:lnTo>
                    <a:pt x="15" y="51"/>
                  </a:lnTo>
                  <a:lnTo>
                    <a:pt x="15" y="51"/>
                  </a:lnTo>
                  <a:lnTo>
                    <a:pt x="22" y="51"/>
                  </a:lnTo>
                  <a:lnTo>
                    <a:pt x="25" y="48"/>
                  </a:lnTo>
                  <a:lnTo>
                    <a:pt x="28" y="46"/>
                  </a:lnTo>
                  <a:lnTo>
                    <a:pt x="29" y="42"/>
                  </a:lnTo>
                  <a:lnTo>
                    <a:pt x="29" y="42"/>
                  </a:lnTo>
                  <a:lnTo>
                    <a:pt x="26" y="37"/>
                  </a:lnTo>
                  <a:lnTo>
                    <a:pt x="24" y="35"/>
                  </a:lnTo>
                  <a:lnTo>
                    <a:pt x="18" y="35"/>
                  </a:lnTo>
                  <a:lnTo>
                    <a:pt x="11" y="35"/>
                  </a:lnTo>
                  <a:lnTo>
                    <a:pt x="11" y="35"/>
                  </a:lnTo>
                  <a:close/>
                  <a:moveTo>
                    <a:pt x="11" y="25"/>
                  </a:moveTo>
                  <a:lnTo>
                    <a:pt x="11" y="25"/>
                  </a:lnTo>
                  <a:lnTo>
                    <a:pt x="17" y="22"/>
                  </a:lnTo>
                  <a:lnTo>
                    <a:pt x="22" y="20"/>
                  </a:lnTo>
                  <a:lnTo>
                    <a:pt x="22" y="20"/>
                  </a:lnTo>
                  <a:lnTo>
                    <a:pt x="23" y="18"/>
                  </a:lnTo>
                  <a:lnTo>
                    <a:pt x="22" y="14"/>
                  </a:lnTo>
                  <a:lnTo>
                    <a:pt x="22" y="14"/>
                  </a:lnTo>
                  <a:lnTo>
                    <a:pt x="17" y="11"/>
                  </a:lnTo>
                  <a:lnTo>
                    <a:pt x="11" y="9"/>
                  </a:lnTo>
                  <a:lnTo>
                    <a:pt x="11" y="9"/>
                  </a:lnTo>
                  <a:lnTo>
                    <a:pt x="11" y="25"/>
                  </a:lnTo>
                  <a:lnTo>
                    <a:pt x="11" y="25"/>
                  </a:lnTo>
                  <a:close/>
                </a:path>
              </a:pathLst>
            </a:custGeom>
            <a:solidFill>
              <a:srgbClr val="5486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81">
              <a:extLst>
                <a:ext uri="{FF2B5EF4-FFF2-40B4-BE49-F238E27FC236}">
                  <a16:creationId xmlns:a16="http://schemas.microsoft.com/office/drawing/2014/main" id="{B675553D-9092-4022-8920-F84F3CDD7731}"/>
                </a:ext>
              </a:extLst>
            </p:cNvPr>
            <p:cNvSpPr>
              <a:spLocks/>
            </p:cNvSpPr>
            <p:nvPr userDrawn="1"/>
          </p:nvSpPr>
          <p:spPr bwMode="auto">
            <a:xfrm>
              <a:off x="-1947862" y="5529263"/>
              <a:ext cx="85725" cy="85725"/>
            </a:xfrm>
            <a:custGeom>
              <a:avLst/>
              <a:gdLst>
                <a:gd name="T0" fmla="*/ 22 w 54"/>
                <a:gd name="T1" fmla="*/ 32 h 54"/>
                <a:gd name="T2" fmla="*/ 22 w 54"/>
                <a:gd name="T3" fmla="*/ 32 h 54"/>
                <a:gd name="T4" fmla="*/ 13 w 54"/>
                <a:gd name="T5" fmla="*/ 32 h 54"/>
                <a:gd name="T6" fmla="*/ 6 w 54"/>
                <a:gd name="T7" fmla="*/ 31 h 54"/>
                <a:gd name="T8" fmla="*/ 6 w 54"/>
                <a:gd name="T9" fmla="*/ 31 h 54"/>
                <a:gd name="T10" fmla="*/ 2 w 54"/>
                <a:gd name="T11" fmla="*/ 30 h 54"/>
                <a:gd name="T12" fmla="*/ 0 w 54"/>
                <a:gd name="T13" fmla="*/ 27 h 54"/>
                <a:gd name="T14" fmla="*/ 0 w 54"/>
                <a:gd name="T15" fmla="*/ 27 h 54"/>
                <a:gd name="T16" fmla="*/ 2 w 54"/>
                <a:gd name="T17" fmla="*/ 25 h 54"/>
                <a:gd name="T18" fmla="*/ 6 w 54"/>
                <a:gd name="T19" fmla="*/ 22 h 54"/>
                <a:gd name="T20" fmla="*/ 6 w 54"/>
                <a:gd name="T21" fmla="*/ 22 h 54"/>
                <a:gd name="T22" fmla="*/ 13 w 54"/>
                <a:gd name="T23" fmla="*/ 22 h 54"/>
                <a:gd name="T24" fmla="*/ 22 w 54"/>
                <a:gd name="T25" fmla="*/ 22 h 54"/>
                <a:gd name="T26" fmla="*/ 22 w 54"/>
                <a:gd name="T27" fmla="*/ 22 h 54"/>
                <a:gd name="T28" fmla="*/ 22 w 54"/>
                <a:gd name="T29" fmla="*/ 14 h 54"/>
                <a:gd name="T30" fmla="*/ 22 w 54"/>
                <a:gd name="T31" fmla="*/ 5 h 54"/>
                <a:gd name="T32" fmla="*/ 22 w 54"/>
                <a:gd name="T33" fmla="*/ 5 h 54"/>
                <a:gd name="T34" fmla="*/ 24 w 54"/>
                <a:gd name="T35" fmla="*/ 3 h 54"/>
                <a:gd name="T36" fmla="*/ 27 w 54"/>
                <a:gd name="T37" fmla="*/ 0 h 54"/>
                <a:gd name="T38" fmla="*/ 27 w 54"/>
                <a:gd name="T39" fmla="*/ 0 h 54"/>
                <a:gd name="T40" fmla="*/ 29 w 54"/>
                <a:gd name="T41" fmla="*/ 0 h 54"/>
                <a:gd name="T42" fmla="*/ 30 w 54"/>
                <a:gd name="T43" fmla="*/ 2 h 54"/>
                <a:gd name="T44" fmla="*/ 32 w 54"/>
                <a:gd name="T45" fmla="*/ 4 h 54"/>
                <a:gd name="T46" fmla="*/ 32 w 54"/>
                <a:gd name="T47" fmla="*/ 6 h 54"/>
                <a:gd name="T48" fmla="*/ 32 w 54"/>
                <a:gd name="T49" fmla="*/ 6 h 54"/>
                <a:gd name="T50" fmla="*/ 32 w 54"/>
                <a:gd name="T51" fmla="*/ 22 h 54"/>
                <a:gd name="T52" fmla="*/ 32 w 54"/>
                <a:gd name="T53" fmla="*/ 22 h 54"/>
                <a:gd name="T54" fmla="*/ 40 w 54"/>
                <a:gd name="T55" fmla="*/ 22 h 54"/>
                <a:gd name="T56" fmla="*/ 47 w 54"/>
                <a:gd name="T57" fmla="*/ 22 h 54"/>
                <a:gd name="T58" fmla="*/ 47 w 54"/>
                <a:gd name="T59" fmla="*/ 22 h 54"/>
                <a:gd name="T60" fmla="*/ 51 w 54"/>
                <a:gd name="T61" fmla="*/ 24 h 54"/>
                <a:gd name="T62" fmla="*/ 54 w 54"/>
                <a:gd name="T63" fmla="*/ 27 h 54"/>
                <a:gd name="T64" fmla="*/ 54 w 54"/>
                <a:gd name="T65" fmla="*/ 27 h 54"/>
                <a:gd name="T66" fmla="*/ 54 w 54"/>
                <a:gd name="T67" fmla="*/ 30 h 54"/>
                <a:gd name="T68" fmla="*/ 52 w 54"/>
                <a:gd name="T69" fmla="*/ 31 h 54"/>
                <a:gd name="T70" fmla="*/ 47 w 54"/>
                <a:gd name="T71" fmla="*/ 32 h 54"/>
                <a:gd name="T72" fmla="*/ 47 w 54"/>
                <a:gd name="T73" fmla="*/ 32 h 54"/>
                <a:gd name="T74" fmla="*/ 32 w 54"/>
                <a:gd name="T75" fmla="*/ 32 h 54"/>
                <a:gd name="T76" fmla="*/ 32 w 54"/>
                <a:gd name="T77" fmla="*/ 32 h 54"/>
                <a:gd name="T78" fmla="*/ 32 w 54"/>
                <a:gd name="T79" fmla="*/ 39 h 54"/>
                <a:gd name="T80" fmla="*/ 32 w 54"/>
                <a:gd name="T81" fmla="*/ 48 h 54"/>
                <a:gd name="T82" fmla="*/ 32 w 54"/>
                <a:gd name="T83" fmla="*/ 48 h 54"/>
                <a:gd name="T84" fmla="*/ 30 w 54"/>
                <a:gd name="T85" fmla="*/ 52 h 54"/>
                <a:gd name="T86" fmla="*/ 27 w 54"/>
                <a:gd name="T87" fmla="*/ 54 h 54"/>
                <a:gd name="T88" fmla="*/ 27 w 54"/>
                <a:gd name="T89" fmla="*/ 54 h 54"/>
                <a:gd name="T90" fmla="*/ 24 w 54"/>
                <a:gd name="T91" fmla="*/ 54 h 54"/>
                <a:gd name="T92" fmla="*/ 23 w 54"/>
                <a:gd name="T93" fmla="*/ 53 h 54"/>
                <a:gd name="T94" fmla="*/ 22 w 54"/>
                <a:gd name="T95" fmla="*/ 50 h 54"/>
                <a:gd name="T96" fmla="*/ 22 w 54"/>
                <a:gd name="T97" fmla="*/ 48 h 54"/>
                <a:gd name="T98" fmla="*/ 22 w 54"/>
                <a:gd name="T99" fmla="*/ 48 h 54"/>
                <a:gd name="T100" fmla="*/ 22 w 54"/>
                <a:gd name="T101" fmla="*/ 32 h 54"/>
                <a:gd name="T102" fmla="*/ 22 w 54"/>
                <a:gd name="T103" fmla="*/ 3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4" h="54">
                  <a:moveTo>
                    <a:pt x="22" y="32"/>
                  </a:moveTo>
                  <a:lnTo>
                    <a:pt x="22" y="32"/>
                  </a:lnTo>
                  <a:lnTo>
                    <a:pt x="13" y="32"/>
                  </a:lnTo>
                  <a:lnTo>
                    <a:pt x="6" y="31"/>
                  </a:lnTo>
                  <a:lnTo>
                    <a:pt x="6" y="31"/>
                  </a:lnTo>
                  <a:lnTo>
                    <a:pt x="2" y="30"/>
                  </a:lnTo>
                  <a:lnTo>
                    <a:pt x="0" y="27"/>
                  </a:lnTo>
                  <a:lnTo>
                    <a:pt x="0" y="27"/>
                  </a:lnTo>
                  <a:lnTo>
                    <a:pt x="2" y="25"/>
                  </a:lnTo>
                  <a:lnTo>
                    <a:pt x="6" y="22"/>
                  </a:lnTo>
                  <a:lnTo>
                    <a:pt x="6" y="22"/>
                  </a:lnTo>
                  <a:lnTo>
                    <a:pt x="13" y="22"/>
                  </a:lnTo>
                  <a:lnTo>
                    <a:pt x="22" y="22"/>
                  </a:lnTo>
                  <a:lnTo>
                    <a:pt x="22" y="22"/>
                  </a:lnTo>
                  <a:lnTo>
                    <a:pt x="22" y="14"/>
                  </a:lnTo>
                  <a:lnTo>
                    <a:pt x="22" y="5"/>
                  </a:lnTo>
                  <a:lnTo>
                    <a:pt x="22" y="5"/>
                  </a:lnTo>
                  <a:lnTo>
                    <a:pt x="24" y="3"/>
                  </a:lnTo>
                  <a:lnTo>
                    <a:pt x="27" y="0"/>
                  </a:lnTo>
                  <a:lnTo>
                    <a:pt x="27" y="0"/>
                  </a:lnTo>
                  <a:lnTo>
                    <a:pt x="29" y="0"/>
                  </a:lnTo>
                  <a:lnTo>
                    <a:pt x="30" y="2"/>
                  </a:lnTo>
                  <a:lnTo>
                    <a:pt x="32" y="4"/>
                  </a:lnTo>
                  <a:lnTo>
                    <a:pt x="32" y="6"/>
                  </a:lnTo>
                  <a:lnTo>
                    <a:pt x="32" y="6"/>
                  </a:lnTo>
                  <a:lnTo>
                    <a:pt x="32" y="22"/>
                  </a:lnTo>
                  <a:lnTo>
                    <a:pt x="32" y="22"/>
                  </a:lnTo>
                  <a:lnTo>
                    <a:pt x="40" y="22"/>
                  </a:lnTo>
                  <a:lnTo>
                    <a:pt x="47" y="22"/>
                  </a:lnTo>
                  <a:lnTo>
                    <a:pt x="47" y="22"/>
                  </a:lnTo>
                  <a:lnTo>
                    <a:pt x="51" y="24"/>
                  </a:lnTo>
                  <a:lnTo>
                    <a:pt x="54" y="27"/>
                  </a:lnTo>
                  <a:lnTo>
                    <a:pt x="54" y="27"/>
                  </a:lnTo>
                  <a:lnTo>
                    <a:pt x="54" y="30"/>
                  </a:lnTo>
                  <a:lnTo>
                    <a:pt x="52" y="31"/>
                  </a:lnTo>
                  <a:lnTo>
                    <a:pt x="47" y="32"/>
                  </a:lnTo>
                  <a:lnTo>
                    <a:pt x="47" y="32"/>
                  </a:lnTo>
                  <a:lnTo>
                    <a:pt x="32" y="32"/>
                  </a:lnTo>
                  <a:lnTo>
                    <a:pt x="32" y="32"/>
                  </a:lnTo>
                  <a:lnTo>
                    <a:pt x="32" y="39"/>
                  </a:lnTo>
                  <a:lnTo>
                    <a:pt x="32" y="48"/>
                  </a:lnTo>
                  <a:lnTo>
                    <a:pt x="32" y="48"/>
                  </a:lnTo>
                  <a:lnTo>
                    <a:pt x="30" y="52"/>
                  </a:lnTo>
                  <a:lnTo>
                    <a:pt x="27" y="54"/>
                  </a:lnTo>
                  <a:lnTo>
                    <a:pt x="27" y="54"/>
                  </a:lnTo>
                  <a:lnTo>
                    <a:pt x="24" y="54"/>
                  </a:lnTo>
                  <a:lnTo>
                    <a:pt x="23" y="53"/>
                  </a:lnTo>
                  <a:lnTo>
                    <a:pt x="22" y="50"/>
                  </a:lnTo>
                  <a:lnTo>
                    <a:pt x="22" y="48"/>
                  </a:lnTo>
                  <a:lnTo>
                    <a:pt x="22" y="48"/>
                  </a:lnTo>
                  <a:lnTo>
                    <a:pt x="22" y="32"/>
                  </a:lnTo>
                  <a:lnTo>
                    <a:pt x="22" y="32"/>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82">
              <a:extLst>
                <a:ext uri="{FF2B5EF4-FFF2-40B4-BE49-F238E27FC236}">
                  <a16:creationId xmlns:a16="http://schemas.microsoft.com/office/drawing/2014/main" id="{4C051FFF-438C-49AC-B1BB-B6102E8D4A74}"/>
                </a:ext>
              </a:extLst>
            </p:cNvPr>
            <p:cNvSpPr>
              <a:spLocks noEditPoints="1"/>
            </p:cNvSpPr>
            <p:nvPr userDrawn="1"/>
          </p:nvSpPr>
          <p:spPr bwMode="auto">
            <a:xfrm>
              <a:off x="-2605087" y="5602288"/>
              <a:ext cx="152400" cy="188913"/>
            </a:xfrm>
            <a:custGeom>
              <a:avLst/>
              <a:gdLst>
                <a:gd name="T0" fmla="*/ 96 w 96"/>
                <a:gd name="T1" fmla="*/ 111 h 119"/>
                <a:gd name="T2" fmla="*/ 96 w 96"/>
                <a:gd name="T3" fmla="*/ 111 h 119"/>
                <a:gd name="T4" fmla="*/ 92 w 96"/>
                <a:gd name="T5" fmla="*/ 116 h 119"/>
                <a:gd name="T6" fmla="*/ 90 w 96"/>
                <a:gd name="T7" fmla="*/ 117 h 119"/>
                <a:gd name="T8" fmla="*/ 87 w 96"/>
                <a:gd name="T9" fmla="*/ 118 h 119"/>
                <a:gd name="T10" fmla="*/ 87 w 96"/>
                <a:gd name="T11" fmla="*/ 118 h 119"/>
                <a:gd name="T12" fmla="*/ 85 w 96"/>
                <a:gd name="T13" fmla="*/ 118 h 119"/>
                <a:gd name="T14" fmla="*/ 82 w 96"/>
                <a:gd name="T15" fmla="*/ 117 h 119"/>
                <a:gd name="T16" fmla="*/ 78 w 96"/>
                <a:gd name="T17" fmla="*/ 113 h 119"/>
                <a:gd name="T18" fmla="*/ 78 w 96"/>
                <a:gd name="T19" fmla="*/ 113 h 119"/>
                <a:gd name="T20" fmla="*/ 73 w 96"/>
                <a:gd name="T21" fmla="*/ 106 h 119"/>
                <a:gd name="T22" fmla="*/ 70 w 96"/>
                <a:gd name="T23" fmla="*/ 97 h 119"/>
                <a:gd name="T24" fmla="*/ 70 w 96"/>
                <a:gd name="T25" fmla="*/ 97 h 119"/>
                <a:gd name="T26" fmla="*/ 69 w 96"/>
                <a:gd name="T27" fmla="*/ 94 h 119"/>
                <a:gd name="T28" fmla="*/ 68 w 96"/>
                <a:gd name="T29" fmla="*/ 92 h 119"/>
                <a:gd name="T30" fmla="*/ 64 w 96"/>
                <a:gd name="T31" fmla="*/ 91 h 119"/>
                <a:gd name="T32" fmla="*/ 62 w 96"/>
                <a:gd name="T33" fmla="*/ 91 h 119"/>
                <a:gd name="T34" fmla="*/ 62 w 96"/>
                <a:gd name="T35" fmla="*/ 91 h 119"/>
                <a:gd name="T36" fmla="*/ 47 w 96"/>
                <a:gd name="T37" fmla="*/ 91 h 119"/>
                <a:gd name="T38" fmla="*/ 33 w 96"/>
                <a:gd name="T39" fmla="*/ 91 h 119"/>
                <a:gd name="T40" fmla="*/ 33 w 96"/>
                <a:gd name="T41" fmla="*/ 91 h 119"/>
                <a:gd name="T42" fmla="*/ 30 w 96"/>
                <a:gd name="T43" fmla="*/ 92 h 119"/>
                <a:gd name="T44" fmla="*/ 26 w 96"/>
                <a:gd name="T45" fmla="*/ 96 h 119"/>
                <a:gd name="T46" fmla="*/ 26 w 96"/>
                <a:gd name="T47" fmla="*/ 96 h 119"/>
                <a:gd name="T48" fmla="*/ 22 w 96"/>
                <a:gd name="T49" fmla="*/ 103 h 119"/>
                <a:gd name="T50" fmla="*/ 20 w 96"/>
                <a:gd name="T51" fmla="*/ 111 h 119"/>
                <a:gd name="T52" fmla="*/ 20 w 96"/>
                <a:gd name="T53" fmla="*/ 111 h 119"/>
                <a:gd name="T54" fmla="*/ 18 w 96"/>
                <a:gd name="T55" fmla="*/ 116 h 119"/>
                <a:gd name="T56" fmla="*/ 14 w 96"/>
                <a:gd name="T57" fmla="*/ 118 h 119"/>
                <a:gd name="T58" fmla="*/ 10 w 96"/>
                <a:gd name="T59" fmla="*/ 119 h 119"/>
                <a:gd name="T60" fmla="*/ 7 w 96"/>
                <a:gd name="T61" fmla="*/ 118 h 119"/>
                <a:gd name="T62" fmla="*/ 7 w 96"/>
                <a:gd name="T63" fmla="*/ 118 h 119"/>
                <a:gd name="T64" fmla="*/ 3 w 96"/>
                <a:gd name="T65" fmla="*/ 116 h 119"/>
                <a:gd name="T66" fmla="*/ 0 w 96"/>
                <a:gd name="T67" fmla="*/ 112 h 119"/>
                <a:gd name="T68" fmla="*/ 0 w 96"/>
                <a:gd name="T69" fmla="*/ 108 h 119"/>
                <a:gd name="T70" fmla="*/ 0 w 96"/>
                <a:gd name="T71" fmla="*/ 105 h 119"/>
                <a:gd name="T72" fmla="*/ 0 w 96"/>
                <a:gd name="T73" fmla="*/ 105 h 119"/>
                <a:gd name="T74" fmla="*/ 13 w 96"/>
                <a:gd name="T75" fmla="*/ 72 h 119"/>
                <a:gd name="T76" fmla="*/ 13 w 96"/>
                <a:gd name="T77" fmla="*/ 72 h 119"/>
                <a:gd name="T78" fmla="*/ 36 w 96"/>
                <a:gd name="T79" fmla="*/ 9 h 119"/>
                <a:gd name="T80" fmla="*/ 36 w 96"/>
                <a:gd name="T81" fmla="*/ 9 h 119"/>
                <a:gd name="T82" fmla="*/ 38 w 96"/>
                <a:gd name="T83" fmla="*/ 6 h 119"/>
                <a:gd name="T84" fmla="*/ 40 w 96"/>
                <a:gd name="T85" fmla="*/ 2 h 119"/>
                <a:gd name="T86" fmla="*/ 42 w 96"/>
                <a:gd name="T87" fmla="*/ 0 h 119"/>
                <a:gd name="T88" fmla="*/ 47 w 96"/>
                <a:gd name="T89" fmla="*/ 0 h 119"/>
                <a:gd name="T90" fmla="*/ 47 w 96"/>
                <a:gd name="T91" fmla="*/ 0 h 119"/>
                <a:gd name="T92" fmla="*/ 53 w 96"/>
                <a:gd name="T93" fmla="*/ 2 h 119"/>
                <a:gd name="T94" fmla="*/ 56 w 96"/>
                <a:gd name="T95" fmla="*/ 3 h 119"/>
                <a:gd name="T96" fmla="*/ 57 w 96"/>
                <a:gd name="T97" fmla="*/ 6 h 119"/>
                <a:gd name="T98" fmla="*/ 57 w 96"/>
                <a:gd name="T99" fmla="*/ 6 h 119"/>
                <a:gd name="T100" fmla="*/ 95 w 96"/>
                <a:gd name="T101" fmla="*/ 105 h 119"/>
                <a:gd name="T102" fmla="*/ 95 w 96"/>
                <a:gd name="T103" fmla="*/ 105 h 119"/>
                <a:gd name="T104" fmla="*/ 96 w 96"/>
                <a:gd name="T105" fmla="*/ 111 h 119"/>
                <a:gd name="T106" fmla="*/ 96 w 96"/>
                <a:gd name="T107" fmla="*/ 111 h 119"/>
                <a:gd name="T108" fmla="*/ 36 w 96"/>
                <a:gd name="T109" fmla="*/ 70 h 119"/>
                <a:gd name="T110" fmla="*/ 36 w 96"/>
                <a:gd name="T111" fmla="*/ 70 h 119"/>
                <a:gd name="T112" fmla="*/ 60 w 96"/>
                <a:gd name="T113" fmla="*/ 70 h 119"/>
                <a:gd name="T114" fmla="*/ 60 w 96"/>
                <a:gd name="T115" fmla="*/ 70 h 119"/>
                <a:gd name="T116" fmla="*/ 48 w 96"/>
                <a:gd name="T117" fmla="*/ 37 h 119"/>
                <a:gd name="T118" fmla="*/ 48 w 96"/>
                <a:gd name="T119" fmla="*/ 37 h 119"/>
                <a:gd name="T120" fmla="*/ 36 w 96"/>
                <a:gd name="T121" fmla="*/ 70 h 119"/>
                <a:gd name="T122" fmla="*/ 36 w 96"/>
                <a:gd name="T123" fmla="*/ 7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 h="119">
                  <a:moveTo>
                    <a:pt x="96" y="111"/>
                  </a:moveTo>
                  <a:lnTo>
                    <a:pt x="96" y="111"/>
                  </a:lnTo>
                  <a:lnTo>
                    <a:pt x="92" y="116"/>
                  </a:lnTo>
                  <a:lnTo>
                    <a:pt x="90" y="117"/>
                  </a:lnTo>
                  <a:lnTo>
                    <a:pt x="87" y="118"/>
                  </a:lnTo>
                  <a:lnTo>
                    <a:pt x="87" y="118"/>
                  </a:lnTo>
                  <a:lnTo>
                    <a:pt x="85" y="118"/>
                  </a:lnTo>
                  <a:lnTo>
                    <a:pt x="82" y="117"/>
                  </a:lnTo>
                  <a:lnTo>
                    <a:pt x="78" y="113"/>
                  </a:lnTo>
                  <a:lnTo>
                    <a:pt x="78" y="113"/>
                  </a:lnTo>
                  <a:lnTo>
                    <a:pt x="73" y="106"/>
                  </a:lnTo>
                  <a:lnTo>
                    <a:pt x="70" y="97"/>
                  </a:lnTo>
                  <a:lnTo>
                    <a:pt x="70" y="97"/>
                  </a:lnTo>
                  <a:lnTo>
                    <a:pt x="69" y="94"/>
                  </a:lnTo>
                  <a:lnTo>
                    <a:pt x="68" y="92"/>
                  </a:lnTo>
                  <a:lnTo>
                    <a:pt x="64" y="91"/>
                  </a:lnTo>
                  <a:lnTo>
                    <a:pt x="62" y="91"/>
                  </a:lnTo>
                  <a:lnTo>
                    <a:pt x="62" y="91"/>
                  </a:lnTo>
                  <a:lnTo>
                    <a:pt x="47" y="91"/>
                  </a:lnTo>
                  <a:lnTo>
                    <a:pt x="33" y="91"/>
                  </a:lnTo>
                  <a:lnTo>
                    <a:pt x="33" y="91"/>
                  </a:lnTo>
                  <a:lnTo>
                    <a:pt x="30" y="92"/>
                  </a:lnTo>
                  <a:lnTo>
                    <a:pt x="26" y="96"/>
                  </a:lnTo>
                  <a:lnTo>
                    <a:pt x="26" y="96"/>
                  </a:lnTo>
                  <a:lnTo>
                    <a:pt x="22" y="103"/>
                  </a:lnTo>
                  <a:lnTo>
                    <a:pt x="20" y="111"/>
                  </a:lnTo>
                  <a:lnTo>
                    <a:pt x="20" y="111"/>
                  </a:lnTo>
                  <a:lnTo>
                    <a:pt x="18" y="116"/>
                  </a:lnTo>
                  <a:lnTo>
                    <a:pt x="14" y="118"/>
                  </a:lnTo>
                  <a:lnTo>
                    <a:pt x="10" y="119"/>
                  </a:lnTo>
                  <a:lnTo>
                    <a:pt x="7" y="118"/>
                  </a:lnTo>
                  <a:lnTo>
                    <a:pt x="7" y="118"/>
                  </a:lnTo>
                  <a:lnTo>
                    <a:pt x="3" y="116"/>
                  </a:lnTo>
                  <a:lnTo>
                    <a:pt x="0" y="112"/>
                  </a:lnTo>
                  <a:lnTo>
                    <a:pt x="0" y="108"/>
                  </a:lnTo>
                  <a:lnTo>
                    <a:pt x="0" y="105"/>
                  </a:lnTo>
                  <a:lnTo>
                    <a:pt x="0" y="105"/>
                  </a:lnTo>
                  <a:lnTo>
                    <a:pt x="13" y="72"/>
                  </a:lnTo>
                  <a:lnTo>
                    <a:pt x="13" y="72"/>
                  </a:lnTo>
                  <a:lnTo>
                    <a:pt x="36" y="9"/>
                  </a:lnTo>
                  <a:lnTo>
                    <a:pt x="36" y="9"/>
                  </a:lnTo>
                  <a:lnTo>
                    <a:pt x="38" y="6"/>
                  </a:lnTo>
                  <a:lnTo>
                    <a:pt x="40" y="2"/>
                  </a:lnTo>
                  <a:lnTo>
                    <a:pt x="42" y="0"/>
                  </a:lnTo>
                  <a:lnTo>
                    <a:pt x="47" y="0"/>
                  </a:lnTo>
                  <a:lnTo>
                    <a:pt x="47" y="0"/>
                  </a:lnTo>
                  <a:lnTo>
                    <a:pt x="53" y="2"/>
                  </a:lnTo>
                  <a:lnTo>
                    <a:pt x="56" y="3"/>
                  </a:lnTo>
                  <a:lnTo>
                    <a:pt x="57" y="6"/>
                  </a:lnTo>
                  <a:lnTo>
                    <a:pt x="57" y="6"/>
                  </a:lnTo>
                  <a:lnTo>
                    <a:pt x="95" y="105"/>
                  </a:lnTo>
                  <a:lnTo>
                    <a:pt x="95" y="105"/>
                  </a:lnTo>
                  <a:lnTo>
                    <a:pt x="96" y="111"/>
                  </a:lnTo>
                  <a:lnTo>
                    <a:pt x="96" y="111"/>
                  </a:lnTo>
                  <a:close/>
                  <a:moveTo>
                    <a:pt x="36" y="70"/>
                  </a:moveTo>
                  <a:lnTo>
                    <a:pt x="36" y="70"/>
                  </a:lnTo>
                  <a:lnTo>
                    <a:pt x="60" y="70"/>
                  </a:lnTo>
                  <a:lnTo>
                    <a:pt x="60" y="70"/>
                  </a:lnTo>
                  <a:lnTo>
                    <a:pt x="48" y="37"/>
                  </a:lnTo>
                  <a:lnTo>
                    <a:pt x="48" y="37"/>
                  </a:lnTo>
                  <a:lnTo>
                    <a:pt x="36" y="70"/>
                  </a:lnTo>
                  <a:lnTo>
                    <a:pt x="36" y="7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83">
              <a:extLst>
                <a:ext uri="{FF2B5EF4-FFF2-40B4-BE49-F238E27FC236}">
                  <a16:creationId xmlns:a16="http://schemas.microsoft.com/office/drawing/2014/main" id="{158F1BA5-0ED1-4F16-8026-377C4ED5EA81}"/>
                </a:ext>
              </a:extLst>
            </p:cNvPr>
            <p:cNvSpPr>
              <a:spLocks/>
            </p:cNvSpPr>
            <p:nvPr userDrawn="1"/>
          </p:nvSpPr>
          <p:spPr bwMode="auto">
            <a:xfrm>
              <a:off x="-2547937" y="5661025"/>
              <a:ext cx="38100" cy="52388"/>
            </a:xfrm>
            <a:custGeom>
              <a:avLst/>
              <a:gdLst>
                <a:gd name="T0" fmla="*/ 0 w 24"/>
                <a:gd name="T1" fmla="*/ 33 h 33"/>
                <a:gd name="T2" fmla="*/ 0 w 24"/>
                <a:gd name="T3" fmla="*/ 33 h 33"/>
                <a:gd name="T4" fmla="*/ 12 w 24"/>
                <a:gd name="T5" fmla="*/ 0 h 33"/>
                <a:gd name="T6" fmla="*/ 12 w 24"/>
                <a:gd name="T7" fmla="*/ 0 h 33"/>
                <a:gd name="T8" fmla="*/ 24 w 24"/>
                <a:gd name="T9" fmla="*/ 33 h 33"/>
                <a:gd name="T10" fmla="*/ 24 w 24"/>
                <a:gd name="T11" fmla="*/ 33 h 33"/>
                <a:gd name="T12" fmla="*/ 0 w 24"/>
                <a:gd name="T13" fmla="*/ 33 h 33"/>
                <a:gd name="T14" fmla="*/ 0 w 24"/>
                <a:gd name="T15" fmla="*/ 33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33">
                  <a:moveTo>
                    <a:pt x="0" y="33"/>
                  </a:moveTo>
                  <a:lnTo>
                    <a:pt x="0" y="33"/>
                  </a:lnTo>
                  <a:lnTo>
                    <a:pt x="12" y="0"/>
                  </a:lnTo>
                  <a:lnTo>
                    <a:pt x="12" y="0"/>
                  </a:lnTo>
                  <a:lnTo>
                    <a:pt x="24" y="33"/>
                  </a:lnTo>
                  <a:lnTo>
                    <a:pt x="24" y="33"/>
                  </a:lnTo>
                  <a:lnTo>
                    <a:pt x="0" y="33"/>
                  </a:lnTo>
                  <a:lnTo>
                    <a:pt x="0" y="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84">
              <a:extLst>
                <a:ext uri="{FF2B5EF4-FFF2-40B4-BE49-F238E27FC236}">
                  <a16:creationId xmlns:a16="http://schemas.microsoft.com/office/drawing/2014/main" id="{28096E8C-DF51-4C56-AAE0-61DC40460E42}"/>
                </a:ext>
              </a:extLst>
            </p:cNvPr>
            <p:cNvSpPr>
              <a:spLocks/>
            </p:cNvSpPr>
            <p:nvPr userDrawn="1"/>
          </p:nvSpPr>
          <p:spPr bwMode="auto">
            <a:xfrm>
              <a:off x="-2222500" y="5507038"/>
              <a:ext cx="31750" cy="25400"/>
            </a:xfrm>
            <a:custGeom>
              <a:avLst/>
              <a:gdLst>
                <a:gd name="T0" fmla="*/ 2 w 20"/>
                <a:gd name="T1" fmla="*/ 0 h 16"/>
                <a:gd name="T2" fmla="*/ 2 w 20"/>
                <a:gd name="T3" fmla="*/ 0 h 16"/>
                <a:gd name="T4" fmla="*/ 9 w 20"/>
                <a:gd name="T5" fmla="*/ 0 h 16"/>
                <a:gd name="T6" fmla="*/ 15 w 20"/>
                <a:gd name="T7" fmla="*/ 0 h 16"/>
                <a:gd name="T8" fmla="*/ 17 w 20"/>
                <a:gd name="T9" fmla="*/ 2 h 16"/>
                <a:gd name="T10" fmla="*/ 20 w 20"/>
                <a:gd name="T11" fmla="*/ 7 h 16"/>
                <a:gd name="T12" fmla="*/ 20 w 20"/>
                <a:gd name="T13" fmla="*/ 7 h 16"/>
                <a:gd name="T14" fmla="*/ 19 w 20"/>
                <a:gd name="T15" fmla="*/ 11 h 16"/>
                <a:gd name="T16" fmla="*/ 16 w 20"/>
                <a:gd name="T17" fmla="*/ 13 h 16"/>
                <a:gd name="T18" fmla="*/ 13 w 20"/>
                <a:gd name="T19" fmla="*/ 16 h 16"/>
                <a:gd name="T20" fmla="*/ 6 w 20"/>
                <a:gd name="T21" fmla="*/ 16 h 16"/>
                <a:gd name="T22" fmla="*/ 6 w 20"/>
                <a:gd name="T23" fmla="*/ 16 h 16"/>
                <a:gd name="T24" fmla="*/ 3 w 20"/>
                <a:gd name="T25" fmla="*/ 16 h 16"/>
                <a:gd name="T26" fmla="*/ 2 w 20"/>
                <a:gd name="T27" fmla="*/ 16 h 16"/>
                <a:gd name="T28" fmla="*/ 2 w 20"/>
                <a:gd name="T29" fmla="*/ 14 h 16"/>
                <a:gd name="T30" fmla="*/ 0 w 20"/>
                <a:gd name="T31" fmla="*/ 9 h 16"/>
                <a:gd name="T32" fmla="*/ 2 w 20"/>
                <a:gd name="T33" fmla="*/ 0 h 16"/>
                <a:gd name="T34" fmla="*/ 2 w 20"/>
                <a:gd name="T3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 h="16">
                  <a:moveTo>
                    <a:pt x="2" y="0"/>
                  </a:moveTo>
                  <a:lnTo>
                    <a:pt x="2" y="0"/>
                  </a:lnTo>
                  <a:lnTo>
                    <a:pt x="9" y="0"/>
                  </a:lnTo>
                  <a:lnTo>
                    <a:pt x="15" y="0"/>
                  </a:lnTo>
                  <a:lnTo>
                    <a:pt x="17" y="2"/>
                  </a:lnTo>
                  <a:lnTo>
                    <a:pt x="20" y="7"/>
                  </a:lnTo>
                  <a:lnTo>
                    <a:pt x="20" y="7"/>
                  </a:lnTo>
                  <a:lnTo>
                    <a:pt x="19" y="11"/>
                  </a:lnTo>
                  <a:lnTo>
                    <a:pt x="16" y="13"/>
                  </a:lnTo>
                  <a:lnTo>
                    <a:pt x="13" y="16"/>
                  </a:lnTo>
                  <a:lnTo>
                    <a:pt x="6" y="16"/>
                  </a:lnTo>
                  <a:lnTo>
                    <a:pt x="6" y="16"/>
                  </a:lnTo>
                  <a:lnTo>
                    <a:pt x="3" y="16"/>
                  </a:lnTo>
                  <a:lnTo>
                    <a:pt x="2" y="16"/>
                  </a:lnTo>
                  <a:lnTo>
                    <a:pt x="2" y="14"/>
                  </a:lnTo>
                  <a:lnTo>
                    <a:pt x="0" y="9"/>
                  </a:lnTo>
                  <a:lnTo>
                    <a:pt x="2" y="0"/>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85">
              <a:extLst>
                <a:ext uri="{FF2B5EF4-FFF2-40B4-BE49-F238E27FC236}">
                  <a16:creationId xmlns:a16="http://schemas.microsoft.com/office/drawing/2014/main" id="{F4C94406-C9D7-4929-B1BC-82B23595A22D}"/>
                </a:ext>
              </a:extLst>
            </p:cNvPr>
            <p:cNvSpPr>
              <a:spLocks/>
            </p:cNvSpPr>
            <p:nvPr userDrawn="1"/>
          </p:nvSpPr>
          <p:spPr bwMode="auto">
            <a:xfrm>
              <a:off x="-2544762" y="6197600"/>
              <a:ext cx="31750" cy="133350"/>
            </a:xfrm>
            <a:custGeom>
              <a:avLst/>
              <a:gdLst>
                <a:gd name="T0" fmla="*/ 20 w 20"/>
                <a:gd name="T1" fmla="*/ 0 h 84"/>
                <a:gd name="T2" fmla="*/ 20 w 20"/>
                <a:gd name="T3" fmla="*/ 0 h 84"/>
                <a:gd name="T4" fmla="*/ 20 w 20"/>
                <a:gd name="T5" fmla="*/ 84 h 84"/>
                <a:gd name="T6" fmla="*/ 20 w 20"/>
                <a:gd name="T7" fmla="*/ 84 h 84"/>
                <a:gd name="T8" fmla="*/ 0 w 20"/>
                <a:gd name="T9" fmla="*/ 84 h 84"/>
                <a:gd name="T10" fmla="*/ 0 w 20"/>
                <a:gd name="T11" fmla="*/ 84 h 84"/>
                <a:gd name="T12" fmla="*/ 0 w 20"/>
                <a:gd name="T13" fmla="*/ 0 h 84"/>
                <a:gd name="T14" fmla="*/ 0 w 20"/>
                <a:gd name="T15" fmla="*/ 0 h 84"/>
                <a:gd name="T16" fmla="*/ 20 w 20"/>
                <a:gd name="T17" fmla="*/ 0 h 84"/>
                <a:gd name="T18" fmla="*/ 20 w 20"/>
                <a:gd name="T19"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84">
                  <a:moveTo>
                    <a:pt x="20" y="0"/>
                  </a:moveTo>
                  <a:lnTo>
                    <a:pt x="20" y="0"/>
                  </a:lnTo>
                  <a:lnTo>
                    <a:pt x="20" y="84"/>
                  </a:lnTo>
                  <a:lnTo>
                    <a:pt x="20" y="84"/>
                  </a:lnTo>
                  <a:lnTo>
                    <a:pt x="0" y="84"/>
                  </a:lnTo>
                  <a:lnTo>
                    <a:pt x="0" y="84"/>
                  </a:lnTo>
                  <a:lnTo>
                    <a:pt x="0" y="0"/>
                  </a:lnTo>
                  <a:lnTo>
                    <a:pt x="0" y="0"/>
                  </a:lnTo>
                  <a:lnTo>
                    <a:pt x="20" y="0"/>
                  </a:lnTo>
                  <a:lnTo>
                    <a:pt x="20" y="0"/>
                  </a:lnTo>
                  <a:close/>
                </a:path>
              </a:pathLst>
            </a:custGeom>
            <a:solidFill>
              <a:srgbClr val="5567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86">
              <a:extLst>
                <a:ext uri="{FF2B5EF4-FFF2-40B4-BE49-F238E27FC236}">
                  <a16:creationId xmlns:a16="http://schemas.microsoft.com/office/drawing/2014/main" id="{E1F83C84-DA57-4CD8-B1B6-3CEC4D797B63}"/>
                </a:ext>
              </a:extLst>
            </p:cNvPr>
            <p:cNvSpPr>
              <a:spLocks/>
            </p:cNvSpPr>
            <p:nvPr userDrawn="1"/>
          </p:nvSpPr>
          <p:spPr bwMode="auto">
            <a:xfrm>
              <a:off x="-1692275" y="5918200"/>
              <a:ext cx="341313" cy="339725"/>
            </a:xfrm>
            <a:custGeom>
              <a:avLst/>
              <a:gdLst>
                <a:gd name="T0" fmla="*/ 215 w 215"/>
                <a:gd name="T1" fmla="*/ 107 h 214"/>
                <a:gd name="T2" fmla="*/ 213 w 215"/>
                <a:gd name="T3" fmla="*/ 128 h 214"/>
                <a:gd name="T4" fmla="*/ 207 w 215"/>
                <a:gd name="T5" fmla="*/ 149 h 214"/>
                <a:gd name="T6" fmla="*/ 197 w 215"/>
                <a:gd name="T7" fmla="*/ 167 h 214"/>
                <a:gd name="T8" fmla="*/ 184 w 215"/>
                <a:gd name="T9" fmla="*/ 183 h 214"/>
                <a:gd name="T10" fmla="*/ 168 w 215"/>
                <a:gd name="T11" fmla="*/ 195 h 214"/>
                <a:gd name="T12" fmla="*/ 149 w 215"/>
                <a:gd name="T13" fmla="*/ 206 h 214"/>
                <a:gd name="T14" fmla="*/ 130 w 215"/>
                <a:gd name="T15" fmla="*/ 212 h 214"/>
                <a:gd name="T16" fmla="*/ 108 w 215"/>
                <a:gd name="T17" fmla="*/ 214 h 214"/>
                <a:gd name="T18" fmla="*/ 97 w 215"/>
                <a:gd name="T19" fmla="*/ 214 h 214"/>
                <a:gd name="T20" fmla="*/ 76 w 215"/>
                <a:gd name="T21" fmla="*/ 210 h 214"/>
                <a:gd name="T22" fmla="*/ 56 w 215"/>
                <a:gd name="T23" fmla="*/ 201 h 214"/>
                <a:gd name="T24" fmla="*/ 39 w 215"/>
                <a:gd name="T25" fmla="*/ 189 h 214"/>
                <a:gd name="T26" fmla="*/ 26 w 215"/>
                <a:gd name="T27" fmla="*/ 176 h 214"/>
                <a:gd name="T28" fmla="*/ 14 w 215"/>
                <a:gd name="T29" fmla="*/ 159 h 214"/>
                <a:gd name="T30" fmla="*/ 5 w 215"/>
                <a:gd name="T31" fmla="*/ 139 h 214"/>
                <a:gd name="T32" fmla="*/ 1 w 215"/>
                <a:gd name="T33" fmla="*/ 118 h 214"/>
                <a:gd name="T34" fmla="*/ 0 w 215"/>
                <a:gd name="T35" fmla="*/ 107 h 214"/>
                <a:gd name="T36" fmla="*/ 3 w 215"/>
                <a:gd name="T37" fmla="*/ 85 h 214"/>
                <a:gd name="T38" fmla="*/ 9 w 215"/>
                <a:gd name="T39" fmla="*/ 66 h 214"/>
                <a:gd name="T40" fmla="*/ 18 w 215"/>
                <a:gd name="T41" fmla="*/ 47 h 214"/>
                <a:gd name="T42" fmla="*/ 32 w 215"/>
                <a:gd name="T43" fmla="*/ 32 h 214"/>
                <a:gd name="T44" fmla="*/ 48 w 215"/>
                <a:gd name="T45" fmla="*/ 18 h 214"/>
                <a:gd name="T46" fmla="*/ 66 w 215"/>
                <a:gd name="T47" fmla="*/ 8 h 214"/>
                <a:gd name="T48" fmla="*/ 87 w 215"/>
                <a:gd name="T49" fmla="*/ 2 h 214"/>
                <a:gd name="T50" fmla="*/ 108 w 215"/>
                <a:gd name="T51" fmla="*/ 0 h 214"/>
                <a:gd name="T52" fmla="*/ 119 w 215"/>
                <a:gd name="T53" fmla="*/ 0 h 214"/>
                <a:gd name="T54" fmla="*/ 140 w 215"/>
                <a:gd name="T55" fmla="*/ 5 h 214"/>
                <a:gd name="T56" fmla="*/ 159 w 215"/>
                <a:gd name="T57" fmla="*/ 13 h 214"/>
                <a:gd name="T58" fmla="*/ 176 w 215"/>
                <a:gd name="T59" fmla="*/ 24 h 214"/>
                <a:gd name="T60" fmla="*/ 191 w 215"/>
                <a:gd name="T61" fmla="*/ 39 h 214"/>
                <a:gd name="T62" fmla="*/ 202 w 215"/>
                <a:gd name="T63" fmla="*/ 56 h 214"/>
                <a:gd name="T64" fmla="*/ 210 w 215"/>
                <a:gd name="T65" fmla="*/ 76 h 214"/>
                <a:gd name="T66" fmla="*/ 215 w 215"/>
                <a:gd name="T67" fmla="*/ 96 h 214"/>
                <a:gd name="T68" fmla="*/ 215 w 215"/>
                <a:gd name="T69" fmla="*/ 107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5" h="214">
                  <a:moveTo>
                    <a:pt x="215" y="107"/>
                  </a:moveTo>
                  <a:lnTo>
                    <a:pt x="215" y="107"/>
                  </a:lnTo>
                  <a:lnTo>
                    <a:pt x="215" y="118"/>
                  </a:lnTo>
                  <a:lnTo>
                    <a:pt x="213" y="128"/>
                  </a:lnTo>
                  <a:lnTo>
                    <a:pt x="210" y="139"/>
                  </a:lnTo>
                  <a:lnTo>
                    <a:pt x="207" y="149"/>
                  </a:lnTo>
                  <a:lnTo>
                    <a:pt x="202" y="159"/>
                  </a:lnTo>
                  <a:lnTo>
                    <a:pt x="197" y="167"/>
                  </a:lnTo>
                  <a:lnTo>
                    <a:pt x="191" y="176"/>
                  </a:lnTo>
                  <a:lnTo>
                    <a:pt x="184" y="183"/>
                  </a:lnTo>
                  <a:lnTo>
                    <a:pt x="176" y="189"/>
                  </a:lnTo>
                  <a:lnTo>
                    <a:pt x="168" y="195"/>
                  </a:lnTo>
                  <a:lnTo>
                    <a:pt x="159" y="201"/>
                  </a:lnTo>
                  <a:lnTo>
                    <a:pt x="149" y="206"/>
                  </a:lnTo>
                  <a:lnTo>
                    <a:pt x="140" y="210"/>
                  </a:lnTo>
                  <a:lnTo>
                    <a:pt x="130" y="212"/>
                  </a:lnTo>
                  <a:lnTo>
                    <a:pt x="119" y="214"/>
                  </a:lnTo>
                  <a:lnTo>
                    <a:pt x="108" y="214"/>
                  </a:lnTo>
                  <a:lnTo>
                    <a:pt x="108" y="214"/>
                  </a:lnTo>
                  <a:lnTo>
                    <a:pt x="97" y="214"/>
                  </a:lnTo>
                  <a:lnTo>
                    <a:pt x="87" y="212"/>
                  </a:lnTo>
                  <a:lnTo>
                    <a:pt x="76" y="210"/>
                  </a:lnTo>
                  <a:lnTo>
                    <a:pt x="66" y="206"/>
                  </a:lnTo>
                  <a:lnTo>
                    <a:pt x="56" y="201"/>
                  </a:lnTo>
                  <a:lnTo>
                    <a:pt x="48" y="195"/>
                  </a:lnTo>
                  <a:lnTo>
                    <a:pt x="39" y="189"/>
                  </a:lnTo>
                  <a:lnTo>
                    <a:pt x="32" y="183"/>
                  </a:lnTo>
                  <a:lnTo>
                    <a:pt x="26" y="176"/>
                  </a:lnTo>
                  <a:lnTo>
                    <a:pt x="18" y="167"/>
                  </a:lnTo>
                  <a:lnTo>
                    <a:pt x="14" y="159"/>
                  </a:lnTo>
                  <a:lnTo>
                    <a:pt x="9" y="149"/>
                  </a:lnTo>
                  <a:lnTo>
                    <a:pt x="5" y="139"/>
                  </a:lnTo>
                  <a:lnTo>
                    <a:pt x="3" y="128"/>
                  </a:lnTo>
                  <a:lnTo>
                    <a:pt x="1" y="118"/>
                  </a:lnTo>
                  <a:lnTo>
                    <a:pt x="0" y="107"/>
                  </a:lnTo>
                  <a:lnTo>
                    <a:pt x="0" y="107"/>
                  </a:lnTo>
                  <a:lnTo>
                    <a:pt x="1" y="96"/>
                  </a:lnTo>
                  <a:lnTo>
                    <a:pt x="3" y="85"/>
                  </a:lnTo>
                  <a:lnTo>
                    <a:pt x="5" y="76"/>
                  </a:lnTo>
                  <a:lnTo>
                    <a:pt x="9" y="66"/>
                  </a:lnTo>
                  <a:lnTo>
                    <a:pt x="14" y="56"/>
                  </a:lnTo>
                  <a:lnTo>
                    <a:pt x="18" y="47"/>
                  </a:lnTo>
                  <a:lnTo>
                    <a:pt x="26" y="39"/>
                  </a:lnTo>
                  <a:lnTo>
                    <a:pt x="32" y="32"/>
                  </a:lnTo>
                  <a:lnTo>
                    <a:pt x="39" y="24"/>
                  </a:lnTo>
                  <a:lnTo>
                    <a:pt x="48" y="18"/>
                  </a:lnTo>
                  <a:lnTo>
                    <a:pt x="56" y="13"/>
                  </a:lnTo>
                  <a:lnTo>
                    <a:pt x="66" y="8"/>
                  </a:lnTo>
                  <a:lnTo>
                    <a:pt x="76" y="5"/>
                  </a:lnTo>
                  <a:lnTo>
                    <a:pt x="87" y="2"/>
                  </a:lnTo>
                  <a:lnTo>
                    <a:pt x="97" y="0"/>
                  </a:lnTo>
                  <a:lnTo>
                    <a:pt x="108" y="0"/>
                  </a:lnTo>
                  <a:lnTo>
                    <a:pt x="108" y="0"/>
                  </a:lnTo>
                  <a:lnTo>
                    <a:pt x="119" y="0"/>
                  </a:lnTo>
                  <a:lnTo>
                    <a:pt x="130" y="2"/>
                  </a:lnTo>
                  <a:lnTo>
                    <a:pt x="140" y="5"/>
                  </a:lnTo>
                  <a:lnTo>
                    <a:pt x="149" y="8"/>
                  </a:lnTo>
                  <a:lnTo>
                    <a:pt x="159" y="13"/>
                  </a:lnTo>
                  <a:lnTo>
                    <a:pt x="168" y="18"/>
                  </a:lnTo>
                  <a:lnTo>
                    <a:pt x="176" y="24"/>
                  </a:lnTo>
                  <a:lnTo>
                    <a:pt x="184" y="32"/>
                  </a:lnTo>
                  <a:lnTo>
                    <a:pt x="191" y="39"/>
                  </a:lnTo>
                  <a:lnTo>
                    <a:pt x="197" y="47"/>
                  </a:lnTo>
                  <a:lnTo>
                    <a:pt x="202" y="56"/>
                  </a:lnTo>
                  <a:lnTo>
                    <a:pt x="207" y="66"/>
                  </a:lnTo>
                  <a:lnTo>
                    <a:pt x="210" y="76"/>
                  </a:lnTo>
                  <a:lnTo>
                    <a:pt x="213" y="85"/>
                  </a:lnTo>
                  <a:lnTo>
                    <a:pt x="215" y="96"/>
                  </a:lnTo>
                  <a:lnTo>
                    <a:pt x="215" y="107"/>
                  </a:lnTo>
                  <a:lnTo>
                    <a:pt x="215" y="107"/>
                  </a:lnTo>
                  <a:close/>
                </a:path>
              </a:pathLst>
            </a:custGeom>
            <a:solidFill>
              <a:srgbClr val="DCF1EC"/>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87">
              <a:extLst>
                <a:ext uri="{FF2B5EF4-FFF2-40B4-BE49-F238E27FC236}">
                  <a16:creationId xmlns:a16="http://schemas.microsoft.com/office/drawing/2014/main" id="{17AA3A10-7070-4299-8F45-B7736664B111}"/>
                </a:ext>
              </a:extLst>
            </p:cNvPr>
            <p:cNvSpPr>
              <a:spLocks/>
            </p:cNvSpPr>
            <p:nvPr userDrawn="1"/>
          </p:nvSpPr>
          <p:spPr bwMode="auto">
            <a:xfrm>
              <a:off x="-1379537" y="6129338"/>
              <a:ext cx="217488" cy="184150"/>
            </a:xfrm>
            <a:custGeom>
              <a:avLst/>
              <a:gdLst>
                <a:gd name="T0" fmla="*/ 0 w 137"/>
                <a:gd name="T1" fmla="*/ 39 h 116"/>
                <a:gd name="T2" fmla="*/ 11 w 137"/>
                <a:gd name="T3" fmla="*/ 44 h 116"/>
                <a:gd name="T4" fmla="*/ 0 w 137"/>
                <a:gd name="T5" fmla="*/ 65 h 116"/>
                <a:gd name="T6" fmla="*/ 0 w 137"/>
                <a:gd name="T7" fmla="*/ 65 h 116"/>
                <a:gd name="T8" fmla="*/ 0 w 137"/>
                <a:gd name="T9" fmla="*/ 68 h 116"/>
                <a:gd name="T10" fmla="*/ 0 w 137"/>
                <a:gd name="T11" fmla="*/ 71 h 116"/>
                <a:gd name="T12" fmla="*/ 1 w 137"/>
                <a:gd name="T13" fmla="*/ 75 h 116"/>
                <a:gd name="T14" fmla="*/ 4 w 137"/>
                <a:gd name="T15" fmla="*/ 77 h 116"/>
                <a:gd name="T16" fmla="*/ 28 w 137"/>
                <a:gd name="T17" fmla="*/ 89 h 116"/>
                <a:gd name="T18" fmla="*/ 28 w 137"/>
                <a:gd name="T19" fmla="*/ 89 h 116"/>
                <a:gd name="T20" fmla="*/ 31 w 137"/>
                <a:gd name="T21" fmla="*/ 90 h 116"/>
                <a:gd name="T22" fmla="*/ 34 w 137"/>
                <a:gd name="T23" fmla="*/ 90 h 116"/>
                <a:gd name="T24" fmla="*/ 37 w 137"/>
                <a:gd name="T25" fmla="*/ 88 h 116"/>
                <a:gd name="T26" fmla="*/ 39 w 137"/>
                <a:gd name="T27" fmla="*/ 86 h 116"/>
                <a:gd name="T28" fmla="*/ 40 w 137"/>
                <a:gd name="T29" fmla="*/ 84 h 116"/>
                <a:gd name="T30" fmla="*/ 95 w 137"/>
                <a:gd name="T31" fmla="*/ 114 h 116"/>
                <a:gd name="T32" fmla="*/ 95 w 137"/>
                <a:gd name="T33" fmla="*/ 114 h 116"/>
                <a:gd name="T34" fmla="*/ 99 w 137"/>
                <a:gd name="T35" fmla="*/ 116 h 116"/>
                <a:gd name="T36" fmla="*/ 103 w 137"/>
                <a:gd name="T37" fmla="*/ 116 h 116"/>
                <a:gd name="T38" fmla="*/ 108 w 137"/>
                <a:gd name="T39" fmla="*/ 116 h 116"/>
                <a:gd name="T40" fmla="*/ 111 w 137"/>
                <a:gd name="T41" fmla="*/ 116 h 116"/>
                <a:gd name="T42" fmla="*/ 115 w 137"/>
                <a:gd name="T43" fmla="*/ 115 h 116"/>
                <a:gd name="T44" fmla="*/ 119 w 137"/>
                <a:gd name="T45" fmla="*/ 112 h 116"/>
                <a:gd name="T46" fmla="*/ 121 w 137"/>
                <a:gd name="T47" fmla="*/ 109 h 116"/>
                <a:gd name="T48" fmla="*/ 123 w 137"/>
                <a:gd name="T49" fmla="*/ 105 h 116"/>
                <a:gd name="T50" fmla="*/ 134 w 137"/>
                <a:gd name="T51" fmla="*/ 84 h 116"/>
                <a:gd name="T52" fmla="*/ 134 w 137"/>
                <a:gd name="T53" fmla="*/ 84 h 116"/>
                <a:gd name="T54" fmla="*/ 137 w 137"/>
                <a:gd name="T55" fmla="*/ 81 h 116"/>
                <a:gd name="T56" fmla="*/ 137 w 137"/>
                <a:gd name="T57" fmla="*/ 77 h 116"/>
                <a:gd name="T58" fmla="*/ 137 w 137"/>
                <a:gd name="T59" fmla="*/ 73 h 116"/>
                <a:gd name="T60" fmla="*/ 137 w 137"/>
                <a:gd name="T61" fmla="*/ 68 h 116"/>
                <a:gd name="T62" fmla="*/ 134 w 137"/>
                <a:gd name="T63" fmla="*/ 65 h 116"/>
                <a:gd name="T64" fmla="*/ 133 w 137"/>
                <a:gd name="T65" fmla="*/ 62 h 116"/>
                <a:gd name="T66" fmla="*/ 130 w 137"/>
                <a:gd name="T67" fmla="*/ 59 h 116"/>
                <a:gd name="T68" fmla="*/ 126 w 137"/>
                <a:gd name="T69" fmla="*/ 56 h 116"/>
                <a:gd name="T70" fmla="*/ 83 w 137"/>
                <a:gd name="T71" fmla="*/ 33 h 116"/>
                <a:gd name="T72" fmla="*/ 83 w 137"/>
                <a:gd name="T73" fmla="*/ 33 h 116"/>
                <a:gd name="T74" fmla="*/ 78 w 137"/>
                <a:gd name="T75" fmla="*/ 38 h 116"/>
                <a:gd name="T76" fmla="*/ 73 w 137"/>
                <a:gd name="T77" fmla="*/ 43 h 116"/>
                <a:gd name="T78" fmla="*/ 68 w 137"/>
                <a:gd name="T79" fmla="*/ 46 h 116"/>
                <a:gd name="T80" fmla="*/ 62 w 137"/>
                <a:gd name="T81" fmla="*/ 49 h 116"/>
                <a:gd name="T82" fmla="*/ 59 w 137"/>
                <a:gd name="T83" fmla="*/ 50 h 116"/>
                <a:gd name="T84" fmla="*/ 71 w 137"/>
                <a:gd name="T85" fmla="*/ 27 h 116"/>
                <a:gd name="T86" fmla="*/ 72 w 137"/>
                <a:gd name="T87" fmla="*/ 24 h 116"/>
                <a:gd name="T88" fmla="*/ 72 w 137"/>
                <a:gd name="T89" fmla="*/ 24 h 116"/>
                <a:gd name="T90" fmla="*/ 73 w 137"/>
                <a:gd name="T91" fmla="*/ 22 h 116"/>
                <a:gd name="T92" fmla="*/ 73 w 137"/>
                <a:gd name="T93" fmla="*/ 18 h 116"/>
                <a:gd name="T94" fmla="*/ 71 w 137"/>
                <a:gd name="T95" fmla="*/ 16 h 116"/>
                <a:gd name="T96" fmla="*/ 68 w 137"/>
                <a:gd name="T97" fmla="*/ 13 h 116"/>
                <a:gd name="T98" fmla="*/ 45 w 137"/>
                <a:gd name="T99" fmla="*/ 1 h 116"/>
                <a:gd name="T100" fmla="*/ 45 w 137"/>
                <a:gd name="T101" fmla="*/ 1 h 116"/>
                <a:gd name="T102" fmla="*/ 42 w 137"/>
                <a:gd name="T103" fmla="*/ 0 h 116"/>
                <a:gd name="T104" fmla="*/ 38 w 137"/>
                <a:gd name="T105" fmla="*/ 0 h 116"/>
                <a:gd name="T106" fmla="*/ 35 w 137"/>
                <a:gd name="T107" fmla="*/ 1 h 116"/>
                <a:gd name="T108" fmla="*/ 33 w 137"/>
                <a:gd name="T109" fmla="*/ 4 h 116"/>
                <a:gd name="T110" fmla="*/ 22 w 137"/>
                <a:gd name="T111" fmla="*/ 24 h 116"/>
                <a:gd name="T112" fmla="*/ 11 w 137"/>
                <a:gd name="T113" fmla="*/ 18 h 116"/>
                <a:gd name="T114" fmla="*/ 0 w 137"/>
                <a:gd name="T115" fmla="*/ 3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7" h="116">
                  <a:moveTo>
                    <a:pt x="0" y="39"/>
                  </a:moveTo>
                  <a:lnTo>
                    <a:pt x="11" y="44"/>
                  </a:lnTo>
                  <a:lnTo>
                    <a:pt x="0" y="65"/>
                  </a:lnTo>
                  <a:lnTo>
                    <a:pt x="0" y="65"/>
                  </a:lnTo>
                  <a:lnTo>
                    <a:pt x="0" y="68"/>
                  </a:lnTo>
                  <a:lnTo>
                    <a:pt x="0" y="71"/>
                  </a:lnTo>
                  <a:lnTo>
                    <a:pt x="1" y="75"/>
                  </a:lnTo>
                  <a:lnTo>
                    <a:pt x="4" y="77"/>
                  </a:lnTo>
                  <a:lnTo>
                    <a:pt x="28" y="89"/>
                  </a:lnTo>
                  <a:lnTo>
                    <a:pt x="28" y="89"/>
                  </a:lnTo>
                  <a:lnTo>
                    <a:pt x="31" y="90"/>
                  </a:lnTo>
                  <a:lnTo>
                    <a:pt x="34" y="90"/>
                  </a:lnTo>
                  <a:lnTo>
                    <a:pt x="37" y="88"/>
                  </a:lnTo>
                  <a:lnTo>
                    <a:pt x="39" y="86"/>
                  </a:lnTo>
                  <a:lnTo>
                    <a:pt x="40" y="84"/>
                  </a:lnTo>
                  <a:lnTo>
                    <a:pt x="95" y="114"/>
                  </a:lnTo>
                  <a:lnTo>
                    <a:pt x="95" y="114"/>
                  </a:lnTo>
                  <a:lnTo>
                    <a:pt x="99" y="116"/>
                  </a:lnTo>
                  <a:lnTo>
                    <a:pt x="103" y="116"/>
                  </a:lnTo>
                  <a:lnTo>
                    <a:pt x="108" y="116"/>
                  </a:lnTo>
                  <a:lnTo>
                    <a:pt x="111" y="116"/>
                  </a:lnTo>
                  <a:lnTo>
                    <a:pt x="115" y="115"/>
                  </a:lnTo>
                  <a:lnTo>
                    <a:pt x="119" y="112"/>
                  </a:lnTo>
                  <a:lnTo>
                    <a:pt x="121" y="109"/>
                  </a:lnTo>
                  <a:lnTo>
                    <a:pt x="123" y="105"/>
                  </a:lnTo>
                  <a:lnTo>
                    <a:pt x="134" y="84"/>
                  </a:lnTo>
                  <a:lnTo>
                    <a:pt x="134" y="84"/>
                  </a:lnTo>
                  <a:lnTo>
                    <a:pt x="137" y="81"/>
                  </a:lnTo>
                  <a:lnTo>
                    <a:pt x="137" y="77"/>
                  </a:lnTo>
                  <a:lnTo>
                    <a:pt x="137" y="73"/>
                  </a:lnTo>
                  <a:lnTo>
                    <a:pt x="137" y="68"/>
                  </a:lnTo>
                  <a:lnTo>
                    <a:pt x="134" y="65"/>
                  </a:lnTo>
                  <a:lnTo>
                    <a:pt x="133" y="62"/>
                  </a:lnTo>
                  <a:lnTo>
                    <a:pt x="130" y="59"/>
                  </a:lnTo>
                  <a:lnTo>
                    <a:pt x="126" y="56"/>
                  </a:lnTo>
                  <a:lnTo>
                    <a:pt x="83" y="33"/>
                  </a:lnTo>
                  <a:lnTo>
                    <a:pt x="83" y="33"/>
                  </a:lnTo>
                  <a:lnTo>
                    <a:pt x="78" y="38"/>
                  </a:lnTo>
                  <a:lnTo>
                    <a:pt x="73" y="43"/>
                  </a:lnTo>
                  <a:lnTo>
                    <a:pt x="68" y="46"/>
                  </a:lnTo>
                  <a:lnTo>
                    <a:pt x="62" y="49"/>
                  </a:lnTo>
                  <a:lnTo>
                    <a:pt x="59" y="50"/>
                  </a:lnTo>
                  <a:lnTo>
                    <a:pt x="71" y="27"/>
                  </a:lnTo>
                  <a:lnTo>
                    <a:pt x="72" y="24"/>
                  </a:lnTo>
                  <a:lnTo>
                    <a:pt x="72" y="24"/>
                  </a:lnTo>
                  <a:lnTo>
                    <a:pt x="73" y="22"/>
                  </a:lnTo>
                  <a:lnTo>
                    <a:pt x="73" y="18"/>
                  </a:lnTo>
                  <a:lnTo>
                    <a:pt x="71" y="16"/>
                  </a:lnTo>
                  <a:lnTo>
                    <a:pt x="68" y="13"/>
                  </a:lnTo>
                  <a:lnTo>
                    <a:pt x="45" y="1"/>
                  </a:lnTo>
                  <a:lnTo>
                    <a:pt x="45" y="1"/>
                  </a:lnTo>
                  <a:lnTo>
                    <a:pt x="42" y="0"/>
                  </a:lnTo>
                  <a:lnTo>
                    <a:pt x="38" y="0"/>
                  </a:lnTo>
                  <a:lnTo>
                    <a:pt x="35" y="1"/>
                  </a:lnTo>
                  <a:lnTo>
                    <a:pt x="33" y="4"/>
                  </a:lnTo>
                  <a:lnTo>
                    <a:pt x="22" y="24"/>
                  </a:lnTo>
                  <a:lnTo>
                    <a:pt x="11" y="18"/>
                  </a:lnTo>
                  <a:lnTo>
                    <a:pt x="0" y="39"/>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88">
              <a:extLst>
                <a:ext uri="{FF2B5EF4-FFF2-40B4-BE49-F238E27FC236}">
                  <a16:creationId xmlns:a16="http://schemas.microsoft.com/office/drawing/2014/main" id="{3C1347D1-E8D9-470E-BD73-38B336602D25}"/>
                </a:ext>
              </a:extLst>
            </p:cNvPr>
            <p:cNvSpPr>
              <a:spLocks/>
            </p:cNvSpPr>
            <p:nvPr userDrawn="1"/>
          </p:nvSpPr>
          <p:spPr bwMode="auto">
            <a:xfrm>
              <a:off x="-1379537" y="6129338"/>
              <a:ext cx="217488" cy="184150"/>
            </a:xfrm>
            <a:custGeom>
              <a:avLst/>
              <a:gdLst>
                <a:gd name="T0" fmla="*/ 0 w 137"/>
                <a:gd name="T1" fmla="*/ 39 h 116"/>
                <a:gd name="T2" fmla="*/ 11 w 137"/>
                <a:gd name="T3" fmla="*/ 44 h 116"/>
                <a:gd name="T4" fmla="*/ 0 w 137"/>
                <a:gd name="T5" fmla="*/ 65 h 116"/>
                <a:gd name="T6" fmla="*/ 0 w 137"/>
                <a:gd name="T7" fmla="*/ 65 h 116"/>
                <a:gd name="T8" fmla="*/ 0 w 137"/>
                <a:gd name="T9" fmla="*/ 68 h 116"/>
                <a:gd name="T10" fmla="*/ 0 w 137"/>
                <a:gd name="T11" fmla="*/ 71 h 116"/>
                <a:gd name="T12" fmla="*/ 1 w 137"/>
                <a:gd name="T13" fmla="*/ 75 h 116"/>
                <a:gd name="T14" fmla="*/ 4 w 137"/>
                <a:gd name="T15" fmla="*/ 77 h 116"/>
                <a:gd name="T16" fmla="*/ 28 w 137"/>
                <a:gd name="T17" fmla="*/ 89 h 116"/>
                <a:gd name="T18" fmla="*/ 28 w 137"/>
                <a:gd name="T19" fmla="*/ 89 h 116"/>
                <a:gd name="T20" fmla="*/ 31 w 137"/>
                <a:gd name="T21" fmla="*/ 90 h 116"/>
                <a:gd name="T22" fmla="*/ 34 w 137"/>
                <a:gd name="T23" fmla="*/ 90 h 116"/>
                <a:gd name="T24" fmla="*/ 37 w 137"/>
                <a:gd name="T25" fmla="*/ 88 h 116"/>
                <a:gd name="T26" fmla="*/ 39 w 137"/>
                <a:gd name="T27" fmla="*/ 86 h 116"/>
                <a:gd name="T28" fmla="*/ 40 w 137"/>
                <a:gd name="T29" fmla="*/ 84 h 116"/>
                <a:gd name="T30" fmla="*/ 95 w 137"/>
                <a:gd name="T31" fmla="*/ 114 h 116"/>
                <a:gd name="T32" fmla="*/ 95 w 137"/>
                <a:gd name="T33" fmla="*/ 114 h 116"/>
                <a:gd name="T34" fmla="*/ 99 w 137"/>
                <a:gd name="T35" fmla="*/ 116 h 116"/>
                <a:gd name="T36" fmla="*/ 103 w 137"/>
                <a:gd name="T37" fmla="*/ 116 h 116"/>
                <a:gd name="T38" fmla="*/ 108 w 137"/>
                <a:gd name="T39" fmla="*/ 116 h 116"/>
                <a:gd name="T40" fmla="*/ 111 w 137"/>
                <a:gd name="T41" fmla="*/ 116 h 116"/>
                <a:gd name="T42" fmla="*/ 115 w 137"/>
                <a:gd name="T43" fmla="*/ 115 h 116"/>
                <a:gd name="T44" fmla="*/ 119 w 137"/>
                <a:gd name="T45" fmla="*/ 112 h 116"/>
                <a:gd name="T46" fmla="*/ 121 w 137"/>
                <a:gd name="T47" fmla="*/ 109 h 116"/>
                <a:gd name="T48" fmla="*/ 123 w 137"/>
                <a:gd name="T49" fmla="*/ 105 h 116"/>
                <a:gd name="T50" fmla="*/ 134 w 137"/>
                <a:gd name="T51" fmla="*/ 84 h 116"/>
                <a:gd name="T52" fmla="*/ 134 w 137"/>
                <a:gd name="T53" fmla="*/ 84 h 116"/>
                <a:gd name="T54" fmla="*/ 137 w 137"/>
                <a:gd name="T55" fmla="*/ 81 h 116"/>
                <a:gd name="T56" fmla="*/ 137 w 137"/>
                <a:gd name="T57" fmla="*/ 77 h 116"/>
                <a:gd name="T58" fmla="*/ 137 w 137"/>
                <a:gd name="T59" fmla="*/ 73 h 116"/>
                <a:gd name="T60" fmla="*/ 137 w 137"/>
                <a:gd name="T61" fmla="*/ 68 h 116"/>
                <a:gd name="T62" fmla="*/ 134 w 137"/>
                <a:gd name="T63" fmla="*/ 65 h 116"/>
                <a:gd name="T64" fmla="*/ 133 w 137"/>
                <a:gd name="T65" fmla="*/ 62 h 116"/>
                <a:gd name="T66" fmla="*/ 130 w 137"/>
                <a:gd name="T67" fmla="*/ 59 h 116"/>
                <a:gd name="T68" fmla="*/ 126 w 137"/>
                <a:gd name="T69" fmla="*/ 56 h 116"/>
                <a:gd name="T70" fmla="*/ 83 w 137"/>
                <a:gd name="T71" fmla="*/ 33 h 116"/>
                <a:gd name="T72" fmla="*/ 83 w 137"/>
                <a:gd name="T73" fmla="*/ 33 h 116"/>
                <a:gd name="T74" fmla="*/ 78 w 137"/>
                <a:gd name="T75" fmla="*/ 38 h 116"/>
                <a:gd name="T76" fmla="*/ 73 w 137"/>
                <a:gd name="T77" fmla="*/ 43 h 116"/>
                <a:gd name="T78" fmla="*/ 68 w 137"/>
                <a:gd name="T79" fmla="*/ 46 h 116"/>
                <a:gd name="T80" fmla="*/ 62 w 137"/>
                <a:gd name="T81" fmla="*/ 49 h 116"/>
                <a:gd name="T82" fmla="*/ 59 w 137"/>
                <a:gd name="T83" fmla="*/ 50 h 116"/>
                <a:gd name="T84" fmla="*/ 71 w 137"/>
                <a:gd name="T85" fmla="*/ 27 h 116"/>
                <a:gd name="T86" fmla="*/ 72 w 137"/>
                <a:gd name="T87" fmla="*/ 24 h 116"/>
                <a:gd name="T88" fmla="*/ 72 w 137"/>
                <a:gd name="T89" fmla="*/ 24 h 116"/>
                <a:gd name="T90" fmla="*/ 73 w 137"/>
                <a:gd name="T91" fmla="*/ 22 h 116"/>
                <a:gd name="T92" fmla="*/ 73 w 137"/>
                <a:gd name="T93" fmla="*/ 18 h 116"/>
                <a:gd name="T94" fmla="*/ 71 w 137"/>
                <a:gd name="T95" fmla="*/ 16 h 116"/>
                <a:gd name="T96" fmla="*/ 68 w 137"/>
                <a:gd name="T97" fmla="*/ 13 h 116"/>
                <a:gd name="T98" fmla="*/ 45 w 137"/>
                <a:gd name="T99" fmla="*/ 1 h 116"/>
                <a:gd name="T100" fmla="*/ 45 w 137"/>
                <a:gd name="T101" fmla="*/ 1 h 116"/>
                <a:gd name="T102" fmla="*/ 42 w 137"/>
                <a:gd name="T103" fmla="*/ 0 h 116"/>
                <a:gd name="T104" fmla="*/ 38 w 137"/>
                <a:gd name="T105" fmla="*/ 0 h 116"/>
                <a:gd name="T106" fmla="*/ 35 w 137"/>
                <a:gd name="T107" fmla="*/ 1 h 116"/>
                <a:gd name="T108" fmla="*/ 33 w 137"/>
                <a:gd name="T109" fmla="*/ 4 h 116"/>
                <a:gd name="T110" fmla="*/ 22 w 137"/>
                <a:gd name="T111" fmla="*/ 24 h 116"/>
                <a:gd name="T112" fmla="*/ 11 w 137"/>
                <a:gd name="T113" fmla="*/ 1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7" h="116">
                  <a:moveTo>
                    <a:pt x="0" y="39"/>
                  </a:moveTo>
                  <a:lnTo>
                    <a:pt x="11" y="44"/>
                  </a:lnTo>
                  <a:lnTo>
                    <a:pt x="0" y="65"/>
                  </a:lnTo>
                  <a:lnTo>
                    <a:pt x="0" y="65"/>
                  </a:lnTo>
                  <a:lnTo>
                    <a:pt x="0" y="68"/>
                  </a:lnTo>
                  <a:lnTo>
                    <a:pt x="0" y="71"/>
                  </a:lnTo>
                  <a:lnTo>
                    <a:pt x="1" y="75"/>
                  </a:lnTo>
                  <a:lnTo>
                    <a:pt x="4" y="77"/>
                  </a:lnTo>
                  <a:lnTo>
                    <a:pt x="28" y="89"/>
                  </a:lnTo>
                  <a:lnTo>
                    <a:pt x="28" y="89"/>
                  </a:lnTo>
                  <a:lnTo>
                    <a:pt x="31" y="90"/>
                  </a:lnTo>
                  <a:lnTo>
                    <a:pt x="34" y="90"/>
                  </a:lnTo>
                  <a:lnTo>
                    <a:pt x="37" y="88"/>
                  </a:lnTo>
                  <a:lnTo>
                    <a:pt x="39" y="86"/>
                  </a:lnTo>
                  <a:lnTo>
                    <a:pt x="40" y="84"/>
                  </a:lnTo>
                  <a:lnTo>
                    <a:pt x="95" y="114"/>
                  </a:lnTo>
                  <a:lnTo>
                    <a:pt x="95" y="114"/>
                  </a:lnTo>
                  <a:lnTo>
                    <a:pt x="99" y="116"/>
                  </a:lnTo>
                  <a:lnTo>
                    <a:pt x="103" y="116"/>
                  </a:lnTo>
                  <a:lnTo>
                    <a:pt x="108" y="116"/>
                  </a:lnTo>
                  <a:lnTo>
                    <a:pt x="111" y="116"/>
                  </a:lnTo>
                  <a:lnTo>
                    <a:pt x="115" y="115"/>
                  </a:lnTo>
                  <a:lnTo>
                    <a:pt x="119" y="112"/>
                  </a:lnTo>
                  <a:lnTo>
                    <a:pt x="121" y="109"/>
                  </a:lnTo>
                  <a:lnTo>
                    <a:pt x="123" y="105"/>
                  </a:lnTo>
                  <a:lnTo>
                    <a:pt x="134" y="84"/>
                  </a:lnTo>
                  <a:lnTo>
                    <a:pt x="134" y="84"/>
                  </a:lnTo>
                  <a:lnTo>
                    <a:pt x="137" y="81"/>
                  </a:lnTo>
                  <a:lnTo>
                    <a:pt x="137" y="77"/>
                  </a:lnTo>
                  <a:lnTo>
                    <a:pt x="137" y="73"/>
                  </a:lnTo>
                  <a:lnTo>
                    <a:pt x="137" y="68"/>
                  </a:lnTo>
                  <a:lnTo>
                    <a:pt x="134" y="65"/>
                  </a:lnTo>
                  <a:lnTo>
                    <a:pt x="133" y="62"/>
                  </a:lnTo>
                  <a:lnTo>
                    <a:pt x="130" y="59"/>
                  </a:lnTo>
                  <a:lnTo>
                    <a:pt x="126" y="56"/>
                  </a:lnTo>
                  <a:lnTo>
                    <a:pt x="83" y="33"/>
                  </a:lnTo>
                  <a:lnTo>
                    <a:pt x="83" y="33"/>
                  </a:lnTo>
                  <a:lnTo>
                    <a:pt x="78" y="38"/>
                  </a:lnTo>
                  <a:lnTo>
                    <a:pt x="73" y="43"/>
                  </a:lnTo>
                  <a:lnTo>
                    <a:pt x="68" y="46"/>
                  </a:lnTo>
                  <a:lnTo>
                    <a:pt x="62" y="49"/>
                  </a:lnTo>
                  <a:lnTo>
                    <a:pt x="59" y="50"/>
                  </a:lnTo>
                  <a:lnTo>
                    <a:pt x="71" y="27"/>
                  </a:lnTo>
                  <a:lnTo>
                    <a:pt x="72" y="24"/>
                  </a:lnTo>
                  <a:lnTo>
                    <a:pt x="72" y="24"/>
                  </a:lnTo>
                  <a:lnTo>
                    <a:pt x="73" y="22"/>
                  </a:lnTo>
                  <a:lnTo>
                    <a:pt x="73" y="18"/>
                  </a:lnTo>
                  <a:lnTo>
                    <a:pt x="71" y="16"/>
                  </a:lnTo>
                  <a:lnTo>
                    <a:pt x="68" y="13"/>
                  </a:lnTo>
                  <a:lnTo>
                    <a:pt x="45" y="1"/>
                  </a:lnTo>
                  <a:lnTo>
                    <a:pt x="45" y="1"/>
                  </a:lnTo>
                  <a:lnTo>
                    <a:pt x="42" y="0"/>
                  </a:lnTo>
                  <a:lnTo>
                    <a:pt x="38" y="0"/>
                  </a:lnTo>
                  <a:lnTo>
                    <a:pt x="35" y="1"/>
                  </a:lnTo>
                  <a:lnTo>
                    <a:pt x="33" y="4"/>
                  </a:lnTo>
                  <a:lnTo>
                    <a:pt x="22" y="24"/>
                  </a:lnTo>
                  <a:lnTo>
                    <a:pt x="11" y="1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89">
              <a:extLst>
                <a:ext uri="{FF2B5EF4-FFF2-40B4-BE49-F238E27FC236}">
                  <a16:creationId xmlns:a16="http://schemas.microsoft.com/office/drawing/2014/main" id="{DE630064-3DB9-4CA1-8157-245BB42EAF23}"/>
                </a:ext>
              </a:extLst>
            </p:cNvPr>
            <p:cNvSpPr>
              <a:spLocks/>
            </p:cNvSpPr>
            <p:nvPr userDrawn="1"/>
          </p:nvSpPr>
          <p:spPr bwMode="auto">
            <a:xfrm>
              <a:off x="-1687512" y="5926138"/>
              <a:ext cx="336550" cy="336550"/>
            </a:xfrm>
            <a:custGeom>
              <a:avLst/>
              <a:gdLst>
                <a:gd name="T0" fmla="*/ 47 w 212"/>
                <a:gd name="T1" fmla="*/ 16 h 212"/>
                <a:gd name="T2" fmla="*/ 67 w 212"/>
                <a:gd name="T3" fmla="*/ 6 h 212"/>
                <a:gd name="T4" fmla="*/ 88 w 212"/>
                <a:gd name="T5" fmla="*/ 1 h 212"/>
                <a:gd name="T6" fmla="*/ 107 w 212"/>
                <a:gd name="T7" fmla="*/ 0 h 212"/>
                <a:gd name="T8" fmla="*/ 128 w 212"/>
                <a:gd name="T9" fmla="*/ 2 h 212"/>
                <a:gd name="T10" fmla="*/ 148 w 212"/>
                <a:gd name="T11" fmla="*/ 8 h 212"/>
                <a:gd name="T12" fmla="*/ 166 w 212"/>
                <a:gd name="T13" fmla="*/ 18 h 212"/>
                <a:gd name="T14" fmla="*/ 182 w 212"/>
                <a:gd name="T15" fmla="*/ 31 h 212"/>
                <a:gd name="T16" fmla="*/ 195 w 212"/>
                <a:gd name="T17" fmla="*/ 47 h 212"/>
                <a:gd name="T18" fmla="*/ 200 w 212"/>
                <a:gd name="T19" fmla="*/ 57 h 212"/>
                <a:gd name="T20" fmla="*/ 207 w 212"/>
                <a:gd name="T21" fmla="*/ 77 h 212"/>
                <a:gd name="T22" fmla="*/ 211 w 212"/>
                <a:gd name="T23" fmla="*/ 97 h 212"/>
                <a:gd name="T24" fmla="*/ 211 w 212"/>
                <a:gd name="T25" fmla="*/ 118 h 212"/>
                <a:gd name="T26" fmla="*/ 206 w 212"/>
                <a:gd name="T27" fmla="*/ 138 h 212"/>
                <a:gd name="T28" fmla="*/ 199 w 212"/>
                <a:gd name="T29" fmla="*/ 156 h 212"/>
                <a:gd name="T30" fmla="*/ 187 w 212"/>
                <a:gd name="T31" fmla="*/ 173 h 212"/>
                <a:gd name="T32" fmla="*/ 172 w 212"/>
                <a:gd name="T33" fmla="*/ 188 h 212"/>
                <a:gd name="T34" fmla="*/ 163 w 212"/>
                <a:gd name="T35" fmla="*/ 195 h 212"/>
                <a:gd name="T36" fmla="*/ 144 w 212"/>
                <a:gd name="T37" fmla="*/ 205 h 212"/>
                <a:gd name="T38" fmla="*/ 124 w 212"/>
                <a:gd name="T39" fmla="*/ 210 h 212"/>
                <a:gd name="T40" fmla="*/ 104 w 212"/>
                <a:gd name="T41" fmla="*/ 212 h 212"/>
                <a:gd name="T42" fmla="*/ 83 w 212"/>
                <a:gd name="T43" fmla="*/ 210 h 212"/>
                <a:gd name="T44" fmla="*/ 63 w 212"/>
                <a:gd name="T45" fmla="*/ 204 h 212"/>
                <a:gd name="T46" fmla="*/ 46 w 212"/>
                <a:gd name="T47" fmla="*/ 193 h 212"/>
                <a:gd name="T48" fmla="*/ 29 w 212"/>
                <a:gd name="T49" fmla="*/ 181 h 212"/>
                <a:gd name="T50" fmla="*/ 15 w 212"/>
                <a:gd name="T51" fmla="*/ 163 h 212"/>
                <a:gd name="T52" fmla="*/ 11 w 212"/>
                <a:gd name="T53" fmla="*/ 154 h 212"/>
                <a:gd name="T54" fmla="*/ 3 w 212"/>
                <a:gd name="T55" fmla="*/ 134 h 212"/>
                <a:gd name="T56" fmla="*/ 0 w 212"/>
                <a:gd name="T57" fmla="*/ 113 h 212"/>
                <a:gd name="T58" fmla="*/ 0 w 212"/>
                <a:gd name="T59" fmla="*/ 93 h 212"/>
                <a:gd name="T60" fmla="*/ 4 w 212"/>
                <a:gd name="T61" fmla="*/ 73 h 212"/>
                <a:gd name="T62" fmla="*/ 12 w 212"/>
                <a:gd name="T63" fmla="*/ 55 h 212"/>
                <a:gd name="T64" fmla="*/ 24 w 212"/>
                <a:gd name="T65" fmla="*/ 38 h 212"/>
                <a:gd name="T66" fmla="*/ 39 w 212"/>
                <a:gd name="T67" fmla="*/ 23 h 212"/>
                <a:gd name="T68" fmla="*/ 47 w 212"/>
                <a:gd name="T69" fmla="*/ 16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2" h="212">
                  <a:moveTo>
                    <a:pt x="47" y="16"/>
                  </a:moveTo>
                  <a:lnTo>
                    <a:pt x="47" y="16"/>
                  </a:lnTo>
                  <a:lnTo>
                    <a:pt x="57" y="11"/>
                  </a:lnTo>
                  <a:lnTo>
                    <a:pt x="67" y="6"/>
                  </a:lnTo>
                  <a:lnTo>
                    <a:pt x="77" y="3"/>
                  </a:lnTo>
                  <a:lnTo>
                    <a:pt x="88" y="1"/>
                  </a:lnTo>
                  <a:lnTo>
                    <a:pt x="97" y="0"/>
                  </a:lnTo>
                  <a:lnTo>
                    <a:pt x="107" y="0"/>
                  </a:lnTo>
                  <a:lnTo>
                    <a:pt x="118" y="0"/>
                  </a:lnTo>
                  <a:lnTo>
                    <a:pt x="128" y="2"/>
                  </a:lnTo>
                  <a:lnTo>
                    <a:pt x="138" y="5"/>
                  </a:lnTo>
                  <a:lnTo>
                    <a:pt x="148" y="8"/>
                  </a:lnTo>
                  <a:lnTo>
                    <a:pt x="156" y="12"/>
                  </a:lnTo>
                  <a:lnTo>
                    <a:pt x="166" y="18"/>
                  </a:lnTo>
                  <a:lnTo>
                    <a:pt x="173" y="24"/>
                  </a:lnTo>
                  <a:lnTo>
                    <a:pt x="182" y="31"/>
                  </a:lnTo>
                  <a:lnTo>
                    <a:pt x="188" y="39"/>
                  </a:lnTo>
                  <a:lnTo>
                    <a:pt x="195" y="47"/>
                  </a:lnTo>
                  <a:lnTo>
                    <a:pt x="195" y="47"/>
                  </a:lnTo>
                  <a:lnTo>
                    <a:pt x="200" y="57"/>
                  </a:lnTo>
                  <a:lnTo>
                    <a:pt x="205" y="67"/>
                  </a:lnTo>
                  <a:lnTo>
                    <a:pt x="207" y="77"/>
                  </a:lnTo>
                  <a:lnTo>
                    <a:pt x="210" y="88"/>
                  </a:lnTo>
                  <a:lnTo>
                    <a:pt x="211" y="97"/>
                  </a:lnTo>
                  <a:lnTo>
                    <a:pt x="212" y="107"/>
                  </a:lnTo>
                  <a:lnTo>
                    <a:pt x="211" y="118"/>
                  </a:lnTo>
                  <a:lnTo>
                    <a:pt x="210" y="128"/>
                  </a:lnTo>
                  <a:lnTo>
                    <a:pt x="206" y="138"/>
                  </a:lnTo>
                  <a:lnTo>
                    <a:pt x="204" y="148"/>
                  </a:lnTo>
                  <a:lnTo>
                    <a:pt x="199" y="156"/>
                  </a:lnTo>
                  <a:lnTo>
                    <a:pt x="193" y="166"/>
                  </a:lnTo>
                  <a:lnTo>
                    <a:pt x="187" y="173"/>
                  </a:lnTo>
                  <a:lnTo>
                    <a:pt x="179" y="182"/>
                  </a:lnTo>
                  <a:lnTo>
                    <a:pt x="172" y="188"/>
                  </a:lnTo>
                  <a:lnTo>
                    <a:pt x="163" y="195"/>
                  </a:lnTo>
                  <a:lnTo>
                    <a:pt x="163" y="195"/>
                  </a:lnTo>
                  <a:lnTo>
                    <a:pt x="154" y="200"/>
                  </a:lnTo>
                  <a:lnTo>
                    <a:pt x="144" y="205"/>
                  </a:lnTo>
                  <a:lnTo>
                    <a:pt x="134" y="207"/>
                  </a:lnTo>
                  <a:lnTo>
                    <a:pt x="124" y="210"/>
                  </a:lnTo>
                  <a:lnTo>
                    <a:pt x="113" y="211"/>
                  </a:lnTo>
                  <a:lnTo>
                    <a:pt x="104" y="212"/>
                  </a:lnTo>
                  <a:lnTo>
                    <a:pt x="93" y="211"/>
                  </a:lnTo>
                  <a:lnTo>
                    <a:pt x="83" y="210"/>
                  </a:lnTo>
                  <a:lnTo>
                    <a:pt x="73" y="206"/>
                  </a:lnTo>
                  <a:lnTo>
                    <a:pt x="63" y="204"/>
                  </a:lnTo>
                  <a:lnTo>
                    <a:pt x="55" y="199"/>
                  </a:lnTo>
                  <a:lnTo>
                    <a:pt x="46" y="193"/>
                  </a:lnTo>
                  <a:lnTo>
                    <a:pt x="37" y="187"/>
                  </a:lnTo>
                  <a:lnTo>
                    <a:pt x="29" y="181"/>
                  </a:lnTo>
                  <a:lnTo>
                    <a:pt x="23" y="172"/>
                  </a:lnTo>
                  <a:lnTo>
                    <a:pt x="15" y="163"/>
                  </a:lnTo>
                  <a:lnTo>
                    <a:pt x="15" y="163"/>
                  </a:lnTo>
                  <a:lnTo>
                    <a:pt x="11" y="154"/>
                  </a:lnTo>
                  <a:lnTo>
                    <a:pt x="6" y="144"/>
                  </a:lnTo>
                  <a:lnTo>
                    <a:pt x="3" y="134"/>
                  </a:lnTo>
                  <a:lnTo>
                    <a:pt x="1" y="124"/>
                  </a:lnTo>
                  <a:lnTo>
                    <a:pt x="0" y="113"/>
                  </a:lnTo>
                  <a:lnTo>
                    <a:pt x="0" y="104"/>
                  </a:lnTo>
                  <a:lnTo>
                    <a:pt x="0" y="93"/>
                  </a:lnTo>
                  <a:lnTo>
                    <a:pt x="2" y="83"/>
                  </a:lnTo>
                  <a:lnTo>
                    <a:pt x="4" y="73"/>
                  </a:lnTo>
                  <a:lnTo>
                    <a:pt x="8" y="63"/>
                  </a:lnTo>
                  <a:lnTo>
                    <a:pt x="12" y="55"/>
                  </a:lnTo>
                  <a:lnTo>
                    <a:pt x="18" y="46"/>
                  </a:lnTo>
                  <a:lnTo>
                    <a:pt x="24" y="38"/>
                  </a:lnTo>
                  <a:lnTo>
                    <a:pt x="31" y="29"/>
                  </a:lnTo>
                  <a:lnTo>
                    <a:pt x="39" y="23"/>
                  </a:lnTo>
                  <a:lnTo>
                    <a:pt x="47" y="16"/>
                  </a:lnTo>
                  <a:lnTo>
                    <a:pt x="47" y="16"/>
                  </a:lnTo>
                  <a:close/>
                </a:path>
              </a:pathLst>
            </a:custGeom>
            <a:noFill/>
            <a:ln w="20638">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Freeform 90">
              <a:extLst>
                <a:ext uri="{FF2B5EF4-FFF2-40B4-BE49-F238E27FC236}">
                  <a16:creationId xmlns:a16="http://schemas.microsoft.com/office/drawing/2014/main" id="{D737417D-408A-467A-8BF2-59ACD603EFDC}"/>
                </a:ext>
              </a:extLst>
            </p:cNvPr>
            <p:cNvSpPr>
              <a:spLocks/>
            </p:cNvSpPr>
            <p:nvPr userDrawn="1"/>
          </p:nvSpPr>
          <p:spPr bwMode="auto">
            <a:xfrm>
              <a:off x="-1460500" y="5480050"/>
              <a:ext cx="69850" cy="246063"/>
            </a:xfrm>
            <a:custGeom>
              <a:avLst/>
              <a:gdLst>
                <a:gd name="T0" fmla="*/ 0 w 44"/>
                <a:gd name="T1" fmla="*/ 155 h 155"/>
                <a:gd name="T2" fmla="*/ 0 w 44"/>
                <a:gd name="T3" fmla="*/ 155 h 155"/>
                <a:gd name="T4" fmla="*/ 9 w 44"/>
                <a:gd name="T5" fmla="*/ 155 h 155"/>
                <a:gd name="T6" fmla="*/ 18 w 44"/>
                <a:gd name="T7" fmla="*/ 154 h 155"/>
                <a:gd name="T8" fmla="*/ 25 w 44"/>
                <a:gd name="T9" fmla="*/ 151 h 155"/>
                <a:gd name="T10" fmla="*/ 31 w 44"/>
                <a:gd name="T11" fmla="*/ 147 h 155"/>
                <a:gd name="T12" fmla="*/ 36 w 44"/>
                <a:gd name="T13" fmla="*/ 143 h 155"/>
                <a:gd name="T14" fmla="*/ 40 w 44"/>
                <a:gd name="T15" fmla="*/ 135 h 155"/>
                <a:gd name="T16" fmla="*/ 42 w 44"/>
                <a:gd name="T17" fmla="*/ 128 h 155"/>
                <a:gd name="T18" fmla="*/ 44 w 44"/>
                <a:gd name="T19" fmla="*/ 119 h 155"/>
                <a:gd name="T20" fmla="*/ 44 w 44"/>
                <a:gd name="T21" fmla="*/ 119 h 155"/>
                <a:gd name="T22" fmla="*/ 44 w 44"/>
                <a:gd name="T23" fmla="*/ 36 h 155"/>
                <a:gd name="T24" fmla="*/ 44 w 44"/>
                <a:gd name="T25" fmla="*/ 36 h 155"/>
                <a:gd name="T26" fmla="*/ 42 w 44"/>
                <a:gd name="T27" fmla="*/ 26 h 155"/>
                <a:gd name="T28" fmla="*/ 40 w 44"/>
                <a:gd name="T29" fmla="*/ 19 h 155"/>
                <a:gd name="T30" fmla="*/ 36 w 44"/>
                <a:gd name="T31" fmla="*/ 12 h 155"/>
                <a:gd name="T32" fmla="*/ 31 w 44"/>
                <a:gd name="T33" fmla="*/ 7 h 155"/>
                <a:gd name="T34" fmla="*/ 25 w 44"/>
                <a:gd name="T35" fmla="*/ 2 h 155"/>
                <a:gd name="T36" fmla="*/ 18 w 44"/>
                <a:gd name="T37" fmla="*/ 0 h 155"/>
                <a:gd name="T38" fmla="*/ 9 w 44"/>
                <a:gd name="T39" fmla="*/ 0 h 155"/>
                <a:gd name="T40" fmla="*/ 0 w 44"/>
                <a:gd name="T41" fmla="*/ 0 h 155"/>
                <a:gd name="T42" fmla="*/ 0 w 44"/>
                <a:gd name="T43" fmla="*/ 0 h 155"/>
                <a:gd name="T44" fmla="*/ 0 w 44"/>
                <a:gd name="T45" fmla="*/ 19 h 155"/>
                <a:gd name="T46" fmla="*/ 0 w 44"/>
                <a:gd name="T47" fmla="*/ 19 h 155"/>
                <a:gd name="T48" fmla="*/ 13 w 44"/>
                <a:gd name="T49" fmla="*/ 22 h 155"/>
                <a:gd name="T50" fmla="*/ 17 w 44"/>
                <a:gd name="T51" fmla="*/ 23 h 155"/>
                <a:gd name="T52" fmla="*/ 19 w 44"/>
                <a:gd name="T53" fmla="*/ 24 h 155"/>
                <a:gd name="T54" fmla="*/ 20 w 44"/>
                <a:gd name="T55" fmla="*/ 28 h 155"/>
                <a:gd name="T56" fmla="*/ 22 w 44"/>
                <a:gd name="T57" fmla="*/ 31 h 155"/>
                <a:gd name="T58" fmla="*/ 23 w 44"/>
                <a:gd name="T59" fmla="*/ 44 h 155"/>
                <a:gd name="T60" fmla="*/ 23 w 44"/>
                <a:gd name="T61" fmla="*/ 44 h 155"/>
                <a:gd name="T62" fmla="*/ 22 w 44"/>
                <a:gd name="T63" fmla="*/ 112 h 155"/>
                <a:gd name="T64" fmla="*/ 22 w 44"/>
                <a:gd name="T65" fmla="*/ 112 h 155"/>
                <a:gd name="T66" fmla="*/ 22 w 44"/>
                <a:gd name="T67" fmla="*/ 123 h 155"/>
                <a:gd name="T68" fmla="*/ 20 w 44"/>
                <a:gd name="T69" fmla="*/ 127 h 155"/>
                <a:gd name="T70" fmla="*/ 19 w 44"/>
                <a:gd name="T71" fmla="*/ 129 h 155"/>
                <a:gd name="T72" fmla="*/ 17 w 44"/>
                <a:gd name="T73" fmla="*/ 132 h 155"/>
                <a:gd name="T74" fmla="*/ 13 w 44"/>
                <a:gd name="T75" fmla="*/ 133 h 155"/>
                <a:gd name="T76" fmla="*/ 2 w 44"/>
                <a:gd name="T77" fmla="*/ 134 h 155"/>
                <a:gd name="T78" fmla="*/ 2 w 44"/>
                <a:gd name="T79" fmla="*/ 134 h 155"/>
                <a:gd name="T80" fmla="*/ 0 w 44"/>
                <a:gd name="T81" fmla="*/ 135 h 155"/>
                <a:gd name="T82" fmla="*/ 0 w 44"/>
                <a:gd name="T83" fmla="*/ 135 h 155"/>
                <a:gd name="T84" fmla="*/ 0 w 44"/>
                <a:gd name="T85" fmla="*/ 155 h 155"/>
                <a:gd name="T86" fmla="*/ 0 w 44"/>
                <a:gd name="T87"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 h="155">
                  <a:moveTo>
                    <a:pt x="0" y="155"/>
                  </a:moveTo>
                  <a:lnTo>
                    <a:pt x="0" y="155"/>
                  </a:lnTo>
                  <a:lnTo>
                    <a:pt x="9" y="155"/>
                  </a:lnTo>
                  <a:lnTo>
                    <a:pt x="18" y="154"/>
                  </a:lnTo>
                  <a:lnTo>
                    <a:pt x="25" y="151"/>
                  </a:lnTo>
                  <a:lnTo>
                    <a:pt x="31" y="147"/>
                  </a:lnTo>
                  <a:lnTo>
                    <a:pt x="36" y="143"/>
                  </a:lnTo>
                  <a:lnTo>
                    <a:pt x="40" y="135"/>
                  </a:lnTo>
                  <a:lnTo>
                    <a:pt x="42" y="128"/>
                  </a:lnTo>
                  <a:lnTo>
                    <a:pt x="44" y="119"/>
                  </a:lnTo>
                  <a:lnTo>
                    <a:pt x="44" y="119"/>
                  </a:lnTo>
                  <a:lnTo>
                    <a:pt x="44" y="36"/>
                  </a:lnTo>
                  <a:lnTo>
                    <a:pt x="44" y="36"/>
                  </a:lnTo>
                  <a:lnTo>
                    <a:pt x="42" y="26"/>
                  </a:lnTo>
                  <a:lnTo>
                    <a:pt x="40" y="19"/>
                  </a:lnTo>
                  <a:lnTo>
                    <a:pt x="36" y="12"/>
                  </a:lnTo>
                  <a:lnTo>
                    <a:pt x="31" y="7"/>
                  </a:lnTo>
                  <a:lnTo>
                    <a:pt x="25" y="2"/>
                  </a:lnTo>
                  <a:lnTo>
                    <a:pt x="18" y="0"/>
                  </a:lnTo>
                  <a:lnTo>
                    <a:pt x="9" y="0"/>
                  </a:lnTo>
                  <a:lnTo>
                    <a:pt x="0" y="0"/>
                  </a:lnTo>
                  <a:lnTo>
                    <a:pt x="0" y="0"/>
                  </a:lnTo>
                  <a:lnTo>
                    <a:pt x="0" y="19"/>
                  </a:lnTo>
                  <a:lnTo>
                    <a:pt x="0" y="19"/>
                  </a:lnTo>
                  <a:lnTo>
                    <a:pt x="13" y="22"/>
                  </a:lnTo>
                  <a:lnTo>
                    <a:pt x="17" y="23"/>
                  </a:lnTo>
                  <a:lnTo>
                    <a:pt x="19" y="24"/>
                  </a:lnTo>
                  <a:lnTo>
                    <a:pt x="20" y="28"/>
                  </a:lnTo>
                  <a:lnTo>
                    <a:pt x="22" y="31"/>
                  </a:lnTo>
                  <a:lnTo>
                    <a:pt x="23" y="44"/>
                  </a:lnTo>
                  <a:lnTo>
                    <a:pt x="23" y="44"/>
                  </a:lnTo>
                  <a:lnTo>
                    <a:pt x="22" y="112"/>
                  </a:lnTo>
                  <a:lnTo>
                    <a:pt x="22" y="112"/>
                  </a:lnTo>
                  <a:lnTo>
                    <a:pt x="22" y="123"/>
                  </a:lnTo>
                  <a:lnTo>
                    <a:pt x="20" y="127"/>
                  </a:lnTo>
                  <a:lnTo>
                    <a:pt x="19" y="129"/>
                  </a:lnTo>
                  <a:lnTo>
                    <a:pt x="17" y="132"/>
                  </a:lnTo>
                  <a:lnTo>
                    <a:pt x="13" y="133"/>
                  </a:lnTo>
                  <a:lnTo>
                    <a:pt x="2" y="134"/>
                  </a:lnTo>
                  <a:lnTo>
                    <a:pt x="2" y="134"/>
                  </a:lnTo>
                  <a:lnTo>
                    <a:pt x="0" y="135"/>
                  </a:lnTo>
                  <a:lnTo>
                    <a:pt x="0" y="135"/>
                  </a:lnTo>
                  <a:lnTo>
                    <a:pt x="0" y="155"/>
                  </a:lnTo>
                  <a:lnTo>
                    <a:pt x="0" y="155"/>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91">
              <a:extLst>
                <a:ext uri="{FF2B5EF4-FFF2-40B4-BE49-F238E27FC236}">
                  <a16:creationId xmlns:a16="http://schemas.microsoft.com/office/drawing/2014/main" id="{B6FD123A-93DF-432F-9F02-94666059A03A}"/>
                </a:ext>
              </a:extLst>
            </p:cNvPr>
            <p:cNvSpPr>
              <a:spLocks/>
            </p:cNvSpPr>
            <p:nvPr userDrawn="1"/>
          </p:nvSpPr>
          <p:spPr bwMode="auto">
            <a:xfrm>
              <a:off x="-1690687" y="5480050"/>
              <a:ext cx="69850" cy="246063"/>
            </a:xfrm>
            <a:custGeom>
              <a:avLst/>
              <a:gdLst>
                <a:gd name="T0" fmla="*/ 44 w 44"/>
                <a:gd name="T1" fmla="*/ 0 h 155"/>
                <a:gd name="T2" fmla="*/ 44 w 44"/>
                <a:gd name="T3" fmla="*/ 0 h 155"/>
                <a:gd name="T4" fmla="*/ 35 w 44"/>
                <a:gd name="T5" fmla="*/ 0 h 155"/>
                <a:gd name="T6" fmla="*/ 27 w 44"/>
                <a:gd name="T7" fmla="*/ 1 h 155"/>
                <a:gd name="T8" fmla="*/ 20 w 44"/>
                <a:gd name="T9" fmla="*/ 3 h 155"/>
                <a:gd name="T10" fmla="*/ 14 w 44"/>
                <a:gd name="T11" fmla="*/ 6 h 155"/>
                <a:gd name="T12" fmla="*/ 8 w 44"/>
                <a:gd name="T13" fmla="*/ 11 h 155"/>
                <a:gd name="T14" fmla="*/ 4 w 44"/>
                <a:gd name="T15" fmla="*/ 17 h 155"/>
                <a:gd name="T16" fmla="*/ 2 w 44"/>
                <a:gd name="T17" fmla="*/ 23 h 155"/>
                <a:gd name="T18" fmla="*/ 2 w 44"/>
                <a:gd name="T19" fmla="*/ 31 h 155"/>
                <a:gd name="T20" fmla="*/ 2 w 44"/>
                <a:gd name="T21" fmla="*/ 31 h 155"/>
                <a:gd name="T22" fmla="*/ 0 w 44"/>
                <a:gd name="T23" fmla="*/ 77 h 155"/>
                <a:gd name="T24" fmla="*/ 2 w 44"/>
                <a:gd name="T25" fmla="*/ 123 h 155"/>
                <a:gd name="T26" fmla="*/ 2 w 44"/>
                <a:gd name="T27" fmla="*/ 123 h 155"/>
                <a:gd name="T28" fmla="*/ 2 w 44"/>
                <a:gd name="T29" fmla="*/ 132 h 155"/>
                <a:gd name="T30" fmla="*/ 5 w 44"/>
                <a:gd name="T31" fmla="*/ 138 h 155"/>
                <a:gd name="T32" fmla="*/ 9 w 44"/>
                <a:gd name="T33" fmla="*/ 144 h 155"/>
                <a:gd name="T34" fmla="*/ 15 w 44"/>
                <a:gd name="T35" fmla="*/ 149 h 155"/>
                <a:gd name="T36" fmla="*/ 21 w 44"/>
                <a:gd name="T37" fmla="*/ 152 h 155"/>
                <a:gd name="T38" fmla="*/ 28 w 44"/>
                <a:gd name="T39" fmla="*/ 155 h 155"/>
                <a:gd name="T40" fmla="*/ 36 w 44"/>
                <a:gd name="T41" fmla="*/ 155 h 155"/>
                <a:gd name="T42" fmla="*/ 44 w 44"/>
                <a:gd name="T43" fmla="*/ 154 h 155"/>
                <a:gd name="T44" fmla="*/ 44 w 44"/>
                <a:gd name="T45" fmla="*/ 154 h 155"/>
                <a:gd name="T46" fmla="*/ 44 w 44"/>
                <a:gd name="T47" fmla="*/ 134 h 155"/>
                <a:gd name="T48" fmla="*/ 44 w 44"/>
                <a:gd name="T49" fmla="*/ 134 h 155"/>
                <a:gd name="T50" fmla="*/ 36 w 44"/>
                <a:gd name="T51" fmla="*/ 134 h 155"/>
                <a:gd name="T52" fmla="*/ 36 w 44"/>
                <a:gd name="T53" fmla="*/ 134 h 155"/>
                <a:gd name="T54" fmla="*/ 30 w 44"/>
                <a:gd name="T55" fmla="*/ 133 h 155"/>
                <a:gd name="T56" fmla="*/ 26 w 44"/>
                <a:gd name="T57" fmla="*/ 130 h 155"/>
                <a:gd name="T58" fmla="*/ 24 w 44"/>
                <a:gd name="T59" fmla="*/ 125 h 155"/>
                <a:gd name="T60" fmla="*/ 22 w 44"/>
                <a:gd name="T61" fmla="*/ 121 h 155"/>
                <a:gd name="T62" fmla="*/ 22 w 44"/>
                <a:gd name="T63" fmla="*/ 121 h 155"/>
                <a:gd name="T64" fmla="*/ 22 w 44"/>
                <a:gd name="T65" fmla="*/ 34 h 155"/>
                <a:gd name="T66" fmla="*/ 22 w 44"/>
                <a:gd name="T67" fmla="*/ 34 h 155"/>
                <a:gd name="T68" fmla="*/ 24 w 44"/>
                <a:gd name="T69" fmla="*/ 28 h 155"/>
                <a:gd name="T70" fmla="*/ 26 w 44"/>
                <a:gd name="T71" fmla="*/ 24 h 155"/>
                <a:gd name="T72" fmla="*/ 30 w 44"/>
                <a:gd name="T73" fmla="*/ 22 h 155"/>
                <a:gd name="T74" fmla="*/ 36 w 44"/>
                <a:gd name="T75" fmla="*/ 20 h 155"/>
                <a:gd name="T76" fmla="*/ 36 w 44"/>
                <a:gd name="T77" fmla="*/ 20 h 155"/>
                <a:gd name="T78" fmla="*/ 44 w 44"/>
                <a:gd name="T79" fmla="*/ 19 h 155"/>
                <a:gd name="T80" fmla="*/ 44 w 44"/>
                <a:gd name="T81" fmla="*/ 19 h 155"/>
                <a:gd name="T82" fmla="*/ 44 w 44"/>
                <a:gd name="T83" fmla="*/ 0 h 155"/>
                <a:gd name="T84" fmla="*/ 44 w 44"/>
                <a:gd name="T85"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4" h="155">
                  <a:moveTo>
                    <a:pt x="44" y="0"/>
                  </a:moveTo>
                  <a:lnTo>
                    <a:pt x="44" y="0"/>
                  </a:lnTo>
                  <a:lnTo>
                    <a:pt x="35" y="0"/>
                  </a:lnTo>
                  <a:lnTo>
                    <a:pt x="27" y="1"/>
                  </a:lnTo>
                  <a:lnTo>
                    <a:pt x="20" y="3"/>
                  </a:lnTo>
                  <a:lnTo>
                    <a:pt x="14" y="6"/>
                  </a:lnTo>
                  <a:lnTo>
                    <a:pt x="8" y="11"/>
                  </a:lnTo>
                  <a:lnTo>
                    <a:pt x="4" y="17"/>
                  </a:lnTo>
                  <a:lnTo>
                    <a:pt x="2" y="23"/>
                  </a:lnTo>
                  <a:lnTo>
                    <a:pt x="2" y="31"/>
                  </a:lnTo>
                  <a:lnTo>
                    <a:pt x="2" y="31"/>
                  </a:lnTo>
                  <a:lnTo>
                    <a:pt x="0" y="77"/>
                  </a:lnTo>
                  <a:lnTo>
                    <a:pt x="2" y="123"/>
                  </a:lnTo>
                  <a:lnTo>
                    <a:pt x="2" y="123"/>
                  </a:lnTo>
                  <a:lnTo>
                    <a:pt x="2" y="132"/>
                  </a:lnTo>
                  <a:lnTo>
                    <a:pt x="5" y="138"/>
                  </a:lnTo>
                  <a:lnTo>
                    <a:pt x="9" y="144"/>
                  </a:lnTo>
                  <a:lnTo>
                    <a:pt x="15" y="149"/>
                  </a:lnTo>
                  <a:lnTo>
                    <a:pt x="21" y="152"/>
                  </a:lnTo>
                  <a:lnTo>
                    <a:pt x="28" y="155"/>
                  </a:lnTo>
                  <a:lnTo>
                    <a:pt x="36" y="155"/>
                  </a:lnTo>
                  <a:lnTo>
                    <a:pt x="44" y="154"/>
                  </a:lnTo>
                  <a:lnTo>
                    <a:pt x="44" y="154"/>
                  </a:lnTo>
                  <a:lnTo>
                    <a:pt x="44" y="134"/>
                  </a:lnTo>
                  <a:lnTo>
                    <a:pt x="44" y="134"/>
                  </a:lnTo>
                  <a:lnTo>
                    <a:pt x="36" y="134"/>
                  </a:lnTo>
                  <a:lnTo>
                    <a:pt x="36" y="134"/>
                  </a:lnTo>
                  <a:lnTo>
                    <a:pt x="30" y="133"/>
                  </a:lnTo>
                  <a:lnTo>
                    <a:pt x="26" y="130"/>
                  </a:lnTo>
                  <a:lnTo>
                    <a:pt x="24" y="125"/>
                  </a:lnTo>
                  <a:lnTo>
                    <a:pt x="22" y="121"/>
                  </a:lnTo>
                  <a:lnTo>
                    <a:pt x="22" y="121"/>
                  </a:lnTo>
                  <a:lnTo>
                    <a:pt x="22" y="34"/>
                  </a:lnTo>
                  <a:lnTo>
                    <a:pt x="22" y="34"/>
                  </a:lnTo>
                  <a:lnTo>
                    <a:pt x="24" y="28"/>
                  </a:lnTo>
                  <a:lnTo>
                    <a:pt x="26" y="24"/>
                  </a:lnTo>
                  <a:lnTo>
                    <a:pt x="30" y="22"/>
                  </a:lnTo>
                  <a:lnTo>
                    <a:pt x="36" y="20"/>
                  </a:lnTo>
                  <a:lnTo>
                    <a:pt x="36" y="20"/>
                  </a:lnTo>
                  <a:lnTo>
                    <a:pt x="44" y="19"/>
                  </a:lnTo>
                  <a:lnTo>
                    <a:pt x="44" y="19"/>
                  </a:lnTo>
                  <a:lnTo>
                    <a:pt x="44" y="0"/>
                  </a:lnTo>
                  <a:lnTo>
                    <a:pt x="44"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92">
              <a:extLst>
                <a:ext uri="{FF2B5EF4-FFF2-40B4-BE49-F238E27FC236}">
                  <a16:creationId xmlns:a16="http://schemas.microsoft.com/office/drawing/2014/main" id="{C2568B68-A019-4231-86EC-18F781114534}"/>
                </a:ext>
              </a:extLst>
            </p:cNvPr>
            <p:cNvSpPr>
              <a:spLocks/>
            </p:cNvSpPr>
            <p:nvPr userDrawn="1"/>
          </p:nvSpPr>
          <p:spPr bwMode="auto">
            <a:xfrm>
              <a:off x="-1500187" y="5586413"/>
              <a:ext cx="33338" cy="30163"/>
            </a:xfrm>
            <a:custGeom>
              <a:avLst/>
              <a:gdLst>
                <a:gd name="T0" fmla="*/ 0 w 21"/>
                <a:gd name="T1" fmla="*/ 19 h 19"/>
                <a:gd name="T2" fmla="*/ 0 w 21"/>
                <a:gd name="T3" fmla="*/ 19 h 19"/>
                <a:gd name="T4" fmla="*/ 21 w 21"/>
                <a:gd name="T5" fmla="*/ 19 h 19"/>
                <a:gd name="T6" fmla="*/ 21 w 21"/>
                <a:gd name="T7" fmla="*/ 19 h 19"/>
                <a:gd name="T8" fmla="*/ 21 w 21"/>
                <a:gd name="T9" fmla="*/ 0 h 19"/>
                <a:gd name="T10" fmla="*/ 21 w 21"/>
                <a:gd name="T11" fmla="*/ 0 h 19"/>
                <a:gd name="T12" fmla="*/ 0 w 21"/>
                <a:gd name="T13" fmla="*/ 0 h 19"/>
                <a:gd name="T14" fmla="*/ 0 w 21"/>
                <a:gd name="T15" fmla="*/ 0 h 19"/>
                <a:gd name="T16" fmla="*/ 0 w 21"/>
                <a:gd name="T17" fmla="*/ 19 h 19"/>
                <a:gd name="T18" fmla="*/ 0 w 21"/>
                <a:gd name="T1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9">
                  <a:moveTo>
                    <a:pt x="0" y="19"/>
                  </a:moveTo>
                  <a:lnTo>
                    <a:pt x="0" y="19"/>
                  </a:lnTo>
                  <a:lnTo>
                    <a:pt x="21" y="19"/>
                  </a:lnTo>
                  <a:lnTo>
                    <a:pt x="21" y="19"/>
                  </a:lnTo>
                  <a:lnTo>
                    <a:pt x="21" y="0"/>
                  </a:lnTo>
                  <a:lnTo>
                    <a:pt x="21" y="0"/>
                  </a:lnTo>
                  <a:lnTo>
                    <a:pt x="0" y="0"/>
                  </a:lnTo>
                  <a:lnTo>
                    <a:pt x="0" y="0"/>
                  </a:lnTo>
                  <a:lnTo>
                    <a:pt x="0" y="19"/>
                  </a:lnTo>
                  <a:lnTo>
                    <a:pt x="0" y="19"/>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93">
              <a:extLst>
                <a:ext uri="{FF2B5EF4-FFF2-40B4-BE49-F238E27FC236}">
                  <a16:creationId xmlns:a16="http://schemas.microsoft.com/office/drawing/2014/main" id="{A38532CC-A69D-4B46-93F3-92B90F31565B}"/>
                </a:ext>
              </a:extLst>
            </p:cNvPr>
            <p:cNvSpPr>
              <a:spLocks/>
            </p:cNvSpPr>
            <p:nvPr userDrawn="1"/>
          </p:nvSpPr>
          <p:spPr bwMode="auto">
            <a:xfrm>
              <a:off x="-1560512" y="5586413"/>
              <a:ext cx="31750" cy="30163"/>
            </a:xfrm>
            <a:custGeom>
              <a:avLst/>
              <a:gdLst>
                <a:gd name="T0" fmla="*/ 0 w 20"/>
                <a:gd name="T1" fmla="*/ 0 h 19"/>
                <a:gd name="T2" fmla="*/ 0 w 20"/>
                <a:gd name="T3" fmla="*/ 0 h 19"/>
                <a:gd name="T4" fmla="*/ 0 w 20"/>
                <a:gd name="T5" fmla="*/ 19 h 19"/>
                <a:gd name="T6" fmla="*/ 0 w 20"/>
                <a:gd name="T7" fmla="*/ 19 h 19"/>
                <a:gd name="T8" fmla="*/ 20 w 20"/>
                <a:gd name="T9" fmla="*/ 19 h 19"/>
                <a:gd name="T10" fmla="*/ 20 w 20"/>
                <a:gd name="T11" fmla="*/ 19 h 19"/>
                <a:gd name="T12" fmla="*/ 20 w 20"/>
                <a:gd name="T13" fmla="*/ 0 h 19"/>
                <a:gd name="T14" fmla="*/ 20 w 20"/>
                <a:gd name="T15" fmla="*/ 0 h 19"/>
                <a:gd name="T16" fmla="*/ 0 w 20"/>
                <a:gd name="T17" fmla="*/ 0 h 19"/>
                <a:gd name="T18" fmla="*/ 0 w 20"/>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9">
                  <a:moveTo>
                    <a:pt x="0" y="0"/>
                  </a:moveTo>
                  <a:lnTo>
                    <a:pt x="0" y="0"/>
                  </a:lnTo>
                  <a:lnTo>
                    <a:pt x="0" y="19"/>
                  </a:lnTo>
                  <a:lnTo>
                    <a:pt x="0" y="19"/>
                  </a:lnTo>
                  <a:lnTo>
                    <a:pt x="20" y="19"/>
                  </a:lnTo>
                  <a:lnTo>
                    <a:pt x="20" y="19"/>
                  </a:lnTo>
                  <a:lnTo>
                    <a:pt x="20" y="0"/>
                  </a:lnTo>
                  <a:lnTo>
                    <a:pt x="20" y="0"/>
                  </a:lnTo>
                  <a:lnTo>
                    <a:pt x="0" y="0"/>
                  </a:lnTo>
                  <a:lnTo>
                    <a:pt x="0"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94">
              <a:extLst>
                <a:ext uri="{FF2B5EF4-FFF2-40B4-BE49-F238E27FC236}">
                  <a16:creationId xmlns:a16="http://schemas.microsoft.com/office/drawing/2014/main" id="{968DB4A4-6D30-42C9-B709-70F2327D3A18}"/>
                </a:ext>
              </a:extLst>
            </p:cNvPr>
            <p:cNvSpPr>
              <a:spLocks/>
            </p:cNvSpPr>
            <p:nvPr userDrawn="1"/>
          </p:nvSpPr>
          <p:spPr bwMode="auto">
            <a:xfrm>
              <a:off x="-1620837" y="5586413"/>
              <a:ext cx="31750" cy="33338"/>
            </a:xfrm>
            <a:custGeom>
              <a:avLst/>
              <a:gdLst>
                <a:gd name="T0" fmla="*/ 20 w 20"/>
                <a:gd name="T1" fmla="*/ 21 h 21"/>
                <a:gd name="T2" fmla="*/ 20 w 20"/>
                <a:gd name="T3" fmla="*/ 21 h 21"/>
                <a:gd name="T4" fmla="*/ 20 w 20"/>
                <a:gd name="T5" fmla="*/ 0 h 21"/>
                <a:gd name="T6" fmla="*/ 20 w 20"/>
                <a:gd name="T7" fmla="*/ 0 h 21"/>
                <a:gd name="T8" fmla="*/ 0 w 20"/>
                <a:gd name="T9" fmla="*/ 0 h 21"/>
                <a:gd name="T10" fmla="*/ 0 w 20"/>
                <a:gd name="T11" fmla="*/ 0 h 21"/>
                <a:gd name="T12" fmla="*/ 0 w 20"/>
                <a:gd name="T13" fmla="*/ 21 h 21"/>
                <a:gd name="T14" fmla="*/ 0 w 20"/>
                <a:gd name="T15" fmla="*/ 21 h 21"/>
                <a:gd name="T16" fmla="*/ 20 w 20"/>
                <a:gd name="T17" fmla="*/ 21 h 21"/>
                <a:gd name="T18" fmla="*/ 20 w 20"/>
                <a:gd name="T1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1">
                  <a:moveTo>
                    <a:pt x="20" y="21"/>
                  </a:moveTo>
                  <a:lnTo>
                    <a:pt x="20" y="21"/>
                  </a:lnTo>
                  <a:lnTo>
                    <a:pt x="20" y="0"/>
                  </a:lnTo>
                  <a:lnTo>
                    <a:pt x="20" y="0"/>
                  </a:lnTo>
                  <a:lnTo>
                    <a:pt x="0" y="0"/>
                  </a:lnTo>
                  <a:lnTo>
                    <a:pt x="0" y="0"/>
                  </a:lnTo>
                  <a:lnTo>
                    <a:pt x="0" y="21"/>
                  </a:lnTo>
                  <a:lnTo>
                    <a:pt x="0" y="21"/>
                  </a:lnTo>
                  <a:lnTo>
                    <a:pt x="20" y="21"/>
                  </a:lnTo>
                  <a:lnTo>
                    <a:pt x="20" y="21"/>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95">
              <a:extLst>
                <a:ext uri="{FF2B5EF4-FFF2-40B4-BE49-F238E27FC236}">
                  <a16:creationId xmlns:a16="http://schemas.microsoft.com/office/drawing/2014/main" id="{DDAF2027-56A1-4D06-87D2-64711619B201}"/>
                </a:ext>
              </a:extLst>
            </p:cNvPr>
            <p:cNvSpPr>
              <a:spLocks/>
            </p:cNvSpPr>
            <p:nvPr userDrawn="1"/>
          </p:nvSpPr>
          <p:spPr bwMode="auto">
            <a:xfrm>
              <a:off x="-1460500" y="5480050"/>
              <a:ext cx="69850" cy="246063"/>
            </a:xfrm>
            <a:custGeom>
              <a:avLst/>
              <a:gdLst>
                <a:gd name="T0" fmla="*/ 0 w 44"/>
                <a:gd name="T1" fmla="*/ 155 h 155"/>
                <a:gd name="T2" fmla="*/ 0 w 44"/>
                <a:gd name="T3" fmla="*/ 155 h 155"/>
                <a:gd name="T4" fmla="*/ 0 w 44"/>
                <a:gd name="T5" fmla="*/ 135 h 155"/>
                <a:gd name="T6" fmla="*/ 0 w 44"/>
                <a:gd name="T7" fmla="*/ 135 h 155"/>
                <a:gd name="T8" fmla="*/ 2 w 44"/>
                <a:gd name="T9" fmla="*/ 134 h 155"/>
                <a:gd name="T10" fmla="*/ 2 w 44"/>
                <a:gd name="T11" fmla="*/ 134 h 155"/>
                <a:gd name="T12" fmla="*/ 13 w 44"/>
                <a:gd name="T13" fmla="*/ 133 h 155"/>
                <a:gd name="T14" fmla="*/ 17 w 44"/>
                <a:gd name="T15" fmla="*/ 132 h 155"/>
                <a:gd name="T16" fmla="*/ 19 w 44"/>
                <a:gd name="T17" fmla="*/ 129 h 155"/>
                <a:gd name="T18" fmla="*/ 20 w 44"/>
                <a:gd name="T19" fmla="*/ 127 h 155"/>
                <a:gd name="T20" fmla="*/ 22 w 44"/>
                <a:gd name="T21" fmla="*/ 123 h 155"/>
                <a:gd name="T22" fmla="*/ 22 w 44"/>
                <a:gd name="T23" fmla="*/ 112 h 155"/>
                <a:gd name="T24" fmla="*/ 22 w 44"/>
                <a:gd name="T25" fmla="*/ 112 h 155"/>
                <a:gd name="T26" fmla="*/ 23 w 44"/>
                <a:gd name="T27" fmla="*/ 44 h 155"/>
                <a:gd name="T28" fmla="*/ 23 w 44"/>
                <a:gd name="T29" fmla="*/ 44 h 155"/>
                <a:gd name="T30" fmla="*/ 22 w 44"/>
                <a:gd name="T31" fmla="*/ 31 h 155"/>
                <a:gd name="T32" fmla="*/ 20 w 44"/>
                <a:gd name="T33" fmla="*/ 28 h 155"/>
                <a:gd name="T34" fmla="*/ 19 w 44"/>
                <a:gd name="T35" fmla="*/ 24 h 155"/>
                <a:gd name="T36" fmla="*/ 17 w 44"/>
                <a:gd name="T37" fmla="*/ 23 h 155"/>
                <a:gd name="T38" fmla="*/ 13 w 44"/>
                <a:gd name="T39" fmla="*/ 22 h 155"/>
                <a:gd name="T40" fmla="*/ 0 w 44"/>
                <a:gd name="T41" fmla="*/ 19 h 155"/>
                <a:gd name="T42" fmla="*/ 0 w 44"/>
                <a:gd name="T43" fmla="*/ 19 h 155"/>
                <a:gd name="T44" fmla="*/ 0 w 44"/>
                <a:gd name="T45" fmla="*/ 0 h 155"/>
                <a:gd name="T46" fmla="*/ 0 w 44"/>
                <a:gd name="T47" fmla="*/ 0 h 155"/>
                <a:gd name="T48" fmla="*/ 9 w 44"/>
                <a:gd name="T49" fmla="*/ 0 h 155"/>
                <a:gd name="T50" fmla="*/ 18 w 44"/>
                <a:gd name="T51" fmla="*/ 0 h 155"/>
                <a:gd name="T52" fmla="*/ 25 w 44"/>
                <a:gd name="T53" fmla="*/ 2 h 155"/>
                <a:gd name="T54" fmla="*/ 31 w 44"/>
                <a:gd name="T55" fmla="*/ 7 h 155"/>
                <a:gd name="T56" fmla="*/ 36 w 44"/>
                <a:gd name="T57" fmla="*/ 12 h 155"/>
                <a:gd name="T58" fmla="*/ 40 w 44"/>
                <a:gd name="T59" fmla="*/ 19 h 155"/>
                <a:gd name="T60" fmla="*/ 42 w 44"/>
                <a:gd name="T61" fmla="*/ 26 h 155"/>
                <a:gd name="T62" fmla="*/ 44 w 44"/>
                <a:gd name="T63" fmla="*/ 36 h 155"/>
                <a:gd name="T64" fmla="*/ 44 w 44"/>
                <a:gd name="T65" fmla="*/ 36 h 155"/>
                <a:gd name="T66" fmla="*/ 44 w 44"/>
                <a:gd name="T67" fmla="*/ 119 h 155"/>
                <a:gd name="T68" fmla="*/ 44 w 44"/>
                <a:gd name="T69" fmla="*/ 119 h 155"/>
                <a:gd name="T70" fmla="*/ 42 w 44"/>
                <a:gd name="T71" fmla="*/ 128 h 155"/>
                <a:gd name="T72" fmla="*/ 40 w 44"/>
                <a:gd name="T73" fmla="*/ 135 h 155"/>
                <a:gd name="T74" fmla="*/ 36 w 44"/>
                <a:gd name="T75" fmla="*/ 143 h 155"/>
                <a:gd name="T76" fmla="*/ 31 w 44"/>
                <a:gd name="T77" fmla="*/ 147 h 155"/>
                <a:gd name="T78" fmla="*/ 25 w 44"/>
                <a:gd name="T79" fmla="*/ 151 h 155"/>
                <a:gd name="T80" fmla="*/ 18 w 44"/>
                <a:gd name="T81" fmla="*/ 154 h 155"/>
                <a:gd name="T82" fmla="*/ 9 w 44"/>
                <a:gd name="T83" fmla="*/ 155 h 155"/>
                <a:gd name="T84" fmla="*/ 0 w 44"/>
                <a:gd name="T85" fmla="*/ 155 h 155"/>
                <a:gd name="T86" fmla="*/ 0 w 44"/>
                <a:gd name="T87"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 h="155">
                  <a:moveTo>
                    <a:pt x="0" y="155"/>
                  </a:moveTo>
                  <a:lnTo>
                    <a:pt x="0" y="155"/>
                  </a:lnTo>
                  <a:lnTo>
                    <a:pt x="0" y="135"/>
                  </a:lnTo>
                  <a:lnTo>
                    <a:pt x="0" y="135"/>
                  </a:lnTo>
                  <a:lnTo>
                    <a:pt x="2" y="134"/>
                  </a:lnTo>
                  <a:lnTo>
                    <a:pt x="2" y="134"/>
                  </a:lnTo>
                  <a:lnTo>
                    <a:pt x="13" y="133"/>
                  </a:lnTo>
                  <a:lnTo>
                    <a:pt x="17" y="132"/>
                  </a:lnTo>
                  <a:lnTo>
                    <a:pt x="19" y="129"/>
                  </a:lnTo>
                  <a:lnTo>
                    <a:pt x="20" y="127"/>
                  </a:lnTo>
                  <a:lnTo>
                    <a:pt x="22" y="123"/>
                  </a:lnTo>
                  <a:lnTo>
                    <a:pt x="22" y="112"/>
                  </a:lnTo>
                  <a:lnTo>
                    <a:pt x="22" y="112"/>
                  </a:lnTo>
                  <a:lnTo>
                    <a:pt x="23" y="44"/>
                  </a:lnTo>
                  <a:lnTo>
                    <a:pt x="23" y="44"/>
                  </a:lnTo>
                  <a:lnTo>
                    <a:pt x="22" y="31"/>
                  </a:lnTo>
                  <a:lnTo>
                    <a:pt x="20" y="28"/>
                  </a:lnTo>
                  <a:lnTo>
                    <a:pt x="19" y="24"/>
                  </a:lnTo>
                  <a:lnTo>
                    <a:pt x="17" y="23"/>
                  </a:lnTo>
                  <a:lnTo>
                    <a:pt x="13" y="22"/>
                  </a:lnTo>
                  <a:lnTo>
                    <a:pt x="0" y="19"/>
                  </a:lnTo>
                  <a:lnTo>
                    <a:pt x="0" y="19"/>
                  </a:lnTo>
                  <a:lnTo>
                    <a:pt x="0" y="0"/>
                  </a:lnTo>
                  <a:lnTo>
                    <a:pt x="0" y="0"/>
                  </a:lnTo>
                  <a:lnTo>
                    <a:pt x="9" y="0"/>
                  </a:lnTo>
                  <a:lnTo>
                    <a:pt x="18" y="0"/>
                  </a:lnTo>
                  <a:lnTo>
                    <a:pt x="25" y="2"/>
                  </a:lnTo>
                  <a:lnTo>
                    <a:pt x="31" y="7"/>
                  </a:lnTo>
                  <a:lnTo>
                    <a:pt x="36" y="12"/>
                  </a:lnTo>
                  <a:lnTo>
                    <a:pt x="40" y="19"/>
                  </a:lnTo>
                  <a:lnTo>
                    <a:pt x="42" y="26"/>
                  </a:lnTo>
                  <a:lnTo>
                    <a:pt x="44" y="36"/>
                  </a:lnTo>
                  <a:lnTo>
                    <a:pt x="44" y="36"/>
                  </a:lnTo>
                  <a:lnTo>
                    <a:pt x="44" y="119"/>
                  </a:lnTo>
                  <a:lnTo>
                    <a:pt x="44" y="119"/>
                  </a:lnTo>
                  <a:lnTo>
                    <a:pt x="42" y="128"/>
                  </a:lnTo>
                  <a:lnTo>
                    <a:pt x="40" y="135"/>
                  </a:lnTo>
                  <a:lnTo>
                    <a:pt x="36" y="143"/>
                  </a:lnTo>
                  <a:lnTo>
                    <a:pt x="31" y="147"/>
                  </a:lnTo>
                  <a:lnTo>
                    <a:pt x="25" y="151"/>
                  </a:lnTo>
                  <a:lnTo>
                    <a:pt x="18" y="154"/>
                  </a:lnTo>
                  <a:lnTo>
                    <a:pt x="9" y="155"/>
                  </a:lnTo>
                  <a:lnTo>
                    <a:pt x="0" y="155"/>
                  </a:lnTo>
                  <a:lnTo>
                    <a:pt x="0" y="155"/>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96">
              <a:extLst>
                <a:ext uri="{FF2B5EF4-FFF2-40B4-BE49-F238E27FC236}">
                  <a16:creationId xmlns:a16="http://schemas.microsoft.com/office/drawing/2014/main" id="{0444C723-A16A-4076-B24F-871F50A35187}"/>
                </a:ext>
              </a:extLst>
            </p:cNvPr>
            <p:cNvSpPr>
              <a:spLocks/>
            </p:cNvSpPr>
            <p:nvPr userDrawn="1"/>
          </p:nvSpPr>
          <p:spPr bwMode="auto">
            <a:xfrm>
              <a:off x="-1690687" y="5480050"/>
              <a:ext cx="69850" cy="246063"/>
            </a:xfrm>
            <a:custGeom>
              <a:avLst/>
              <a:gdLst>
                <a:gd name="T0" fmla="*/ 44 w 44"/>
                <a:gd name="T1" fmla="*/ 0 h 155"/>
                <a:gd name="T2" fmla="*/ 44 w 44"/>
                <a:gd name="T3" fmla="*/ 0 h 155"/>
                <a:gd name="T4" fmla="*/ 44 w 44"/>
                <a:gd name="T5" fmla="*/ 19 h 155"/>
                <a:gd name="T6" fmla="*/ 44 w 44"/>
                <a:gd name="T7" fmla="*/ 19 h 155"/>
                <a:gd name="T8" fmla="*/ 36 w 44"/>
                <a:gd name="T9" fmla="*/ 20 h 155"/>
                <a:gd name="T10" fmla="*/ 36 w 44"/>
                <a:gd name="T11" fmla="*/ 20 h 155"/>
                <a:gd name="T12" fmla="*/ 30 w 44"/>
                <a:gd name="T13" fmla="*/ 22 h 155"/>
                <a:gd name="T14" fmla="*/ 26 w 44"/>
                <a:gd name="T15" fmla="*/ 24 h 155"/>
                <a:gd name="T16" fmla="*/ 24 w 44"/>
                <a:gd name="T17" fmla="*/ 28 h 155"/>
                <a:gd name="T18" fmla="*/ 22 w 44"/>
                <a:gd name="T19" fmla="*/ 34 h 155"/>
                <a:gd name="T20" fmla="*/ 22 w 44"/>
                <a:gd name="T21" fmla="*/ 34 h 155"/>
                <a:gd name="T22" fmla="*/ 22 w 44"/>
                <a:gd name="T23" fmla="*/ 121 h 155"/>
                <a:gd name="T24" fmla="*/ 22 w 44"/>
                <a:gd name="T25" fmla="*/ 121 h 155"/>
                <a:gd name="T26" fmla="*/ 24 w 44"/>
                <a:gd name="T27" fmla="*/ 125 h 155"/>
                <a:gd name="T28" fmla="*/ 26 w 44"/>
                <a:gd name="T29" fmla="*/ 130 h 155"/>
                <a:gd name="T30" fmla="*/ 30 w 44"/>
                <a:gd name="T31" fmla="*/ 133 h 155"/>
                <a:gd name="T32" fmla="*/ 36 w 44"/>
                <a:gd name="T33" fmla="*/ 134 h 155"/>
                <a:gd name="T34" fmla="*/ 36 w 44"/>
                <a:gd name="T35" fmla="*/ 134 h 155"/>
                <a:gd name="T36" fmla="*/ 44 w 44"/>
                <a:gd name="T37" fmla="*/ 134 h 155"/>
                <a:gd name="T38" fmla="*/ 44 w 44"/>
                <a:gd name="T39" fmla="*/ 134 h 155"/>
                <a:gd name="T40" fmla="*/ 44 w 44"/>
                <a:gd name="T41" fmla="*/ 154 h 155"/>
                <a:gd name="T42" fmla="*/ 44 w 44"/>
                <a:gd name="T43" fmla="*/ 154 h 155"/>
                <a:gd name="T44" fmla="*/ 36 w 44"/>
                <a:gd name="T45" fmla="*/ 155 h 155"/>
                <a:gd name="T46" fmla="*/ 28 w 44"/>
                <a:gd name="T47" fmla="*/ 155 h 155"/>
                <a:gd name="T48" fmla="*/ 21 w 44"/>
                <a:gd name="T49" fmla="*/ 152 h 155"/>
                <a:gd name="T50" fmla="*/ 15 w 44"/>
                <a:gd name="T51" fmla="*/ 149 h 155"/>
                <a:gd name="T52" fmla="*/ 9 w 44"/>
                <a:gd name="T53" fmla="*/ 144 h 155"/>
                <a:gd name="T54" fmla="*/ 5 w 44"/>
                <a:gd name="T55" fmla="*/ 138 h 155"/>
                <a:gd name="T56" fmla="*/ 2 w 44"/>
                <a:gd name="T57" fmla="*/ 132 h 155"/>
                <a:gd name="T58" fmla="*/ 2 w 44"/>
                <a:gd name="T59" fmla="*/ 123 h 155"/>
                <a:gd name="T60" fmla="*/ 2 w 44"/>
                <a:gd name="T61" fmla="*/ 123 h 155"/>
                <a:gd name="T62" fmla="*/ 0 w 44"/>
                <a:gd name="T63" fmla="*/ 77 h 155"/>
                <a:gd name="T64" fmla="*/ 2 w 44"/>
                <a:gd name="T65" fmla="*/ 31 h 155"/>
                <a:gd name="T66" fmla="*/ 2 w 44"/>
                <a:gd name="T67" fmla="*/ 31 h 155"/>
                <a:gd name="T68" fmla="*/ 2 w 44"/>
                <a:gd name="T69" fmla="*/ 23 h 155"/>
                <a:gd name="T70" fmla="*/ 4 w 44"/>
                <a:gd name="T71" fmla="*/ 17 h 155"/>
                <a:gd name="T72" fmla="*/ 8 w 44"/>
                <a:gd name="T73" fmla="*/ 11 h 155"/>
                <a:gd name="T74" fmla="*/ 14 w 44"/>
                <a:gd name="T75" fmla="*/ 6 h 155"/>
                <a:gd name="T76" fmla="*/ 20 w 44"/>
                <a:gd name="T77" fmla="*/ 3 h 155"/>
                <a:gd name="T78" fmla="*/ 27 w 44"/>
                <a:gd name="T79" fmla="*/ 1 h 155"/>
                <a:gd name="T80" fmla="*/ 35 w 44"/>
                <a:gd name="T81" fmla="*/ 0 h 155"/>
                <a:gd name="T82" fmla="*/ 44 w 44"/>
                <a:gd name="T83" fmla="*/ 0 h 155"/>
                <a:gd name="T84" fmla="*/ 44 w 44"/>
                <a:gd name="T85"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4" h="155">
                  <a:moveTo>
                    <a:pt x="44" y="0"/>
                  </a:moveTo>
                  <a:lnTo>
                    <a:pt x="44" y="0"/>
                  </a:lnTo>
                  <a:lnTo>
                    <a:pt x="44" y="19"/>
                  </a:lnTo>
                  <a:lnTo>
                    <a:pt x="44" y="19"/>
                  </a:lnTo>
                  <a:lnTo>
                    <a:pt x="36" y="20"/>
                  </a:lnTo>
                  <a:lnTo>
                    <a:pt x="36" y="20"/>
                  </a:lnTo>
                  <a:lnTo>
                    <a:pt x="30" y="22"/>
                  </a:lnTo>
                  <a:lnTo>
                    <a:pt x="26" y="24"/>
                  </a:lnTo>
                  <a:lnTo>
                    <a:pt x="24" y="28"/>
                  </a:lnTo>
                  <a:lnTo>
                    <a:pt x="22" y="34"/>
                  </a:lnTo>
                  <a:lnTo>
                    <a:pt x="22" y="34"/>
                  </a:lnTo>
                  <a:lnTo>
                    <a:pt x="22" y="121"/>
                  </a:lnTo>
                  <a:lnTo>
                    <a:pt x="22" y="121"/>
                  </a:lnTo>
                  <a:lnTo>
                    <a:pt x="24" y="125"/>
                  </a:lnTo>
                  <a:lnTo>
                    <a:pt x="26" y="130"/>
                  </a:lnTo>
                  <a:lnTo>
                    <a:pt x="30" y="133"/>
                  </a:lnTo>
                  <a:lnTo>
                    <a:pt x="36" y="134"/>
                  </a:lnTo>
                  <a:lnTo>
                    <a:pt x="36" y="134"/>
                  </a:lnTo>
                  <a:lnTo>
                    <a:pt x="44" y="134"/>
                  </a:lnTo>
                  <a:lnTo>
                    <a:pt x="44" y="134"/>
                  </a:lnTo>
                  <a:lnTo>
                    <a:pt x="44" y="154"/>
                  </a:lnTo>
                  <a:lnTo>
                    <a:pt x="44" y="154"/>
                  </a:lnTo>
                  <a:lnTo>
                    <a:pt x="36" y="155"/>
                  </a:lnTo>
                  <a:lnTo>
                    <a:pt x="28" y="155"/>
                  </a:lnTo>
                  <a:lnTo>
                    <a:pt x="21" y="152"/>
                  </a:lnTo>
                  <a:lnTo>
                    <a:pt x="15" y="149"/>
                  </a:lnTo>
                  <a:lnTo>
                    <a:pt x="9" y="144"/>
                  </a:lnTo>
                  <a:lnTo>
                    <a:pt x="5" y="138"/>
                  </a:lnTo>
                  <a:lnTo>
                    <a:pt x="2" y="132"/>
                  </a:lnTo>
                  <a:lnTo>
                    <a:pt x="2" y="123"/>
                  </a:lnTo>
                  <a:lnTo>
                    <a:pt x="2" y="123"/>
                  </a:lnTo>
                  <a:lnTo>
                    <a:pt x="0" y="77"/>
                  </a:lnTo>
                  <a:lnTo>
                    <a:pt x="2" y="31"/>
                  </a:lnTo>
                  <a:lnTo>
                    <a:pt x="2" y="31"/>
                  </a:lnTo>
                  <a:lnTo>
                    <a:pt x="2" y="23"/>
                  </a:lnTo>
                  <a:lnTo>
                    <a:pt x="4" y="17"/>
                  </a:lnTo>
                  <a:lnTo>
                    <a:pt x="8" y="11"/>
                  </a:lnTo>
                  <a:lnTo>
                    <a:pt x="14" y="6"/>
                  </a:lnTo>
                  <a:lnTo>
                    <a:pt x="20" y="3"/>
                  </a:lnTo>
                  <a:lnTo>
                    <a:pt x="27" y="1"/>
                  </a:lnTo>
                  <a:lnTo>
                    <a:pt x="35" y="0"/>
                  </a:lnTo>
                  <a:lnTo>
                    <a:pt x="44" y="0"/>
                  </a:lnTo>
                  <a:lnTo>
                    <a:pt x="44"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97">
              <a:extLst>
                <a:ext uri="{FF2B5EF4-FFF2-40B4-BE49-F238E27FC236}">
                  <a16:creationId xmlns:a16="http://schemas.microsoft.com/office/drawing/2014/main" id="{A4450A6B-3694-4D37-B744-2D8E1CB99C6F}"/>
                </a:ext>
              </a:extLst>
            </p:cNvPr>
            <p:cNvSpPr>
              <a:spLocks/>
            </p:cNvSpPr>
            <p:nvPr userDrawn="1"/>
          </p:nvSpPr>
          <p:spPr bwMode="auto">
            <a:xfrm>
              <a:off x="-1500187" y="5586413"/>
              <a:ext cx="33338" cy="30163"/>
            </a:xfrm>
            <a:custGeom>
              <a:avLst/>
              <a:gdLst>
                <a:gd name="T0" fmla="*/ 0 w 21"/>
                <a:gd name="T1" fmla="*/ 19 h 19"/>
                <a:gd name="T2" fmla="*/ 0 w 21"/>
                <a:gd name="T3" fmla="*/ 19 h 19"/>
                <a:gd name="T4" fmla="*/ 0 w 21"/>
                <a:gd name="T5" fmla="*/ 0 h 19"/>
                <a:gd name="T6" fmla="*/ 0 w 21"/>
                <a:gd name="T7" fmla="*/ 0 h 19"/>
                <a:gd name="T8" fmla="*/ 21 w 21"/>
                <a:gd name="T9" fmla="*/ 0 h 19"/>
                <a:gd name="T10" fmla="*/ 21 w 21"/>
                <a:gd name="T11" fmla="*/ 0 h 19"/>
                <a:gd name="T12" fmla="*/ 21 w 21"/>
                <a:gd name="T13" fmla="*/ 19 h 19"/>
                <a:gd name="T14" fmla="*/ 21 w 21"/>
                <a:gd name="T15" fmla="*/ 19 h 19"/>
                <a:gd name="T16" fmla="*/ 0 w 21"/>
                <a:gd name="T17" fmla="*/ 19 h 19"/>
                <a:gd name="T18" fmla="*/ 0 w 21"/>
                <a:gd name="T1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9">
                  <a:moveTo>
                    <a:pt x="0" y="19"/>
                  </a:moveTo>
                  <a:lnTo>
                    <a:pt x="0" y="19"/>
                  </a:lnTo>
                  <a:lnTo>
                    <a:pt x="0" y="0"/>
                  </a:lnTo>
                  <a:lnTo>
                    <a:pt x="0" y="0"/>
                  </a:lnTo>
                  <a:lnTo>
                    <a:pt x="21" y="0"/>
                  </a:lnTo>
                  <a:lnTo>
                    <a:pt x="21" y="0"/>
                  </a:lnTo>
                  <a:lnTo>
                    <a:pt x="21" y="19"/>
                  </a:lnTo>
                  <a:lnTo>
                    <a:pt x="21" y="19"/>
                  </a:lnTo>
                  <a:lnTo>
                    <a:pt x="0" y="19"/>
                  </a:lnTo>
                  <a:lnTo>
                    <a:pt x="0" y="19"/>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98">
              <a:extLst>
                <a:ext uri="{FF2B5EF4-FFF2-40B4-BE49-F238E27FC236}">
                  <a16:creationId xmlns:a16="http://schemas.microsoft.com/office/drawing/2014/main" id="{AEE8EBF5-EC06-4A7E-AAAD-A5CFCBB99513}"/>
                </a:ext>
              </a:extLst>
            </p:cNvPr>
            <p:cNvSpPr>
              <a:spLocks/>
            </p:cNvSpPr>
            <p:nvPr userDrawn="1"/>
          </p:nvSpPr>
          <p:spPr bwMode="auto">
            <a:xfrm>
              <a:off x="-1560512" y="5584825"/>
              <a:ext cx="34925" cy="34925"/>
            </a:xfrm>
            <a:custGeom>
              <a:avLst/>
              <a:gdLst>
                <a:gd name="T0" fmla="*/ 0 w 22"/>
                <a:gd name="T1" fmla="*/ 0 h 22"/>
                <a:gd name="T2" fmla="*/ 0 w 22"/>
                <a:gd name="T3" fmla="*/ 0 h 22"/>
                <a:gd name="T4" fmla="*/ 22 w 22"/>
                <a:gd name="T5" fmla="*/ 0 h 22"/>
                <a:gd name="T6" fmla="*/ 22 w 22"/>
                <a:gd name="T7" fmla="*/ 0 h 22"/>
                <a:gd name="T8" fmla="*/ 22 w 22"/>
                <a:gd name="T9" fmla="*/ 22 h 22"/>
                <a:gd name="T10" fmla="*/ 22 w 22"/>
                <a:gd name="T11" fmla="*/ 22 h 22"/>
                <a:gd name="T12" fmla="*/ 0 w 22"/>
                <a:gd name="T13" fmla="*/ 22 h 22"/>
                <a:gd name="T14" fmla="*/ 0 w 22"/>
                <a:gd name="T15" fmla="*/ 22 h 22"/>
                <a:gd name="T16" fmla="*/ 0 w 22"/>
                <a:gd name="T17" fmla="*/ 0 h 22"/>
                <a:gd name="T18" fmla="*/ 0 w 22"/>
                <a:gd name="T1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2">
                  <a:moveTo>
                    <a:pt x="0" y="0"/>
                  </a:moveTo>
                  <a:lnTo>
                    <a:pt x="0" y="0"/>
                  </a:lnTo>
                  <a:lnTo>
                    <a:pt x="22" y="0"/>
                  </a:lnTo>
                  <a:lnTo>
                    <a:pt x="22" y="0"/>
                  </a:lnTo>
                  <a:lnTo>
                    <a:pt x="22" y="22"/>
                  </a:lnTo>
                  <a:lnTo>
                    <a:pt x="22" y="22"/>
                  </a:lnTo>
                  <a:lnTo>
                    <a:pt x="0" y="22"/>
                  </a:lnTo>
                  <a:lnTo>
                    <a:pt x="0" y="22"/>
                  </a:lnTo>
                  <a:lnTo>
                    <a:pt x="0" y="0"/>
                  </a:lnTo>
                  <a:lnTo>
                    <a:pt x="0"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99">
              <a:extLst>
                <a:ext uri="{FF2B5EF4-FFF2-40B4-BE49-F238E27FC236}">
                  <a16:creationId xmlns:a16="http://schemas.microsoft.com/office/drawing/2014/main" id="{A40B26A5-960A-49D2-B8F3-68C1920BBB73}"/>
                </a:ext>
              </a:extLst>
            </p:cNvPr>
            <p:cNvSpPr>
              <a:spLocks/>
            </p:cNvSpPr>
            <p:nvPr userDrawn="1"/>
          </p:nvSpPr>
          <p:spPr bwMode="auto">
            <a:xfrm>
              <a:off x="-1620837" y="5586413"/>
              <a:ext cx="31750" cy="33338"/>
            </a:xfrm>
            <a:custGeom>
              <a:avLst/>
              <a:gdLst>
                <a:gd name="T0" fmla="*/ 20 w 20"/>
                <a:gd name="T1" fmla="*/ 21 h 21"/>
                <a:gd name="T2" fmla="*/ 20 w 20"/>
                <a:gd name="T3" fmla="*/ 21 h 21"/>
                <a:gd name="T4" fmla="*/ 0 w 20"/>
                <a:gd name="T5" fmla="*/ 21 h 21"/>
                <a:gd name="T6" fmla="*/ 0 w 20"/>
                <a:gd name="T7" fmla="*/ 21 h 21"/>
                <a:gd name="T8" fmla="*/ 0 w 20"/>
                <a:gd name="T9" fmla="*/ 0 h 21"/>
                <a:gd name="T10" fmla="*/ 0 w 20"/>
                <a:gd name="T11" fmla="*/ 0 h 21"/>
                <a:gd name="T12" fmla="*/ 20 w 20"/>
                <a:gd name="T13" fmla="*/ 0 h 21"/>
                <a:gd name="T14" fmla="*/ 20 w 20"/>
                <a:gd name="T15" fmla="*/ 0 h 21"/>
                <a:gd name="T16" fmla="*/ 20 w 20"/>
                <a:gd name="T17" fmla="*/ 21 h 21"/>
                <a:gd name="T18" fmla="*/ 20 w 20"/>
                <a:gd name="T1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1">
                  <a:moveTo>
                    <a:pt x="20" y="21"/>
                  </a:moveTo>
                  <a:lnTo>
                    <a:pt x="20" y="21"/>
                  </a:lnTo>
                  <a:lnTo>
                    <a:pt x="0" y="21"/>
                  </a:lnTo>
                  <a:lnTo>
                    <a:pt x="0" y="21"/>
                  </a:lnTo>
                  <a:lnTo>
                    <a:pt x="0" y="0"/>
                  </a:lnTo>
                  <a:lnTo>
                    <a:pt x="0" y="0"/>
                  </a:lnTo>
                  <a:lnTo>
                    <a:pt x="20" y="0"/>
                  </a:lnTo>
                  <a:lnTo>
                    <a:pt x="20" y="0"/>
                  </a:lnTo>
                  <a:lnTo>
                    <a:pt x="20" y="21"/>
                  </a:lnTo>
                  <a:lnTo>
                    <a:pt x="20" y="21"/>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3" name="Group 52">
            <a:extLst>
              <a:ext uri="{FF2B5EF4-FFF2-40B4-BE49-F238E27FC236}">
                <a16:creationId xmlns:a16="http://schemas.microsoft.com/office/drawing/2014/main" id="{D0A64A2F-B00A-464A-8E2B-F48E61B77913}"/>
              </a:ext>
            </a:extLst>
          </p:cNvPr>
          <p:cNvGrpSpPr/>
          <p:nvPr userDrawn="1"/>
        </p:nvGrpSpPr>
        <p:grpSpPr>
          <a:xfrm rot="20150758">
            <a:off x="6433039" y="-433644"/>
            <a:ext cx="1509308" cy="1589989"/>
            <a:chOff x="-612775" y="963613"/>
            <a:chExt cx="3444876" cy="3629025"/>
          </a:xfrm>
        </p:grpSpPr>
        <p:sp>
          <p:nvSpPr>
            <p:cNvPr id="54" name="Freeform 5">
              <a:extLst>
                <a:ext uri="{FF2B5EF4-FFF2-40B4-BE49-F238E27FC236}">
                  <a16:creationId xmlns:a16="http://schemas.microsoft.com/office/drawing/2014/main" id="{70038CCE-4599-4319-88C5-9EC55AA0C7A8}"/>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55" name="Freeform 6">
              <a:extLst>
                <a:ext uri="{FF2B5EF4-FFF2-40B4-BE49-F238E27FC236}">
                  <a16:creationId xmlns:a16="http://schemas.microsoft.com/office/drawing/2014/main" id="{9FF3ADFD-32BC-4676-BE36-9BA9324014E6}"/>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56" name="Freeform 7">
              <a:extLst>
                <a:ext uri="{FF2B5EF4-FFF2-40B4-BE49-F238E27FC236}">
                  <a16:creationId xmlns:a16="http://schemas.microsoft.com/office/drawing/2014/main" id="{136DC903-7AC7-4FF3-9DD3-3FAE5EA51C2A}"/>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57" name="Freeform 8">
              <a:extLst>
                <a:ext uri="{FF2B5EF4-FFF2-40B4-BE49-F238E27FC236}">
                  <a16:creationId xmlns:a16="http://schemas.microsoft.com/office/drawing/2014/main" id="{7FF7B148-8800-4EBA-817E-C0E5DD817E57}"/>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58" name="Freeform 9">
              <a:extLst>
                <a:ext uri="{FF2B5EF4-FFF2-40B4-BE49-F238E27FC236}">
                  <a16:creationId xmlns:a16="http://schemas.microsoft.com/office/drawing/2014/main" id="{238E3D90-B243-4981-84C4-B028F0091E80}"/>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59" name="Freeform 10">
              <a:extLst>
                <a:ext uri="{FF2B5EF4-FFF2-40B4-BE49-F238E27FC236}">
                  <a16:creationId xmlns:a16="http://schemas.microsoft.com/office/drawing/2014/main" id="{9B12E47F-2FA7-4785-9DB4-B83A1E64E21B}"/>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60" name="Freeform 11">
              <a:extLst>
                <a:ext uri="{FF2B5EF4-FFF2-40B4-BE49-F238E27FC236}">
                  <a16:creationId xmlns:a16="http://schemas.microsoft.com/office/drawing/2014/main" id="{8039B3D8-EA70-4A75-9C12-0A323E2E4886}"/>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61" name="Freeform 12">
              <a:extLst>
                <a:ext uri="{FF2B5EF4-FFF2-40B4-BE49-F238E27FC236}">
                  <a16:creationId xmlns:a16="http://schemas.microsoft.com/office/drawing/2014/main" id="{E3F6A720-B54D-41E0-8C96-A32F4E1C18D2}"/>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62" name="Freeform 13">
              <a:extLst>
                <a:ext uri="{FF2B5EF4-FFF2-40B4-BE49-F238E27FC236}">
                  <a16:creationId xmlns:a16="http://schemas.microsoft.com/office/drawing/2014/main" id="{1C5062A7-B836-49EE-B122-440BB9CE43B7}"/>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63" name="Freeform 14">
              <a:extLst>
                <a:ext uri="{FF2B5EF4-FFF2-40B4-BE49-F238E27FC236}">
                  <a16:creationId xmlns:a16="http://schemas.microsoft.com/office/drawing/2014/main" id="{7F26F4D5-25E6-4EE0-AAA1-7012D5D405F5}"/>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64" name="Freeform 15">
              <a:extLst>
                <a:ext uri="{FF2B5EF4-FFF2-40B4-BE49-F238E27FC236}">
                  <a16:creationId xmlns:a16="http://schemas.microsoft.com/office/drawing/2014/main" id="{7025C30A-7589-4D37-9329-CCE1847EC53D}"/>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grpSp>
        <p:nvGrpSpPr>
          <p:cNvPr id="65" name="Group 64">
            <a:extLst>
              <a:ext uri="{FF2B5EF4-FFF2-40B4-BE49-F238E27FC236}">
                <a16:creationId xmlns:a16="http://schemas.microsoft.com/office/drawing/2014/main" id="{42118873-60F4-4B72-A98C-FE3D5A1F0F79}"/>
              </a:ext>
            </a:extLst>
          </p:cNvPr>
          <p:cNvGrpSpPr/>
          <p:nvPr userDrawn="1"/>
        </p:nvGrpSpPr>
        <p:grpSpPr>
          <a:xfrm>
            <a:off x="-71372" y="1448553"/>
            <a:ext cx="1973242" cy="1548323"/>
            <a:chOff x="-1245295" y="2706005"/>
            <a:chExt cx="3494385" cy="2741903"/>
          </a:xfrm>
        </p:grpSpPr>
        <p:sp>
          <p:nvSpPr>
            <p:cNvPr id="66" name="Oval 65">
              <a:extLst>
                <a:ext uri="{FF2B5EF4-FFF2-40B4-BE49-F238E27FC236}">
                  <a16:creationId xmlns:a16="http://schemas.microsoft.com/office/drawing/2014/main" id="{E2F277B4-826F-4793-9697-F149E3319C65}"/>
                </a:ext>
              </a:extLst>
            </p:cNvPr>
            <p:cNvSpPr/>
            <p:nvPr/>
          </p:nvSpPr>
          <p:spPr>
            <a:xfrm rot="20772803">
              <a:off x="-1245295" y="3726887"/>
              <a:ext cx="3144440" cy="1721021"/>
            </a:xfrm>
            <a:prstGeom prst="ellipse">
              <a:avLst/>
            </a:prstGeom>
            <a:solidFill>
              <a:srgbClr val="003466">
                <a:alpha val="58039"/>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67" name="Group 18">
              <a:extLst>
                <a:ext uri="{FF2B5EF4-FFF2-40B4-BE49-F238E27FC236}">
                  <a16:creationId xmlns:a16="http://schemas.microsoft.com/office/drawing/2014/main" id="{91DCBBC9-D7A2-43B6-B56C-2C8C53F3EFB7}"/>
                </a:ext>
              </a:extLst>
            </p:cNvPr>
            <p:cNvGrpSpPr>
              <a:grpSpLocks noChangeAspect="1"/>
            </p:cNvGrpSpPr>
            <p:nvPr/>
          </p:nvGrpSpPr>
          <p:grpSpPr bwMode="auto">
            <a:xfrm>
              <a:off x="-407858" y="2706005"/>
              <a:ext cx="2656948" cy="2101055"/>
              <a:chOff x="1427" y="471"/>
              <a:chExt cx="2906" cy="2298"/>
            </a:xfrm>
          </p:grpSpPr>
          <p:sp>
            <p:nvSpPr>
              <p:cNvPr id="68" name="Freeform 19">
                <a:extLst>
                  <a:ext uri="{FF2B5EF4-FFF2-40B4-BE49-F238E27FC236}">
                    <a16:creationId xmlns:a16="http://schemas.microsoft.com/office/drawing/2014/main" id="{D5B9B7AB-A50C-4304-B537-E1C05C90983C}"/>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69" name="Freeform 20">
                <a:extLst>
                  <a:ext uri="{FF2B5EF4-FFF2-40B4-BE49-F238E27FC236}">
                    <a16:creationId xmlns:a16="http://schemas.microsoft.com/office/drawing/2014/main" id="{B73B543C-ACD0-40F9-93A5-501E51FC5036}"/>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70" name="Freeform 21">
                <a:extLst>
                  <a:ext uri="{FF2B5EF4-FFF2-40B4-BE49-F238E27FC236}">
                    <a16:creationId xmlns:a16="http://schemas.microsoft.com/office/drawing/2014/main" id="{D1B74C19-9024-4C75-B7A4-D5EA547DAD97}"/>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71" name="Freeform 22">
                <a:extLst>
                  <a:ext uri="{FF2B5EF4-FFF2-40B4-BE49-F238E27FC236}">
                    <a16:creationId xmlns:a16="http://schemas.microsoft.com/office/drawing/2014/main" id="{9823B90E-6F7C-454C-932E-B76E5A92BEBC}"/>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72" name="Freeform 23">
                <a:extLst>
                  <a:ext uri="{FF2B5EF4-FFF2-40B4-BE49-F238E27FC236}">
                    <a16:creationId xmlns:a16="http://schemas.microsoft.com/office/drawing/2014/main" id="{59968974-DBB5-4E83-9EAD-223C874B9DC1}"/>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grpSp>
      </p:grpSp>
      <p:grpSp>
        <p:nvGrpSpPr>
          <p:cNvPr id="75" name="Group 12">
            <a:extLst>
              <a:ext uri="{FF2B5EF4-FFF2-40B4-BE49-F238E27FC236}">
                <a16:creationId xmlns:a16="http://schemas.microsoft.com/office/drawing/2014/main" id="{24B84FBE-6C4C-4491-AE26-7F75F2566592}"/>
              </a:ext>
            </a:extLst>
          </p:cNvPr>
          <p:cNvGrpSpPr>
            <a:grpSpLocks noChangeAspect="1"/>
          </p:cNvGrpSpPr>
          <p:nvPr userDrawn="1"/>
        </p:nvGrpSpPr>
        <p:grpSpPr bwMode="auto">
          <a:xfrm>
            <a:off x="7958600" y="2440901"/>
            <a:ext cx="455384" cy="409985"/>
            <a:chOff x="2228" y="1033"/>
            <a:chExt cx="1304" cy="1174"/>
          </a:xfrm>
        </p:grpSpPr>
        <p:sp>
          <p:nvSpPr>
            <p:cNvPr id="76" name="Freeform 13">
              <a:extLst>
                <a:ext uri="{FF2B5EF4-FFF2-40B4-BE49-F238E27FC236}">
                  <a16:creationId xmlns:a16="http://schemas.microsoft.com/office/drawing/2014/main" id="{DFDDC2C6-31D0-41CF-AC48-19D834EE46D3}"/>
                </a:ext>
              </a:extLst>
            </p:cNvPr>
            <p:cNvSpPr>
              <a:spLocks/>
            </p:cNvSpPr>
            <p:nvPr userDrawn="1"/>
          </p:nvSpPr>
          <p:spPr bwMode="auto">
            <a:xfrm>
              <a:off x="2228" y="1033"/>
              <a:ext cx="1304" cy="508"/>
            </a:xfrm>
            <a:custGeom>
              <a:avLst/>
              <a:gdLst>
                <a:gd name="T0" fmla="*/ 94 w 1304"/>
                <a:gd name="T1" fmla="*/ 322 h 508"/>
                <a:gd name="T2" fmla="*/ 0 w 1304"/>
                <a:gd name="T3" fmla="*/ 296 h 508"/>
                <a:gd name="T4" fmla="*/ 0 w 1304"/>
                <a:gd name="T5" fmla="*/ 210 h 508"/>
                <a:gd name="T6" fmla="*/ 606 w 1304"/>
                <a:gd name="T7" fmla="*/ 6 h 508"/>
                <a:gd name="T8" fmla="*/ 606 w 1304"/>
                <a:gd name="T9" fmla="*/ 6 h 508"/>
                <a:gd name="T10" fmla="*/ 622 w 1304"/>
                <a:gd name="T11" fmla="*/ 0 h 508"/>
                <a:gd name="T12" fmla="*/ 638 w 1304"/>
                <a:gd name="T13" fmla="*/ 0 h 508"/>
                <a:gd name="T14" fmla="*/ 654 w 1304"/>
                <a:gd name="T15" fmla="*/ 0 h 508"/>
                <a:gd name="T16" fmla="*/ 670 w 1304"/>
                <a:gd name="T17" fmla="*/ 6 h 508"/>
                <a:gd name="T18" fmla="*/ 1304 w 1304"/>
                <a:gd name="T19" fmla="*/ 210 h 508"/>
                <a:gd name="T20" fmla="*/ 1304 w 1304"/>
                <a:gd name="T21" fmla="*/ 296 h 508"/>
                <a:gd name="T22" fmla="*/ 662 w 1304"/>
                <a:gd name="T23" fmla="*/ 504 h 508"/>
                <a:gd name="T24" fmla="*/ 662 w 1304"/>
                <a:gd name="T25" fmla="*/ 504 h 508"/>
                <a:gd name="T26" fmla="*/ 648 w 1304"/>
                <a:gd name="T27" fmla="*/ 508 h 508"/>
                <a:gd name="T28" fmla="*/ 634 w 1304"/>
                <a:gd name="T29" fmla="*/ 508 h 508"/>
                <a:gd name="T30" fmla="*/ 620 w 1304"/>
                <a:gd name="T31" fmla="*/ 508 h 508"/>
                <a:gd name="T32" fmla="*/ 606 w 1304"/>
                <a:gd name="T33" fmla="*/ 504 h 508"/>
                <a:gd name="T34" fmla="*/ 184 w 1304"/>
                <a:gd name="T35" fmla="*/ 352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04" h="508">
                  <a:moveTo>
                    <a:pt x="94" y="322"/>
                  </a:moveTo>
                  <a:lnTo>
                    <a:pt x="0" y="296"/>
                  </a:lnTo>
                  <a:lnTo>
                    <a:pt x="0" y="210"/>
                  </a:lnTo>
                  <a:lnTo>
                    <a:pt x="606" y="6"/>
                  </a:lnTo>
                  <a:lnTo>
                    <a:pt x="606" y="6"/>
                  </a:lnTo>
                  <a:lnTo>
                    <a:pt x="622" y="0"/>
                  </a:lnTo>
                  <a:lnTo>
                    <a:pt x="638" y="0"/>
                  </a:lnTo>
                  <a:lnTo>
                    <a:pt x="654" y="0"/>
                  </a:lnTo>
                  <a:lnTo>
                    <a:pt x="670" y="6"/>
                  </a:lnTo>
                  <a:lnTo>
                    <a:pt x="1304" y="210"/>
                  </a:lnTo>
                  <a:lnTo>
                    <a:pt x="1304" y="296"/>
                  </a:lnTo>
                  <a:lnTo>
                    <a:pt x="662" y="504"/>
                  </a:lnTo>
                  <a:lnTo>
                    <a:pt x="662" y="504"/>
                  </a:lnTo>
                  <a:lnTo>
                    <a:pt x="648" y="508"/>
                  </a:lnTo>
                  <a:lnTo>
                    <a:pt x="634" y="508"/>
                  </a:lnTo>
                  <a:lnTo>
                    <a:pt x="620" y="508"/>
                  </a:lnTo>
                  <a:lnTo>
                    <a:pt x="606" y="504"/>
                  </a:lnTo>
                  <a:lnTo>
                    <a:pt x="184" y="352"/>
                  </a:lnTo>
                </a:path>
              </a:pathLst>
            </a:custGeom>
            <a:noFill/>
            <a:ln w="19050">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 name="Freeform 14">
              <a:extLst>
                <a:ext uri="{FF2B5EF4-FFF2-40B4-BE49-F238E27FC236}">
                  <a16:creationId xmlns:a16="http://schemas.microsoft.com/office/drawing/2014/main" id="{0E1D0493-958B-4179-BC99-B14503AC67DB}"/>
                </a:ext>
              </a:extLst>
            </p:cNvPr>
            <p:cNvSpPr>
              <a:spLocks/>
            </p:cNvSpPr>
            <p:nvPr userDrawn="1"/>
          </p:nvSpPr>
          <p:spPr bwMode="auto">
            <a:xfrm>
              <a:off x="2370" y="1243"/>
              <a:ext cx="482" cy="568"/>
            </a:xfrm>
            <a:custGeom>
              <a:avLst/>
              <a:gdLst>
                <a:gd name="T0" fmla="*/ 482 w 482"/>
                <a:gd name="T1" fmla="*/ 0 h 568"/>
                <a:gd name="T2" fmla="*/ 50 w 482"/>
                <a:gd name="T3" fmla="*/ 138 h 568"/>
                <a:gd name="T4" fmla="*/ 50 w 482"/>
                <a:gd name="T5" fmla="*/ 138 h 568"/>
                <a:gd name="T6" fmla="*/ 40 w 482"/>
                <a:gd name="T7" fmla="*/ 142 h 568"/>
                <a:gd name="T8" fmla="*/ 30 w 482"/>
                <a:gd name="T9" fmla="*/ 148 h 568"/>
                <a:gd name="T10" fmla="*/ 22 w 482"/>
                <a:gd name="T11" fmla="*/ 154 h 568"/>
                <a:gd name="T12" fmla="*/ 14 w 482"/>
                <a:gd name="T13" fmla="*/ 164 h 568"/>
                <a:gd name="T14" fmla="*/ 8 w 482"/>
                <a:gd name="T15" fmla="*/ 176 h 568"/>
                <a:gd name="T16" fmla="*/ 4 w 482"/>
                <a:gd name="T17" fmla="*/ 190 h 568"/>
                <a:gd name="T18" fmla="*/ 0 w 482"/>
                <a:gd name="T19" fmla="*/ 206 h 568"/>
                <a:gd name="T20" fmla="*/ 0 w 482"/>
                <a:gd name="T21" fmla="*/ 226 h 568"/>
                <a:gd name="T22" fmla="*/ 0 w 482"/>
                <a:gd name="T23"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2" h="568">
                  <a:moveTo>
                    <a:pt x="482" y="0"/>
                  </a:moveTo>
                  <a:lnTo>
                    <a:pt x="50" y="138"/>
                  </a:lnTo>
                  <a:lnTo>
                    <a:pt x="50" y="138"/>
                  </a:lnTo>
                  <a:lnTo>
                    <a:pt x="40" y="142"/>
                  </a:lnTo>
                  <a:lnTo>
                    <a:pt x="30" y="148"/>
                  </a:lnTo>
                  <a:lnTo>
                    <a:pt x="22" y="154"/>
                  </a:lnTo>
                  <a:lnTo>
                    <a:pt x="14" y="164"/>
                  </a:lnTo>
                  <a:lnTo>
                    <a:pt x="8" y="176"/>
                  </a:lnTo>
                  <a:lnTo>
                    <a:pt x="4" y="190"/>
                  </a:lnTo>
                  <a:lnTo>
                    <a:pt x="0" y="206"/>
                  </a:lnTo>
                  <a:lnTo>
                    <a:pt x="0" y="226"/>
                  </a:lnTo>
                  <a:lnTo>
                    <a:pt x="0" y="568"/>
                  </a:lnTo>
                </a:path>
              </a:pathLst>
            </a:custGeom>
            <a:noFill/>
            <a:ln w="19050">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 name="Freeform 15">
              <a:extLst>
                <a:ext uri="{FF2B5EF4-FFF2-40B4-BE49-F238E27FC236}">
                  <a16:creationId xmlns:a16="http://schemas.microsoft.com/office/drawing/2014/main" id="{91CE7D7F-75D7-4922-9B1D-3AF765401521}"/>
                </a:ext>
              </a:extLst>
            </p:cNvPr>
            <p:cNvSpPr>
              <a:spLocks/>
            </p:cNvSpPr>
            <p:nvPr userDrawn="1"/>
          </p:nvSpPr>
          <p:spPr bwMode="auto">
            <a:xfrm>
              <a:off x="2540" y="1441"/>
              <a:ext cx="454" cy="370"/>
            </a:xfrm>
            <a:custGeom>
              <a:avLst/>
              <a:gdLst>
                <a:gd name="T0" fmla="*/ 454 w 454"/>
                <a:gd name="T1" fmla="*/ 362 h 370"/>
                <a:gd name="T2" fmla="*/ 454 w 454"/>
                <a:gd name="T3" fmla="*/ 362 h 370"/>
                <a:gd name="T4" fmla="*/ 398 w 454"/>
                <a:gd name="T5" fmla="*/ 368 h 370"/>
                <a:gd name="T6" fmla="*/ 340 w 454"/>
                <a:gd name="T7" fmla="*/ 370 h 370"/>
                <a:gd name="T8" fmla="*/ 340 w 454"/>
                <a:gd name="T9" fmla="*/ 370 h 370"/>
                <a:gd name="T10" fmla="*/ 272 w 454"/>
                <a:gd name="T11" fmla="*/ 366 h 370"/>
                <a:gd name="T12" fmla="*/ 208 w 454"/>
                <a:gd name="T13" fmla="*/ 360 h 370"/>
                <a:gd name="T14" fmla="*/ 150 w 454"/>
                <a:gd name="T15" fmla="*/ 350 h 370"/>
                <a:gd name="T16" fmla="*/ 124 w 454"/>
                <a:gd name="T17" fmla="*/ 344 h 370"/>
                <a:gd name="T18" fmla="*/ 100 w 454"/>
                <a:gd name="T19" fmla="*/ 336 h 370"/>
                <a:gd name="T20" fmla="*/ 78 w 454"/>
                <a:gd name="T21" fmla="*/ 328 h 370"/>
                <a:gd name="T22" fmla="*/ 58 w 454"/>
                <a:gd name="T23" fmla="*/ 320 h 370"/>
                <a:gd name="T24" fmla="*/ 40 w 454"/>
                <a:gd name="T25" fmla="*/ 310 h 370"/>
                <a:gd name="T26" fmla="*/ 26 w 454"/>
                <a:gd name="T27" fmla="*/ 300 h 370"/>
                <a:gd name="T28" fmla="*/ 16 w 454"/>
                <a:gd name="T29" fmla="*/ 290 h 370"/>
                <a:gd name="T30" fmla="*/ 6 w 454"/>
                <a:gd name="T31" fmla="*/ 278 h 370"/>
                <a:gd name="T32" fmla="*/ 2 w 454"/>
                <a:gd name="T33" fmla="*/ 268 h 370"/>
                <a:gd name="T34" fmla="*/ 0 w 454"/>
                <a:gd name="T35" fmla="*/ 256 h 370"/>
                <a:gd name="T36" fmla="*/ 0 w 454"/>
                <a:gd name="T37" fmla="*/ 0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4" h="370">
                  <a:moveTo>
                    <a:pt x="454" y="362"/>
                  </a:moveTo>
                  <a:lnTo>
                    <a:pt x="454" y="362"/>
                  </a:lnTo>
                  <a:lnTo>
                    <a:pt x="398" y="368"/>
                  </a:lnTo>
                  <a:lnTo>
                    <a:pt x="340" y="370"/>
                  </a:lnTo>
                  <a:lnTo>
                    <a:pt x="340" y="370"/>
                  </a:lnTo>
                  <a:lnTo>
                    <a:pt x="272" y="366"/>
                  </a:lnTo>
                  <a:lnTo>
                    <a:pt x="208" y="360"/>
                  </a:lnTo>
                  <a:lnTo>
                    <a:pt x="150" y="350"/>
                  </a:lnTo>
                  <a:lnTo>
                    <a:pt x="124" y="344"/>
                  </a:lnTo>
                  <a:lnTo>
                    <a:pt x="100" y="336"/>
                  </a:lnTo>
                  <a:lnTo>
                    <a:pt x="78" y="328"/>
                  </a:lnTo>
                  <a:lnTo>
                    <a:pt x="58" y="320"/>
                  </a:lnTo>
                  <a:lnTo>
                    <a:pt x="40" y="310"/>
                  </a:lnTo>
                  <a:lnTo>
                    <a:pt x="26" y="300"/>
                  </a:lnTo>
                  <a:lnTo>
                    <a:pt x="16" y="290"/>
                  </a:lnTo>
                  <a:lnTo>
                    <a:pt x="6" y="278"/>
                  </a:lnTo>
                  <a:lnTo>
                    <a:pt x="2" y="268"/>
                  </a:lnTo>
                  <a:lnTo>
                    <a:pt x="0" y="256"/>
                  </a:lnTo>
                  <a:lnTo>
                    <a:pt x="0" y="0"/>
                  </a:lnTo>
                </a:path>
              </a:pathLst>
            </a:custGeom>
            <a:noFill/>
            <a:ln w="19050">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 name="Line 16">
              <a:extLst>
                <a:ext uri="{FF2B5EF4-FFF2-40B4-BE49-F238E27FC236}">
                  <a16:creationId xmlns:a16="http://schemas.microsoft.com/office/drawing/2014/main" id="{FB53E6CE-917E-45E9-B536-C9499B9C2DB6}"/>
                </a:ext>
              </a:extLst>
            </p:cNvPr>
            <p:cNvSpPr>
              <a:spLocks noChangeShapeType="1"/>
            </p:cNvSpPr>
            <p:nvPr userDrawn="1"/>
          </p:nvSpPr>
          <p:spPr bwMode="auto">
            <a:xfrm>
              <a:off x="3220" y="1441"/>
              <a:ext cx="0" cy="170"/>
            </a:xfrm>
            <a:prstGeom prst="line">
              <a:avLst/>
            </a:prstGeom>
            <a:noFill/>
            <a:ln w="19050">
              <a:solidFill>
                <a:srgbClr val="486A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 name="Freeform 17">
              <a:extLst>
                <a:ext uri="{FF2B5EF4-FFF2-40B4-BE49-F238E27FC236}">
                  <a16:creationId xmlns:a16="http://schemas.microsoft.com/office/drawing/2014/main" id="{1D7FD418-980E-47C3-92E2-5F45DB934869}"/>
                </a:ext>
              </a:extLst>
            </p:cNvPr>
            <p:cNvSpPr>
              <a:spLocks/>
            </p:cNvSpPr>
            <p:nvPr userDrawn="1"/>
          </p:nvSpPr>
          <p:spPr bwMode="auto">
            <a:xfrm>
              <a:off x="3078" y="1623"/>
              <a:ext cx="396" cy="584"/>
            </a:xfrm>
            <a:custGeom>
              <a:avLst/>
              <a:gdLst>
                <a:gd name="T0" fmla="*/ 392 w 396"/>
                <a:gd name="T1" fmla="*/ 284 h 584"/>
                <a:gd name="T2" fmla="*/ 0 w 396"/>
                <a:gd name="T3" fmla="*/ 0 h 584"/>
                <a:gd name="T4" fmla="*/ 0 w 396"/>
                <a:gd name="T5" fmla="*/ 482 h 584"/>
                <a:gd name="T6" fmla="*/ 0 w 396"/>
                <a:gd name="T7" fmla="*/ 482 h 584"/>
                <a:gd name="T8" fmla="*/ 0 w 396"/>
                <a:gd name="T9" fmla="*/ 488 h 584"/>
                <a:gd name="T10" fmla="*/ 2 w 396"/>
                <a:gd name="T11" fmla="*/ 492 h 584"/>
                <a:gd name="T12" fmla="*/ 4 w 396"/>
                <a:gd name="T13" fmla="*/ 494 h 584"/>
                <a:gd name="T14" fmla="*/ 8 w 396"/>
                <a:gd name="T15" fmla="*/ 496 h 584"/>
                <a:gd name="T16" fmla="*/ 12 w 396"/>
                <a:gd name="T17" fmla="*/ 496 h 584"/>
                <a:gd name="T18" fmla="*/ 16 w 396"/>
                <a:gd name="T19" fmla="*/ 496 h 584"/>
                <a:gd name="T20" fmla="*/ 20 w 396"/>
                <a:gd name="T21" fmla="*/ 494 h 584"/>
                <a:gd name="T22" fmla="*/ 24 w 396"/>
                <a:gd name="T23" fmla="*/ 490 h 584"/>
                <a:gd name="T24" fmla="*/ 134 w 396"/>
                <a:gd name="T25" fmla="*/ 384 h 584"/>
                <a:gd name="T26" fmla="*/ 240 w 396"/>
                <a:gd name="T27" fmla="*/ 570 h 584"/>
                <a:gd name="T28" fmla="*/ 240 w 396"/>
                <a:gd name="T29" fmla="*/ 570 h 584"/>
                <a:gd name="T30" fmla="*/ 244 w 396"/>
                <a:gd name="T31" fmla="*/ 576 h 584"/>
                <a:gd name="T32" fmla="*/ 248 w 396"/>
                <a:gd name="T33" fmla="*/ 580 h 584"/>
                <a:gd name="T34" fmla="*/ 254 w 396"/>
                <a:gd name="T35" fmla="*/ 582 h 584"/>
                <a:gd name="T36" fmla="*/ 260 w 396"/>
                <a:gd name="T37" fmla="*/ 584 h 584"/>
                <a:gd name="T38" fmla="*/ 266 w 396"/>
                <a:gd name="T39" fmla="*/ 584 h 584"/>
                <a:gd name="T40" fmla="*/ 272 w 396"/>
                <a:gd name="T41" fmla="*/ 584 h 584"/>
                <a:gd name="T42" fmla="*/ 280 w 396"/>
                <a:gd name="T43" fmla="*/ 582 h 584"/>
                <a:gd name="T44" fmla="*/ 286 w 396"/>
                <a:gd name="T45" fmla="*/ 578 h 584"/>
                <a:gd name="T46" fmla="*/ 330 w 396"/>
                <a:gd name="T47" fmla="*/ 550 h 584"/>
                <a:gd name="T48" fmla="*/ 330 w 396"/>
                <a:gd name="T49" fmla="*/ 550 h 584"/>
                <a:gd name="T50" fmla="*/ 336 w 396"/>
                <a:gd name="T51" fmla="*/ 546 h 584"/>
                <a:gd name="T52" fmla="*/ 340 w 396"/>
                <a:gd name="T53" fmla="*/ 540 h 584"/>
                <a:gd name="T54" fmla="*/ 346 w 396"/>
                <a:gd name="T55" fmla="*/ 528 h 584"/>
                <a:gd name="T56" fmla="*/ 348 w 396"/>
                <a:gd name="T57" fmla="*/ 522 h 584"/>
                <a:gd name="T58" fmla="*/ 348 w 396"/>
                <a:gd name="T59" fmla="*/ 516 h 584"/>
                <a:gd name="T60" fmla="*/ 348 w 396"/>
                <a:gd name="T61" fmla="*/ 510 h 584"/>
                <a:gd name="T62" fmla="*/ 344 w 396"/>
                <a:gd name="T63" fmla="*/ 504 h 584"/>
                <a:gd name="T64" fmla="*/ 244 w 396"/>
                <a:gd name="T65" fmla="*/ 328 h 584"/>
                <a:gd name="T66" fmla="*/ 376 w 396"/>
                <a:gd name="T67" fmla="*/ 328 h 584"/>
                <a:gd name="T68" fmla="*/ 376 w 396"/>
                <a:gd name="T69" fmla="*/ 328 h 584"/>
                <a:gd name="T70" fmla="*/ 382 w 396"/>
                <a:gd name="T71" fmla="*/ 328 h 584"/>
                <a:gd name="T72" fmla="*/ 388 w 396"/>
                <a:gd name="T73" fmla="*/ 324 h 584"/>
                <a:gd name="T74" fmla="*/ 392 w 396"/>
                <a:gd name="T75" fmla="*/ 316 h 584"/>
                <a:gd name="T76" fmla="*/ 394 w 396"/>
                <a:gd name="T77" fmla="*/ 310 h 584"/>
                <a:gd name="T78" fmla="*/ 396 w 396"/>
                <a:gd name="T79" fmla="*/ 302 h 584"/>
                <a:gd name="T80" fmla="*/ 396 w 396"/>
                <a:gd name="T81" fmla="*/ 294 h 584"/>
                <a:gd name="T82" fmla="*/ 394 w 396"/>
                <a:gd name="T83" fmla="*/ 288 h 584"/>
                <a:gd name="T84" fmla="*/ 392 w 396"/>
                <a:gd name="T85" fmla="*/ 284 h 584"/>
                <a:gd name="T86" fmla="*/ 392 w 396"/>
                <a:gd name="T87" fmla="*/ 284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96" h="584">
                  <a:moveTo>
                    <a:pt x="392" y="284"/>
                  </a:moveTo>
                  <a:lnTo>
                    <a:pt x="0" y="0"/>
                  </a:lnTo>
                  <a:lnTo>
                    <a:pt x="0" y="482"/>
                  </a:lnTo>
                  <a:lnTo>
                    <a:pt x="0" y="482"/>
                  </a:lnTo>
                  <a:lnTo>
                    <a:pt x="0" y="488"/>
                  </a:lnTo>
                  <a:lnTo>
                    <a:pt x="2" y="492"/>
                  </a:lnTo>
                  <a:lnTo>
                    <a:pt x="4" y="494"/>
                  </a:lnTo>
                  <a:lnTo>
                    <a:pt x="8" y="496"/>
                  </a:lnTo>
                  <a:lnTo>
                    <a:pt x="12" y="496"/>
                  </a:lnTo>
                  <a:lnTo>
                    <a:pt x="16" y="496"/>
                  </a:lnTo>
                  <a:lnTo>
                    <a:pt x="20" y="494"/>
                  </a:lnTo>
                  <a:lnTo>
                    <a:pt x="24" y="490"/>
                  </a:lnTo>
                  <a:lnTo>
                    <a:pt x="134" y="384"/>
                  </a:lnTo>
                  <a:lnTo>
                    <a:pt x="240" y="570"/>
                  </a:lnTo>
                  <a:lnTo>
                    <a:pt x="240" y="570"/>
                  </a:lnTo>
                  <a:lnTo>
                    <a:pt x="244" y="576"/>
                  </a:lnTo>
                  <a:lnTo>
                    <a:pt x="248" y="580"/>
                  </a:lnTo>
                  <a:lnTo>
                    <a:pt x="254" y="582"/>
                  </a:lnTo>
                  <a:lnTo>
                    <a:pt x="260" y="584"/>
                  </a:lnTo>
                  <a:lnTo>
                    <a:pt x="266" y="584"/>
                  </a:lnTo>
                  <a:lnTo>
                    <a:pt x="272" y="584"/>
                  </a:lnTo>
                  <a:lnTo>
                    <a:pt x="280" y="582"/>
                  </a:lnTo>
                  <a:lnTo>
                    <a:pt x="286" y="578"/>
                  </a:lnTo>
                  <a:lnTo>
                    <a:pt x="330" y="550"/>
                  </a:lnTo>
                  <a:lnTo>
                    <a:pt x="330" y="550"/>
                  </a:lnTo>
                  <a:lnTo>
                    <a:pt x="336" y="546"/>
                  </a:lnTo>
                  <a:lnTo>
                    <a:pt x="340" y="540"/>
                  </a:lnTo>
                  <a:lnTo>
                    <a:pt x="346" y="528"/>
                  </a:lnTo>
                  <a:lnTo>
                    <a:pt x="348" y="522"/>
                  </a:lnTo>
                  <a:lnTo>
                    <a:pt x="348" y="516"/>
                  </a:lnTo>
                  <a:lnTo>
                    <a:pt x="348" y="510"/>
                  </a:lnTo>
                  <a:lnTo>
                    <a:pt x="344" y="504"/>
                  </a:lnTo>
                  <a:lnTo>
                    <a:pt x="244" y="328"/>
                  </a:lnTo>
                  <a:lnTo>
                    <a:pt x="376" y="328"/>
                  </a:lnTo>
                  <a:lnTo>
                    <a:pt x="376" y="328"/>
                  </a:lnTo>
                  <a:lnTo>
                    <a:pt x="382" y="328"/>
                  </a:lnTo>
                  <a:lnTo>
                    <a:pt x="388" y="324"/>
                  </a:lnTo>
                  <a:lnTo>
                    <a:pt x="392" y="316"/>
                  </a:lnTo>
                  <a:lnTo>
                    <a:pt x="394" y="310"/>
                  </a:lnTo>
                  <a:lnTo>
                    <a:pt x="396" y="302"/>
                  </a:lnTo>
                  <a:lnTo>
                    <a:pt x="396" y="294"/>
                  </a:lnTo>
                  <a:lnTo>
                    <a:pt x="394" y="288"/>
                  </a:lnTo>
                  <a:lnTo>
                    <a:pt x="392" y="284"/>
                  </a:lnTo>
                  <a:lnTo>
                    <a:pt x="392" y="284"/>
                  </a:lnTo>
                  <a:close/>
                </a:path>
              </a:pathLst>
            </a:custGeom>
            <a:noFill/>
            <a:ln w="19050">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908385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ED4070D-C4D2-400F-874F-9BF6131A5DC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9144000" cy="5139174"/>
          </a:xfrm>
          <a:prstGeom prst="rect">
            <a:avLst/>
          </a:prstGeom>
        </p:spPr>
      </p:pic>
      <p:sp>
        <p:nvSpPr>
          <p:cNvPr id="26"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27"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01CD86AC-6328-4F53-9651-F298F891446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8" name="Text Placeholder 10">
            <a:extLst>
              <a:ext uri="{FF2B5EF4-FFF2-40B4-BE49-F238E27FC236}">
                <a16:creationId xmlns:a16="http://schemas.microsoft.com/office/drawing/2014/main" id="{F05BBEEC-B96D-41D7-A966-B60BFA5FA192}"/>
              </a:ext>
            </a:extLst>
          </p:cNvPr>
          <p:cNvSpPr>
            <a:spLocks noGrp="1"/>
          </p:cNvSpPr>
          <p:nvPr>
            <p:ph type="body" sz="quarter" idx="12" hasCustomPrompt="1"/>
          </p:nvPr>
        </p:nvSpPr>
        <p:spPr>
          <a:xfrm>
            <a:off x="534987" y="4055411"/>
            <a:ext cx="5621337" cy="365125"/>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41480015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471F459-3FCC-40F9-9049-6512B8E67F9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2282"/>
            <a:ext cx="9144001" cy="5145782"/>
          </a:xfrm>
          <a:prstGeom prst="rect">
            <a:avLst/>
          </a:prstGeom>
        </p:spPr>
      </p:pic>
      <p:sp>
        <p:nvSpPr>
          <p:cNvPr id="22" name="Subtitle 2"/>
          <p:cNvSpPr>
            <a:spLocks noGrp="1"/>
          </p:cNvSpPr>
          <p:nvPr>
            <p:ph type="subTitle" idx="1" hasCustomPrompt="1"/>
          </p:nvPr>
        </p:nvSpPr>
        <p:spPr>
          <a:xfrm>
            <a:off x="3150805" y="2741442"/>
            <a:ext cx="3149387"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3451238" y="2720118"/>
            <a:ext cx="2520280"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4CE13DB0-53A3-4078-A2A3-ECC5D8C4535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15925729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A74978B-7F27-4300-929E-DD9B83335AE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1"/>
            <a:ext cx="9144000" cy="5181599"/>
          </a:xfrm>
          <a:prstGeom prst="rect">
            <a:avLst/>
          </a:prstGeom>
        </p:spPr>
      </p:pic>
      <p:sp>
        <p:nvSpPr>
          <p:cNvPr id="22" name="Subtitle 2"/>
          <p:cNvSpPr>
            <a:spLocks noGrp="1"/>
          </p:cNvSpPr>
          <p:nvPr>
            <p:ph type="subTitle" idx="1" hasCustomPrompt="1"/>
          </p:nvPr>
        </p:nvSpPr>
        <p:spPr>
          <a:xfrm>
            <a:off x="3203848" y="1653851"/>
            <a:ext cx="2808312"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3095003" y="1632527"/>
            <a:ext cx="3024336"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702588C6-1F2E-4B31-8CAC-F6603DABC36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21291779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D263526-F55E-4F5E-A7B1-C12E2B6F85D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721" y="-1"/>
            <a:ext cx="9121629" cy="5143501"/>
          </a:xfrm>
          <a:prstGeom prst="rect">
            <a:avLst/>
          </a:prstGeom>
        </p:spPr>
      </p:pic>
      <p:sp>
        <p:nvSpPr>
          <p:cNvPr id="6" name="Subtitle 2">
            <a:extLst>
              <a:ext uri="{FF2B5EF4-FFF2-40B4-BE49-F238E27FC236}">
                <a16:creationId xmlns:a16="http://schemas.microsoft.com/office/drawing/2014/main" id="{B0370DE1-8EC1-43C8-9C54-1BE4371E7539}"/>
              </a:ext>
            </a:extLst>
          </p:cNvPr>
          <p:cNvSpPr>
            <a:spLocks noGrp="1"/>
          </p:cNvSpPr>
          <p:nvPr>
            <p:ph type="subTitle" idx="1" hasCustomPrompt="1"/>
          </p:nvPr>
        </p:nvSpPr>
        <p:spPr>
          <a:xfrm>
            <a:off x="3456709" y="2165378"/>
            <a:ext cx="2808312"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7" name="Straight Connector 6">
            <a:extLst>
              <a:ext uri="{FF2B5EF4-FFF2-40B4-BE49-F238E27FC236}">
                <a16:creationId xmlns:a16="http://schemas.microsoft.com/office/drawing/2014/main" id="{42DE264F-1725-4C1C-AC62-D5D893323249}"/>
              </a:ext>
            </a:extLst>
          </p:cNvPr>
          <p:cNvCxnSpPr>
            <a:cxnSpLocks/>
          </p:cNvCxnSpPr>
          <p:nvPr userDrawn="1"/>
        </p:nvCxnSpPr>
        <p:spPr>
          <a:xfrm>
            <a:off x="3347864" y="2144054"/>
            <a:ext cx="3024336"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E0C87C35-9F9E-4105-B01E-1C9EEAC8EE8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5935870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EBA1091-F064-4062-9C3E-209801E845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511" y="12107"/>
            <a:ext cx="9289030" cy="5211832"/>
          </a:xfrm>
          <a:prstGeom prst="rect">
            <a:avLst/>
          </a:prstGeom>
        </p:spPr>
      </p:pic>
      <p:sp>
        <p:nvSpPr>
          <p:cNvPr id="6" name="Subtitle 2">
            <a:extLst>
              <a:ext uri="{FF2B5EF4-FFF2-40B4-BE49-F238E27FC236}">
                <a16:creationId xmlns:a16="http://schemas.microsoft.com/office/drawing/2014/main" id="{E25825C9-E365-484A-BAFE-AEBBFA5CDCBC}"/>
              </a:ext>
            </a:extLst>
          </p:cNvPr>
          <p:cNvSpPr>
            <a:spLocks noGrp="1"/>
          </p:cNvSpPr>
          <p:nvPr>
            <p:ph type="subTitle" idx="1" hasCustomPrompt="1"/>
          </p:nvPr>
        </p:nvSpPr>
        <p:spPr>
          <a:xfrm>
            <a:off x="3456709" y="2381402"/>
            <a:ext cx="2808312"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7" name="Straight Connector 6">
            <a:extLst>
              <a:ext uri="{FF2B5EF4-FFF2-40B4-BE49-F238E27FC236}">
                <a16:creationId xmlns:a16="http://schemas.microsoft.com/office/drawing/2014/main" id="{5F0F17B5-B03E-4178-80D1-29ED395009D8}"/>
              </a:ext>
            </a:extLst>
          </p:cNvPr>
          <p:cNvCxnSpPr>
            <a:cxnSpLocks/>
          </p:cNvCxnSpPr>
          <p:nvPr userDrawn="1"/>
        </p:nvCxnSpPr>
        <p:spPr>
          <a:xfrm>
            <a:off x="3347864" y="2360078"/>
            <a:ext cx="3024336"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F49639CC-2BE4-4519-B044-C1EE571ECD3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1271289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A5E2835-2900-462D-9FF3-39B9A6F7283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52"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8" name="Text Placeholder 10">
            <a:extLst>
              <a:ext uri="{FF2B5EF4-FFF2-40B4-BE49-F238E27FC236}">
                <a16:creationId xmlns:a16="http://schemas.microsoft.com/office/drawing/2014/main" id="{97BE3403-629F-4F5B-9493-47082FDB8D9E}"/>
              </a:ext>
            </a:extLst>
          </p:cNvPr>
          <p:cNvSpPr>
            <a:spLocks noGrp="1"/>
          </p:cNvSpPr>
          <p:nvPr>
            <p:ph type="body" sz="quarter" idx="12" hasCustomPrompt="1"/>
          </p:nvPr>
        </p:nvSpPr>
        <p:spPr>
          <a:xfrm>
            <a:off x="534987" y="4055411"/>
            <a:ext cx="5621337" cy="365125"/>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2875643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52CE03C-2CF8-42AA-979F-7DCCDFEE20C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0"/>
            <a:ext cx="9144000" cy="5143500"/>
          </a:xfrm>
          <a:prstGeom prst="rect">
            <a:avLst/>
          </a:prstGeom>
        </p:spPr>
      </p:pic>
      <p:sp>
        <p:nvSpPr>
          <p:cNvPr id="52"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CE7F33B8-6CE1-473F-AFF4-617A3F31D4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7" name="Text Placeholder 10">
            <a:extLst>
              <a:ext uri="{FF2B5EF4-FFF2-40B4-BE49-F238E27FC236}">
                <a16:creationId xmlns:a16="http://schemas.microsoft.com/office/drawing/2014/main" id="{7AB3B9CF-95BB-432A-BDB8-C551CE5AC695}"/>
              </a:ext>
            </a:extLst>
          </p:cNvPr>
          <p:cNvSpPr>
            <a:spLocks noGrp="1"/>
          </p:cNvSpPr>
          <p:nvPr>
            <p:ph type="body" sz="quarter" idx="12" hasCustomPrompt="1"/>
          </p:nvPr>
        </p:nvSpPr>
        <p:spPr>
          <a:xfrm>
            <a:off x="534987" y="4055411"/>
            <a:ext cx="5621337" cy="365125"/>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2592385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9FF43BB-5D37-492F-9469-EAA14B7472F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269"/>
          <a:stretch/>
        </p:blipFill>
        <p:spPr>
          <a:xfrm>
            <a:off x="0" y="-3271"/>
            <a:ext cx="9180512" cy="5146771"/>
          </a:xfrm>
          <a:prstGeom prst="rect">
            <a:avLst/>
          </a:prstGeom>
        </p:spPr>
      </p:pic>
      <p:sp>
        <p:nvSpPr>
          <p:cNvPr id="52"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7" name="Picture 6">
            <a:extLst>
              <a:ext uri="{FF2B5EF4-FFF2-40B4-BE49-F238E27FC236}">
                <a16:creationId xmlns:a16="http://schemas.microsoft.com/office/drawing/2014/main" id="{ED168737-3432-4D60-931F-497CB0999BF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6" name="Text Placeholder 10">
            <a:extLst>
              <a:ext uri="{FF2B5EF4-FFF2-40B4-BE49-F238E27FC236}">
                <a16:creationId xmlns:a16="http://schemas.microsoft.com/office/drawing/2014/main" id="{B9860F54-6473-42B9-9C70-2120A13EDC90}"/>
              </a:ext>
            </a:extLst>
          </p:cNvPr>
          <p:cNvSpPr>
            <a:spLocks noGrp="1"/>
          </p:cNvSpPr>
          <p:nvPr>
            <p:ph type="body" sz="quarter" idx="12" hasCustomPrompt="1"/>
          </p:nvPr>
        </p:nvSpPr>
        <p:spPr>
          <a:xfrm>
            <a:off x="534987" y="4055411"/>
            <a:ext cx="5621337" cy="365125"/>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2652357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CB9CF1E-1587-48B3-848A-9D18348A2CE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52"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8" name="Picture 7">
            <a:extLst>
              <a:ext uri="{FF2B5EF4-FFF2-40B4-BE49-F238E27FC236}">
                <a16:creationId xmlns:a16="http://schemas.microsoft.com/office/drawing/2014/main" id="{0E50B12E-3C73-422B-996E-296B1A622CD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6" name="Text Placeholder 10">
            <a:extLst>
              <a:ext uri="{FF2B5EF4-FFF2-40B4-BE49-F238E27FC236}">
                <a16:creationId xmlns:a16="http://schemas.microsoft.com/office/drawing/2014/main" id="{5E0AA6E8-5C67-4218-B9D9-F0A61180B1E8}"/>
              </a:ext>
            </a:extLst>
          </p:cNvPr>
          <p:cNvSpPr>
            <a:spLocks noGrp="1"/>
          </p:cNvSpPr>
          <p:nvPr>
            <p:ph type="body" sz="quarter" idx="12" hasCustomPrompt="1"/>
          </p:nvPr>
        </p:nvSpPr>
        <p:spPr>
          <a:xfrm>
            <a:off x="534987" y="4055411"/>
            <a:ext cx="5621337" cy="365125"/>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38798761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3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CB9CF1E-1587-48B3-848A-9D18348A2CE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7" y="0"/>
            <a:ext cx="9141291" cy="5143500"/>
          </a:xfrm>
          <a:prstGeom prst="rect">
            <a:avLst/>
          </a:prstGeom>
        </p:spPr>
      </p:pic>
      <p:sp>
        <p:nvSpPr>
          <p:cNvPr id="52"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8" name="Picture 7">
            <a:extLst>
              <a:ext uri="{FF2B5EF4-FFF2-40B4-BE49-F238E27FC236}">
                <a16:creationId xmlns:a16="http://schemas.microsoft.com/office/drawing/2014/main" id="{0E50B12E-3C73-422B-996E-296B1A622CD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6" name="Text Placeholder 10">
            <a:extLst>
              <a:ext uri="{FF2B5EF4-FFF2-40B4-BE49-F238E27FC236}">
                <a16:creationId xmlns:a16="http://schemas.microsoft.com/office/drawing/2014/main" id="{619BA8FF-75EB-4AF8-8E79-7820FDCF47BF}"/>
              </a:ext>
            </a:extLst>
          </p:cNvPr>
          <p:cNvSpPr>
            <a:spLocks noGrp="1"/>
          </p:cNvSpPr>
          <p:nvPr>
            <p:ph type="body" sz="quarter" idx="12" hasCustomPrompt="1"/>
          </p:nvPr>
        </p:nvSpPr>
        <p:spPr>
          <a:xfrm>
            <a:off x="534987" y="4055411"/>
            <a:ext cx="5621337" cy="365125"/>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3902147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602E61-E2DF-40FA-ACB8-15B5510EBCE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199"/>
            <a:ext cx="9138999" cy="5143699"/>
          </a:xfrm>
          <a:prstGeom prst="rect">
            <a:avLst/>
          </a:prstGeom>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9" name="Content Placeholder 2"/>
          <p:cNvSpPr>
            <a:spLocks noGrp="1"/>
          </p:cNvSpPr>
          <p:nvPr>
            <p:ph idx="1" hasCustomPrompt="1"/>
          </p:nvPr>
        </p:nvSpPr>
        <p:spPr>
          <a:xfrm>
            <a:off x="3933602" y="267495"/>
            <a:ext cx="4824536" cy="4339766"/>
          </a:xfrm>
          <a:prstGeom prst="rect">
            <a:avLst/>
          </a:prstGeom>
        </p:spPr>
        <p:txBody>
          <a:bodyPr/>
          <a:lstStyle>
            <a:lvl1pPr>
              <a:lnSpc>
                <a:spcPct val="100000"/>
              </a:lnSpc>
              <a:spcBef>
                <a:spcPts val="600"/>
              </a:spcBef>
              <a:spcAft>
                <a:spcPts val="0"/>
              </a:spcAft>
              <a:buClr>
                <a:schemeClr val="accent1"/>
              </a:buClr>
              <a:defRPr sz="2400">
                <a:latin typeface="+mn-lt"/>
              </a:defRPr>
            </a:lvl1pPr>
            <a:lvl2pPr>
              <a:lnSpc>
                <a:spcPct val="100000"/>
              </a:lnSpc>
              <a:spcBef>
                <a:spcPts val="600"/>
              </a:spcBef>
              <a:spcAft>
                <a:spcPts val="0"/>
              </a:spcAft>
              <a:buClr>
                <a:schemeClr val="accent6"/>
              </a:buClr>
              <a:defRPr sz="2000" baseline="0">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p>
          <a:p>
            <a:pPr lvl="0"/>
            <a:endParaRPr lang="he-IL" dirty="0"/>
          </a:p>
        </p:txBody>
      </p:sp>
    </p:spTree>
    <p:extLst>
      <p:ext uri="{BB962C8B-B14F-4D97-AF65-F5344CB8AC3E}">
        <p14:creationId xmlns:p14="http://schemas.microsoft.com/office/powerpoint/2010/main" val="2753834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5073085"/>
            <a:ext cx="9144000" cy="96038"/>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4302217" y="4812039"/>
            <a:ext cx="539567" cy="365125"/>
          </a:xfrm>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lvl1pPr>
              <a:defRPr>
                <a:solidFill>
                  <a:schemeClr val="tx1">
                    <a:lumMod val="85000"/>
                    <a:lumOff val="15000"/>
                  </a:schemeClr>
                </a:solidFill>
              </a:defRPr>
            </a:lvl1pPr>
          </a:lstStyle>
          <a:p>
            <a:r>
              <a:rPr lang="en-US" dirty="0"/>
              <a:t>Click to edit Master title style</a:t>
            </a:r>
          </a:p>
        </p:txBody>
      </p:sp>
      <p:sp>
        <p:nvSpPr>
          <p:cNvPr id="9" name="Content Placeholder 2"/>
          <p:cNvSpPr>
            <a:spLocks noGrp="1"/>
          </p:cNvSpPr>
          <p:nvPr>
            <p:ph idx="1" hasCustomPrompt="1"/>
          </p:nvPr>
        </p:nvSpPr>
        <p:spPr>
          <a:xfrm>
            <a:off x="395536" y="771550"/>
            <a:ext cx="8424936" cy="3979385"/>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6744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63CA9DCF-4A15-4EE7-A82A-9482BB5921FE}"/>
              </a:ext>
            </a:extLst>
          </p:cNvPr>
          <p:cNvSpPr/>
          <p:nvPr userDrawn="1"/>
        </p:nvSpPr>
        <p:spPr>
          <a:xfrm>
            <a:off x="4283969" y="4906935"/>
            <a:ext cx="576062" cy="576062"/>
          </a:xfrm>
          <a:prstGeom prst="ellipse">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23528" y="205979"/>
            <a:ext cx="8496944"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23528" y="1200150"/>
            <a:ext cx="8496944" cy="353184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26" name="Slide Number Placeholder 5"/>
          <p:cNvSpPr>
            <a:spLocks noGrp="1"/>
          </p:cNvSpPr>
          <p:nvPr>
            <p:ph type="sldNum" sz="quarter" idx="4"/>
          </p:nvPr>
        </p:nvSpPr>
        <p:spPr>
          <a:xfrm>
            <a:off x="4302217" y="4839665"/>
            <a:ext cx="539567"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
        <p:nvSpPr>
          <p:cNvPr id="27" name="TextBox 26"/>
          <p:cNvSpPr txBox="1"/>
          <p:nvPr/>
        </p:nvSpPr>
        <p:spPr>
          <a:xfrm>
            <a:off x="243498" y="4861198"/>
            <a:ext cx="2281394" cy="230832"/>
          </a:xfrm>
          <a:prstGeom prst="rect">
            <a:avLst/>
          </a:prstGeom>
          <a:noFill/>
        </p:spPr>
        <p:txBody>
          <a:bodyPr wrap="non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solidFill>
                  <a:srgbClr val="787878"/>
                </a:solidFill>
                <a:latin typeface="+mn-lt"/>
                <a:cs typeface="Arial" pitchFamily="34" charset="0"/>
              </a:rPr>
              <a:t>© 2019 Ex Libris | Confidential &amp; Proprietary</a:t>
            </a:r>
            <a:endParaRPr lang="en-US" sz="900" dirty="0">
              <a:solidFill>
                <a:srgbClr val="787878"/>
              </a:solidFill>
              <a:latin typeface="+mn-lt"/>
            </a:endParaRPr>
          </a:p>
        </p:txBody>
      </p:sp>
      <p:pic>
        <p:nvPicPr>
          <p:cNvPr id="10" name="Picture 9">
            <a:extLst>
              <a:ext uri="{FF2B5EF4-FFF2-40B4-BE49-F238E27FC236}">
                <a16:creationId xmlns:a16="http://schemas.microsoft.com/office/drawing/2014/main" id="{64EAC6E9-8ACD-4B43-A468-1C69E0B7F7D6}"/>
              </a:ext>
            </a:extLst>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8151759" y="4776467"/>
            <a:ext cx="668713" cy="278387"/>
          </a:xfrm>
          <a:prstGeom prst="rect">
            <a:avLst/>
          </a:prstGeom>
        </p:spPr>
      </p:pic>
    </p:spTree>
    <p:extLst>
      <p:ext uri="{BB962C8B-B14F-4D97-AF65-F5344CB8AC3E}">
        <p14:creationId xmlns:p14="http://schemas.microsoft.com/office/powerpoint/2010/main" val="2149381290"/>
      </p:ext>
    </p:extLst>
  </p:cSld>
  <p:clrMap bg1="lt1" tx1="dk1" bg2="lt2" tx2="dk2" accent1="accent1" accent2="accent2" accent3="accent3" accent4="accent4" accent5="accent5" accent6="accent6" hlink="hlink" folHlink="folHlink"/>
  <p:sldLayoutIdLst>
    <p:sldLayoutId id="2147483797" r:id="rId1"/>
    <p:sldLayoutId id="2147483760" r:id="rId2"/>
    <p:sldLayoutId id="2147483761" r:id="rId3"/>
    <p:sldLayoutId id="2147483800" r:id="rId4"/>
    <p:sldLayoutId id="2147483806" r:id="rId5"/>
    <p:sldLayoutId id="2147483801" r:id="rId6"/>
    <p:sldLayoutId id="2147483809" r:id="rId7"/>
    <p:sldLayoutId id="2147483805" r:id="rId8"/>
    <p:sldLayoutId id="2147483768" r:id="rId9"/>
    <p:sldLayoutId id="2147483756" r:id="rId10"/>
    <p:sldLayoutId id="2147483796" r:id="rId11"/>
    <p:sldLayoutId id="2147483758" r:id="rId12"/>
    <p:sldLayoutId id="2147483791" r:id="rId13"/>
    <p:sldLayoutId id="2147483763" r:id="rId14"/>
    <p:sldLayoutId id="2147483803" r:id="rId15"/>
    <p:sldLayoutId id="2147483807" r:id="rId16"/>
    <p:sldLayoutId id="2147483804" r:id="rId17"/>
    <p:sldLayoutId id="2147483810" r:id="rId18"/>
    <p:sldLayoutId id="2147483764" r:id="rId19"/>
    <p:sldLayoutId id="2147483793" r:id="rId20"/>
    <p:sldLayoutId id="2147483802" r:id="rId21"/>
    <p:sldLayoutId id="2147483813" r:id="rId22"/>
    <p:sldLayoutId id="2147483814" r:id="rId23"/>
  </p:sldLayoutIdLst>
  <p:hf hdr="0" ftr="0" dt="0"/>
  <p:txStyles>
    <p:titleStyle>
      <a:lvl1pPr algn="l" defTabSz="914400" rtl="0" eaLnBrk="1" latinLnBrk="0" hangingPunct="1">
        <a:spcBef>
          <a:spcPct val="0"/>
        </a:spcBef>
        <a:buNone/>
        <a:defRPr sz="2800" b="1" kern="1200">
          <a:solidFill>
            <a:schemeClr val="tx1"/>
          </a:solidFill>
          <a:latin typeface="+mj-lt"/>
          <a:ea typeface="+mj-ea"/>
          <a:cs typeface="+mj-cs"/>
        </a:defRPr>
      </a:lvl1pPr>
    </p:titleStyle>
    <p:bodyStyle>
      <a:lvl1pPr marL="228600" indent="-228600" algn="l" defTabSz="914400" rtl="0" eaLnBrk="1" latinLnBrk="0" hangingPunct="1">
        <a:spcBef>
          <a:spcPts val="3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spcBef>
          <a:spcPts val="3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3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9.xml"/><Relationship Id="rId5" Type="http://schemas.openxmlformats.org/officeDocument/2006/relationships/image" Target="../media/image34.png"/><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37.png"/></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9.xml"/><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99769BD-F9EA-40CA-AD54-CF62DDA9B541}"/>
              </a:ext>
            </a:extLst>
          </p:cNvPr>
          <p:cNvSpPr>
            <a:spLocks noGrp="1"/>
          </p:cNvSpPr>
          <p:nvPr>
            <p:ph type="ctrTitle"/>
          </p:nvPr>
        </p:nvSpPr>
        <p:spPr>
          <a:xfrm>
            <a:off x="535708" y="2714222"/>
            <a:ext cx="6628580" cy="719575"/>
          </a:xfrm>
        </p:spPr>
        <p:txBody>
          <a:bodyPr/>
          <a:lstStyle/>
          <a:p>
            <a:r>
              <a:rPr lang="en-US" dirty="0"/>
              <a:t>Electronic Resource Fundamentals</a:t>
            </a:r>
          </a:p>
        </p:txBody>
      </p:sp>
      <p:sp>
        <p:nvSpPr>
          <p:cNvPr id="5" name="Subtitle 4">
            <a:extLst>
              <a:ext uri="{FF2B5EF4-FFF2-40B4-BE49-F238E27FC236}">
                <a16:creationId xmlns:a16="http://schemas.microsoft.com/office/drawing/2014/main" id="{0AAD9C57-6B58-4DCD-9581-7491E0D9DB09}"/>
              </a:ext>
            </a:extLst>
          </p:cNvPr>
          <p:cNvSpPr>
            <a:spLocks noGrp="1"/>
          </p:cNvSpPr>
          <p:nvPr>
            <p:ph type="subTitle" idx="1"/>
          </p:nvPr>
        </p:nvSpPr>
        <p:spPr/>
        <p:txBody>
          <a:bodyPr/>
          <a:lstStyle/>
          <a:p>
            <a:endParaRPr lang="en-US" dirty="0"/>
          </a:p>
        </p:txBody>
      </p:sp>
      <p:sp>
        <p:nvSpPr>
          <p:cNvPr id="2" name="Text Placeholder 1">
            <a:extLst>
              <a:ext uri="{FF2B5EF4-FFF2-40B4-BE49-F238E27FC236}">
                <a16:creationId xmlns:a16="http://schemas.microsoft.com/office/drawing/2014/main" id="{10306E94-2B2C-4863-88AD-B40A5EB594E4}"/>
              </a:ext>
            </a:extLst>
          </p:cNvPr>
          <p:cNvSpPr>
            <a:spLocks noGrp="1"/>
          </p:cNvSpPr>
          <p:nvPr>
            <p:ph type="body" sz="quarter" idx="12"/>
          </p:nvPr>
        </p:nvSpPr>
        <p:spPr/>
        <p:txBody>
          <a:bodyPr/>
          <a:lstStyle/>
          <a:p>
            <a:endParaRPr lang="en-US" dirty="0"/>
          </a:p>
        </p:txBody>
      </p:sp>
    </p:spTree>
    <p:extLst>
      <p:ext uri="{BB962C8B-B14F-4D97-AF65-F5344CB8AC3E}">
        <p14:creationId xmlns:p14="http://schemas.microsoft.com/office/powerpoint/2010/main" val="12707587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2AFF6B6-B569-4736-80C1-385891075AD7}"/>
              </a:ext>
            </a:extLst>
          </p:cNvPr>
          <p:cNvSpPr>
            <a:spLocks noGrp="1"/>
          </p:cNvSpPr>
          <p:nvPr>
            <p:ph type="sldNum" sz="quarter" idx="10"/>
          </p:nvPr>
        </p:nvSpPr>
        <p:spPr/>
        <p:txBody>
          <a:bodyPr/>
          <a:lstStyle/>
          <a:p>
            <a:fld id="{1C146586-7EC2-481D-848F-8CE41EB2DE6C}" type="slidenum">
              <a:rPr lang="en-US" smtClean="0"/>
              <a:pPr/>
              <a:t>10</a:t>
            </a:fld>
            <a:endParaRPr lang="en-US" dirty="0"/>
          </a:p>
        </p:txBody>
      </p:sp>
      <p:sp>
        <p:nvSpPr>
          <p:cNvPr id="3" name="Title 2">
            <a:extLst>
              <a:ext uri="{FF2B5EF4-FFF2-40B4-BE49-F238E27FC236}">
                <a16:creationId xmlns:a16="http://schemas.microsoft.com/office/drawing/2014/main" id="{7C28934D-1591-486A-86A6-8442A010106D}"/>
              </a:ext>
            </a:extLst>
          </p:cNvPr>
          <p:cNvSpPr>
            <a:spLocks noGrp="1"/>
          </p:cNvSpPr>
          <p:nvPr>
            <p:ph type="title"/>
          </p:nvPr>
        </p:nvSpPr>
        <p:spPr/>
        <p:txBody>
          <a:bodyPr/>
          <a:lstStyle/>
          <a:p>
            <a:r>
              <a:rPr lang="en-US" dirty="0"/>
              <a:t>Electronic Collections – Access Rights</a:t>
            </a:r>
          </a:p>
        </p:txBody>
      </p:sp>
      <p:pic>
        <p:nvPicPr>
          <p:cNvPr id="5" name="Picture 4">
            <a:extLst>
              <a:ext uri="{FF2B5EF4-FFF2-40B4-BE49-F238E27FC236}">
                <a16:creationId xmlns:a16="http://schemas.microsoft.com/office/drawing/2014/main" id="{A4F4675A-E4ED-41DE-B672-057C860F3D3B}"/>
              </a:ext>
            </a:extLst>
          </p:cNvPr>
          <p:cNvPicPr>
            <a:picLocks noChangeAspect="1"/>
          </p:cNvPicPr>
          <p:nvPr/>
        </p:nvPicPr>
        <p:blipFill>
          <a:blip r:embed="rId3"/>
          <a:stretch>
            <a:fillRect/>
          </a:stretch>
        </p:blipFill>
        <p:spPr>
          <a:xfrm>
            <a:off x="419682" y="710046"/>
            <a:ext cx="8304634" cy="1744234"/>
          </a:xfrm>
          <a:prstGeom prst="rect">
            <a:avLst/>
          </a:prstGeom>
          <a:ln>
            <a:noFill/>
          </a:ln>
          <a:effectLst>
            <a:outerShdw blurRad="190500" algn="tl" rotWithShape="0">
              <a:srgbClr val="000000">
                <a:alpha val="70000"/>
              </a:srgbClr>
            </a:outerShdw>
          </a:effectLst>
        </p:spPr>
      </p:pic>
      <p:pic>
        <p:nvPicPr>
          <p:cNvPr id="6" name="Picture 5">
            <a:extLst>
              <a:ext uri="{FF2B5EF4-FFF2-40B4-BE49-F238E27FC236}">
                <a16:creationId xmlns:a16="http://schemas.microsoft.com/office/drawing/2014/main" id="{25D72760-E1AE-481D-ADA2-EA6D5B95FAFB}"/>
              </a:ext>
            </a:extLst>
          </p:cNvPr>
          <p:cNvPicPr>
            <a:picLocks noChangeAspect="1"/>
          </p:cNvPicPr>
          <p:nvPr/>
        </p:nvPicPr>
        <p:blipFill rotWithShape="1">
          <a:blip r:embed="rId4"/>
          <a:srcRect b="17110"/>
          <a:stretch/>
        </p:blipFill>
        <p:spPr>
          <a:xfrm>
            <a:off x="1977462" y="2235047"/>
            <a:ext cx="4908591" cy="2576992"/>
          </a:xfrm>
          <a:prstGeom prst="rect">
            <a:avLst/>
          </a:prstGeom>
          <a:ln>
            <a:noFill/>
          </a:ln>
          <a:effectLst>
            <a:outerShdw blurRad="190500" algn="tl" rotWithShape="0">
              <a:srgbClr val="000000">
                <a:alpha val="70000"/>
              </a:srgbClr>
            </a:outerShdw>
          </a:effectLst>
        </p:spPr>
      </p:pic>
      <p:pic>
        <p:nvPicPr>
          <p:cNvPr id="7" name="Picture 2" descr="Image result for arrows">
            <a:extLst>
              <a:ext uri="{FF2B5EF4-FFF2-40B4-BE49-F238E27FC236}">
                <a16:creationId xmlns:a16="http://schemas.microsoft.com/office/drawing/2014/main" id="{D6DB93CD-9E0E-405A-BBF8-F38CCA3B13D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0027766" flipH="1">
            <a:off x="7350445" y="306335"/>
            <a:ext cx="1890780" cy="188470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A2114173-A3F3-443B-A6D6-AF002F03F59B}"/>
              </a:ext>
            </a:extLst>
          </p:cNvPr>
          <p:cNvSpPr/>
          <p:nvPr/>
        </p:nvSpPr>
        <p:spPr bwMode="auto">
          <a:xfrm>
            <a:off x="2642204" y="3033327"/>
            <a:ext cx="739241" cy="197201"/>
          </a:xfrm>
          <a:prstGeom prst="rect">
            <a:avLst/>
          </a:prstGeom>
          <a:noFill/>
          <a:ln w="25400" cap="flat" cmpd="sng" algn="ctr">
            <a:solidFill>
              <a:srgbClr val="C0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1587208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5B7EE84-4A46-475F-9251-129806ABDFFB}"/>
              </a:ext>
            </a:extLst>
          </p:cNvPr>
          <p:cNvSpPr>
            <a:spLocks noGrp="1"/>
          </p:cNvSpPr>
          <p:nvPr>
            <p:ph type="sldNum" sz="quarter" idx="10"/>
          </p:nvPr>
        </p:nvSpPr>
        <p:spPr/>
        <p:txBody>
          <a:bodyPr/>
          <a:lstStyle/>
          <a:p>
            <a:fld id="{1C146586-7EC2-481D-848F-8CE41EB2DE6C}" type="slidenum">
              <a:rPr lang="en-US" smtClean="0"/>
              <a:pPr/>
              <a:t>11</a:t>
            </a:fld>
            <a:endParaRPr lang="en-US" dirty="0"/>
          </a:p>
        </p:txBody>
      </p:sp>
      <p:sp>
        <p:nvSpPr>
          <p:cNvPr id="3" name="Title 2">
            <a:extLst>
              <a:ext uri="{FF2B5EF4-FFF2-40B4-BE49-F238E27FC236}">
                <a16:creationId xmlns:a16="http://schemas.microsoft.com/office/drawing/2014/main" id="{7A218991-DC4A-44DC-B0DE-B76273869D01}"/>
              </a:ext>
            </a:extLst>
          </p:cNvPr>
          <p:cNvSpPr>
            <a:spLocks noGrp="1"/>
          </p:cNvSpPr>
          <p:nvPr>
            <p:ph type="title"/>
          </p:nvPr>
        </p:nvSpPr>
        <p:spPr/>
        <p:txBody>
          <a:bodyPr/>
          <a:lstStyle/>
          <a:p>
            <a:r>
              <a:rPr lang="en-US" dirty="0"/>
              <a:t>Service Level</a:t>
            </a:r>
          </a:p>
        </p:txBody>
      </p:sp>
      <p:pic>
        <p:nvPicPr>
          <p:cNvPr id="5" name="Picture 4">
            <a:extLst>
              <a:ext uri="{FF2B5EF4-FFF2-40B4-BE49-F238E27FC236}">
                <a16:creationId xmlns:a16="http://schemas.microsoft.com/office/drawing/2014/main" id="{1EF99A5B-D61A-4420-A781-002022C630CA}"/>
              </a:ext>
            </a:extLst>
          </p:cNvPr>
          <p:cNvPicPr>
            <a:picLocks noChangeAspect="1"/>
          </p:cNvPicPr>
          <p:nvPr/>
        </p:nvPicPr>
        <p:blipFill>
          <a:blip r:embed="rId3"/>
          <a:stretch>
            <a:fillRect/>
          </a:stretch>
        </p:blipFill>
        <p:spPr>
          <a:xfrm>
            <a:off x="461895" y="804317"/>
            <a:ext cx="8229600" cy="3423617"/>
          </a:xfrm>
          <a:prstGeom prst="rect">
            <a:avLst/>
          </a:prstGeom>
          <a:ln>
            <a:noFill/>
          </a:ln>
          <a:effectLst>
            <a:outerShdw blurRad="190500" algn="tl" rotWithShape="0">
              <a:srgbClr val="000000">
                <a:alpha val="70000"/>
              </a:srgbClr>
            </a:outerShdw>
          </a:effectLst>
        </p:spPr>
      </p:pic>
      <p:sp>
        <p:nvSpPr>
          <p:cNvPr id="6" name="Rectangle 5">
            <a:extLst>
              <a:ext uri="{FF2B5EF4-FFF2-40B4-BE49-F238E27FC236}">
                <a16:creationId xmlns:a16="http://schemas.microsoft.com/office/drawing/2014/main" id="{EB2FD40E-B7CE-4A08-9A81-2B6F1C6BE6FF}"/>
              </a:ext>
            </a:extLst>
          </p:cNvPr>
          <p:cNvSpPr/>
          <p:nvPr/>
        </p:nvSpPr>
        <p:spPr bwMode="auto">
          <a:xfrm>
            <a:off x="616285" y="852136"/>
            <a:ext cx="1651415" cy="201980"/>
          </a:xfrm>
          <a:prstGeom prst="rect">
            <a:avLst/>
          </a:prstGeom>
          <a:noFill/>
          <a:ln w="25400" cap="flat" cmpd="sng" algn="ctr">
            <a:solidFill>
              <a:srgbClr val="C0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 name="Rectangle 6">
            <a:extLst>
              <a:ext uri="{FF2B5EF4-FFF2-40B4-BE49-F238E27FC236}">
                <a16:creationId xmlns:a16="http://schemas.microsoft.com/office/drawing/2014/main" id="{5BAC9E13-75DC-4668-AE9F-E62C46D43FBD}"/>
              </a:ext>
            </a:extLst>
          </p:cNvPr>
          <p:cNvSpPr/>
          <p:nvPr/>
        </p:nvSpPr>
        <p:spPr bwMode="auto">
          <a:xfrm flipV="1">
            <a:off x="529315" y="2000444"/>
            <a:ext cx="1088573" cy="173125"/>
          </a:xfrm>
          <a:prstGeom prst="rect">
            <a:avLst/>
          </a:prstGeom>
          <a:noFill/>
          <a:ln w="25400" cap="flat" cmpd="sng" algn="ctr">
            <a:solidFill>
              <a:srgbClr val="C0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8" name="Rectangle 7">
            <a:extLst>
              <a:ext uri="{FF2B5EF4-FFF2-40B4-BE49-F238E27FC236}">
                <a16:creationId xmlns:a16="http://schemas.microsoft.com/office/drawing/2014/main" id="{96AE304C-E7F0-47F7-9CEC-9FC272FB7F2B}"/>
              </a:ext>
            </a:extLst>
          </p:cNvPr>
          <p:cNvSpPr/>
          <p:nvPr/>
        </p:nvSpPr>
        <p:spPr bwMode="auto">
          <a:xfrm flipV="1">
            <a:off x="2843775" y="2000444"/>
            <a:ext cx="1088573" cy="173125"/>
          </a:xfrm>
          <a:prstGeom prst="rect">
            <a:avLst/>
          </a:prstGeom>
          <a:noFill/>
          <a:ln w="25400" cap="flat" cmpd="sng" algn="ctr">
            <a:solidFill>
              <a:srgbClr val="C0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4967403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B05ACAC-7668-4696-84DD-8648A71796B5}"/>
              </a:ext>
            </a:extLst>
          </p:cNvPr>
          <p:cNvSpPr>
            <a:spLocks noGrp="1"/>
          </p:cNvSpPr>
          <p:nvPr>
            <p:ph type="sldNum" sz="quarter" idx="10"/>
          </p:nvPr>
        </p:nvSpPr>
        <p:spPr/>
        <p:txBody>
          <a:bodyPr/>
          <a:lstStyle/>
          <a:p>
            <a:fld id="{1C146586-7EC2-481D-848F-8CE41EB2DE6C}" type="slidenum">
              <a:rPr lang="en-US" smtClean="0"/>
              <a:pPr/>
              <a:t>12</a:t>
            </a:fld>
            <a:endParaRPr lang="en-US" dirty="0"/>
          </a:p>
        </p:txBody>
      </p:sp>
      <p:sp>
        <p:nvSpPr>
          <p:cNvPr id="3" name="Title 2">
            <a:extLst>
              <a:ext uri="{FF2B5EF4-FFF2-40B4-BE49-F238E27FC236}">
                <a16:creationId xmlns:a16="http://schemas.microsoft.com/office/drawing/2014/main" id="{536F8CE0-FA31-4DC5-AFA3-7AA2489CC207}"/>
              </a:ext>
            </a:extLst>
          </p:cNvPr>
          <p:cNvSpPr>
            <a:spLocks noGrp="1"/>
          </p:cNvSpPr>
          <p:nvPr>
            <p:ph type="title"/>
          </p:nvPr>
        </p:nvSpPr>
        <p:spPr/>
        <p:txBody>
          <a:bodyPr/>
          <a:lstStyle/>
          <a:p>
            <a:r>
              <a:rPr lang="en-US" dirty="0"/>
              <a:t>Portfolio Level</a:t>
            </a:r>
          </a:p>
        </p:txBody>
      </p:sp>
      <p:pic>
        <p:nvPicPr>
          <p:cNvPr id="6" name="Picture 5">
            <a:extLst>
              <a:ext uri="{FF2B5EF4-FFF2-40B4-BE49-F238E27FC236}">
                <a16:creationId xmlns:a16="http://schemas.microsoft.com/office/drawing/2014/main" id="{67F9B401-2AF9-44AE-B79B-0AEE4C3671C1}"/>
              </a:ext>
            </a:extLst>
          </p:cNvPr>
          <p:cNvPicPr>
            <a:picLocks noChangeAspect="1"/>
          </p:cNvPicPr>
          <p:nvPr/>
        </p:nvPicPr>
        <p:blipFill>
          <a:blip r:embed="rId3"/>
          <a:stretch>
            <a:fillRect/>
          </a:stretch>
        </p:blipFill>
        <p:spPr>
          <a:xfrm>
            <a:off x="2865886" y="3291830"/>
            <a:ext cx="5818909" cy="2035253"/>
          </a:xfrm>
          <a:prstGeom prst="rect">
            <a:avLst/>
          </a:prstGeom>
          <a:ln>
            <a:noFill/>
          </a:ln>
          <a:effectLst>
            <a:outerShdw blurRad="190500" algn="tl" rotWithShape="0">
              <a:srgbClr val="000000">
                <a:alpha val="70000"/>
              </a:srgbClr>
            </a:outerShdw>
          </a:effectLst>
        </p:spPr>
      </p:pic>
      <p:pic>
        <p:nvPicPr>
          <p:cNvPr id="7" name="Picture 6">
            <a:extLst>
              <a:ext uri="{FF2B5EF4-FFF2-40B4-BE49-F238E27FC236}">
                <a16:creationId xmlns:a16="http://schemas.microsoft.com/office/drawing/2014/main" id="{80A87E44-8A17-4C53-9E1D-FF2F711B25A1}"/>
              </a:ext>
            </a:extLst>
          </p:cNvPr>
          <p:cNvPicPr>
            <a:picLocks noChangeAspect="1"/>
          </p:cNvPicPr>
          <p:nvPr/>
        </p:nvPicPr>
        <p:blipFill>
          <a:blip r:embed="rId4"/>
          <a:stretch>
            <a:fillRect/>
          </a:stretch>
        </p:blipFill>
        <p:spPr>
          <a:xfrm>
            <a:off x="1253008" y="699542"/>
            <a:ext cx="6650182" cy="2597483"/>
          </a:xfrm>
          <a:prstGeom prst="rect">
            <a:avLst/>
          </a:prstGeom>
          <a:ln>
            <a:noFill/>
          </a:ln>
          <a:effectLst>
            <a:outerShdw blurRad="190500" algn="tl" rotWithShape="0">
              <a:srgbClr val="000000">
                <a:alpha val="70000"/>
              </a:srgbClr>
            </a:outerShdw>
          </a:effectLst>
        </p:spPr>
      </p:pic>
      <p:sp>
        <p:nvSpPr>
          <p:cNvPr id="8" name="TextBox 7">
            <a:extLst>
              <a:ext uri="{FF2B5EF4-FFF2-40B4-BE49-F238E27FC236}">
                <a16:creationId xmlns:a16="http://schemas.microsoft.com/office/drawing/2014/main" id="{C2C2C119-198D-42D6-9E62-61C832D137A3}"/>
              </a:ext>
            </a:extLst>
          </p:cNvPr>
          <p:cNvSpPr txBox="1"/>
          <p:nvPr/>
        </p:nvSpPr>
        <p:spPr>
          <a:xfrm>
            <a:off x="425409" y="3075806"/>
            <a:ext cx="2274383" cy="1815882"/>
          </a:xfrm>
          <a:prstGeom prst="rect">
            <a:avLst/>
          </a:prstGeom>
          <a:solidFill>
            <a:schemeClr val="accent5">
              <a:lumMod val="60000"/>
              <a:lumOff val="40000"/>
            </a:schemeClr>
          </a:solidFill>
          <a:ln>
            <a:solidFill>
              <a:schemeClr val="tx1"/>
            </a:solidFill>
          </a:ln>
        </p:spPr>
        <p:txBody>
          <a:bodyPr wrap="square" rtlCol="0">
            <a:spAutoFit/>
          </a:bodyPr>
          <a:lstStyle/>
          <a:p>
            <a:pPr algn="l">
              <a:defRPr/>
            </a:pPr>
            <a:r>
              <a:rPr lang="en-GB" sz="1600" b="0" dirty="0"/>
              <a:t>Use to</a:t>
            </a:r>
          </a:p>
          <a:p>
            <a:pPr marL="173038" indent="-173038" algn="l">
              <a:buFont typeface="Arial" pitchFamily="34" charset="0"/>
              <a:buChar char="•"/>
              <a:defRPr/>
            </a:pPr>
            <a:r>
              <a:rPr lang="en-GB" sz="1600" b="0" dirty="0"/>
              <a:t>test access</a:t>
            </a:r>
          </a:p>
          <a:p>
            <a:pPr marL="173038" indent="-173038" algn="l">
              <a:buFont typeface="Arial" pitchFamily="34" charset="0"/>
              <a:buChar char="•"/>
              <a:defRPr/>
            </a:pPr>
            <a:r>
              <a:rPr lang="en-GB" sz="1600" b="0" dirty="0"/>
              <a:t>change date coverage/ embargo information</a:t>
            </a:r>
          </a:p>
          <a:p>
            <a:pPr marL="173038" indent="-173038" algn="l">
              <a:buFont typeface="Arial" pitchFamily="34" charset="0"/>
              <a:buChar char="•"/>
              <a:defRPr/>
            </a:pPr>
            <a:r>
              <a:rPr lang="en-GB" sz="1600" b="0" dirty="0"/>
              <a:t>update linking information for each title</a:t>
            </a:r>
          </a:p>
        </p:txBody>
      </p:sp>
      <p:sp>
        <p:nvSpPr>
          <p:cNvPr id="9" name="Rectangle 8">
            <a:extLst>
              <a:ext uri="{FF2B5EF4-FFF2-40B4-BE49-F238E27FC236}">
                <a16:creationId xmlns:a16="http://schemas.microsoft.com/office/drawing/2014/main" id="{CFCC57F6-9FFA-48BE-A536-3FCBBDCCBAAE}"/>
              </a:ext>
            </a:extLst>
          </p:cNvPr>
          <p:cNvSpPr/>
          <p:nvPr/>
        </p:nvSpPr>
        <p:spPr bwMode="auto">
          <a:xfrm>
            <a:off x="1374494" y="711797"/>
            <a:ext cx="1176868" cy="195060"/>
          </a:xfrm>
          <a:prstGeom prst="rect">
            <a:avLst/>
          </a:prstGeom>
          <a:noFill/>
          <a:ln w="25400" cap="flat" cmpd="sng" algn="ctr">
            <a:solidFill>
              <a:srgbClr val="C0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 name="Rectangle 9">
            <a:extLst>
              <a:ext uri="{FF2B5EF4-FFF2-40B4-BE49-F238E27FC236}">
                <a16:creationId xmlns:a16="http://schemas.microsoft.com/office/drawing/2014/main" id="{AA29C35B-DEE8-44F7-9F47-08D78AEC19CB}"/>
              </a:ext>
            </a:extLst>
          </p:cNvPr>
          <p:cNvSpPr/>
          <p:nvPr/>
        </p:nvSpPr>
        <p:spPr bwMode="auto">
          <a:xfrm>
            <a:off x="3575379" y="1482921"/>
            <a:ext cx="509296" cy="166925"/>
          </a:xfrm>
          <a:prstGeom prst="rect">
            <a:avLst/>
          </a:prstGeom>
          <a:noFill/>
          <a:ln w="25400" cap="flat" cmpd="sng" algn="ctr">
            <a:solidFill>
              <a:srgbClr val="C0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1" name="Rectangle 10">
            <a:extLst>
              <a:ext uri="{FF2B5EF4-FFF2-40B4-BE49-F238E27FC236}">
                <a16:creationId xmlns:a16="http://schemas.microsoft.com/office/drawing/2014/main" id="{01BF5CC9-007D-4C16-9FD2-A2FEADBA3C9A}"/>
              </a:ext>
            </a:extLst>
          </p:cNvPr>
          <p:cNvSpPr/>
          <p:nvPr/>
        </p:nvSpPr>
        <p:spPr bwMode="auto">
          <a:xfrm>
            <a:off x="6871512" y="2581684"/>
            <a:ext cx="503865" cy="721217"/>
          </a:xfrm>
          <a:prstGeom prst="rect">
            <a:avLst/>
          </a:prstGeom>
          <a:noFill/>
          <a:ln w="25400" cap="flat" cmpd="sng" algn="ctr">
            <a:solidFill>
              <a:srgbClr val="C0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2" name="Rectangle 11">
            <a:extLst>
              <a:ext uri="{FF2B5EF4-FFF2-40B4-BE49-F238E27FC236}">
                <a16:creationId xmlns:a16="http://schemas.microsoft.com/office/drawing/2014/main" id="{7D01C334-642E-4859-8EC0-C51AC31FF18F}"/>
              </a:ext>
            </a:extLst>
          </p:cNvPr>
          <p:cNvSpPr/>
          <p:nvPr/>
        </p:nvSpPr>
        <p:spPr bwMode="auto">
          <a:xfrm>
            <a:off x="2908124" y="3291830"/>
            <a:ext cx="1120454" cy="166925"/>
          </a:xfrm>
          <a:prstGeom prst="rect">
            <a:avLst/>
          </a:prstGeom>
          <a:noFill/>
          <a:ln w="25400" cap="flat" cmpd="sng" algn="ctr">
            <a:solidFill>
              <a:srgbClr val="C0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cxnSp>
        <p:nvCxnSpPr>
          <p:cNvPr id="13" name="Straight Arrow Connector 12">
            <a:extLst>
              <a:ext uri="{FF2B5EF4-FFF2-40B4-BE49-F238E27FC236}">
                <a16:creationId xmlns:a16="http://schemas.microsoft.com/office/drawing/2014/main" id="{C7CC249B-81A4-4CDC-BD42-A3957C58FE49}"/>
              </a:ext>
            </a:extLst>
          </p:cNvPr>
          <p:cNvCxnSpPr>
            <a:stCxn id="11" idx="1"/>
            <a:endCxn id="12" idx="3"/>
          </p:cNvCxnSpPr>
          <p:nvPr/>
        </p:nvCxnSpPr>
        <p:spPr bwMode="auto">
          <a:xfrm flipH="1">
            <a:off x="4028578" y="2942293"/>
            <a:ext cx="2842934" cy="433000"/>
          </a:xfrm>
          <a:prstGeom prst="straightConnector1">
            <a:avLst/>
          </a:prstGeom>
          <a:solidFill>
            <a:schemeClr val="accent1"/>
          </a:solidFill>
          <a:ln w="25400" cap="flat" cmpd="sng" algn="ctr">
            <a:solidFill>
              <a:srgbClr val="C00000"/>
            </a:solidFill>
            <a:prstDash val="solid"/>
            <a:round/>
            <a:headEnd type="none" w="med" len="med"/>
            <a:tailEnd type="arrow"/>
          </a:ln>
          <a:effectLst/>
        </p:spPr>
      </p:cxnSp>
    </p:spTree>
    <p:extLst>
      <p:ext uri="{BB962C8B-B14F-4D97-AF65-F5344CB8AC3E}">
        <p14:creationId xmlns:p14="http://schemas.microsoft.com/office/powerpoint/2010/main" val="33910417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2F67AE6-5EE9-4AF7-8AAE-7ADA3F36643C}"/>
              </a:ext>
            </a:extLst>
          </p:cNvPr>
          <p:cNvSpPr>
            <a:spLocks noGrp="1"/>
          </p:cNvSpPr>
          <p:nvPr>
            <p:ph type="sldNum" sz="quarter" idx="10"/>
          </p:nvPr>
        </p:nvSpPr>
        <p:spPr/>
        <p:txBody>
          <a:bodyPr/>
          <a:lstStyle/>
          <a:p>
            <a:fld id="{1C146586-7EC2-481D-848F-8CE41EB2DE6C}" type="slidenum">
              <a:rPr lang="en-US" smtClean="0"/>
              <a:pPr/>
              <a:t>13</a:t>
            </a:fld>
            <a:endParaRPr lang="en-US" dirty="0"/>
          </a:p>
        </p:txBody>
      </p:sp>
      <p:sp>
        <p:nvSpPr>
          <p:cNvPr id="3" name="Title 2">
            <a:extLst>
              <a:ext uri="{FF2B5EF4-FFF2-40B4-BE49-F238E27FC236}">
                <a16:creationId xmlns:a16="http://schemas.microsoft.com/office/drawing/2014/main" id="{517A8E06-27F0-4BC7-AACE-0A77F3BA29B2}"/>
              </a:ext>
            </a:extLst>
          </p:cNvPr>
          <p:cNvSpPr>
            <a:spLocks noGrp="1"/>
          </p:cNvSpPr>
          <p:nvPr>
            <p:ph type="title"/>
          </p:nvPr>
        </p:nvSpPr>
        <p:spPr/>
        <p:txBody>
          <a:bodyPr/>
          <a:lstStyle/>
          <a:p>
            <a:r>
              <a:rPr lang="en-US" dirty="0"/>
              <a:t>Navigating the Levels</a:t>
            </a:r>
          </a:p>
        </p:txBody>
      </p:sp>
      <p:pic>
        <p:nvPicPr>
          <p:cNvPr id="5" name="Picture 4">
            <a:extLst>
              <a:ext uri="{FF2B5EF4-FFF2-40B4-BE49-F238E27FC236}">
                <a16:creationId xmlns:a16="http://schemas.microsoft.com/office/drawing/2014/main" id="{770B1BA1-0F43-490B-A9D0-E346F49F5370}"/>
              </a:ext>
            </a:extLst>
          </p:cNvPr>
          <p:cNvPicPr>
            <a:picLocks noChangeAspect="1"/>
          </p:cNvPicPr>
          <p:nvPr/>
        </p:nvPicPr>
        <p:blipFill>
          <a:blip r:embed="rId3"/>
          <a:stretch>
            <a:fillRect/>
          </a:stretch>
        </p:blipFill>
        <p:spPr>
          <a:xfrm>
            <a:off x="457200" y="1040065"/>
            <a:ext cx="8229600" cy="3007303"/>
          </a:xfrm>
          <a:prstGeom prst="rect">
            <a:avLst/>
          </a:prstGeom>
          <a:ln>
            <a:noFill/>
          </a:ln>
          <a:effectLst>
            <a:outerShdw blurRad="190500" algn="tl" rotWithShape="0">
              <a:srgbClr val="000000">
                <a:alpha val="70000"/>
              </a:srgbClr>
            </a:outerShdw>
          </a:effectLst>
        </p:spPr>
      </p:pic>
      <p:sp>
        <p:nvSpPr>
          <p:cNvPr id="6" name="Rectangle 5">
            <a:extLst>
              <a:ext uri="{FF2B5EF4-FFF2-40B4-BE49-F238E27FC236}">
                <a16:creationId xmlns:a16="http://schemas.microsoft.com/office/drawing/2014/main" id="{BCC9B62C-B480-4BE6-B43F-EF8F30BCB9CE}"/>
              </a:ext>
            </a:extLst>
          </p:cNvPr>
          <p:cNvSpPr/>
          <p:nvPr/>
        </p:nvSpPr>
        <p:spPr bwMode="auto">
          <a:xfrm>
            <a:off x="7913235" y="2166063"/>
            <a:ext cx="504448" cy="155448"/>
          </a:xfrm>
          <a:prstGeom prst="rect">
            <a:avLst/>
          </a:prstGeom>
          <a:noFill/>
          <a:ln w="25400" cap="flat" cmpd="sng" algn="ctr">
            <a:solidFill>
              <a:srgbClr val="C0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 name="Rectangle 6">
            <a:extLst>
              <a:ext uri="{FF2B5EF4-FFF2-40B4-BE49-F238E27FC236}">
                <a16:creationId xmlns:a16="http://schemas.microsoft.com/office/drawing/2014/main" id="{29497ACB-AEBC-451C-995A-E01A26E66A7F}"/>
              </a:ext>
            </a:extLst>
          </p:cNvPr>
          <p:cNvSpPr/>
          <p:nvPr/>
        </p:nvSpPr>
        <p:spPr bwMode="auto">
          <a:xfrm>
            <a:off x="7759068" y="3134768"/>
            <a:ext cx="653432" cy="151750"/>
          </a:xfrm>
          <a:prstGeom prst="rect">
            <a:avLst/>
          </a:prstGeom>
          <a:noFill/>
          <a:ln w="25400" cap="flat" cmpd="sng" algn="ctr">
            <a:solidFill>
              <a:srgbClr val="C0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8" name="Rectangle 7">
            <a:extLst>
              <a:ext uri="{FF2B5EF4-FFF2-40B4-BE49-F238E27FC236}">
                <a16:creationId xmlns:a16="http://schemas.microsoft.com/office/drawing/2014/main" id="{BC21F52C-5A42-44EB-A4C1-F6523508D42B}"/>
              </a:ext>
            </a:extLst>
          </p:cNvPr>
          <p:cNvSpPr/>
          <p:nvPr/>
        </p:nvSpPr>
        <p:spPr bwMode="auto">
          <a:xfrm>
            <a:off x="7292438" y="2170101"/>
            <a:ext cx="591235" cy="151750"/>
          </a:xfrm>
          <a:prstGeom prst="rect">
            <a:avLst/>
          </a:prstGeom>
          <a:noFill/>
          <a:ln w="25400" cap="flat" cmpd="sng" algn="ctr">
            <a:solidFill>
              <a:srgbClr val="C0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cxnSp>
        <p:nvCxnSpPr>
          <p:cNvPr id="9" name="Straight Arrow Connector 8">
            <a:extLst>
              <a:ext uri="{FF2B5EF4-FFF2-40B4-BE49-F238E27FC236}">
                <a16:creationId xmlns:a16="http://schemas.microsoft.com/office/drawing/2014/main" id="{9516ADA1-3E29-4F82-9882-9F3408378688}"/>
              </a:ext>
            </a:extLst>
          </p:cNvPr>
          <p:cNvCxnSpPr/>
          <p:nvPr/>
        </p:nvCxnSpPr>
        <p:spPr bwMode="auto">
          <a:xfrm>
            <a:off x="7201564" y="1429738"/>
            <a:ext cx="963895" cy="740363"/>
          </a:xfrm>
          <a:prstGeom prst="straightConnector1">
            <a:avLst/>
          </a:prstGeom>
          <a:solidFill>
            <a:schemeClr val="accent1"/>
          </a:solidFill>
          <a:ln w="25400" cap="flat" cmpd="sng" algn="ctr">
            <a:solidFill>
              <a:srgbClr val="C00000"/>
            </a:solidFill>
            <a:prstDash val="solid"/>
            <a:round/>
            <a:headEnd type="none" w="med" len="med"/>
            <a:tailEnd type="arrow"/>
          </a:ln>
          <a:effectLst/>
        </p:spPr>
      </p:cxnSp>
      <p:cxnSp>
        <p:nvCxnSpPr>
          <p:cNvPr id="10" name="Straight Arrow Connector 9">
            <a:extLst>
              <a:ext uri="{FF2B5EF4-FFF2-40B4-BE49-F238E27FC236}">
                <a16:creationId xmlns:a16="http://schemas.microsoft.com/office/drawing/2014/main" id="{78DF434D-2C77-4B0F-BBDF-D018A66FB092}"/>
              </a:ext>
            </a:extLst>
          </p:cNvPr>
          <p:cNvCxnSpPr>
            <a:cxnSpLocks/>
            <a:stCxn id="7" idx="2"/>
            <a:endCxn id="13" idx="0"/>
          </p:cNvCxnSpPr>
          <p:nvPr/>
        </p:nvCxnSpPr>
        <p:spPr bwMode="auto">
          <a:xfrm flipH="1">
            <a:off x="7431172" y="3286518"/>
            <a:ext cx="654612" cy="650802"/>
          </a:xfrm>
          <a:prstGeom prst="straightConnector1">
            <a:avLst/>
          </a:prstGeom>
          <a:solidFill>
            <a:schemeClr val="accent1"/>
          </a:solidFill>
          <a:ln w="25400" cap="flat" cmpd="sng" algn="ctr">
            <a:solidFill>
              <a:srgbClr val="C00000"/>
            </a:solidFill>
            <a:prstDash val="solid"/>
            <a:round/>
            <a:headEnd type="none" w="med" len="med"/>
            <a:tailEnd type="arrow"/>
          </a:ln>
          <a:effectLst/>
        </p:spPr>
      </p:cxnSp>
      <p:cxnSp>
        <p:nvCxnSpPr>
          <p:cNvPr id="11" name="Straight Arrow Connector 10">
            <a:extLst>
              <a:ext uri="{FF2B5EF4-FFF2-40B4-BE49-F238E27FC236}">
                <a16:creationId xmlns:a16="http://schemas.microsoft.com/office/drawing/2014/main" id="{742FB563-94C1-4A48-9449-D9403DDF7D1A}"/>
              </a:ext>
            </a:extLst>
          </p:cNvPr>
          <p:cNvCxnSpPr>
            <a:cxnSpLocks/>
            <a:stCxn id="8" idx="1"/>
            <a:endCxn id="14" idx="0"/>
          </p:cNvCxnSpPr>
          <p:nvPr/>
        </p:nvCxnSpPr>
        <p:spPr bwMode="auto">
          <a:xfrm flipH="1">
            <a:off x="5694688" y="2245976"/>
            <a:ext cx="1597750" cy="310081"/>
          </a:xfrm>
          <a:prstGeom prst="straightConnector1">
            <a:avLst/>
          </a:prstGeom>
          <a:solidFill>
            <a:schemeClr val="accent1"/>
          </a:solidFill>
          <a:ln w="25400" cap="flat" cmpd="sng" algn="ctr">
            <a:solidFill>
              <a:srgbClr val="C00000"/>
            </a:solidFill>
            <a:prstDash val="solid"/>
            <a:round/>
            <a:headEnd type="none" w="med" len="med"/>
            <a:tailEnd type="arrow"/>
          </a:ln>
          <a:effectLst/>
        </p:spPr>
      </p:cxnSp>
      <p:sp>
        <p:nvSpPr>
          <p:cNvPr id="12" name="TextBox 11">
            <a:extLst>
              <a:ext uri="{FF2B5EF4-FFF2-40B4-BE49-F238E27FC236}">
                <a16:creationId xmlns:a16="http://schemas.microsoft.com/office/drawing/2014/main" id="{5FE7A7DC-7BF7-4755-8F9E-80341361F670}"/>
              </a:ext>
            </a:extLst>
          </p:cNvPr>
          <p:cNvSpPr txBox="1"/>
          <p:nvPr/>
        </p:nvSpPr>
        <p:spPr>
          <a:xfrm>
            <a:off x="6457335" y="771550"/>
            <a:ext cx="1708123" cy="646331"/>
          </a:xfrm>
          <a:prstGeom prst="rect">
            <a:avLst/>
          </a:prstGeom>
          <a:solidFill>
            <a:srgbClr val="92D050"/>
          </a:solidFill>
          <a:ln>
            <a:solidFill>
              <a:schemeClr val="tx1"/>
            </a:solidFill>
          </a:ln>
        </p:spPr>
        <p:txBody>
          <a:bodyPr wrap="square" rtlCol="0">
            <a:spAutoFit/>
          </a:bodyPr>
          <a:lstStyle/>
          <a:p>
            <a:r>
              <a:rPr lang="en-US" b="0" dirty="0"/>
              <a:t>Electronic Collection Level</a:t>
            </a:r>
          </a:p>
        </p:txBody>
      </p:sp>
      <p:sp>
        <p:nvSpPr>
          <p:cNvPr id="13" name="TextBox 12">
            <a:extLst>
              <a:ext uri="{FF2B5EF4-FFF2-40B4-BE49-F238E27FC236}">
                <a16:creationId xmlns:a16="http://schemas.microsoft.com/office/drawing/2014/main" id="{CEACF547-EC93-4320-B75D-C2BBD8AE6DBE}"/>
              </a:ext>
            </a:extLst>
          </p:cNvPr>
          <p:cNvSpPr txBox="1"/>
          <p:nvPr/>
        </p:nvSpPr>
        <p:spPr>
          <a:xfrm>
            <a:off x="6732239" y="3937320"/>
            <a:ext cx="1397865" cy="369332"/>
          </a:xfrm>
          <a:prstGeom prst="rect">
            <a:avLst/>
          </a:prstGeom>
          <a:solidFill>
            <a:srgbClr val="FF9966"/>
          </a:solidFill>
          <a:ln>
            <a:solidFill>
              <a:schemeClr val="tx1"/>
            </a:solidFill>
          </a:ln>
        </p:spPr>
        <p:txBody>
          <a:bodyPr wrap="square" rtlCol="0">
            <a:spAutoFit/>
          </a:bodyPr>
          <a:lstStyle/>
          <a:p>
            <a:r>
              <a:rPr lang="en-US" b="0" dirty="0"/>
              <a:t>Service Level</a:t>
            </a:r>
          </a:p>
        </p:txBody>
      </p:sp>
      <p:sp>
        <p:nvSpPr>
          <p:cNvPr id="14" name="TextBox 13">
            <a:extLst>
              <a:ext uri="{FF2B5EF4-FFF2-40B4-BE49-F238E27FC236}">
                <a16:creationId xmlns:a16="http://schemas.microsoft.com/office/drawing/2014/main" id="{52805327-B823-45A1-A0B3-A8B34D47281D}"/>
              </a:ext>
            </a:extLst>
          </p:cNvPr>
          <p:cNvSpPr txBox="1"/>
          <p:nvPr/>
        </p:nvSpPr>
        <p:spPr>
          <a:xfrm>
            <a:off x="4932040" y="2556057"/>
            <a:ext cx="1525296" cy="369332"/>
          </a:xfrm>
          <a:prstGeom prst="rect">
            <a:avLst/>
          </a:prstGeom>
          <a:solidFill>
            <a:srgbClr val="66FFCC"/>
          </a:solidFill>
          <a:ln>
            <a:solidFill>
              <a:schemeClr val="tx1"/>
            </a:solidFill>
          </a:ln>
        </p:spPr>
        <p:txBody>
          <a:bodyPr wrap="square" rtlCol="0">
            <a:spAutoFit/>
          </a:bodyPr>
          <a:lstStyle/>
          <a:p>
            <a:r>
              <a:rPr lang="en-US" b="0" dirty="0"/>
              <a:t>Portfolio Level</a:t>
            </a:r>
          </a:p>
        </p:txBody>
      </p:sp>
    </p:spTree>
    <p:extLst>
      <p:ext uri="{BB962C8B-B14F-4D97-AF65-F5344CB8AC3E}">
        <p14:creationId xmlns:p14="http://schemas.microsoft.com/office/powerpoint/2010/main" val="14317779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6A505E6-FD1D-44FB-AB5D-87F5AA3960EE}"/>
              </a:ext>
            </a:extLst>
          </p:cNvPr>
          <p:cNvSpPr>
            <a:spLocks noGrp="1"/>
          </p:cNvSpPr>
          <p:nvPr>
            <p:ph type="sldNum" sz="quarter" idx="10"/>
          </p:nvPr>
        </p:nvSpPr>
        <p:spPr/>
        <p:txBody>
          <a:bodyPr/>
          <a:lstStyle/>
          <a:p>
            <a:fld id="{1C146586-7EC2-481D-848F-8CE41EB2DE6C}" type="slidenum">
              <a:rPr lang="en-US" smtClean="0"/>
              <a:pPr/>
              <a:t>14</a:t>
            </a:fld>
            <a:endParaRPr lang="en-US" dirty="0"/>
          </a:p>
        </p:txBody>
      </p:sp>
      <p:sp>
        <p:nvSpPr>
          <p:cNvPr id="3" name="Title 2">
            <a:extLst>
              <a:ext uri="{FF2B5EF4-FFF2-40B4-BE49-F238E27FC236}">
                <a16:creationId xmlns:a16="http://schemas.microsoft.com/office/drawing/2014/main" id="{8F44EAF6-F87B-4263-85E7-5802710FF28D}"/>
              </a:ext>
            </a:extLst>
          </p:cNvPr>
          <p:cNvSpPr>
            <a:spLocks noGrp="1"/>
          </p:cNvSpPr>
          <p:nvPr>
            <p:ph type="title"/>
          </p:nvPr>
        </p:nvSpPr>
        <p:spPr/>
        <p:txBody>
          <a:bodyPr/>
          <a:lstStyle/>
          <a:p>
            <a:r>
              <a:rPr lang="en-US" dirty="0"/>
              <a:t>Local Electronic Collections</a:t>
            </a:r>
          </a:p>
        </p:txBody>
      </p:sp>
      <p:pic>
        <p:nvPicPr>
          <p:cNvPr id="5" name="Picture 4">
            <a:extLst>
              <a:ext uri="{FF2B5EF4-FFF2-40B4-BE49-F238E27FC236}">
                <a16:creationId xmlns:a16="http://schemas.microsoft.com/office/drawing/2014/main" id="{8C02FB56-8892-4290-A13B-FE2AC851F536}"/>
              </a:ext>
            </a:extLst>
          </p:cNvPr>
          <p:cNvPicPr>
            <a:picLocks noChangeAspect="1"/>
          </p:cNvPicPr>
          <p:nvPr/>
        </p:nvPicPr>
        <p:blipFill>
          <a:blip r:embed="rId3"/>
          <a:stretch>
            <a:fillRect/>
          </a:stretch>
        </p:blipFill>
        <p:spPr>
          <a:xfrm>
            <a:off x="518680" y="699542"/>
            <a:ext cx="4192695" cy="4426585"/>
          </a:xfrm>
          <a:prstGeom prst="rect">
            <a:avLst/>
          </a:prstGeom>
          <a:ln>
            <a:noFill/>
          </a:ln>
          <a:effectLst>
            <a:outerShdw blurRad="190500" algn="tl" rotWithShape="0">
              <a:srgbClr val="000000">
                <a:alpha val="70000"/>
              </a:srgbClr>
            </a:outerShdw>
          </a:effectLst>
        </p:spPr>
      </p:pic>
      <p:sp>
        <p:nvSpPr>
          <p:cNvPr id="6" name="Content Placeholder 2">
            <a:extLst>
              <a:ext uri="{FF2B5EF4-FFF2-40B4-BE49-F238E27FC236}">
                <a16:creationId xmlns:a16="http://schemas.microsoft.com/office/drawing/2014/main" id="{BBDB8C29-BD55-4DC9-A019-8F1C134A5E4A}"/>
              </a:ext>
            </a:extLst>
          </p:cNvPr>
          <p:cNvSpPr>
            <a:spLocks noGrp="1"/>
          </p:cNvSpPr>
          <p:nvPr>
            <p:ph idx="1"/>
          </p:nvPr>
        </p:nvSpPr>
        <p:spPr>
          <a:xfrm>
            <a:off x="5069164" y="699542"/>
            <a:ext cx="3650576" cy="3888432"/>
          </a:xfrm>
          <a:solidFill>
            <a:srgbClr val="99FF99"/>
          </a:solidFill>
        </p:spPr>
        <p:txBody>
          <a:bodyPr>
            <a:normAutofit lnSpcReduction="10000"/>
          </a:bodyPr>
          <a:lstStyle/>
          <a:p>
            <a:pPr marL="0" indent="0">
              <a:buNone/>
            </a:pPr>
            <a:r>
              <a:rPr lang="en-US" sz="1600" dirty="0">
                <a:solidFill>
                  <a:schemeClr val="tx1"/>
                </a:solidFill>
              </a:rPr>
              <a:t>Use when: </a:t>
            </a:r>
          </a:p>
          <a:p>
            <a:pPr lvl="1"/>
            <a:r>
              <a:rPr lang="en-US" sz="1600" dirty="0">
                <a:solidFill>
                  <a:schemeClr val="tx1"/>
                </a:solidFill>
              </a:rPr>
              <a:t>you cannot find the </a:t>
            </a:r>
            <a:r>
              <a:rPr lang="en-US" sz="1600" dirty="0" err="1">
                <a:solidFill>
                  <a:schemeClr val="tx1"/>
                </a:solidFill>
              </a:rPr>
              <a:t>eResource</a:t>
            </a:r>
            <a:r>
              <a:rPr lang="en-US" sz="1600" dirty="0">
                <a:solidFill>
                  <a:schemeClr val="tx1"/>
                </a:solidFill>
              </a:rPr>
              <a:t> in the Community Zone</a:t>
            </a:r>
          </a:p>
          <a:p>
            <a:pPr lvl="1"/>
            <a:r>
              <a:rPr lang="en-US" sz="1600" dirty="0">
                <a:solidFill>
                  <a:schemeClr val="tx1"/>
                </a:solidFill>
              </a:rPr>
              <a:t>the CZ record does not contain adequate metadata</a:t>
            </a:r>
          </a:p>
          <a:p>
            <a:pPr marL="0" indent="0">
              <a:buNone/>
            </a:pPr>
            <a:endParaRPr lang="en-US" sz="1600" dirty="0">
              <a:solidFill>
                <a:schemeClr val="tx1"/>
              </a:solidFill>
            </a:endParaRPr>
          </a:p>
          <a:p>
            <a:pPr marL="0" indent="0">
              <a:buNone/>
            </a:pPr>
            <a:r>
              <a:rPr lang="en-US" sz="1600" dirty="0">
                <a:solidFill>
                  <a:schemeClr val="tx1"/>
                </a:solidFill>
              </a:rPr>
              <a:t>Create local electronic collection record and add portfolios:</a:t>
            </a:r>
          </a:p>
          <a:p>
            <a:pPr lvl="1"/>
            <a:r>
              <a:rPr lang="en-US" sz="1600" dirty="0">
                <a:solidFill>
                  <a:schemeClr val="tx1"/>
                </a:solidFill>
              </a:rPr>
              <a:t>Import multiple portfolios</a:t>
            </a:r>
          </a:p>
          <a:p>
            <a:pPr lvl="1"/>
            <a:r>
              <a:rPr lang="en-US" sz="1600" dirty="0">
                <a:solidFill>
                  <a:schemeClr val="tx1"/>
                </a:solidFill>
              </a:rPr>
              <a:t>Load portfolios using an Excel file</a:t>
            </a:r>
          </a:p>
          <a:p>
            <a:pPr lvl="1"/>
            <a:r>
              <a:rPr lang="en-US" sz="1600" dirty="0">
                <a:solidFill>
                  <a:schemeClr val="tx1"/>
                </a:solidFill>
              </a:rPr>
              <a:t>Add local portfolios individually</a:t>
            </a:r>
          </a:p>
          <a:p>
            <a:pPr marL="0" indent="0">
              <a:buNone/>
            </a:pPr>
            <a:endParaRPr lang="en-US" sz="1600" dirty="0">
              <a:solidFill>
                <a:schemeClr val="tx1"/>
              </a:solidFill>
            </a:endParaRPr>
          </a:p>
          <a:p>
            <a:pPr marL="0" indent="0">
              <a:buNone/>
            </a:pPr>
            <a:r>
              <a:rPr lang="en-US" sz="1600" dirty="0">
                <a:solidFill>
                  <a:schemeClr val="tx1"/>
                </a:solidFill>
              </a:rPr>
              <a:t>Can link to bibliographic record to display in Primo</a:t>
            </a:r>
          </a:p>
        </p:txBody>
      </p:sp>
      <p:sp>
        <p:nvSpPr>
          <p:cNvPr id="7" name="Rectangle 6">
            <a:extLst>
              <a:ext uri="{FF2B5EF4-FFF2-40B4-BE49-F238E27FC236}">
                <a16:creationId xmlns:a16="http://schemas.microsoft.com/office/drawing/2014/main" id="{DF9666B3-5EF8-4BD8-8A06-B574B3999073}"/>
              </a:ext>
            </a:extLst>
          </p:cNvPr>
          <p:cNvSpPr/>
          <p:nvPr/>
        </p:nvSpPr>
        <p:spPr bwMode="auto">
          <a:xfrm>
            <a:off x="570582" y="2905663"/>
            <a:ext cx="1843441" cy="166925"/>
          </a:xfrm>
          <a:prstGeom prst="rect">
            <a:avLst/>
          </a:prstGeom>
          <a:noFill/>
          <a:ln w="25400" cap="flat" cmpd="sng" algn="ctr">
            <a:solidFill>
              <a:srgbClr val="C0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8" name="Rectangle 7">
            <a:extLst>
              <a:ext uri="{FF2B5EF4-FFF2-40B4-BE49-F238E27FC236}">
                <a16:creationId xmlns:a16="http://schemas.microsoft.com/office/drawing/2014/main" id="{0A5DF1D9-4E5C-473A-B37C-AEA2D7C4419F}"/>
              </a:ext>
            </a:extLst>
          </p:cNvPr>
          <p:cNvSpPr/>
          <p:nvPr/>
        </p:nvSpPr>
        <p:spPr bwMode="auto">
          <a:xfrm>
            <a:off x="2419105" y="3104050"/>
            <a:ext cx="1843441" cy="298003"/>
          </a:xfrm>
          <a:prstGeom prst="rect">
            <a:avLst/>
          </a:prstGeom>
          <a:solidFill>
            <a:schemeClr val="bg1"/>
          </a:solidFill>
          <a:ln w="25400" cap="flat" cmpd="sng" algn="ctr">
            <a:solidFill>
              <a:schemeClr val="bg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91614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49C390D-635F-48FA-A6F3-98DD388A1ED1}"/>
              </a:ext>
            </a:extLst>
          </p:cNvPr>
          <p:cNvSpPr>
            <a:spLocks noGrp="1"/>
          </p:cNvSpPr>
          <p:nvPr>
            <p:ph type="sldNum" sz="quarter" idx="10"/>
          </p:nvPr>
        </p:nvSpPr>
        <p:spPr/>
        <p:txBody>
          <a:bodyPr/>
          <a:lstStyle/>
          <a:p>
            <a:fld id="{1C146586-7EC2-481D-848F-8CE41EB2DE6C}" type="slidenum">
              <a:rPr lang="en-US" smtClean="0"/>
              <a:pPr/>
              <a:t>15</a:t>
            </a:fld>
            <a:endParaRPr lang="en-US" dirty="0"/>
          </a:p>
        </p:txBody>
      </p:sp>
      <p:sp>
        <p:nvSpPr>
          <p:cNvPr id="3" name="Title 2">
            <a:extLst>
              <a:ext uri="{FF2B5EF4-FFF2-40B4-BE49-F238E27FC236}">
                <a16:creationId xmlns:a16="http://schemas.microsoft.com/office/drawing/2014/main" id="{9BD26D66-13DD-4CF0-9728-34145ACA1BD7}"/>
              </a:ext>
            </a:extLst>
          </p:cNvPr>
          <p:cNvSpPr>
            <a:spLocks noGrp="1"/>
          </p:cNvSpPr>
          <p:nvPr>
            <p:ph type="title"/>
          </p:nvPr>
        </p:nvSpPr>
        <p:spPr/>
        <p:txBody>
          <a:bodyPr/>
          <a:lstStyle/>
          <a:p>
            <a:r>
              <a:rPr lang="en-US" dirty="0"/>
              <a:t>Local Standalone Portfolios</a:t>
            </a:r>
          </a:p>
        </p:txBody>
      </p:sp>
      <p:sp>
        <p:nvSpPr>
          <p:cNvPr id="6" name="Content Placeholder 2">
            <a:extLst>
              <a:ext uri="{FF2B5EF4-FFF2-40B4-BE49-F238E27FC236}">
                <a16:creationId xmlns:a16="http://schemas.microsoft.com/office/drawing/2014/main" id="{53D43DC2-7A14-4FB1-8448-5CF54A350719}"/>
              </a:ext>
            </a:extLst>
          </p:cNvPr>
          <p:cNvSpPr>
            <a:spLocks noGrp="1"/>
          </p:cNvSpPr>
          <p:nvPr>
            <p:ph idx="1"/>
          </p:nvPr>
        </p:nvSpPr>
        <p:spPr>
          <a:xfrm>
            <a:off x="4979973" y="699542"/>
            <a:ext cx="3840499" cy="3917529"/>
          </a:xfrm>
          <a:solidFill>
            <a:schemeClr val="accent6">
              <a:lumMod val="40000"/>
              <a:lumOff val="60000"/>
            </a:schemeClr>
          </a:solidFill>
        </p:spPr>
        <p:txBody>
          <a:bodyPr/>
          <a:lstStyle/>
          <a:p>
            <a:r>
              <a:rPr lang="en-US" sz="1600" dirty="0">
                <a:solidFill>
                  <a:schemeClr val="tx1"/>
                </a:solidFill>
              </a:rPr>
              <a:t>Use for a portfolio </a:t>
            </a:r>
            <a:r>
              <a:rPr lang="en-US" sz="1600" i="1" dirty="0">
                <a:solidFill>
                  <a:schemeClr val="tx1"/>
                </a:solidFill>
              </a:rPr>
              <a:t>only</a:t>
            </a:r>
            <a:r>
              <a:rPr lang="en-US" sz="1600" dirty="0">
                <a:solidFill>
                  <a:schemeClr val="tx1"/>
                </a:solidFill>
              </a:rPr>
              <a:t> (e.g., </a:t>
            </a:r>
            <a:r>
              <a:rPr lang="en-US" sz="1600" dirty="0" err="1">
                <a:solidFill>
                  <a:schemeClr val="tx1"/>
                </a:solidFill>
              </a:rPr>
              <a:t>ejournal</a:t>
            </a:r>
            <a:r>
              <a:rPr lang="en-US" sz="1600" dirty="0">
                <a:solidFill>
                  <a:schemeClr val="tx1"/>
                </a:solidFill>
              </a:rPr>
              <a:t> or </a:t>
            </a:r>
            <a:r>
              <a:rPr lang="en-US" sz="1600" dirty="0" err="1">
                <a:solidFill>
                  <a:schemeClr val="tx1"/>
                </a:solidFill>
              </a:rPr>
              <a:t>ebook</a:t>
            </a:r>
            <a:r>
              <a:rPr lang="en-US" sz="1600" dirty="0">
                <a:solidFill>
                  <a:schemeClr val="tx1"/>
                </a:solidFill>
              </a:rPr>
              <a:t> title); not a package</a:t>
            </a:r>
          </a:p>
          <a:p>
            <a:endParaRPr lang="en-US" sz="1600" dirty="0">
              <a:solidFill>
                <a:schemeClr val="tx1"/>
              </a:solidFill>
            </a:endParaRPr>
          </a:p>
          <a:p>
            <a:r>
              <a:rPr lang="en-US" sz="1600" dirty="0">
                <a:solidFill>
                  <a:schemeClr val="tx1"/>
                </a:solidFill>
              </a:rPr>
              <a:t>Often just a URL; often used for </a:t>
            </a:r>
            <a:r>
              <a:rPr lang="en-US" sz="1600" dirty="0" err="1">
                <a:solidFill>
                  <a:schemeClr val="tx1"/>
                </a:solidFill>
              </a:rPr>
              <a:t>ebooks</a:t>
            </a:r>
            <a:endParaRPr lang="en-US" sz="1600" dirty="0">
              <a:solidFill>
                <a:schemeClr val="tx1"/>
              </a:solidFill>
            </a:endParaRPr>
          </a:p>
          <a:p>
            <a:pPr marL="0" indent="0">
              <a:buNone/>
              <a:defRPr/>
            </a:pPr>
            <a:endParaRPr lang="en-GB" sz="1600" dirty="0">
              <a:solidFill>
                <a:schemeClr val="tx1"/>
              </a:solidFill>
            </a:endParaRPr>
          </a:p>
          <a:p>
            <a:pPr marL="285750" indent="-285750">
              <a:defRPr/>
            </a:pPr>
            <a:r>
              <a:rPr lang="en-GB" sz="1600" dirty="0">
                <a:solidFill>
                  <a:schemeClr val="tx1"/>
                </a:solidFill>
              </a:rPr>
              <a:t>Indicate linking/URL information, enable proxy as applicable, add date coverage/embargo information at portfolio level, test access</a:t>
            </a:r>
          </a:p>
          <a:p>
            <a:pPr marL="285750" indent="-285750">
              <a:defRPr/>
            </a:pPr>
            <a:endParaRPr lang="en-US" sz="1600" dirty="0">
              <a:solidFill>
                <a:schemeClr val="tx1"/>
              </a:solidFill>
            </a:endParaRPr>
          </a:p>
          <a:p>
            <a:pPr marL="285750" indent="-285750">
              <a:defRPr/>
            </a:pPr>
            <a:r>
              <a:rPr lang="en-US" sz="1600" dirty="0">
                <a:solidFill>
                  <a:schemeClr val="tx1"/>
                </a:solidFill>
              </a:rPr>
              <a:t>Can be linked to a Community Zone record later, if and when a Community Zone record exists</a:t>
            </a:r>
          </a:p>
        </p:txBody>
      </p:sp>
      <p:pic>
        <p:nvPicPr>
          <p:cNvPr id="7" name="Picture 6">
            <a:extLst>
              <a:ext uri="{FF2B5EF4-FFF2-40B4-BE49-F238E27FC236}">
                <a16:creationId xmlns:a16="http://schemas.microsoft.com/office/drawing/2014/main" id="{B90B89E4-9F0B-4934-ACAA-0EBDFB945CB9}"/>
              </a:ext>
            </a:extLst>
          </p:cNvPr>
          <p:cNvPicPr>
            <a:picLocks noChangeAspect="1"/>
          </p:cNvPicPr>
          <p:nvPr/>
        </p:nvPicPr>
        <p:blipFill>
          <a:blip r:embed="rId3"/>
          <a:stretch>
            <a:fillRect/>
          </a:stretch>
        </p:blipFill>
        <p:spPr>
          <a:xfrm>
            <a:off x="518680" y="699542"/>
            <a:ext cx="4192695" cy="4426585"/>
          </a:xfrm>
          <a:prstGeom prst="rect">
            <a:avLst/>
          </a:prstGeom>
          <a:ln>
            <a:noFill/>
          </a:ln>
          <a:effectLst>
            <a:outerShdw blurRad="190500" algn="tl" rotWithShape="0">
              <a:srgbClr val="000000">
                <a:alpha val="70000"/>
              </a:srgbClr>
            </a:outerShdw>
          </a:effectLst>
        </p:spPr>
      </p:pic>
      <p:sp>
        <p:nvSpPr>
          <p:cNvPr id="8" name="Rectangle 7">
            <a:extLst>
              <a:ext uri="{FF2B5EF4-FFF2-40B4-BE49-F238E27FC236}">
                <a16:creationId xmlns:a16="http://schemas.microsoft.com/office/drawing/2014/main" id="{BD8AD17D-B773-4221-9C13-5856FBB0491E}"/>
              </a:ext>
            </a:extLst>
          </p:cNvPr>
          <p:cNvSpPr/>
          <p:nvPr/>
        </p:nvSpPr>
        <p:spPr bwMode="auto">
          <a:xfrm>
            <a:off x="755576" y="3110093"/>
            <a:ext cx="1144632" cy="166925"/>
          </a:xfrm>
          <a:prstGeom prst="rect">
            <a:avLst/>
          </a:prstGeom>
          <a:noFill/>
          <a:ln w="25400" cap="flat" cmpd="sng" algn="ctr">
            <a:solidFill>
              <a:srgbClr val="C0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9" name="Rectangle 8">
            <a:extLst>
              <a:ext uri="{FF2B5EF4-FFF2-40B4-BE49-F238E27FC236}">
                <a16:creationId xmlns:a16="http://schemas.microsoft.com/office/drawing/2014/main" id="{7228A60F-9DD0-442B-BC3A-64EDF6CA4928}"/>
              </a:ext>
            </a:extLst>
          </p:cNvPr>
          <p:cNvSpPr/>
          <p:nvPr/>
        </p:nvSpPr>
        <p:spPr bwMode="auto">
          <a:xfrm>
            <a:off x="2349975" y="3147814"/>
            <a:ext cx="1843441" cy="298003"/>
          </a:xfrm>
          <a:prstGeom prst="rect">
            <a:avLst/>
          </a:prstGeom>
          <a:solidFill>
            <a:schemeClr val="bg1"/>
          </a:solidFill>
          <a:ln w="25400" cap="flat" cmpd="sng" algn="ctr">
            <a:solidFill>
              <a:schemeClr val="bg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89847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97F356F-7183-4DD9-9807-4642C837B127}"/>
              </a:ext>
            </a:extLst>
          </p:cNvPr>
          <p:cNvSpPr>
            <a:spLocks noGrp="1"/>
          </p:cNvSpPr>
          <p:nvPr>
            <p:ph type="sldNum" sz="quarter" idx="10"/>
          </p:nvPr>
        </p:nvSpPr>
        <p:spPr>
          <a:xfrm>
            <a:off x="4302217" y="4547767"/>
            <a:ext cx="539567" cy="365125"/>
          </a:xfrm>
        </p:spPr>
        <p:txBody>
          <a:bodyPr/>
          <a:lstStyle/>
          <a:p>
            <a:fld id="{1C146586-7EC2-481D-848F-8CE41EB2DE6C}" type="slidenum">
              <a:rPr lang="en-US" smtClean="0"/>
              <a:pPr/>
              <a:t>16</a:t>
            </a:fld>
            <a:endParaRPr lang="en-US" dirty="0"/>
          </a:p>
        </p:txBody>
      </p:sp>
      <p:sp>
        <p:nvSpPr>
          <p:cNvPr id="3" name="Title 2">
            <a:extLst>
              <a:ext uri="{FF2B5EF4-FFF2-40B4-BE49-F238E27FC236}">
                <a16:creationId xmlns:a16="http://schemas.microsoft.com/office/drawing/2014/main" id="{07749EB4-D89D-470E-8E61-915628016095}"/>
              </a:ext>
            </a:extLst>
          </p:cNvPr>
          <p:cNvSpPr>
            <a:spLocks noGrp="1"/>
          </p:cNvSpPr>
          <p:nvPr>
            <p:ph type="title"/>
          </p:nvPr>
        </p:nvSpPr>
        <p:spPr/>
        <p:txBody>
          <a:bodyPr/>
          <a:lstStyle/>
          <a:p>
            <a:r>
              <a:rPr lang="en-US" dirty="0"/>
              <a:t>Electronic Resource Activation</a:t>
            </a:r>
          </a:p>
        </p:txBody>
      </p:sp>
      <p:pic>
        <p:nvPicPr>
          <p:cNvPr id="6" name="Picture 5">
            <a:extLst>
              <a:ext uri="{FF2B5EF4-FFF2-40B4-BE49-F238E27FC236}">
                <a16:creationId xmlns:a16="http://schemas.microsoft.com/office/drawing/2014/main" id="{FB5F91B8-3DE4-49B7-A435-41CFE35BA125}"/>
              </a:ext>
            </a:extLst>
          </p:cNvPr>
          <p:cNvPicPr>
            <a:picLocks noChangeAspect="1"/>
          </p:cNvPicPr>
          <p:nvPr/>
        </p:nvPicPr>
        <p:blipFill rotWithShape="1">
          <a:blip r:embed="rId3"/>
          <a:srcRect t="3038" b="3796"/>
          <a:stretch/>
        </p:blipFill>
        <p:spPr>
          <a:xfrm>
            <a:off x="270640" y="1779445"/>
            <a:ext cx="4571144" cy="3343120"/>
          </a:xfrm>
          <a:prstGeom prst="rect">
            <a:avLst/>
          </a:prstGeom>
          <a:ln>
            <a:noFill/>
          </a:ln>
          <a:effectLst>
            <a:outerShdw blurRad="190500" algn="tl" rotWithShape="0">
              <a:srgbClr val="000000">
                <a:alpha val="70000"/>
              </a:srgbClr>
            </a:outerShdw>
          </a:effectLst>
        </p:spPr>
      </p:pic>
      <p:sp>
        <p:nvSpPr>
          <p:cNvPr id="7" name="Rectangle 6">
            <a:extLst>
              <a:ext uri="{FF2B5EF4-FFF2-40B4-BE49-F238E27FC236}">
                <a16:creationId xmlns:a16="http://schemas.microsoft.com/office/drawing/2014/main" id="{CF057567-0F9D-461A-8422-F40887316C18}"/>
              </a:ext>
            </a:extLst>
          </p:cNvPr>
          <p:cNvSpPr/>
          <p:nvPr/>
        </p:nvSpPr>
        <p:spPr bwMode="auto">
          <a:xfrm>
            <a:off x="394660" y="3935381"/>
            <a:ext cx="2658968" cy="478833"/>
          </a:xfrm>
          <a:prstGeom prst="rect">
            <a:avLst/>
          </a:prstGeom>
          <a:noFill/>
          <a:ln w="25400" cap="flat" cmpd="sng" algn="ctr">
            <a:solidFill>
              <a:srgbClr val="C0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pic>
        <p:nvPicPr>
          <p:cNvPr id="8" name="Picture 7">
            <a:extLst>
              <a:ext uri="{FF2B5EF4-FFF2-40B4-BE49-F238E27FC236}">
                <a16:creationId xmlns:a16="http://schemas.microsoft.com/office/drawing/2014/main" id="{A286BBC7-0F2F-4EF7-8EC8-0D3E96A9C7A0}"/>
              </a:ext>
            </a:extLst>
          </p:cNvPr>
          <p:cNvPicPr>
            <a:picLocks noChangeAspect="1"/>
          </p:cNvPicPr>
          <p:nvPr/>
        </p:nvPicPr>
        <p:blipFill>
          <a:blip r:embed="rId4"/>
          <a:stretch>
            <a:fillRect/>
          </a:stretch>
        </p:blipFill>
        <p:spPr>
          <a:xfrm>
            <a:off x="2843775" y="699542"/>
            <a:ext cx="6210056" cy="2616048"/>
          </a:xfrm>
          <a:prstGeom prst="rect">
            <a:avLst/>
          </a:prstGeom>
          <a:ln>
            <a:noFill/>
          </a:ln>
          <a:effectLst>
            <a:outerShdw blurRad="190500" algn="tl" rotWithShape="0">
              <a:srgbClr val="000000">
                <a:alpha val="70000"/>
              </a:srgbClr>
            </a:outerShdw>
          </a:effectLst>
        </p:spPr>
      </p:pic>
      <p:cxnSp>
        <p:nvCxnSpPr>
          <p:cNvPr id="9" name="Straight Arrow Connector 8">
            <a:extLst>
              <a:ext uri="{FF2B5EF4-FFF2-40B4-BE49-F238E27FC236}">
                <a16:creationId xmlns:a16="http://schemas.microsoft.com/office/drawing/2014/main" id="{6B49DA1C-F9B6-47B8-94BE-D8F2295FF7E3}"/>
              </a:ext>
            </a:extLst>
          </p:cNvPr>
          <p:cNvCxnSpPr>
            <a:stCxn id="7" idx="0"/>
            <a:endCxn id="8" idx="2"/>
          </p:cNvCxnSpPr>
          <p:nvPr/>
        </p:nvCxnSpPr>
        <p:spPr bwMode="auto">
          <a:xfrm flipV="1">
            <a:off x="1724144" y="3315590"/>
            <a:ext cx="4224659" cy="619791"/>
          </a:xfrm>
          <a:prstGeom prst="straightConnector1">
            <a:avLst/>
          </a:prstGeom>
          <a:solidFill>
            <a:schemeClr val="accent1"/>
          </a:solidFill>
          <a:ln w="25400" cap="flat" cmpd="sng" algn="ctr">
            <a:solidFill>
              <a:srgbClr val="C00000"/>
            </a:solidFill>
            <a:prstDash val="solid"/>
            <a:round/>
            <a:headEnd type="none" w="med" len="med"/>
            <a:tailEnd type="arrow"/>
          </a:ln>
          <a:effectLst/>
        </p:spPr>
      </p:cxnSp>
      <p:sp>
        <p:nvSpPr>
          <p:cNvPr id="10" name="Rectangle 9">
            <a:extLst>
              <a:ext uri="{FF2B5EF4-FFF2-40B4-BE49-F238E27FC236}">
                <a16:creationId xmlns:a16="http://schemas.microsoft.com/office/drawing/2014/main" id="{94637426-4575-4B5D-B857-14AF31E142DE}"/>
              </a:ext>
            </a:extLst>
          </p:cNvPr>
          <p:cNvSpPr/>
          <p:nvPr/>
        </p:nvSpPr>
        <p:spPr bwMode="auto">
          <a:xfrm>
            <a:off x="8100392" y="2007566"/>
            <a:ext cx="719904" cy="1308024"/>
          </a:xfrm>
          <a:prstGeom prst="rect">
            <a:avLst/>
          </a:prstGeom>
          <a:noFill/>
          <a:ln w="25400" cap="flat" cmpd="sng" algn="ctr">
            <a:solidFill>
              <a:srgbClr val="C0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8687901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B9564BE-3B11-496D-85D8-0C28225368F8}"/>
              </a:ext>
            </a:extLst>
          </p:cNvPr>
          <p:cNvSpPr>
            <a:spLocks noGrp="1"/>
          </p:cNvSpPr>
          <p:nvPr>
            <p:ph type="sldNum" sz="quarter" idx="10"/>
          </p:nvPr>
        </p:nvSpPr>
        <p:spPr/>
        <p:txBody>
          <a:bodyPr/>
          <a:lstStyle/>
          <a:p>
            <a:fld id="{1C146586-7EC2-481D-848F-8CE41EB2DE6C}" type="slidenum">
              <a:rPr lang="en-US" smtClean="0"/>
              <a:pPr/>
              <a:t>2</a:t>
            </a:fld>
            <a:endParaRPr lang="en-US" dirty="0"/>
          </a:p>
        </p:txBody>
      </p:sp>
      <p:sp>
        <p:nvSpPr>
          <p:cNvPr id="3" name="Title 2">
            <a:extLst>
              <a:ext uri="{FF2B5EF4-FFF2-40B4-BE49-F238E27FC236}">
                <a16:creationId xmlns:a16="http://schemas.microsoft.com/office/drawing/2014/main" id="{8CFCD5C5-010B-4F54-8D09-A6AC8AE98F96}"/>
              </a:ext>
            </a:extLst>
          </p:cNvPr>
          <p:cNvSpPr>
            <a:spLocks noGrp="1"/>
          </p:cNvSpPr>
          <p:nvPr>
            <p:ph type="title"/>
          </p:nvPr>
        </p:nvSpPr>
        <p:spPr/>
        <p:txBody>
          <a:bodyPr/>
          <a:lstStyle/>
          <a:p>
            <a:r>
              <a:rPr lang="en-US" dirty="0"/>
              <a:t>Terminology</a:t>
            </a:r>
          </a:p>
        </p:txBody>
      </p:sp>
      <p:sp>
        <p:nvSpPr>
          <p:cNvPr id="4" name="Content Placeholder 3">
            <a:extLst>
              <a:ext uri="{FF2B5EF4-FFF2-40B4-BE49-F238E27FC236}">
                <a16:creationId xmlns:a16="http://schemas.microsoft.com/office/drawing/2014/main" id="{2C7D53CB-9FF0-4E29-84DE-F85F7C525535}"/>
              </a:ext>
            </a:extLst>
          </p:cNvPr>
          <p:cNvSpPr>
            <a:spLocks noGrp="1"/>
          </p:cNvSpPr>
          <p:nvPr>
            <p:ph idx="1"/>
          </p:nvPr>
        </p:nvSpPr>
        <p:spPr/>
        <p:txBody>
          <a:bodyPr>
            <a:normAutofit fontScale="92500" lnSpcReduction="20000"/>
          </a:bodyPr>
          <a:lstStyle/>
          <a:p>
            <a:pPr marL="0" indent="0">
              <a:spcBef>
                <a:spcPct val="30000"/>
              </a:spcBef>
              <a:buSzTx/>
              <a:buNone/>
              <a:defRPr/>
            </a:pPr>
            <a:r>
              <a:rPr lang="en-GB" b="1" dirty="0"/>
              <a:t>Electronic Collection </a:t>
            </a:r>
            <a:r>
              <a:rPr lang="en-GB" dirty="0"/>
              <a:t>includes…</a:t>
            </a:r>
          </a:p>
          <a:p>
            <a:pPr>
              <a:spcBef>
                <a:spcPct val="30000"/>
              </a:spcBef>
              <a:buSzTx/>
              <a:defRPr/>
            </a:pPr>
            <a:r>
              <a:rPr lang="en-GB" dirty="0"/>
              <a:t>Aggregator Packages</a:t>
            </a:r>
          </a:p>
          <a:p>
            <a:pPr>
              <a:spcBef>
                <a:spcPct val="30000"/>
              </a:spcBef>
              <a:buSzTx/>
              <a:defRPr/>
            </a:pPr>
            <a:r>
              <a:rPr lang="en-GB" dirty="0"/>
              <a:t>Selective Packages</a:t>
            </a:r>
          </a:p>
          <a:p>
            <a:pPr>
              <a:spcBef>
                <a:spcPct val="30000"/>
              </a:spcBef>
              <a:buSzTx/>
              <a:defRPr/>
            </a:pPr>
            <a:r>
              <a:rPr lang="en-GB" dirty="0"/>
              <a:t>Databases</a:t>
            </a:r>
          </a:p>
          <a:p>
            <a:pPr marL="0" indent="0">
              <a:spcBef>
                <a:spcPct val="30000"/>
              </a:spcBef>
              <a:buSzTx/>
              <a:buNone/>
              <a:defRPr/>
            </a:pPr>
            <a:endParaRPr lang="en-GB" dirty="0"/>
          </a:p>
          <a:p>
            <a:pPr marL="0" indent="0">
              <a:spcBef>
                <a:spcPct val="30000"/>
              </a:spcBef>
              <a:buSzTx/>
              <a:buNone/>
              <a:defRPr/>
            </a:pPr>
            <a:r>
              <a:rPr lang="en-GB" b="1" dirty="0"/>
              <a:t>Portfolios: </a:t>
            </a:r>
            <a:r>
              <a:rPr lang="en-GB" dirty="0"/>
              <a:t>Serial or monograph titles</a:t>
            </a:r>
          </a:p>
          <a:p>
            <a:pPr>
              <a:spcBef>
                <a:spcPct val="30000"/>
              </a:spcBef>
              <a:buSzTx/>
              <a:defRPr/>
            </a:pPr>
            <a:r>
              <a:rPr lang="en-GB" dirty="0"/>
              <a:t>Can be standalone entity or </a:t>
            </a:r>
            <a:r>
              <a:rPr lang="en-GB" i="1" dirty="0"/>
              <a:t>within</a:t>
            </a:r>
            <a:r>
              <a:rPr lang="en-GB" dirty="0"/>
              <a:t> a package</a:t>
            </a:r>
          </a:p>
          <a:p>
            <a:pPr marL="0" indent="0">
              <a:spcBef>
                <a:spcPct val="30000"/>
              </a:spcBef>
              <a:buSzTx/>
              <a:buNone/>
              <a:defRPr/>
            </a:pPr>
            <a:endParaRPr lang="en-GB" dirty="0"/>
          </a:p>
          <a:p>
            <a:pPr marL="0" indent="0">
              <a:spcBef>
                <a:spcPct val="30000"/>
              </a:spcBef>
              <a:buSzTx/>
              <a:buNone/>
              <a:defRPr/>
            </a:pPr>
            <a:r>
              <a:rPr lang="en-GB" b="1" dirty="0"/>
              <a:t>Service:</a:t>
            </a:r>
          </a:p>
          <a:p>
            <a:pPr marL="0" indent="0">
              <a:spcBef>
                <a:spcPct val="30000"/>
              </a:spcBef>
              <a:buSzTx/>
              <a:buNone/>
              <a:defRPr/>
            </a:pPr>
            <a:r>
              <a:rPr lang="en-GB" dirty="0"/>
              <a:t>Services an electronic collection offers in its portfolios (e.g., full-text) and connection/linking information</a:t>
            </a:r>
          </a:p>
        </p:txBody>
      </p:sp>
    </p:spTree>
    <p:extLst>
      <p:ext uri="{BB962C8B-B14F-4D97-AF65-F5344CB8AC3E}">
        <p14:creationId xmlns:p14="http://schemas.microsoft.com/office/powerpoint/2010/main" val="21097156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61BDE53-4B51-4F92-9B7C-D1EFA4E4A5B7}"/>
              </a:ext>
            </a:extLst>
          </p:cNvPr>
          <p:cNvSpPr>
            <a:spLocks noGrp="1"/>
          </p:cNvSpPr>
          <p:nvPr>
            <p:ph type="sldNum" sz="quarter" idx="10"/>
          </p:nvPr>
        </p:nvSpPr>
        <p:spPr/>
        <p:txBody>
          <a:bodyPr/>
          <a:lstStyle/>
          <a:p>
            <a:fld id="{1C146586-7EC2-481D-848F-8CE41EB2DE6C}" type="slidenum">
              <a:rPr lang="en-US" smtClean="0"/>
              <a:pPr/>
              <a:t>3</a:t>
            </a:fld>
            <a:endParaRPr lang="en-US" dirty="0"/>
          </a:p>
        </p:txBody>
      </p:sp>
      <p:sp>
        <p:nvSpPr>
          <p:cNvPr id="3" name="Title 2">
            <a:extLst>
              <a:ext uri="{FF2B5EF4-FFF2-40B4-BE49-F238E27FC236}">
                <a16:creationId xmlns:a16="http://schemas.microsoft.com/office/drawing/2014/main" id="{FD3C2D17-84F3-406A-8C4F-1C2DF5A8E251}"/>
              </a:ext>
            </a:extLst>
          </p:cNvPr>
          <p:cNvSpPr>
            <a:spLocks noGrp="1"/>
          </p:cNvSpPr>
          <p:nvPr>
            <p:ph type="title"/>
          </p:nvPr>
        </p:nvSpPr>
        <p:spPr/>
        <p:txBody>
          <a:bodyPr/>
          <a:lstStyle/>
          <a:p>
            <a:r>
              <a:rPr lang="en-US" dirty="0"/>
              <a:t>Inventory Model</a:t>
            </a:r>
          </a:p>
        </p:txBody>
      </p:sp>
      <p:sp>
        <p:nvSpPr>
          <p:cNvPr id="11" name="Rectangle: Rounded Corners 10">
            <a:extLst>
              <a:ext uri="{FF2B5EF4-FFF2-40B4-BE49-F238E27FC236}">
                <a16:creationId xmlns:a16="http://schemas.microsoft.com/office/drawing/2014/main" id="{1022D855-9268-4263-8C36-AEB6512DE871}"/>
              </a:ext>
            </a:extLst>
          </p:cNvPr>
          <p:cNvSpPr/>
          <p:nvPr/>
        </p:nvSpPr>
        <p:spPr>
          <a:xfrm>
            <a:off x="2915816" y="703893"/>
            <a:ext cx="3312368" cy="822960"/>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Bib Record/Title</a:t>
            </a:r>
          </a:p>
        </p:txBody>
      </p:sp>
      <p:sp>
        <p:nvSpPr>
          <p:cNvPr id="12" name="Rectangle: Rounded Corners 11">
            <a:extLst>
              <a:ext uri="{FF2B5EF4-FFF2-40B4-BE49-F238E27FC236}">
                <a16:creationId xmlns:a16="http://schemas.microsoft.com/office/drawing/2014/main" id="{DE92A1F6-8045-4A3E-B057-C572D116EBB9}"/>
              </a:ext>
            </a:extLst>
          </p:cNvPr>
          <p:cNvSpPr/>
          <p:nvPr/>
        </p:nvSpPr>
        <p:spPr>
          <a:xfrm>
            <a:off x="2915816" y="1707654"/>
            <a:ext cx="3312368" cy="822960"/>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Electronic Collection</a:t>
            </a:r>
          </a:p>
          <a:p>
            <a:pPr algn="ctr"/>
            <a:r>
              <a:rPr lang="en-US" dirty="0"/>
              <a:t>e.g. </a:t>
            </a:r>
            <a:r>
              <a:rPr lang="en-US" i="1" dirty="0"/>
              <a:t>Gale Science in Context</a:t>
            </a:r>
            <a:endParaRPr lang="en-US" dirty="0"/>
          </a:p>
        </p:txBody>
      </p:sp>
      <p:sp>
        <p:nvSpPr>
          <p:cNvPr id="13" name="Rectangle: Rounded Corners 12">
            <a:extLst>
              <a:ext uri="{FF2B5EF4-FFF2-40B4-BE49-F238E27FC236}">
                <a16:creationId xmlns:a16="http://schemas.microsoft.com/office/drawing/2014/main" id="{33DAEFA9-6D68-4640-93E6-301E5649035C}"/>
              </a:ext>
            </a:extLst>
          </p:cNvPr>
          <p:cNvSpPr/>
          <p:nvPr/>
        </p:nvSpPr>
        <p:spPr>
          <a:xfrm>
            <a:off x="2915816" y="2715766"/>
            <a:ext cx="3312368" cy="822960"/>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Service</a:t>
            </a:r>
          </a:p>
          <a:p>
            <a:pPr algn="ctr"/>
            <a:r>
              <a:rPr lang="en-US" dirty="0"/>
              <a:t>e.g. Gale fulltext</a:t>
            </a:r>
          </a:p>
        </p:txBody>
      </p:sp>
      <p:sp>
        <p:nvSpPr>
          <p:cNvPr id="14" name="Rectangle: Rounded Corners 13">
            <a:extLst>
              <a:ext uri="{FF2B5EF4-FFF2-40B4-BE49-F238E27FC236}">
                <a16:creationId xmlns:a16="http://schemas.microsoft.com/office/drawing/2014/main" id="{523951CB-C0C8-485B-B24B-97C059451221}"/>
              </a:ext>
            </a:extLst>
          </p:cNvPr>
          <p:cNvSpPr/>
          <p:nvPr/>
        </p:nvSpPr>
        <p:spPr>
          <a:xfrm>
            <a:off x="3382700" y="4107409"/>
            <a:ext cx="2377440" cy="82296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Portfolio</a:t>
            </a:r>
          </a:p>
          <a:p>
            <a:pPr algn="ctr"/>
            <a:r>
              <a:rPr lang="en-US" sz="1600" i="1" dirty="0"/>
              <a:t>Habitat: </a:t>
            </a:r>
            <a:r>
              <a:rPr lang="en-US" sz="1600" dirty="0"/>
              <a:t>1997 - present</a:t>
            </a:r>
            <a:endParaRPr lang="en-US" sz="1600" i="1" dirty="0"/>
          </a:p>
        </p:txBody>
      </p:sp>
      <p:sp>
        <p:nvSpPr>
          <p:cNvPr id="15" name="Rectangle: Rounded Corners 14">
            <a:extLst>
              <a:ext uri="{FF2B5EF4-FFF2-40B4-BE49-F238E27FC236}">
                <a16:creationId xmlns:a16="http://schemas.microsoft.com/office/drawing/2014/main" id="{71D822CE-DF9B-46D0-AE32-0E4A30700CBE}"/>
              </a:ext>
            </a:extLst>
          </p:cNvPr>
          <p:cNvSpPr/>
          <p:nvPr/>
        </p:nvSpPr>
        <p:spPr>
          <a:xfrm>
            <a:off x="681232" y="4107409"/>
            <a:ext cx="2377440" cy="82296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Portfolio</a:t>
            </a:r>
          </a:p>
          <a:p>
            <a:pPr algn="ctr"/>
            <a:r>
              <a:rPr lang="en-US" sz="1600" i="1" dirty="0"/>
              <a:t>Adolescence: 1993</a:t>
            </a:r>
            <a:r>
              <a:rPr lang="en-US" sz="1600" dirty="0"/>
              <a:t> - 2009</a:t>
            </a:r>
            <a:endParaRPr lang="en-US" sz="1600" i="1" dirty="0"/>
          </a:p>
        </p:txBody>
      </p:sp>
      <p:sp>
        <p:nvSpPr>
          <p:cNvPr id="16" name="Rectangle: Rounded Corners 15">
            <a:extLst>
              <a:ext uri="{FF2B5EF4-FFF2-40B4-BE49-F238E27FC236}">
                <a16:creationId xmlns:a16="http://schemas.microsoft.com/office/drawing/2014/main" id="{60F5F2DE-D85F-46F2-848B-05DB87D771B3}"/>
              </a:ext>
            </a:extLst>
          </p:cNvPr>
          <p:cNvSpPr/>
          <p:nvPr/>
        </p:nvSpPr>
        <p:spPr>
          <a:xfrm>
            <a:off x="6084168" y="4107409"/>
            <a:ext cx="2377440" cy="82296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Portfolio</a:t>
            </a:r>
          </a:p>
          <a:p>
            <a:pPr algn="ctr"/>
            <a:r>
              <a:rPr lang="en-US" sz="1600" i="1" dirty="0"/>
              <a:t>Storm data: 2004 </a:t>
            </a:r>
            <a:r>
              <a:rPr lang="en-US" sz="1600" dirty="0"/>
              <a:t>- 2008</a:t>
            </a:r>
            <a:endParaRPr lang="en-US" sz="1600" i="1" dirty="0"/>
          </a:p>
        </p:txBody>
      </p:sp>
      <p:cxnSp>
        <p:nvCxnSpPr>
          <p:cNvPr id="18" name="Straight Connector 17">
            <a:extLst>
              <a:ext uri="{FF2B5EF4-FFF2-40B4-BE49-F238E27FC236}">
                <a16:creationId xmlns:a16="http://schemas.microsoft.com/office/drawing/2014/main" id="{0352D998-05C4-460C-9928-75E84B7F4E51}"/>
              </a:ext>
            </a:extLst>
          </p:cNvPr>
          <p:cNvCxnSpPr>
            <a:stCxn id="11" idx="2"/>
            <a:endCxn id="12" idx="0"/>
          </p:cNvCxnSpPr>
          <p:nvPr/>
        </p:nvCxnSpPr>
        <p:spPr>
          <a:xfrm>
            <a:off x="4572000" y="1526853"/>
            <a:ext cx="0" cy="18080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0600139-2418-4160-89F3-CD09B8934895}"/>
              </a:ext>
            </a:extLst>
          </p:cNvPr>
          <p:cNvCxnSpPr>
            <a:stCxn id="12" idx="2"/>
            <a:endCxn id="13" idx="0"/>
          </p:cNvCxnSpPr>
          <p:nvPr/>
        </p:nvCxnSpPr>
        <p:spPr>
          <a:xfrm>
            <a:off x="4572000" y="2530614"/>
            <a:ext cx="0" cy="18515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05A0414-6A0D-423A-8C22-3C1B56B0BD50}"/>
              </a:ext>
            </a:extLst>
          </p:cNvPr>
          <p:cNvCxnSpPr>
            <a:stCxn id="13" idx="2"/>
            <a:endCxn id="14" idx="0"/>
          </p:cNvCxnSpPr>
          <p:nvPr/>
        </p:nvCxnSpPr>
        <p:spPr>
          <a:xfrm flipH="1">
            <a:off x="4571420" y="3538726"/>
            <a:ext cx="580" cy="56868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3C2F45C-1907-4E39-8174-3F6F8E652110}"/>
              </a:ext>
            </a:extLst>
          </p:cNvPr>
          <p:cNvCxnSpPr>
            <a:stCxn id="13" idx="2"/>
            <a:endCxn id="16" idx="0"/>
          </p:cNvCxnSpPr>
          <p:nvPr/>
        </p:nvCxnSpPr>
        <p:spPr>
          <a:xfrm>
            <a:off x="4572000" y="3538726"/>
            <a:ext cx="2700888" cy="56868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2CC983C-D579-4F6A-941A-F619CBE96645}"/>
              </a:ext>
            </a:extLst>
          </p:cNvPr>
          <p:cNvCxnSpPr>
            <a:stCxn id="13" idx="2"/>
            <a:endCxn id="15" idx="0"/>
          </p:cNvCxnSpPr>
          <p:nvPr/>
        </p:nvCxnSpPr>
        <p:spPr>
          <a:xfrm flipH="1">
            <a:off x="1869952" y="3538726"/>
            <a:ext cx="2702048" cy="568683"/>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61873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B143D4E-9AF6-496C-A25B-943BC637DEF4}"/>
              </a:ext>
            </a:extLst>
          </p:cNvPr>
          <p:cNvSpPr>
            <a:spLocks noGrp="1"/>
          </p:cNvSpPr>
          <p:nvPr>
            <p:ph type="sldNum" sz="quarter" idx="10"/>
          </p:nvPr>
        </p:nvSpPr>
        <p:spPr>
          <a:xfrm>
            <a:off x="4302217" y="4235975"/>
            <a:ext cx="539567" cy="365125"/>
          </a:xfrm>
        </p:spPr>
        <p:txBody>
          <a:bodyPr/>
          <a:lstStyle/>
          <a:p>
            <a:fld id="{1C146586-7EC2-481D-848F-8CE41EB2DE6C}" type="slidenum">
              <a:rPr lang="en-US" smtClean="0">
                <a:solidFill>
                  <a:schemeClr val="tx1"/>
                </a:solidFill>
              </a:rPr>
              <a:pPr/>
              <a:t>4</a:t>
            </a:fld>
            <a:endParaRPr lang="en-US" dirty="0">
              <a:solidFill>
                <a:schemeClr val="tx1"/>
              </a:solidFill>
            </a:endParaRPr>
          </a:p>
        </p:txBody>
      </p:sp>
      <p:sp>
        <p:nvSpPr>
          <p:cNvPr id="3" name="Title 2">
            <a:extLst>
              <a:ext uri="{FF2B5EF4-FFF2-40B4-BE49-F238E27FC236}">
                <a16:creationId xmlns:a16="http://schemas.microsoft.com/office/drawing/2014/main" id="{CE2CB202-17EC-4B33-8569-76D63E0537CB}"/>
              </a:ext>
            </a:extLst>
          </p:cNvPr>
          <p:cNvSpPr>
            <a:spLocks noGrp="1"/>
          </p:cNvSpPr>
          <p:nvPr>
            <p:ph type="title"/>
          </p:nvPr>
        </p:nvSpPr>
        <p:spPr/>
        <p:txBody>
          <a:bodyPr/>
          <a:lstStyle/>
          <a:p>
            <a:r>
              <a:rPr lang="en-US" dirty="0"/>
              <a:t>How the Levels Relate…</a:t>
            </a:r>
          </a:p>
        </p:txBody>
      </p:sp>
      <p:grpSp>
        <p:nvGrpSpPr>
          <p:cNvPr id="6" name="Group 5">
            <a:extLst>
              <a:ext uri="{FF2B5EF4-FFF2-40B4-BE49-F238E27FC236}">
                <a16:creationId xmlns:a16="http://schemas.microsoft.com/office/drawing/2014/main" id="{7F04EAB8-1159-4126-B42E-A470C3C51291}"/>
              </a:ext>
            </a:extLst>
          </p:cNvPr>
          <p:cNvGrpSpPr/>
          <p:nvPr/>
        </p:nvGrpSpPr>
        <p:grpSpPr>
          <a:xfrm>
            <a:off x="327277" y="699542"/>
            <a:ext cx="3330321" cy="822960"/>
            <a:chOff x="22476" y="87451"/>
            <a:chExt cx="3330321" cy="931068"/>
          </a:xfrm>
          <a:solidFill>
            <a:srgbClr val="00CC00"/>
          </a:solidFill>
          <a:scene3d>
            <a:camera prst="orthographicFront"/>
            <a:lightRig rig="threePt" dir="t"/>
          </a:scene3d>
        </p:grpSpPr>
        <p:sp>
          <p:nvSpPr>
            <p:cNvPr id="7" name="Rounded Rectangle 79">
              <a:extLst>
                <a:ext uri="{FF2B5EF4-FFF2-40B4-BE49-F238E27FC236}">
                  <a16:creationId xmlns:a16="http://schemas.microsoft.com/office/drawing/2014/main" id="{B9596669-9D20-407B-9D14-8D366B485A3E}"/>
                </a:ext>
              </a:extLst>
            </p:cNvPr>
            <p:cNvSpPr/>
            <p:nvPr/>
          </p:nvSpPr>
          <p:spPr>
            <a:xfrm>
              <a:off x="22476" y="87451"/>
              <a:ext cx="3330321" cy="931068"/>
            </a:xfrm>
            <a:prstGeom prst="roundRect">
              <a:avLst>
                <a:gd name="adj" fmla="val 10000"/>
              </a:avLst>
            </a:prstGeom>
            <a:grpFill/>
            <a:ln>
              <a:solidFill>
                <a:srgbClr val="006600"/>
              </a:solidFill>
            </a:ln>
            <a:sp3d extrusionH="25400" prstMaterial="metal">
              <a:bevelT w="152400" h="50800" prst="softRound"/>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 name="Rounded Rectangle 4">
              <a:extLst>
                <a:ext uri="{FF2B5EF4-FFF2-40B4-BE49-F238E27FC236}">
                  <a16:creationId xmlns:a16="http://schemas.microsoft.com/office/drawing/2014/main" id="{86910686-8E0D-41D6-B170-01759EB91526}"/>
                </a:ext>
              </a:extLst>
            </p:cNvPr>
            <p:cNvSpPr/>
            <p:nvPr/>
          </p:nvSpPr>
          <p:spPr>
            <a:xfrm>
              <a:off x="49746" y="114721"/>
              <a:ext cx="3275781" cy="876528"/>
            </a:xfrm>
            <a:prstGeom prst="rect">
              <a:avLst/>
            </a:prstGeom>
            <a:grpFill/>
            <a:ln>
              <a:solidFill>
                <a:srgbClr val="006600"/>
              </a:solidFill>
            </a:ln>
            <a:sp3d/>
          </p:spPr>
          <p:style>
            <a:lnRef idx="0">
              <a:scrgbClr r="0" g="0" b="0"/>
            </a:lnRef>
            <a:fillRef idx="0">
              <a:scrgbClr r="0" g="0" b="0"/>
            </a:fillRef>
            <a:effectRef idx="0">
              <a:scrgbClr r="0" g="0" b="0"/>
            </a:effectRef>
            <a:fontRef idx="minor">
              <a:schemeClr val="lt1"/>
            </a:fontRef>
          </p:style>
          <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dirty="0">
                  <a:ln/>
                  <a:solidFill>
                    <a:schemeClr val="tx1"/>
                  </a:solidFill>
                  <a:ea typeface="ヒラギノ角ゴ ProN W3" charset="-128"/>
                </a:rPr>
                <a:t>Electronic Collection</a:t>
              </a:r>
              <a:endParaRPr kumimoji="0" lang="en-US" sz="2800" b="1" i="0" u="none" strike="noStrike" kern="1200" cap="none" normalizeH="0" baseline="0" dirty="0">
                <a:ln/>
                <a:solidFill>
                  <a:schemeClr val="tx1"/>
                </a:solidFill>
                <a:effectLst/>
                <a:ea typeface="ヒラギノ角ゴ ProN W3" charset="-128"/>
              </a:endParaRPr>
            </a:p>
          </p:txBody>
        </p:sp>
      </p:grpSp>
      <p:grpSp>
        <p:nvGrpSpPr>
          <p:cNvPr id="9" name="Group 8">
            <a:extLst>
              <a:ext uri="{FF2B5EF4-FFF2-40B4-BE49-F238E27FC236}">
                <a16:creationId xmlns:a16="http://schemas.microsoft.com/office/drawing/2014/main" id="{F1E5238C-4F8D-418A-B49B-4E34FA20D1D4}"/>
              </a:ext>
            </a:extLst>
          </p:cNvPr>
          <p:cNvGrpSpPr/>
          <p:nvPr/>
        </p:nvGrpSpPr>
        <p:grpSpPr>
          <a:xfrm>
            <a:off x="327277" y="1707654"/>
            <a:ext cx="3330321" cy="822960"/>
            <a:chOff x="22476" y="1344394"/>
            <a:chExt cx="3330321" cy="931068"/>
          </a:xfrm>
          <a:solidFill>
            <a:srgbClr val="FFFF00"/>
          </a:solidFill>
          <a:scene3d>
            <a:camera prst="orthographicFront"/>
            <a:lightRig rig="threePt" dir="t"/>
          </a:scene3d>
        </p:grpSpPr>
        <p:sp>
          <p:nvSpPr>
            <p:cNvPr id="10" name="Rounded Rectangle 77">
              <a:extLst>
                <a:ext uri="{FF2B5EF4-FFF2-40B4-BE49-F238E27FC236}">
                  <a16:creationId xmlns:a16="http://schemas.microsoft.com/office/drawing/2014/main" id="{A36DF6FC-B169-4BA2-AF4F-9B3D7D27A54B}"/>
                </a:ext>
              </a:extLst>
            </p:cNvPr>
            <p:cNvSpPr/>
            <p:nvPr/>
          </p:nvSpPr>
          <p:spPr>
            <a:xfrm>
              <a:off x="22476" y="1344394"/>
              <a:ext cx="3330321" cy="931068"/>
            </a:xfrm>
            <a:prstGeom prst="roundRect">
              <a:avLst>
                <a:gd name="adj" fmla="val 10000"/>
              </a:avLst>
            </a:prstGeom>
            <a:grpFill/>
            <a:ln>
              <a:solidFill>
                <a:srgbClr val="006600"/>
              </a:solidFill>
            </a:ln>
            <a:sp3d extrusionH="25400" prstMaterial="metal">
              <a:bevelT w="152400" h="50800" prst="softRound"/>
            </a:sp3d>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1" name="Rounded Rectangle 6">
              <a:extLst>
                <a:ext uri="{FF2B5EF4-FFF2-40B4-BE49-F238E27FC236}">
                  <a16:creationId xmlns:a16="http://schemas.microsoft.com/office/drawing/2014/main" id="{F9022A7D-CD1C-4A26-B3DA-589C8E5D7ECA}"/>
                </a:ext>
              </a:extLst>
            </p:cNvPr>
            <p:cNvSpPr/>
            <p:nvPr/>
          </p:nvSpPr>
          <p:spPr>
            <a:xfrm>
              <a:off x="49746" y="1371664"/>
              <a:ext cx="3275781" cy="876528"/>
            </a:xfrm>
            <a:prstGeom prst="rect">
              <a:avLst/>
            </a:prstGeom>
            <a:grpFill/>
            <a:ln>
              <a:solidFill>
                <a:srgbClr val="006600"/>
              </a:solidFill>
            </a:ln>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kumimoji="0" lang="en-US" sz="2800" b="1" i="0" u="none" strike="noStrike" kern="1200" cap="none" normalizeH="0" baseline="0" dirty="0">
                  <a:ln/>
                  <a:solidFill>
                    <a:schemeClr val="tx1"/>
                  </a:solidFill>
                  <a:effectLst/>
                  <a:ea typeface="ヒラギノ角ゴ ProN W3" charset="-128"/>
                </a:rPr>
                <a:t>Service</a:t>
              </a:r>
            </a:p>
          </p:txBody>
        </p:sp>
      </p:grpSp>
      <p:grpSp>
        <p:nvGrpSpPr>
          <p:cNvPr id="12" name="Group 11">
            <a:extLst>
              <a:ext uri="{FF2B5EF4-FFF2-40B4-BE49-F238E27FC236}">
                <a16:creationId xmlns:a16="http://schemas.microsoft.com/office/drawing/2014/main" id="{4C999029-D140-40D1-88CF-A90B917DEC44}"/>
              </a:ext>
            </a:extLst>
          </p:cNvPr>
          <p:cNvGrpSpPr/>
          <p:nvPr/>
        </p:nvGrpSpPr>
        <p:grpSpPr>
          <a:xfrm>
            <a:off x="307817" y="2787774"/>
            <a:ext cx="3369239" cy="822960"/>
            <a:chOff x="3016" y="2601337"/>
            <a:chExt cx="3369239" cy="931068"/>
          </a:xfrm>
          <a:solidFill>
            <a:schemeClr val="accent1">
              <a:lumMod val="60000"/>
              <a:lumOff val="40000"/>
            </a:schemeClr>
          </a:solidFill>
          <a:scene3d>
            <a:camera prst="orthographicFront"/>
            <a:lightRig rig="threePt" dir="t"/>
          </a:scene3d>
        </p:grpSpPr>
        <p:sp>
          <p:nvSpPr>
            <p:cNvPr id="13" name="Rounded Rectangle 75">
              <a:extLst>
                <a:ext uri="{FF2B5EF4-FFF2-40B4-BE49-F238E27FC236}">
                  <a16:creationId xmlns:a16="http://schemas.microsoft.com/office/drawing/2014/main" id="{B2E5734C-1EDA-40FA-A899-A48762F950F2}"/>
                </a:ext>
              </a:extLst>
            </p:cNvPr>
            <p:cNvSpPr/>
            <p:nvPr/>
          </p:nvSpPr>
          <p:spPr>
            <a:xfrm>
              <a:off x="3016" y="2601337"/>
              <a:ext cx="3369239" cy="931068"/>
            </a:xfrm>
            <a:prstGeom prst="roundRect">
              <a:avLst>
                <a:gd name="adj" fmla="val 10000"/>
              </a:avLst>
            </a:prstGeom>
            <a:grpFill/>
            <a:ln>
              <a:solidFill>
                <a:srgbClr val="006600"/>
              </a:solidFill>
            </a:ln>
            <a:sp3d extrusionH="25400" prstMaterial="metal">
              <a:bevelT w="152400" h="50800" prst="softRound"/>
            </a:sp3d>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4" name="Rounded Rectangle 8">
              <a:extLst>
                <a:ext uri="{FF2B5EF4-FFF2-40B4-BE49-F238E27FC236}">
                  <a16:creationId xmlns:a16="http://schemas.microsoft.com/office/drawing/2014/main" id="{43D3C5F3-4465-4CF6-8FEC-AAC864D96559}"/>
                </a:ext>
              </a:extLst>
            </p:cNvPr>
            <p:cNvSpPr/>
            <p:nvPr/>
          </p:nvSpPr>
          <p:spPr>
            <a:xfrm>
              <a:off x="30286" y="2628607"/>
              <a:ext cx="3314699" cy="876528"/>
            </a:xfrm>
            <a:prstGeom prst="rect">
              <a:avLst/>
            </a:prstGeom>
            <a:grpFill/>
            <a:ln>
              <a:solidFill>
                <a:srgbClr val="006600"/>
              </a:solidFill>
            </a:ln>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b="1" kern="1200" dirty="0">
                  <a:solidFill>
                    <a:schemeClr val="tx1"/>
                  </a:solidFill>
                </a:rPr>
                <a:t>Portfolios</a:t>
              </a:r>
            </a:p>
          </p:txBody>
        </p:sp>
      </p:grpSp>
      <p:grpSp>
        <p:nvGrpSpPr>
          <p:cNvPr id="15" name="Group 14">
            <a:extLst>
              <a:ext uri="{FF2B5EF4-FFF2-40B4-BE49-F238E27FC236}">
                <a16:creationId xmlns:a16="http://schemas.microsoft.com/office/drawing/2014/main" id="{F87A8D5D-71CC-4963-90E4-9B2F70311235}"/>
              </a:ext>
            </a:extLst>
          </p:cNvPr>
          <p:cNvGrpSpPr/>
          <p:nvPr/>
        </p:nvGrpSpPr>
        <p:grpSpPr>
          <a:xfrm>
            <a:off x="327277" y="3867896"/>
            <a:ext cx="3330321" cy="1097280"/>
            <a:chOff x="22476" y="3858279"/>
            <a:chExt cx="3330321" cy="931068"/>
          </a:xfrm>
          <a:solidFill>
            <a:srgbClr val="FFC000"/>
          </a:solidFill>
          <a:scene3d>
            <a:camera prst="orthographicFront">
              <a:rot lat="0" lon="0" rev="0"/>
            </a:camera>
            <a:lightRig rig="soft" dir="t">
              <a:rot lat="0" lon="0" rev="0"/>
            </a:lightRig>
          </a:scene3d>
        </p:grpSpPr>
        <p:sp>
          <p:nvSpPr>
            <p:cNvPr id="16" name="Rounded Rectangle 73">
              <a:extLst>
                <a:ext uri="{FF2B5EF4-FFF2-40B4-BE49-F238E27FC236}">
                  <a16:creationId xmlns:a16="http://schemas.microsoft.com/office/drawing/2014/main" id="{331C4F94-338A-4CBB-8A25-ADB833AE7A7C}"/>
                </a:ext>
              </a:extLst>
            </p:cNvPr>
            <p:cNvSpPr/>
            <p:nvPr/>
          </p:nvSpPr>
          <p:spPr>
            <a:xfrm>
              <a:off x="22476" y="3858279"/>
              <a:ext cx="3330321" cy="931068"/>
            </a:xfrm>
            <a:prstGeom prst="roundRect">
              <a:avLst>
                <a:gd name="adj" fmla="val 10000"/>
              </a:avLst>
            </a:prstGeom>
            <a:grpFill/>
            <a:ln>
              <a:solidFill>
                <a:srgbClr val="006600"/>
              </a:solid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7" name="Rounded Rectangle 10">
              <a:extLst>
                <a:ext uri="{FF2B5EF4-FFF2-40B4-BE49-F238E27FC236}">
                  <a16:creationId xmlns:a16="http://schemas.microsoft.com/office/drawing/2014/main" id="{F406CE4E-32C3-47FF-BE77-02B9984778CE}"/>
                </a:ext>
              </a:extLst>
            </p:cNvPr>
            <p:cNvSpPr/>
            <p:nvPr/>
          </p:nvSpPr>
          <p:spPr>
            <a:xfrm>
              <a:off x="49746" y="3885549"/>
              <a:ext cx="3275781" cy="876528"/>
            </a:xfrm>
            <a:prstGeom prst="rect">
              <a:avLst/>
            </a:prstGeom>
            <a:grpFill/>
            <a:ln>
              <a:solidFill>
                <a:srgbClr val="006600"/>
              </a:solidFill>
            </a:ln>
            <a:effectLst>
              <a:outerShdw blurRad="107950" dist="12700" dir="5400000" algn="ctr">
                <a:srgbClr val="000000"/>
              </a:outerShdw>
            </a:effectLst>
            <a:sp3d contourW="44450" prstMaterial="matte">
              <a:bevelT w="63500" h="63500" prst="artDeco"/>
              <a:contourClr>
                <a:srgbClr val="FFFFFF"/>
              </a:contourClr>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5560" tIns="35560" rIns="35560" bIns="35560" numCol="1" spcCol="1270" anchor="ctr" anchorCtr="0">
              <a:noAutofit/>
            </a:bodyPr>
            <a:lstStyle/>
            <a:p>
              <a:pPr lvl="0" algn="ctr" defTabSz="1244600" rtl="0">
                <a:lnSpc>
                  <a:spcPct val="90000"/>
                </a:lnSpc>
                <a:spcBef>
                  <a:spcPct val="0"/>
                </a:spcBef>
                <a:spcAft>
                  <a:spcPct val="35000"/>
                </a:spcAft>
              </a:pPr>
              <a:r>
                <a:rPr kumimoji="0" lang="en-US" sz="2800" b="1" i="0" u="none" strike="noStrike" kern="1200" cap="none" normalizeH="0" baseline="0" dirty="0">
                  <a:ln/>
                  <a:solidFill>
                    <a:schemeClr val="tx1"/>
                  </a:solidFill>
                  <a:effectLst/>
                  <a:ea typeface="ヒラギノ角ゴ ProN W3" charset="-128"/>
                  <a:sym typeface="Arial" pitchFamily="34" charset="0"/>
                </a:rPr>
                <a:t>Portfolio Title</a:t>
              </a:r>
              <a:endParaRPr lang="en-US" sz="2800" b="1" kern="1200" dirty="0">
                <a:solidFill>
                  <a:schemeClr val="tx1"/>
                </a:solidFill>
              </a:endParaRPr>
            </a:p>
          </p:txBody>
        </p:sp>
      </p:grpSp>
      <p:grpSp>
        <p:nvGrpSpPr>
          <p:cNvPr id="18" name="Group 17">
            <a:extLst>
              <a:ext uri="{FF2B5EF4-FFF2-40B4-BE49-F238E27FC236}">
                <a16:creationId xmlns:a16="http://schemas.microsoft.com/office/drawing/2014/main" id="{0259EECE-AB0C-49DB-A03D-CB8F2E00839F}"/>
              </a:ext>
            </a:extLst>
          </p:cNvPr>
          <p:cNvGrpSpPr/>
          <p:nvPr/>
        </p:nvGrpSpPr>
        <p:grpSpPr>
          <a:xfrm>
            <a:off x="4198456" y="699542"/>
            <a:ext cx="4637727" cy="822960"/>
            <a:chOff x="3893655" y="87451"/>
            <a:chExt cx="4637727" cy="931068"/>
          </a:xfrm>
          <a:solidFill>
            <a:srgbClr val="00CC00"/>
          </a:solidFill>
          <a:scene3d>
            <a:camera prst="orthographicFront"/>
            <a:lightRig rig="threePt" dir="t"/>
          </a:scene3d>
        </p:grpSpPr>
        <p:sp>
          <p:nvSpPr>
            <p:cNvPr id="19" name="Rounded Rectangle 71">
              <a:extLst>
                <a:ext uri="{FF2B5EF4-FFF2-40B4-BE49-F238E27FC236}">
                  <a16:creationId xmlns:a16="http://schemas.microsoft.com/office/drawing/2014/main" id="{A27696BD-A5A1-40CC-8DA5-6E5FD609FA50}"/>
                </a:ext>
              </a:extLst>
            </p:cNvPr>
            <p:cNvSpPr/>
            <p:nvPr/>
          </p:nvSpPr>
          <p:spPr>
            <a:xfrm>
              <a:off x="3893655" y="87451"/>
              <a:ext cx="4637727" cy="931068"/>
            </a:xfrm>
            <a:prstGeom prst="roundRect">
              <a:avLst>
                <a:gd name="adj" fmla="val 10000"/>
              </a:avLst>
            </a:prstGeom>
            <a:grpFill/>
            <a:ln>
              <a:solidFill>
                <a:srgbClr val="006600"/>
              </a:solidFill>
            </a:ln>
            <a:sp3d extrusionH="25400" prstMaterial="metal">
              <a:bevelT w="152400" h="50800" prst="softRound"/>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0" name="Rounded Rectangle 12">
              <a:extLst>
                <a:ext uri="{FF2B5EF4-FFF2-40B4-BE49-F238E27FC236}">
                  <a16:creationId xmlns:a16="http://schemas.microsoft.com/office/drawing/2014/main" id="{19075249-B2FE-4BC9-96F1-7BD9E3987DA9}"/>
                </a:ext>
              </a:extLst>
            </p:cNvPr>
            <p:cNvSpPr/>
            <p:nvPr/>
          </p:nvSpPr>
          <p:spPr>
            <a:xfrm>
              <a:off x="3920925" y="114721"/>
              <a:ext cx="4583187" cy="876528"/>
            </a:xfrm>
            <a:prstGeom prst="rect">
              <a:avLst/>
            </a:prstGeom>
            <a:grpFill/>
            <a:ln>
              <a:solidFill>
                <a:srgbClr val="006600"/>
              </a:solidFill>
            </a:ln>
            <a:sp3d/>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kumimoji="0" lang="en-US" sz="2800" b="1" i="1" u="none" strike="noStrike" kern="1200" cap="none" normalizeH="0" baseline="0" dirty="0">
                  <a:ln/>
                  <a:solidFill>
                    <a:schemeClr val="tx1"/>
                  </a:solidFill>
                  <a:effectLst/>
                  <a:ea typeface="ヒラギノ角ゴ ProN W3" charset="-128"/>
                  <a:sym typeface="Arial" pitchFamily="34" charset="0"/>
                </a:rPr>
                <a:t>Gale Science in Context</a:t>
              </a:r>
              <a:endParaRPr kumimoji="0" lang="en-US" sz="2800" b="1" i="1" u="none" strike="noStrike" kern="1200" cap="none" normalizeH="0" baseline="0" dirty="0">
                <a:ln/>
                <a:solidFill>
                  <a:schemeClr val="tx1"/>
                </a:solidFill>
                <a:effectLst/>
                <a:ea typeface="ヒラギノ角ゴ ProN W3" charset="-128"/>
              </a:endParaRPr>
            </a:p>
          </p:txBody>
        </p:sp>
      </p:grpSp>
      <p:grpSp>
        <p:nvGrpSpPr>
          <p:cNvPr id="21" name="Group 20">
            <a:extLst>
              <a:ext uri="{FF2B5EF4-FFF2-40B4-BE49-F238E27FC236}">
                <a16:creationId xmlns:a16="http://schemas.microsoft.com/office/drawing/2014/main" id="{148F0CF8-16D5-44C4-A50D-B910471D9726}"/>
              </a:ext>
            </a:extLst>
          </p:cNvPr>
          <p:cNvGrpSpPr/>
          <p:nvPr/>
        </p:nvGrpSpPr>
        <p:grpSpPr>
          <a:xfrm>
            <a:off x="4198456" y="1707654"/>
            <a:ext cx="4637727" cy="822960"/>
            <a:chOff x="3893655" y="1344394"/>
            <a:chExt cx="4637727" cy="931068"/>
          </a:xfrm>
          <a:solidFill>
            <a:srgbClr val="FFFF00"/>
          </a:solidFill>
          <a:scene3d>
            <a:camera prst="orthographicFront"/>
            <a:lightRig rig="threePt" dir="t"/>
          </a:scene3d>
        </p:grpSpPr>
        <p:sp>
          <p:nvSpPr>
            <p:cNvPr id="22" name="Rounded Rectangle 69">
              <a:extLst>
                <a:ext uri="{FF2B5EF4-FFF2-40B4-BE49-F238E27FC236}">
                  <a16:creationId xmlns:a16="http://schemas.microsoft.com/office/drawing/2014/main" id="{F767250E-7D37-46F7-AD6E-CA6C326B4F3A}"/>
                </a:ext>
              </a:extLst>
            </p:cNvPr>
            <p:cNvSpPr/>
            <p:nvPr/>
          </p:nvSpPr>
          <p:spPr>
            <a:xfrm>
              <a:off x="3893655" y="1344394"/>
              <a:ext cx="4637727" cy="931068"/>
            </a:xfrm>
            <a:prstGeom prst="roundRect">
              <a:avLst>
                <a:gd name="adj" fmla="val 10000"/>
              </a:avLst>
            </a:prstGeom>
            <a:grpFill/>
            <a:ln>
              <a:solidFill>
                <a:srgbClr val="006600"/>
              </a:solidFill>
            </a:ln>
            <a:sp3d extrusionH="25400" prstMaterial="metal">
              <a:bevelT w="152400" h="50800" prst="softRound"/>
            </a:sp3d>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3" name="Rounded Rectangle 14">
              <a:extLst>
                <a:ext uri="{FF2B5EF4-FFF2-40B4-BE49-F238E27FC236}">
                  <a16:creationId xmlns:a16="http://schemas.microsoft.com/office/drawing/2014/main" id="{AC0FE2EB-22A8-4E52-90AC-2B69C2E73410}"/>
                </a:ext>
              </a:extLst>
            </p:cNvPr>
            <p:cNvSpPr/>
            <p:nvPr/>
          </p:nvSpPr>
          <p:spPr>
            <a:xfrm>
              <a:off x="3920925" y="1371664"/>
              <a:ext cx="4583187" cy="876528"/>
            </a:xfrm>
            <a:prstGeom prst="rect">
              <a:avLst/>
            </a:prstGeom>
            <a:grpFill/>
            <a:ln>
              <a:solidFill>
                <a:srgbClr val="006600"/>
              </a:solidFill>
            </a:ln>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kumimoji="0" lang="en-US" sz="2800" b="1" i="0" u="none" strike="noStrike" kern="1200" cap="none" normalizeH="0" baseline="0" dirty="0" err="1">
                  <a:ln/>
                  <a:solidFill>
                    <a:schemeClr val="tx1"/>
                  </a:solidFill>
                  <a:effectLst/>
                  <a:ea typeface="ヒラギノ角ゴ ProN W3" charset="-128"/>
                </a:rPr>
                <a:t>Fulltext</a:t>
              </a:r>
              <a:endParaRPr kumimoji="0" lang="en-US" sz="2800" b="1" i="0" u="none" strike="noStrike" kern="1200" cap="none" normalizeH="0" baseline="0" dirty="0">
                <a:ln/>
                <a:solidFill>
                  <a:schemeClr val="tx1"/>
                </a:solidFill>
                <a:effectLst/>
                <a:ea typeface="ヒラギノ角ゴ ProN W3" charset="-128"/>
              </a:endParaRPr>
            </a:p>
          </p:txBody>
        </p:sp>
      </p:grpSp>
      <p:grpSp>
        <p:nvGrpSpPr>
          <p:cNvPr id="24" name="Group 23">
            <a:extLst>
              <a:ext uri="{FF2B5EF4-FFF2-40B4-BE49-F238E27FC236}">
                <a16:creationId xmlns:a16="http://schemas.microsoft.com/office/drawing/2014/main" id="{D74FCECA-E776-4452-A23F-27B655CB2F0D}"/>
              </a:ext>
            </a:extLst>
          </p:cNvPr>
          <p:cNvGrpSpPr/>
          <p:nvPr/>
        </p:nvGrpSpPr>
        <p:grpSpPr>
          <a:xfrm>
            <a:off x="4198456" y="2787774"/>
            <a:ext cx="4637727" cy="822960"/>
            <a:chOff x="3893655" y="2601337"/>
            <a:chExt cx="4637727" cy="931068"/>
          </a:xfrm>
          <a:solidFill>
            <a:schemeClr val="accent1">
              <a:lumMod val="60000"/>
              <a:lumOff val="40000"/>
            </a:schemeClr>
          </a:solidFill>
          <a:scene3d>
            <a:camera prst="orthographicFront"/>
            <a:lightRig rig="threePt" dir="t"/>
          </a:scene3d>
        </p:grpSpPr>
        <p:sp>
          <p:nvSpPr>
            <p:cNvPr id="25" name="Rounded Rectangle 67">
              <a:extLst>
                <a:ext uri="{FF2B5EF4-FFF2-40B4-BE49-F238E27FC236}">
                  <a16:creationId xmlns:a16="http://schemas.microsoft.com/office/drawing/2014/main" id="{6408996D-6ADB-4CFE-8CEA-400118738AB2}"/>
                </a:ext>
              </a:extLst>
            </p:cNvPr>
            <p:cNvSpPr/>
            <p:nvPr/>
          </p:nvSpPr>
          <p:spPr>
            <a:xfrm>
              <a:off x="3893655" y="2601337"/>
              <a:ext cx="4637727" cy="931068"/>
            </a:xfrm>
            <a:prstGeom prst="roundRect">
              <a:avLst>
                <a:gd name="adj" fmla="val 10000"/>
              </a:avLst>
            </a:prstGeom>
            <a:grpFill/>
            <a:ln>
              <a:solidFill>
                <a:srgbClr val="006600"/>
              </a:solidFill>
            </a:ln>
            <a:sp3d extrusionH="25400" prstMaterial="metal">
              <a:bevelT w="152400" h="50800" prst="softRound"/>
            </a:sp3d>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6" name="Rounded Rectangle 16">
              <a:extLst>
                <a:ext uri="{FF2B5EF4-FFF2-40B4-BE49-F238E27FC236}">
                  <a16:creationId xmlns:a16="http://schemas.microsoft.com/office/drawing/2014/main" id="{DF33B37C-DA1F-44DF-973C-51D3BB02C7E4}"/>
                </a:ext>
              </a:extLst>
            </p:cNvPr>
            <p:cNvSpPr/>
            <p:nvPr/>
          </p:nvSpPr>
          <p:spPr>
            <a:xfrm>
              <a:off x="3920925" y="2628607"/>
              <a:ext cx="4583187" cy="876528"/>
            </a:xfrm>
            <a:prstGeom prst="rect">
              <a:avLst/>
            </a:prstGeom>
            <a:grpFill/>
            <a:ln>
              <a:solidFill>
                <a:srgbClr val="006600"/>
              </a:solidFill>
            </a:ln>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30480" rIns="30480" bIns="30480" numCol="1" spcCol="1270" anchor="ctr" anchorCtr="0">
              <a:noAutofit/>
            </a:bodyPr>
            <a:lstStyle/>
            <a:p>
              <a:pPr lvl="0" algn="ctr" defTabSz="1066800" rtl="0">
                <a:lnSpc>
                  <a:spcPct val="90000"/>
                </a:lnSpc>
                <a:spcBef>
                  <a:spcPct val="0"/>
                </a:spcBef>
                <a:spcAft>
                  <a:spcPct val="35000"/>
                </a:spcAft>
              </a:pPr>
              <a:r>
                <a:rPr lang="en-US" sz="2800" dirty="0">
                  <a:ln/>
                  <a:solidFill>
                    <a:schemeClr val="tx1"/>
                  </a:solidFill>
                  <a:ea typeface="ヒラギノ角ゴ ProN W3" charset="-128"/>
                </a:rPr>
                <a:t>720</a:t>
              </a:r>
              <a:r>
                <a:rPr kumimoji="0" lang="en-US" sz="2800" b="1" i="0" u="none" strike="noStrike" kern="1200" cap="none" normalizeH="0" baseline="0" dirty="0">
                  <a:ln/>
                  <a:solidFill>
                    <a:schemeClr val="tx1"/>
                  </a:solidFill>
                  <a:effectLst/>
                  <a:ea typeface="ヒラギノ角ゴ ProN W3" charset="-128"/>
                  <a:sym typeface="Arial" pitchFamily="34" charset="0"/>
                </a:rPr>
                <a:t> e-journals</a:t>
              </a:r>
              <a:endParaRPr lang="en-US" sz="2800" kern="1200" dirty="0">
                <a:solidFill>
                  <a:schemeClr val="tx1"/>
                </a:solidFill>
              </a:endParaRPr>
            </a:p>
          </p:txBody>
        </p:sp>
      </p:grpSp>
      <p:grpSp>
        <p:nvGrpSpPr>
          <p:cNvPr id="27" name="Group 26">
            <a:extLst>
              <a:ext uri="{FF2B5EF4-FFF2-40B4-BE49-F238E27FC236}">
                <a16:creationId xmlns:a16="http://schemas.microsoft.com/office/drawing/2014/main" id="{4F5C2D6D-3224-459D-ACB6-5DB2DB9A6E1C}"/>
              </a:ext>
            </a:extLst>
          </p:cNvPr>
          <p:cNvGrpSpPr/>
          <p:nvPr/>
        </p:nvGrpSpPr>
        <p:grpSpPr>
          <a:xfrm>
            <a:off x="4198456" y="3867894"/>
            <a:ext cx="4637727" cy="1097280"/>
            <a:chOff x="3893655" y="3858279"/>
            <a:chExt cx="4637727" cy="931068"/>
          </a:xfrm>
          <a:solidFill>
            <a:srgbClr val="FFC000"/>
          </a:solidFill>
          <a:scene3d>
            <a:camera prst="orthographicFront">
              <a:rot lat="0" lon="0" rev="0"/>
            </a:camera>
            <a:lightRig rig="soft" dir="t">
              <a:rot lat="0" lon="0" rev="0"/>
            </a:lightRig>
          </a:scene3d>
        </p:grpSpPr>
        <p:sp>
          <p:nvSpPr>
            <p:cNvPr id="28" name="Rounded Rectangle 65">
              <a:extLst>
                <a:ext uri="{FF2B5EF4-FFF2-40B4-BE49-F238E27FC236}">
                  <a16:creationId xmlns:a16="http://schemas.microsoft.com/office/drawing/2014/main" id="{8C5DBE52-29A1-4C21-A7A4-4717B19B8C2F}"/>
                </a:ext>
              </a:extLst>
            </p:cNvPr>
            <p:cNvSpPr/>
            <p:nvPr/>
          </p:nvSpPr>
          <p:spPr>
            <a:xfrm>
              <a:off x="3893655" y="3858279"/>
              <a:ext cx="4637727" cy="931068"/>
            </a:xfrm>
            <a:prstGeom prst="roundRect">
              <a:avLst>
                <a:gd name="adj" fmla="val 10000"/>
              </a:avLst>
            </a:prstGeom>
            <a:grpFill/>
            <a:ln>
              <a:solidFill>
                <a:srgbClr val="006600"/>
              </a:solid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9" name="Rounded Rectangle 18">
              <a:extLst>
                <a:ext uri="{FF2B5EF4-FFF2-40B4-BE49-F238E27FC236}">
                  <a16:creationId xmlns:a16="http://schemas.microsoft.com/office/drawing/2014/main" id="{EF3DFC18-150D-4B31-837E-D051E1C7B1F3}"/>
                </a:ext>
              </a:extLst>
            </p:cNvPr>
            <p:cNvSpPr/>
            <p:nvPr/>
          </p:nvSpPr>
          <p:spPr>
            <a:xfrm>
              <a:off x="3920925" y="3885549"/>
              <a:ext cx="4583187" cy="876528"/>
            </a:xfrm>
            <a:prstGeom prst="rect">
              <a:avLst/>
            </a:prstGeom>
            <a:grpFill/>
            <a:ln>
              <a:solidFill>
                <a:srgbClr val="006600"/>
              </a:solidFill>
            </a:ln>
            <a:effectLst>
              <a:outerShdw blurRad="107950" dist="12700" dir="5400000" algn="ctr">
                <a:srgbClr val="000000"/>
              </a:outerShdw>
            </a:effectLst>
            <a:sp3d contourW="44450" prstMaterial="matte">
              <a:bevelT w="63500" h="63500" prst="artDeco"/>
              <a:contourClr>
                <a:srgbClr val="FFFFFF"/>
              </a:contourClr>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30480" rIns="30480" bIns="30480" numCol="1" spcCol="1270" anchor="ctr" anchorCtr="0">
              <a:noAutofit/>
            </a:bodyPr>
            <a:lstStyle/>
            <a:p>
              <a:pPr lvl="0" algn="ctr" defTabSz="1066800">
                <a:lnSpc>
                  <a:spcPct val="90000"/>
                </a:lnSpc>
                <a:spcBef>
                  <a:spcPct val="0"/>
                </a:spcBef>
                <a:spcAft>
                  <a:spcPts val="0"/>
                </a:spcAft>
              </a:pPr>
              <a:r>
                <a:rPr kumimoji="0" lang="en-US" sz="2800" b="1" i="1" u="none" strike="noStrike" kern="1200" cap="none" normalizeH="0" baseline="0" dirty="0">
                  <a:ln/>
                  <a:solidFill>
                    <a:schemeClr val="tx1"/>
                  </a:solidFill>
                  <a:effectLst/>
                  <a:ea typeface="ヒラギノ角ゴ ProN W3" charset="-128"/>
                  <a:sym typeface="Arial" pitchFamily="34" charset="0"/>
                </a:rPr>
                <a:t>Genes and immunity</a:t>
              </a:r>
            </a:p>
            <a:p>
              <a:pPr lvl="0" algn="ctr" defTabSz="1066800" rtl="0">
                <a:lnSpc>
                  <a:spcPct val="90000"/>
                </a:lnSpc>
                <a:spcBef>
                  <a:spcPct val="0"/>
                </a:spcBef>
                <a:spcAft>
                  <a:spcPts val="0"/>
                </a:spcAft>
              </a:pPr>
              <a:r>
                <a:rPr kumimoji="0" lang="en-US" sz="1400" b="1" i="0" u="none" strike="noStrike" kern="1200" cap="none" normalizeH="0" baseline="0" dirty="0">
                  <a:ln/>
                  <a:solidFill>
                    <a:schemeClr val="tx1"/>
                  </a:solidFill>
                  <a:effectLst/>
                  <a:ea typeface="ヒラギノ角ゴ ProN W3" charset="-128"/>
                  <a:sym typeface="Arial" pitchFamily="34" charset="0"/>
                </a:rPr>
                <a:t>ISSN 1476-5470</a:t>
              </a:r>
            </a:p>
            <a:p>
              <a:pPr lvl="0" algn="ctr" defTabSz="1066800" rtl="0">
                <a:lnSpc>
                  <a:spcPct val="90000"/>
                </a:lnSpc>
                <a:spcBef>
                  <a:spcPct val="0"/>
                </a:spcBef>
                <a:spcAft>
                  <a:spcPts val="0"/>
                </a:spcAft>
              </a:pPr>
              <a:r>
                <a:rPr lang="en-US" sz="1400" dirty="0">
                  <a:ln/>
                  <a:solidFill>
                    <a:schemeClr val="tx1"/>
                  </a:solidFill>
                </a:rPr>
                <a:t>Date Coverage: 2001 –</a:t>
              </a:r>
            </a:p>
            <a:p>
              <a:pPr lvl="0" algn="ctr" defTabSz="1066800" rtl="0">
                <a:lnSpc>
                  <a:spcPct val="90000"/>
                </a:lnSpc>
                <a:spcBef>
                  <a:spcPct val="0"/>
                </a:spcBef>
                <a:spcAft>
                  <a:spcPts val="0"/>
                </a:spcAft>
              </a:pPr>
              <a:r>
                <a:rPr lang="en-US" sz="1400" kern="1200" dirty="0">
                  <a:ln/>
                  <a:solidFill>
                    <a:schemeClr val="tx1"/>
                  </a:solidFill>
                </a:rPr>
                <a:t>(most recent year not available)</a:t>
              </a:r>
              <a:endParaRPr lang="en-US" sz="1400" kern="1200" dirty="0">
                <a:solidFill>
                  <a:schemeClr val="tx1"/>
                </a:solidFill>
              </a:endParaRPr>
            </a:p>
          </p:txBody>
        </p:sp>
      </p:grpSp>
    </p:spTree>
    <p:extLst>
      <p:ext uri="{BB962C8B-B14F-4D97-AF65-F5344CB8AC3E}">
        <p14:creationId xmlns:p14="http://schemas.microsoft.com/office/powerpoint/2010/main" val="3873396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B8EBC4B-F856-4502-A131-D44FBC056A5D}"/>
              </a:ext>
            </a:extLst>
          </p:cNvPr>
          <p:cNvSpPr>
            <a:spLocks noGrp="1"/>
          </p:cNvSpPr>
          <p:nvPr>
            <p:ph type="sldNum" sz="quarter" idx="10"/>
          </p:nvPr>
        </p:nvSpPr>
        <p:spPr/>
        <p:txBody>
          <a:bodyPr/>
          <a:lstStyle/>
          <a:p>
            <a:fld id="{1C146586-7EC2-481D-848F-8CE41EB2DE6C}" type="slidenum">
              <a:rPr lang="en-US" smtClean="0"/>
              <a:pPr/>
              <a:t>5</a:t>
            </a:fld>
            <a:endParaRPr lang="en-US" dirty="0"/>
          </a:p>
        </p:txBody>
      </p:sp>
      <p:sp>
        <p:nvSpPr>
          <p:cNvPr id="3" name="Title 2">
            <a:extLst>
              <a:ext uri="{FF2B5EF4-FFF2-40B4-BE49-F238E27FC236}">
                <a16:creationId xmlns:a16="http://schemas.microsoft.com/office/drawing/2014/main" id="{68AA82C9-905D-4D45-9829-FD2E694F332C}"/>
              </a:ext>
            </a:extLst>
          </p:cNvPr>
          <p:cNvSpPr>
            <a:spLocks noGrp="1"/>
          </p:cNvSpPr>
          <p:nvPr>
            <p:ph type="title"/>
          </p:nvPr>
        </p:nvSpPr>
        <p:spPr/>
        <p:txBody>
          <a:bodyPr/>
          <a:lstStyle/>
          <a:p>
            <a:r>
              <a:rPr lang="en-US" dirty="0"/>
              <a:t>Community Zone</a:t>
            </a:r>
          </a:p>
        </p:txBody>
      </p:sp>
      <p:graphicFrame>
        <p:nvGraphicFramePr>
          <p:cNvPr id="5" name="Content Placeholder 4">
            <a:extLst>
              <a:ext uri="{FF2B5EF4-FFF2-40B4-BE49-F238E27FC236}">
                <a16:creationId xmlns:a16="http://schemas.microsoft.com/office/drawing/2014/main" id="{8ABDCC3C-01FC-4CA1-8FC9-9F747DC154DE}"/>
              </a:ext>
            </a:extLst>
          </p:cNvPr>
          <p:cNvGraphicFramePr>
            <a:graphicFrameLocks noGrp="1"/>
          </p:cNvGraphicFramePr>
          <p:nvPr>
            <p:ph idx="1"/>
            <p:extLst>
              <p:ext uri="{D42A27DB-BD31-4B8C-83A1-F6EECF244321}">
                <p14:modId xmlns:p14="http://schemas.microsoft.com/office/powerpoint/2010/main" val="1307807367"/>
              </p:ext>
            </p:extLst>
          </p:nvPr>
        </p:nvGraphicFramePr>
        <p:xfrm>
          <a:off x="-25955" y="771525"/>
          <a:ext cx="9267348" cy="41044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130869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B02F88A-DE54-43B8-A5B3-64F3F9762DC1}"/>
              </a:ext>
            </a:extLst>
          </p:cNvPr>
          <p:cNvSpPr>
            <a:spLocks noGrp="1"/>
          </p:cNvSpPr>
          <p:nvPr>
            <p:ph type="sldNum" sz="quarter" idx="10"/>
          </p:nvPr>
        </p:nvSpPr>
        <p:spPr/>
        <p:txBody>
          <a:bodyPr/>
          <a:lstStyle/>
          <a:p>
            <a:fld id="{1C146586-7EC2-481D-848F-8CE41EB2DE6C}" type="slidenum">
              <a:rPr lang="en-US" smtClean="0"/>
              <a:pPr/>
              <a:t>6</a:t>
            </a:fld>
            <a:endParaRPr lang="en-US" dirty="0"/>
          </a:p>
        </p:txBody>
      </p:sp>
      <p:sp>
        <p:nvSpPr>
          <p:cNvPr id="3" name="Title 2">
            <a:extLst>
              <a:ext uri="{FF2B5EF4-FFF2-40B4-BE49-F238E27FC236}">
                <a16:creationId xmlns:a16="http://schemas.microsoft.com/office/drawing/2014/main" id="{61B689AD-1197-4D17-9F0D-13BDE2ECA6A0}"/>
              </a:ext>
            </a:extLst>
          </p:cNvPr>
          <p:cNvSpPr>
            <a:spLocks noGrp="1"/>
          </p:cNvSpPr>
          <p:nvPr>
            <p:ph type="title"/>
          </p:nvPr>
        </p:nvSpPr>
        <p:spPr/>
        <p:txBody>
          <a:bodyPr/>
          <a:lstStyle/>
          <a:p>
            <a:r>
              <a:rPr lang="en-US" dirty="0"/>
              <a:t>Linking to the Community Zone</a:t>
            </a:r>
          </a:p>
        </p:txBody>
      </p:sp>
      <p:sp>
        <p:nvSpPr>
          <p:cNvPr id="4" name="Content Placeholder 3">
            <a:extLst>
              <a:ext uri="{FF2B5EF4-FFF2-40B4-BE49-F238E27FC236}">
                <a16:creationId xmlns:a16="http://schemas.microsoft.com/office/drawing/2014/main" id="{DD1EC051-90E5-4069-97AE-DBCD6913A9AE}"/>
              </a:ext>
            </a:extLst>
          </p:cNvPr>
          <p:cNvSpPr>
            <a:spLocks noGrp="1"/>
          </p:cNvSpPr>
          <p:nvPr>
            <p:ph idx="1"/>
          </p:nvPr>
        </p:nvSpPr>
        <p:spPr/>
        <p:txBody>
          <a:bodyPr>
            <a:normAutofit/>
          </a:bodyPr>
          <a:lstStyle/>
          <a:p>
            <a:r>
              <a:rPr lang="en-US" dirty="0">
                <a:solidFill>
                  <a:schemeClr val="tx1"/>
                </a:solidFill>
              </a:rPr>
              <a:t>Electronic Collections, services, and portfolios in Institution Zone can link to Community Zone records</a:t>
            </a:r>
          </a:p>
          <a:p>
            <a:endParaRPr lang="en-US" dirty="0">
              <a:solidFill>
                <a:schemeClr val="tx1"/>
              </a:solidFill>
            </a:endParaRPr>
          </a:p>
          <a:p>
            <a:r>
              <a:rPr lang="en-US" dirty="0">
                <a:solidFill>
                  <a:schemeClr val="tx1"/>
                </a:solidFill>
              </a:rPr>
              <a:t>Benefit: Provides updates to Institution Zone record automatically</a:t>
            </a:r>
          </a:p>
          <a:p>
            <a:pPr marL="0" indent="0">
              <a:buNone/>
            </a:pPr>
            <a:endParaRPr lang="en-US" dirty="0">
              <a:solidFill>
                <a:schemeClr val="tx1"/>
              </a:solidFill>
            </a:endParaRPr>
          </a:p>
          <a:p>
            <a:r>
              <a:rPr lang="en-US" dirty="0">
                <a:solidFill>
                  <a:schemeClr val="tx1"/>
                </a:solidFill>
              </a:rPr>
              <a:t>Records may be unlinked from the Community Zone, or you may create your own </a:t>
            </a:r>
            <a:r>
              <a:rPr lang="en-US" i="1" dirty="0">
                <a:solidFill>
                  <a:schemeClr val="tx1"/>
                </a:solidFill>
              </a:rPr>
              <a:t>local</a:t>
            </a:r>
            <a:r>
              <a:rPr lang="en-US" dirty="0">
                <a:solidFill>
                  <a:schemeClr val="tx1"/>
                </a:solidFill>
              </a:rPr>
              <a:t> packages, services, or portfolios; however, need to maintain resource</a:t>
            </a:r>
          </a:p>
        </p:txBody>
      </p:sp>
    </p:spTree>
    <p:extLst>
      <p:ext uri="{BB962C8B-B14F-4D97-AF65-F5344CB8AC3E}">
        <p14:creationId xmlns:p14="http://schemas.microsoft.com/office/powerpoint/2010/main" val="31874896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29F70CD-A368-44E3-90C7-DD33E46E690B}"/>
              </a:ext>
            </a:extLst>
          </p:cNvPr>
          <p:cNvSpPr>
            <a:spLocks noGrp="1"/>
          </p:cNvSpPr>
          <p:nvPr>
            <p:ph type="sldNum" sz="quarter" idx="10"/>
          </p:nvPr>
        </p:nvSpPr>
        <p:spPr/>
        <p:txBody>
          <a:bodyPr/>
          <a:lstStyle/>
          <a:p>
            <a:fld id="{1C146586-7EC2-481D-848F-8CE41EB2DE6C}" type="slidenum">
              <a:rPr lang="en-US" smtClean="0"/>
              <a:pPr/>
              <a:t>7</a:t>
            </a:fld>
            <a:endParaRPr lang="en-US" dirty="0"/>
          </a:p>
        </p:txBody>
      </p:sp>
      <p:sp>
        <p:nvSpPr>
          <p:cNvPr id="3" name="Title 2">
            <a:extLst>
              <a:ext uri="{FF2B5EF4-FFF2-40B4-BE49-F238E27FC236}">
                <a16:creationId xmlns:a16="http://schemas.microsoft.com/office/drawing/2014/main" id="{9BD4E3D3-41B4-4EB0-B90A-B4ED857C2683}"/>
              </a:ext>
            </a:extLst>
          </p:cNvPr>
          <p:cNvSpPr>
            <a:spLocks noGrp="1"/>
          </p:cNvSpPr>
          <p:nvPr>
            <p:ph type="title"/>
          </p:nvPr>
        </p:nvSpPr>
        <p:spPr/>
        <p:txBody>
          <a:bodyPr/>
          <a:lstStyle/>
          <a:p>
            <a:r>
              <a:rPr lang="en-US" dirty="0"/>
              <a:t>Repository Search Institution Linked to CZ</a:t>
            </a:r>
          </a:p>
        </p:txBody>
      </p:sp>
      <p:pic>
        <p:nvPicPr>
          <p:cNvPr id="10" name="Picture 9">
            <a:extLst>
              <a:ext uri="{FF2B5EF4-FFF2-40B4-BE49-F238E27FC236}">
                <a16:creationId xmlns:a16="http://schemas.microsoft.com/office/drawing/2014/main" id="{5EBCD7ED-A3A0-4851-A778-BA29C0F99036}"/>
              </a:ext>
            </a:extLst>
          </p:cNvPr>
          <p:cNvPicPr>
            <a:picLocks noChangeAspect="1"/>
          </p:cNvPicPr>
          <p:nvPr/>
        </p:nvPicPr>
        <p:blipFill>
          <a:blip r:embed="rId3"/>
          <a:stretch>
            <a:fillRect/>
          </a:stretch>
        </p:blipFill>
        <p:spPr>
          <a:xfrm>
            <a:off x="405666" y="706780"/>
            <a:ext cx="8332666" cy="3208774"/>
          </a:xfrm>
          <a:prstGeom prst="rect">
            <a:avLst/>
          </a:prstGeom>
          <a:ln>
            <a:noFill/>
          </a:ln>
          <a:effectLst>
            <a:outerShdw blurRad="190500" algn="tl" rotWithShape="0">
              <a:srgbClr val="000000">
                <a:alpha val="70000"/>
              </a:srgbClr>
            </a:outerShdw>
          </a:effectLst>
        </p:spPr>
      </p:pic>
      <p:sp>
        <p:nvSpPr>
          <p:cNvPr id="11" name="Rectangle 10">
            <a:extLst>
              <a:ext uri="{FF2B5EF4-FFF2-40B4-BE49-F238E27FC236}">
                <a16:creationId xmlns:a16="http://schemas.microsoft.com/office/drawing/2014/main" id="{F136B653-E285-4FC5-89A3-DB72F9DBAA6B}"/>
              </a:ext>
            </a:extLst>
          </p:cNvPr>
          <p:cNvSpPr/>
          <p:nvPr/>
        </p:nvSpPr>
        <p:spPr bwMode="auto">
          <a:xfrm>
            <a:off x="462665" y="786697"/>
            <a:ext cx="1237033" cy="325292"/>
          </a:xfrm>
          <a:prstGeom prst="rect">
            <a:avLst/>
          </a:prstGeom>
          <a:noFill/>
          <a:ln w="38100" cap="flat" cmpd="sng" algn="ctr">
            <a:solidFill>
              <a:srgbClr val="C0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pic>
        <p:nvPicPr>
          <p:cNvPr id="12" name="Picture 2" descr="Image result for arrows">
            <a:extLst>
              <a:ext uri="{FF2B5EF4-FFF2-40B4-BE49-F238E27FC236}">
                <a16:creationId xmlns:a16="http://schemas.microsoft.com/office/drawing/2014/main" id="{3D6702B6-8FC9-40EE-BFC7-DC34BD9057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806700">
            <a:off x="1263070" y="573050"/>
            <a:ext cx="3349632" cy="3338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21799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BB31F09-BB3D-4378-BEE0-665E46DE0163}"/>
              </a:ext>
            </a:extLst>
          </p:cNvPr>
          <p:cNvSpPr>
            <a:spLocks noGrp="1"/>
          </p:cNvSpPr>
          <p:nvPr>
            <p:ph type="sldNum" sz="quarter" idx="10"/>
          </p:nvPr>
        </p:nvSpPr>
        <p:spPr/>
        <p:txBody>
          <a:bodyPr/>
          <a:lstStyle/>
          <a:p>
            <a:fld id="{1C146586-7EC2-481D-848F-8CE41EB2DE6C}" type="slidenum">
              <a:rPr lang="en-US" smtClean="0"/>
              <a:pPr/>
              <a:t>8</a:t>
            </a:fld>
            <a:endParaRPr lang="en-US" dirty="0"/>
          </a:p>
        </p:txBody>
      </p:sp>
      <p:sp>
        <p:nvSpPr>
          <p:cNvPr id="3" name="Title 2">
            <a:extLst>
              <a:ext uri="{FF2B5EF4-FFF2-40B4-BE49-F238E27FC236}">
                <a16:creationId xmlns:a16="http://schemas.microsoft.com/office/drawing/2014/main" id="{1B7F801B-F59F-41C6-90A6-521C9A13BCE3}"/>
              </a:ext>
            </a:extLst>
          </p:cNvPr>
          <p:cNvSpPr>
            <a:spLocks noGrp="1"/>
          </p:cNvSpPr>
          <p:nvPr>
            <p:ph type="title"/>
          </p:nvPr>
        </p:nvSpPr>
        <p:spPr/>
        <p:txBody>
          <a:bodyPr/>
          <a:lstStyle/>
          <a:p>
            <a:r>
              <a:rPr lang="en-US" dirty="0"/>
              <a:t>Repository Search CZ Linked to Institution</a:t>
            </a:r>
          </a:p>
        </p:txBody>
      </p:sp>
      <p:pic>
        <p:nvPicPr>
          <p:cNvPr id="5" name="Picture 4">
            <a:extLst>
              <a:ext uri="{FF2B5EF4-FFF2-40B4-BE49-F238E27FC236}">
                <a16:creationId xmlns:a16="http://schemas.microsoft.com/office/drawing/2014/main" id="{55E94081-ED8B-42DF-9605-DE703138AB61}"/>
              </a:ext>
            </a:extLst>
          </p:cNvPr>
          <p:cNvPicPr>
            <a:picLocks noChangeAspect="1"/>
          </p:cNvPicPr>
          <p:nvPr/>
        </p:nvPicPr>
        <p:blipFill>
          <a:blip r:embed="rId3"/>
          <a:stretch>
            <a:fillRect/>
          </a:stretch>
        </p:blipFill>
        <p:spPr>
          <a:xfrm>
            <a:off x="1157445" y="699542"/>
            <a:ext cx="6829108" cy="3867271"/>
          </a:xfrm>
          <a:prstGeom prst="rect">
            <a:avLst/>
          </a:prstGeom>
          <a:ln>
            <a:noFill/>
          </a:ln>
          <a:effectLst>
            <a:outerShdw blurRad="190500" algn="tl" rotWithShape="0">
              <a:srgbClr val="000000">
                <a:alpha val="70000"/>
              </a:srgbClr>
            </a:outerShdw>
          </a:effectLst>
        </p:spPr>
      </p:pic>
      <p:sp>
        <p:nvSpPr>
          <p:cNvPr id="6" name="Rectangle 5">
            <a:extLst>
              <a:ext uri="{FF2B5EF4-FFF2-40B4-BE49-F238E27FC236}">
                <a16:creationId xmlns:a16="http://schemas.microsoft.com/office/drawing/2014/main" id="{9796D7CB-313F-40E8-96CD-F654A3429FC7}"/>
              </a:ext>
            </a:extLst>
          </p:cNvPr>
          <p:cNvSpPr/>
          <p:nvPr/>
        </p:nvSpPr>
        <p:spPr bwMode="auto">
          <a:xfrm>
            <a:off x="2883165" y="841528"/>
            <a:ext cx="1496810" cy="432963"/>
          </a:xfrm>
          <a:prstGeom prst="rect">
            <a:avLst/>
          </a:prstGeom>
          <a:noFill/>
          <a:ln w="38100" cap="flat" cmpd="sng" algn="ctr">
            <a:solidFill>
              <a:srgbClr val="C0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pic>
        <p:nvPicPr>
          <p:cNvPr id="7" name="Picture 2" descr="Image result for arrows">
            <a:extLst>
              <a:ext uri="{FF2B5EF4-FFF2-40B4-BE49-F238E27FC236}">
                <a16:creationId xmlns:a16="http://schemas.microsoft.com/office/drawing/2014/main" id="{039F52E2-C7D8-4ACA-ABF2-3DF9AA47C1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806700">
            <a:off x="2184789" y="1113991"/>
            <a:ext cx="3349632" cy="3338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74498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B932409-6155-4A11-9900-D022B12174B3}"/>
              </a:ext>
            </a:extLst>
          </p:cNvPr>
          <p:cNvSpPr>
            <a:spLocks noGrp="1"/>
          </p:cNvSpPr>
          <p:nvPr>
            <p:ph type="sldNum" sz="quarter" idx="10"/>
          </p:nvPr>
        </p:nvSpPr>
        <p:spPr>
          <a:xfrm>
            <a:off x="4302217" y="3011839"/>
            <a:ext cx="539567" cy="365125"/>
          </a:xfrm>
        </p:spPr>
        <p:txBody>
          <a:bodyPr/>
          <a:lstStyle/>
          <a:p>
            <a:fld id="{1C146586-7EC2-481D-848F-8CE41EB2DE6C}" type="slidenum">
              <a:rPr lang="en-US" smtClean="0"/>
              <a:pPr/>
              <a:t>9</a:t>
            </a:fld>
            <a:endParaRPr lang="en-US" dirty="0"/>
          </a:p>
        </p:txBody>
      </p:sp>
      <p:sp>
        <p:nvSpPr>
          <p:cNvPr id="3" name="Title 2">
            <a:extLst>
              <a:ext uri="{FF2B5EF4-FFF2-40B4-BE49-F238E27FC236}">
                <a16:creationId xmlns:a16="http://schemas.microsoft.com/office/drawing/2014/main" id="{0D70E73C-24B6-477A-8D8D-E170183B296D}"/>
              </a:ext>
            </a:extLst>
          </p:cNvPr>
          <p:cNvSpPr>
            <a:spLocks noGrp="1"/>
          </p:cNvSpPr>
          <p:nvPr>
            <p:ph type="title"/>
          </p:nvPr>
        </p:nvSpPr>
        <p:spPr/>
        <p:txBody>
          <a:bodyPr/>
          <a:lstStyle/>
          <a:p>
            <a:r>
              <a:rPr lang="en-US" dirty="0"/>
              <a:t>Electronic Collection Level</a:t>
            </a:r>
          </a:p>
        </p:txBody>
      </p:sp>
      <p:pic>
        <p:nvPicPr>
          <p:cNvPr id="5" name="Picture 4">
            <a:extLst>
              <a:ext uri="{FF2B5EF4-FFF2-40B4-BE49-F238E27FC236}">
                <a16:creationId xmlns:a16="http://schemas.microsoft.com/office/drawing/2014/main" id="{A9A92BCA-597B-4611-9001-814BDF26C8F2}"/>
              </a:ext>
            </a:extLst>
          </p:cNvPr>
          <p:cNvPicPr>
            <a:picLocks noChangeAspect="1"/>
          </p:cNvPicPr>
          <p:nvPr/>
        </p:nvPicPr>
        <p:blipFill rotWithShape="1">
          <a:blip r:embed="rId3"/>
          <a:srcRect r="26079"/>
          <a:stretch/>
        </p:blipFill>
        <p:spPr>
          <a:xfrm>
            <a:off x="190664" y="865196"/>
            <a:ext cx="5486400" cy="3739922"/>
          </a:xfrm>
          <a:prstGeom prst="rect">
            <a:avLst/>
          </a:prstGeom>
          <a:ln>
            <a:noFill/>
          </a:ln>
          <a:effectLst>
            <a:outerShdw blurRad="190500" algn="tl" rotWithShape="0">
              <a:srgbClr val="000000">
                <a:alpha val="70000"/>
              </a:srgbClr>
            </a:outerShdw>
          </a:effectLst>
        </p:spPr>
      </p:pic>
      <p:sp>
        <p:nvSpPr>
          <p:cNvPr id="6" name="Rectangle 5">
            <a:extLst>
              <a:ext uri="{FF2B5EF4-FFF2-40B4-BE49-F238E27FC236}">
                <a16:creationId xmlns:a16="http://schemas.microsoft.com/office/drawing/2014/main" id="{6AEA0F4F-04FF-4253-9B9C-91B40E8DD6AE}"/>
              </a:ext>
            </a:extLst>
          </p:cNvPr>
          <p:cNvSpPr/>
          <p:nvPr/>
        </p:nvSpPr>
        <p:spPr bwMode="auto">
          <a:xfrm>
            <a:off x="1270911" y="1637047"/>
            <a:ext cx="843169" cy="166925"/>
          </a:xfrm>
          <a:prstGeom prst="rect">
            <a:avLst/>
          </a:prstGeom>
          <a:noFill/>
          <a:ln w="38100" cap="flat" cmpd="sng" algn="ctr">
            <a:solidFill>
              <a:srgbClr val="C0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 name="Rectangle 6">
            <a:extLst>
              <a:ext uri="{FF2B5EF4-FFF2-40B4-BE49-F238E27FC236}">
                <a16:creationId xmlns:a16="http://schemas.microsoft.com/office/drawing/2014/main" id="{42A057CD-90B5-4DAC-8D49-13E4539C6C7A}"/>
              </a:ext>
            </a:extLst>
          </p:cNvPr>
          <p:cNvSpPr/>
          <p:nvPr/>
        </p:nvSpPr>
        <p:spPr bwMode="auto">
          <a:xfrm>
            <a:off x="309045" y="890659"/>
            <a:ext cx="1268352" cy="183618"/>
          </a:xfrm>
          <a:prstGeom prst="rect">
            <a:avLst/>
          </a:prstGeom>
          <a:noFill/>
          <a:ln w="38100" cap="flat" cmpd="sng" algn="ctr">
            <a:solidFill>
              <a:srgbClr val="C0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pic>
        <p:nvPicPr>
          <p:cNvPr id="8" name="Picture 7">
            <a:extLst>
              <a:ext uri="{FF2B5EF4-FFF2-40B4-BE49-F238E27FC236}">
                <a16:creationId xmlns:a16="http://schemas.microsoft.com/office/drawing/2014/main" id="{605ED898-BA3D-4278-B485-D5B666766026}"/>
              </a:ext>
            </a:extLst>
          </p:cNvPr>
          <p:cNvPicPr>
            <a:picLocks noChangeAspect="1"/>
          </p:cNvPicPr>
          <p:nvPr/>
        </p:nvPicPr>
        <p:blipFill>
          <a:blip r:embed="rId4"/>
          <a:stretch>
            <a:fillRect/>
          </a:stretch>
        </p:blipFill>
        <p:spPr>
          <a:xfrm>
            <a:off x="3734021" y="843558"/>
            <a:ext cx="5254554" cy="3739896"/>
          </a:xfrm>
          <a:prstGeom prst="rect">
            <a:avLst/>
          </a:prstGeom>
          <a:ln>
            <a:noFill/>
          </a:ln>
          <a:effectLst>
            <a:outerShdw blurRad="190500" algn="tl" rotWithShape="0">
              <a:srgbClr val="000000">
                <a:alpha val="70000"/>
              </a:srgbClr>
            </a:outerShdw>
          </a:effectLst>
        </p:spPr>
      </p:pic>
      <p:sp>
        <p:nvSpPr>
          <p:cNvPr id="9" name="Rectangle 8">
            <a:extLst>
              <a:ext uri="{FF2B5EF4-FFF2-40B4-BE49-F238E27FC236}">
                <a16:creationId xmlns:a16="http://schemas.microsoft.com/office/drawing/2014/main" id="{462C0C55-A2B1-48F2-A020-8A646A95B28A}"/>
              </a:ext>
            </a:extLst>
          </p:cNvPr>
          <p:cNvSpPr/>
          <p:nvPr/>
        </p:nvSpPr>
        <p:spPr bwMode="auto">
          <a:xfrm>
            <a:off x="3880710" y="4261892"/>
            <a:ext cx="1613010" cy="321562"/>
          </a:xfrm>
          <a:prstGeom prst="rect">
            <a:avLst/>
          </a:prstGeom>
          <a:noFill/>
          <a:ln w="38100" cap="flat" cmpd="sng" algn="ctr">
            <a:solidFill>
              <a:srgbClr val="C0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 name="Rectangle 9">
            <a:extLst>
              <a:ext uri="{FF2B5EF4-FFF2-40B4-BE49-F238E27FC236}">
                <a16:creationId xmlns:a16="http://schemas.microsoft.com/office/drawing/2014/main" id="{A5689F01-55FB-4C65-A179-6FF74C2C6FDA}"/>
              </a:ext>
            </a:extLst>
          </p:cNvPr>
          <p:cNvSpPr/>
          <p:nvPr/>
        </p:nvSpPr>
        <p:spPr bwMode="auto">
          <a:xfrm>
            <a:off x="5261388" y="1445022"/>
            <a:ext cx="696834" cy="166925"/>
          </a:xfrm>
          <a:prstGeom prst="rect">
            <a:avLst/>
          </a:prstGeom>
          <a:noFill/>
          <a:ln w="38100" cap="flat" cmpd="sng" algn="ctr">
            <a:solidFill>
              <a:srgbClr val="C0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002206091"/>
      </p:ext>
    </p:extLst>
  </p:cSld>
  <p:clrMapOvr>
    <a:masterClrMapping/>
  </p:clrMapOvr>
</p:sld>
</file>

<file path=ppt/theme/theme1.xml><?xml version="1.0" encoding="utf-8"?>
<a:theme xmlns:a="http://schemas.openxmlformats.org/drawingml/2006/main" name="IGeLU_2016_16X9 (1)">
  <a:themeElements>
    <a:clrScheme name="Exlibris">
      <a:dk1>
        <a:srgbClr val="000000"/>
      </a:dk1>
      <a:lt1>
        <a:srgbClr val="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GeLU_2016_16X9.pptx [Read-Only]" id="{5C335E70-52AD-40F3-96F3-3FAD0FEB087D}" vid="{FD81147F-95CE-46DB-8BDE-40D1A94CD9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6299</TotalTime>
  <Words>2518</Words>
  <Application>Microsoft Office PowerPoint</Application>
  <PresentationFormat>On-screen Show (16:9)</PresentationFormat>
  <Paragraphs>192</Paragraphs>
  <Slides>16</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ＭＳ Ｐゴシック</vt:lpstr>
      <vt:lpstr>Arial</vt:lpstr>
      <vt:lpstr>Calibri</vt:lpstr>
      <vt:lpstr>Calibri Light</vt:lpstr>
      <vt:lpstr>Verdana</vt:lpstr>
      <vt:lpstr>ヒラギノ角ゴ ProN W3</vt:lpstr>
      <vt:lpstr>IGeLU_2016_16X9 (1)</vt:lpstr>
      <vt:lpstr>Electronic Resource Fundamentals</vt:lpstr>
      <vt:lpstr>Terminology</vt:lpstr>
      <vt:lpstr>Inventory Model</vt:lpstr>
      <vt:lpstr>How the Levels Relate…</vt:lpstr>
      <vt:lpstr>Community Zone</vt:lpstr>
      <vt:lpstr>Linking to the Community Zone</vt:lpstr>
      <vt:lpstr>Repository Search Institution Linked to CZ</vt:lpstr>
      <vt:lpstr>Repository Search CZ Linked to Institution</vt:lpstr>
      <vt:lpstr>Electronic Collection Level</vt:lpstr>
      <vt:lpstr>Electronic Collections – Access Rights</vt:lpstr>
      <vt:lpstr>Service Level</vt:lpstr>
      <vt:lpstr>Portfolio Level</vt:lpstr>
      <vt:lpstr>Navigating the Levels</vt:lpstr>
      <vt:lpstr>Local Electronic Collections</vt:lpstr>
      <vt:lpstr>Local Standalone Portfolios</vt:lpstr>
      <vt:lpstr>Electronic Resource Activation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Eyal</dc:creator>
  <cp:lastModifiedBy>Connie Braun</cp:lastModifiedBy>
  <cp:revision>463</cp:revision>
  <dcterms:created xsi:type="dcterms:W3CDTF">2017-01-02T15:10:30Z</dcterms:created>
  <dcterms:modified xsi:type="dcterms:W3CDTF">2019-03-13T18:02:59Z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4582616</vt:lpwstr>
  </property>
  <property fmtid="{D5CDD505-2E9C-101B-9397-08002B2CF9AE}" pid="3" name="NXPowerLiteSettings">
    <vt:lpwstr>F890061A04D200</vt:lpwstr>
  </property>
  <property fmtid="{D5CDD505-2E9C-101B-9397-08002B2CF9AE}" pid="4" name="NXPowerLiteVersion">
    <vt:lpwstr>D7.0.6</vt:lpwstr>
  </property>
</Properties>
</file>