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3" r:id="rId2"/>
    <p:sldId id="304" r:id="rId3"/>
    <p:sldId id="31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Receiving Print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151B5-0EC4-4F1F-BD0C-1B8D5EB8F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D7681-8E09-4C75-A297-BC621CDA1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6FCD1-5695-4CAB-9281-BEEB3E19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Continuous Orders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A063A-0702-4A27-96E1-82E8B2FF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Select Continuous tab in Receiving page</a:t>
            </a:r>
          </a:p>
          <a:p>
            <a:r>
              <a:rPr lang="en-US" dirty="0">
                <a:solidFill>
                  <a:schemeClr val="tx1"/>
                </a:solidFill>
              </a:rPr>
              <a:t>Use filters and search fields to find specific title to receive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9EDB2-1A1D-4A31-895B-8FC0222A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2" y="1563638"/>
            <a:ext cx="7675056" cy="3698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CDE4E-BB4E-42DD-9A42-FBE84A36FE71}"/>
              </a:ext>
            </a:extLst>
          </p:cNvPr>
          <p:cNvSpPr/>
          <p:nvPr/>
        </p:nvSpPr>
        <p:spPr bwMode="auto">
          <a:xfrm>
            <a:off x="1475656" y="2436443"/>
            <a:ext cx="698273" cy="21678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465F1-1C1C-4F52-B8E6-94A621160F9F}"/>
              </a:ext>
            </a:extLst>
          </p:cNvPr>
          <p:cNvSpPr/>
          <p:nvPr/>
        </p:nvSpPr>
        <p:spPr bwMode="auto">
          <a:xfrm>
            <a:off x="6985436" y="4364425"/>
            <a:ext cx="1197850" cy="51158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8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6F65B-B4C9-49DE-814F-CFB60E89E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6531D0-2582-498D-950F-549ECE87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Continuous Orders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28C16-62AC-40B7-B96E-45446CF1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46" y="699542"/>
            <a:ext cx="3201658" cy="3888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Duplicate last received issue and modify for new issue received</a:t>
            </a:r>
          </a:p>
          <a:p>
            <a:r>
              <a:rPr lang="en-US" dirty="0">
                <a:solidFill>
                  <a:schemeClr val="tx1"/>
                </a:solidFill>
              </a:rPr>
              <a:t>Generate Description statement: What user sees</a:t>
            </a:r>
          </a:p>
          <a:p>
            <a:r>
              <a:rPr lang="en-US" dirty="0">
                <a:solidFill>
                  <a:schemeClr val="tx1"/>
                </a:solidFill>
              </a:rPr>
              <a:t>Receive - with option to set barcode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9188-40B2-46F0-B7CD-D546FB83F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25"/>
          <a:stretch/>
        </p:blipFill>
        <p:spPr>
          <a:xfrm>
            <a:off x="179512" y="699542"/>
            <a:ext cx="5727334" cy="352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50DE3-7CA0-4567-96C8-5EBFFAFAB2D8}"/>
              </a:ext>
            </a:extLst>
          </p:cNvPr>
          <p:cNvSpPr/>
          <p:nvPr/>
        </p:nvSpPr>
        <p:spPr bwMode="auto">
          <a:xfrm>
            <a:off x="1043608" y="2931790"/>
            <a:ext cx="433573" cy="1970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AF578-CA9D-40CD-B205-B5BFD35440E3}"/>
              </a:ext>
            </a:extLst>
          </p:cNvPr>
          <p:cNvSpPr/>
          <p:nvPr/>
        </p:nvSpPr>
        <p:spPr bwMode="auto">
          <a:xfrm>
            <a:off x="4843380" y="4021690"/>
            <a:ext cx="433573" cy="1970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6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855B5-DDB7-4CAD-978F-414843367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F720C-CADB-4CDF-9A19-46FD9254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 on Claims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7D88-0258-4207-B07D-E525E857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771550"/>
            <a:ext cx="5544616" cy="39793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View items with claims from Acquisitions menu &gt; Purchase Order Lines &gt; Claim </a:t>
            </a:r>
            <a:r>
              <a:rPr lang="en-US" i="1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Claims</a:t>
            </a:r>
            <a:r>
              <a:rPr lang="en-US" dirty="0">
                <a:solidFill>
                  <a:schemeClr val="tx1"/>
                </a:solidFill>
              </a:rPr>
              <a:t> Task List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PO Claiming job</a:t>
            </a:r>
            <a:r>
              <a:rPr lang="en-US" dirty="0">
                <a:solidFill>
                  <a:schemeClr val="tx1"/>
                </a:solidFill>
              </a:rPr>
              <a:t> runs on a nightly basis to identify items that have not been received yet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Once item is received, it is removed from the Claims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9F76B-5710-41AA-9922-7854BC907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0" r="59011" b="30113"/>
          <a:stretch/>
        </p:blipFill>
        <p:spPr>
          <a:xfrm>
            <a:off x="597139" y="699542"/>
            <a:ext cx="2123682" cy="4051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B2FBCB-BE91-42B5-AECF-0AA8AB74E8B2}"/>
              </a:ext>
            </a:extLst>
          </p:cNvPr>
          <p:cNvSpPr/>
          <p:nvPr/>
        </p:nvSpPr>
        <p:spPr bwMode="auto">
          <a:xfrm>
            <a:off x="865460" y="2092294"/>
            <a:ext cx="524623" cy="1970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3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C9870-8402-4522-9E52-AB4FF5786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52616D-8F76-41FA-85A9-51945FF1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39E5A-7BEE-4A66-BBDE-CC07A158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71551"/>
            <a:ext cx="5256584" cy="4040488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Receiving Operator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Receives the library’s one-time and continuous physical resources; may place work orders for post-receiving processing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Receiving Operator Limited: </a:t>
            </a:r>
            <a:r>
              <a:rPr lang="en-US" dirty="0">
                <a:solidFill>
                  <a:schemeClr val="tx1"/>
                </a:solidFill>
              </a:rPr>
              <a:t>Receives the library’s one-time and continuous physical resources; usually, a student operator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2B9A4-3837-4EBB-B112-56DCE843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4149">
            <a:off x="-432085" y="1423024"/>
            <a:ext cx="3903423" cy="20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B0EDE-CA4A-407E-B238-214FCE360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AC5B9-2AC2-48D2-ABC0-9B6728EE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4A5CD-50CB-4310-A96C-9BB69292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4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Currently At</a:t>
            </a:r>
            <a:r>
              <a:rPr lang="en-US" dirty="0">
                <a:solidFill>
                  <a:schemeClr val="tx1"/>
                </a:solidFill>
              </a:rPr>
              <a:t> location needs to reflects the correct Acquisitions / Receiving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E3007-8C85-495D-97EF-877C2E47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90"/>
          <a:stretch/>
        </p:blipFill>
        <p:spPr>
          <a:xfrm>
            <a:off x="0" y="1491630"/>
            <a:ext cx="914400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108697-A73F-4F93-960C-5C30F9C3C2D7}"/>
              </a:ext>
            </a:extLst>
          </p:cNvPr>
          <p:cNvSpPr/>
          <p:nvPr/>
        </p:nvSpPr>
        <p:spPr bwMode="auto">
          <a:xfrm>
            <a:off x="3688684" y="1929793"/>
            <a:ext cx="1420985" cy="42245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8D13F-A496-42CE-B147-49E8F542CA87}"/>
              </a:ext>
            </a:extLst>
          </p:cNvPr>
          <p:cNvSpPr/>
          <p:nvPr/>
        </p:nvSpPr>
        <p:spPr bwMode="auto">
          <a:xfrm>
            <a:off x="6108199" y="1491629"/>
            <a:ext cx="1805035" cy="2845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9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B94FC-3771-48AB-AD42-BB523A696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12DB8-9C9F-44D7-B761-1D083E17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One-Time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E983C-2394-40AB-8925-99CE179E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Select One Time tab</a:t>
            </a:r>
          </a:p>
          <a:p>
            <a:r>
              <a:rPr lang="en-US" dirty="0">
                <a:solidFill>
                  <a:schemeClr val="tx1"/>
                </a:solidFill>
              </a:rPr>
              <a:t>Use filters and search fields to find specific title to receive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E1AFF-3DD2-4C1D-A236-F1FAAD63E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69"/>
          <a:stretch/>
        </p:blipFill>
        <p:spPr>
          <a:xfrm>
            <a:off x="1032784" y="1563638"/>
            <a:ext cx="7071825" cy="3735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12D249-FE95-4093-8391-143FEFA2F786}"/>
              </a:ext>
            </a:extLst>
          </p:cNvPr>
          <p:cNvSpPr/>
          <p:nvPr/>
        </p:nvSpPr>
        <p:spPr bwMode="auto">
          <a:xfrm>
            <a:off x="1032784" y="2368856"/>
            <a:ext cx="657302" cy="2617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90A26-B4B9-4ED8-BBD7-323156C4C449}"/>
              </a:ext>
            </a:extLst>
          </p:cNvPr>
          <p:cNvSpPr/>
          <p:nvPr/>
        </p:nvSpPr>
        <p:spPr bwMode="auto">
          <a:xfrm>
            <a:off x="1032784" y="1563638"/>
            <a:ext cx="7071825" cy="7681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57310-7959-4FF6-BF2D-F087878FB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BBBCA-D214-4E23-9C4C-AE608886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One-Time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8EA26-B75D-4E4D-8486-947E8925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0" y="708251"/>
            <a:ext cx="8461620" cy="4135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958DD2-E180-40A4-AEED-BE471712C9A2}"/>
              </a:ext>
            </a:extLst>
          </p:cNvPr>
          <p:cNvSpPr/>
          <p:nvPr/>
        </p:nvSpPr>
        <p:spPr bwMode="auto">
          <a:xfrm>
            <a:off x="731500" y="3833660"/>
            <a:ext cx="268835" cy="1904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2312C-2A43-45F0-9D82-FC9B90DAE1A9}"/>
              </a:ext>
            </a:extLst>
          </p:cNvPr>
          <p:cNvSpPr/>
          <p:nvPr/>
        </p:nvSpPr>
        <p:spPr bwMode="auto">
          <a:xfrm>
            <a:off x="7279533" y="4081782"/>
            <a:ext cx="1267790" cy="4939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525BB-324C-408E-A39B-2A51B4D8262F}"/>
              </a:ext>
            </a:extLst>
          </p:cNvPr>
          <p:cNvSpPr/>
          <p:nvPr/>
        </p:nvSpPr>
        <p:spPr bwMode="auto">
          <a:xfrm>
            <a:off x="8166652" y="760543"/>
            <a:ext cx="594123" cy="23043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1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901A0-17AF-4EDF-812A-E0AC6576B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2FE14-7513-47ED-AC40-18CE3102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30F8E-7C56-41FE-8F2A-24F6CB77D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0" y="708251"/>
            <a:ext cx="8461620" cy="4135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EAF6D7-2930-4C74-BD24-2D49884D5049}"/>
              </a:ext>
            </a:extLst>
          </p:cNvPr>
          <p:cNvSpPr/>
          <p:nvPr/>
        </p:nvSpPr>
        <p:spPr bwMode="auto">
          <a:xfrm>
            <a:off x="731500" y="3833660"/>
            <a:ext cx="268835" cy="19043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1A126-68ED-4828-8B81-612F25CD3605}"/>
              </a:ext>
            </a:extLst>
          </p:cNvPr>
          <p:cNvSpPr/>
          <p:nvPr/>
        </p:nvSpPr>
        <p:spPr bwMode="auto">
          <a:xfrm>
            <a:off x="7279533" y="4081782"/>
            <a:ext cx="1267790" cy="4939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DE4B0-C89E-4D6C-8CAC-3DBC6A0D801F}"/>
              </a:ext>
            </a:extLst>
          </p:cNvPr>
          <p:cNvSpPr/>
          <p:nvPr/>
        </p:nvSpPr>
        <p:spPr bwMode="auto">
          <a:xfrm>
            <a:off x="8166652" y="760543"/>
            <a:ext cx="594123" cy="23043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4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8B6C3-13CB-49F0-843E-B47000378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73652-C89D-41CB-AAA8-51822EFE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Post-Receiving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AA3B-E06B-42BC-A7AC-80F299DD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2692031" cy="380469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Select Receiving Department Items to see list of all items in the  Department that need further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D562B-338A-41A8-96C3-CEB9E3B66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0" r="20180" b="11462"/>
          <a:stretch/>
        </p:blipFill>
        <p:spPr>
          <a:xfrm>
            <a:off x="3159575" y="699542"/>
            <a:ext cx="5660897" cy="424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C07C23-73C6-49DF-9FB0-5407320CF84C}"/>
              </a:ext>
            </a:extLst>
          </p:cNvPr>
          <p:cNvSpPr/>
          <p:nvPr/>
        </p:nvSpPr>
        <p:spPr bwMode="auto">
          <a:xfrm>
            <a:off x="5029898" y="2557826"/>
            <a:ext cx="1587478" cy="4939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08F0D-E5DC-464C-96C5-620AB0B4A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577EAB-F313-41FE-A831-7878F0D5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Post-Receiving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EE9E7-8928-480F-9A72-21A3F7DA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filters to narrow list by status/steps</a:t>
            </a:r>
          </a:p>
          <a:p>
            <a:r>
              <a:rPr lang="en-US" dirty="0">
                <a:solidFill>
                  <a:schemeClr val="tx1"/>
                </a:solidFill>
              </a:rPr>
              <a:t>Change status for each item as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1CBBF-F131-407F-916C-DCF2B96F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2" y="1779662"/>
            <a:ext cx="8585495" cy="2601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4D48C-C3F9-432C-AEB1-8C368724C5CB}"/>
              </a:ext>
            </a:extLst>
          </p:cNvPr>
          <p:cNvSpPr/>
          <p:nvPr/>
        </p:nvSpPr>
        <p:spPr bwMode="auto">
          <a:xfrm>
            <a:off x="465826" y="2537598"/>
            <a:ext cx="4874274" cy="42245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3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7A70F-DB42-441C-A37A-A611BE9C0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12ACBA-A05A-41E7-AC43-C9CBE5BE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Post-Receiving Processing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1091B-6133-4726-B593-C6155E0F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6815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processing is completed, Scan In Item and select Done=Yes</a:t>
            </a:r>
          </a:p>
          <a:p>
            <a:r>
              <a:rPr lang="en-US" dirty="0">
                <a:solidFill>
                  <a:schemeClr val="tx1"/>
                </a:solidFill>
              </a:rPr>
              <a:t>Item is sent to designated Circulation Desk for shelving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18F07-3FA8-4AF7-8224-34F91AA7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4" y="2226985"/>
            <a:ext cx="8623611" cy="2649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C644C-4B30-4C6E-A18F-46513AB402BF}"/>
              </a:ext>
            </a:extLst>
          </p:cNvPr>
          <p:cNvSpPr/>
          <p:nvPr/>
        </p:nvSpPr>
        <p:spPr bwMode="auto">
          <a:xfrm>
            <a:off x="493450" y="4127570"/>
            <a:ext cx="4392203" cy="2875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6823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6250</TotalTime>
  <Words>249</Words>
  <Application>Microsoft Office PowerPoint</Application>
  <PresentationFormat>On-screen Show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IGeLU_2016_16X9 (1)</vt:lpstr>
      <vt:lpstr>Receiving Print Materials</vt:lpstr>
      <vt:lpstr>User Roles</vt:lpstr>
      <vt:lpstr>Receiving</vt:lpstr>
      <vt:lpstr>Receive One-Time Items</vt:lpstr>
      <vt:lpstr>Receive One-Time Items</vt:lpstr>
      <vt:lpstr>Keep in Department</vt:lpstr>
      <vt:lpstr>Post-Receiving Processing</vt:lpstr>
      <vt:lpstr>Post-Receiving Processing</vt:lpstr>
      <vt:lpstr>Post-Receiving Processing</vt:lpstr>
      <vt:lpstr>Receive Continuous Orders</vt:lpstr>
      <vt:lpstr>Receive Continuous Orders</vt:lpstr>
      <vt:lpstr>A Quick Note on Claims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445</cp:revision>
  <dcterms:created xsi:type="dcterms:W3CDTF">2017-01-02T15:10:30Z</dcterms:created>
  <dcterms:modified xsi:type="dcterms:W3CDTF">2019-03-13T13:42:21Z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