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705" r:id="rId2"/>
    <p:sldId id="1706" r:id="rId3"/>
    <p:sldId id="1707" r:id="rId4"/>
    <p:sldId id="1708" r:id="rId5"/>
    <p:sldId id="1709" r:id="rId6"/>
    <p:sldId id="1710" r:id="rId7"/>
    <p:sldId id="1711" r:id="rId8"/>
    <p:sldId id="1712" r:id="rId9"/>
    <p:sldId id="1713" r:id="rId10"/>
    <p:sldId id="1714" r:id="rId11"/>
    <p:sldId id="1715" r:id="rId12"/>
    <p:sldId id="1716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9CD"/>
    <a:srgbClr val="3B3838"/>
    <a:srgbClr val="000000"/>
    <a:srgbClr val="92D3DF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110" d="100"/>
          <a:sy n="110" d="100"/>
        </p:scale>
        <p:origin x="120" y="4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8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1D1FC8-0403-4322-8746-2486C3676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Ordering Electronic Resources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375297-E68A-4CB9-A796-9469E0C22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432E60-0E52-4BCE-BBFB-D2DCFF020D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5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2AD3C4-6926-42B7-BE43-2E8D8B9F3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907B69-145F-4B40-B219-E1FE6931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Standalone Titles Step-by-Step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355991-52C3-4C23-BA10-2806B242A542}"/>
              </a:ext>
            </a:extLst>
          </p:cNvPr>
          <p:cNvSpPr>
            <a:spLocks/>
          </p:cNvSpPr>
          <p:nvPr/>
        </p:nvSpPr>
        <p:spPr bwMode="auto">
          <a:xfrm>
            <a:off x="517008" y="699542"/>
            <a:ext cx="1789097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Bib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data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22DF0F-A623-40DE-9343-8875BC3C74FA}"/>
              </a:ext>
            </a:extLst>
          </p:cNvPr>
          <p:cNvSpPr>
            <a:spLocks/>
          </p:cNvSpPr>
          <p:nvPr/>
        </p:nvSpPr>
        <p:spPr bwMode="auto">
          <a:xfrm>
            <a:off x="517007" y="1635646"/>
            <a:ext cx="1789097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O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rder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title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7660A0-C721-4899-B769-0F100D351DF3}"/>
              </a:ext>
            </a:extLst>
          </p:cNvPr>
          <p:cNvSpPr>
            <a:spLocks/>
          </p:cNvSpPr>
          <p:nvPr/>
        </p:nvSpPr>
        <p:spPr bwMode="auto">
          <a:xfrm>
            <a:off x="517008" y="2571750"/>
            <a:ext cx="1789097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Fill in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PO line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68F539-A962-41C3-B7A1-A0030884D042}"/>
              </a:ext>
            </a:extLst>
          </p:cNvPr>
          <p:cNvSpPr>
            <a:spLocks/>
          </p:cNvSpPr>
          <p:nvPr/>
        </p:nvSpPr>
        <p:spPr bwMode="auto">
          <a:xfrm>
            <a:off x="517006" y="3507854"/>
            <a:ext cx="1789097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Activate resource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A6000A-8A18-45D0-B640-F6F04DCA9BF5}"/>
              </a:ext>
            </a:extLst>
          </p:cNvPr>
          <p:cNvSpPr>
            <a:spLocks/>
          </p:cNvSpPr>
          <p:nvPr/>
        </p:nvSpPr>
        <p:spPr bwMode="auto">
          <a:xfrm>
            <a:off x="517005" y="4371950"/>
            <a:ext cx="1789097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Pay / update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01647E-5089-49E9-AF57-F6EA3BE32467}"/>
              </a:ext>
            </a:extLst>
          </p:cNvPr>
          <p:cNvSpPr txBox="1"/>
          <p:nvPr/>
        </p:nvSpPr>
        <p:spPr>
          <a:xfrm>
            <a:off x="2718311" y="937052"/>
            <a:ext cx="5464745" cy="33855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Create a new Local Portfolio and order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F9514B-F44A-46C3-929C-9B1FE034615C}"/>
              </a:ext>
            </a:extLst>
          </p:cNvPr>
          <p:cNvSpPr txBox="1"/>
          <p:nvPr/>
        </p:nvSpPr>
        <p:spPr>
          <a:xfrm>
            <a:off x="2717326" y="1675549"/>
            <a:ext cx="5464744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Select </a:t>
            </a:r>
            <a:r>
              <a:rPr lang="en-US" sz="1600" dirty="0"/>
              <a:t>Electronic Book/Journal – Subscription/One-Time/Standing Order </a:t>
            </a:r>
            <a:r>
              <a:rPr lang="en-US" sz="1600" b="0" dirty="0"/>
              <a:t>for purchase type, identify PO owner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E4E3C9-0C25-4EF7-8648-1CF3278459E6}"/>
              </a:ext>
            </a:extLst>
          </p:cNvPr>
          <p:cNvSpPr txBox="1"/>
          <p:nvPr/>
        </p:nvSpPr>
        <p:spPr>
          <a:xfrm>
            <a:off x="2717323" y="2643758"/>
            <a:ext cx="5464744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For manual orders, review and complete PO Line summary details and order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447B5A-EB1A-4715-8675-AB10120BB5DD}"/>
              </a:ext>
            </a:extLst>
          </p:cNvPr>
          <p:cNvSpPr txBox="1"/>
          <p:nvPr/>
        </p:nvSpPr>
        <p:spPr>
          <a:xfrm>
            <a:off x="2717324" y="3579862"/>
            <a:ext cx="5464743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Activate title(s), test and confirm access, make resource available for public use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F79F35-FB48-4AD0-9400-64EC62A60FB4}"/>
              </a:ext>
            </a:extLst>
          </p:cNvPr>
          <p:cNvSpPr txBox="1"/>
          <p:nvPr/>
        </p:nvSpPr>
        <p:spPr>
          <a:xfrm>
            <a:off x="2717324" y="4443958"/>
            <a:ext cx="5464745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Create invoice annually or at appropriate interval for standalone titles</a:t>
            </a:r>
          </a:p>
        </p:txBody>
      </p:sp>
    </p:spTree>
    <p:extLst>
      <p:ext uri="{BB962C8B-B14F-4D97-AF65-F5344CB8AC3E}">
        <p14:creationId xmlns:p14="http://schemas.microsoft.com/office/powerpoint/2010/main" val="185366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615D1D-9067-4EE5-B715-39BAAE30F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7789B7-9BB4-4DBD-9C65-80CB0273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Databases Step-by-Step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E338A0-77F6-4A2E-A358-08D52E748020}"/>
              </a:ext>
            </a:extLst>
          </p:cNvPr>
          <p:cNvSpPr>
            <a:spLocks/>
          </p:cNvSpPr>
          <p:nvPr/>
        </p:nvSpPr>
        <p:spPr bwMode="auto">
          <a:xfrm>
            <a:off x="517008" y="699542"/>
            <a:ext cx="1789097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Bib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data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6B6330-39ED-41BF-9FC0-DD33BAA88C01}"/>
              </a:ext>
            </a:extLst>
          </p:cNvPr>
          <p:cNvSpPr>
            <a:spLocks/>
          </p:cNvSpPr>
          <p:nvPr/>
        </p:nvSpPr>
        <p:spPr bwMode="auto">
          <a:xfrm>
            <a:off x="517007" y="1635646"/>
            <a:ext cx="1789097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O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rder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title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F3BEDA-66B3-45A7-A5B1-8B88E3923F3F}"/>
              </a:ext>
            </a:extLst>
          </p:cNvPr>
          <p:cNvSpPr>
            <a:spLocks/>
          </p:cNvSpPr>
          <p:nvPr/>
        </p:nvSpPr>
        <p:spPr bwMode="auto">
          <a:xfrm>
            <a:off x="517008" y="2571750"/>
            <a:ext cx="1789097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Fill in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PO line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C902AD-5203-4DCD-82A4-5A809C74025F}"/>
              </a:ext>
            </a:extLst>
          </p:cNvPr>
          <p:cNvSpPr>
            <a:spLocks/>
          </p:cNvSpPr>
          <p:nvPr/>
        </p:nvSpPr>
        <p:spPr bwMode="auto">
          <a:xfrm>
            <a:off x="517006" y="3507854"/>
            <a:ext cx="1789097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Activate resource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28D972-416C-49FB-9704-01FEEACB64FF}"/>
              </a:ext>
            </a:extLst>
          </p:cNvPr>
          <p:cNvSpPr>
            <a:spLocks/>
          </p:cNvSpPr>
          <p:nvPr/>
        </p:nvSpPr>
        <p:spPr bwMode="auto">
          <a:xfrm>
            <a:off x="517005" y="4371950"/>
            <a:ext cx="1789097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Pay / update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B322A-B3B0-461B-9ED8-4AE577A4F1F9}"/>
              </a:ext>
            </a:extLst>
          </p:cNvPr>
          <p:cNvSpPr txBox="1"/>
          <p:nvPr/>
        </p:nvSpPr>
        <p:spPr>
          <a:xfrm>
            <a:off x="2718311" y="771550"/>
            <a:ext cx="5464745" cy="584775"/>
          </a:xfrm>
          <a:prstGeom prst="rect">
            <a:avLst/>
          </a:prstGeom>
          <a:solidFill>
            <a:srgbClr val="53B9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Create new Local Electronic Collection (selecting a type of </a:t>
            </a:r>
            <a:r>
              <a:rPr lang="en-US" sz="1600" b="0" i="1" dirty="0"/>
              <a:t>Database</a:t>
            </a:r>
            <a:r>
              <a:rPr lang="en-US" sz="1600" b="0" dirty="0"/>
              <a:t>) and order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F8BD6-4F56-4BD0-8E19-FA1747769E69}"/>
              </a:ext>
            </a:extLst>
          </p:cNvPr>
          <p:cNvSpPr txBox="1"/>
          <p:nvPr/>
        </p:nvSpPr>
        <p:spPr>
          <a:xfrm>
            <a:off x="2717326" y="1698943"/>
            <a:ext cx="5464744" cy="584775"/>
          </a:xfrm>
          <a:prstGeom prst="rect">
            <a:avLst/>
          </a:prstGeom>
          <a:solidFill>
            <a:srgbClr val="53B9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Select </a:t>
            </a:r>
            <a:r>
              <a:rPr lang="en-US" sz="1600" dirty="0"/>
              <a:t>Electronic Collection – Subscription </a:t>
            </a:r>
            <a:r>
              <a:rPr lang="en-US" sz="1600" b="0" dirty="0"/>
              <a:t>for purchase type, identify PO owner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C7073D-40E8-4BF0-AA7D-98B613A0BF9D}"/>
              </a:ext>
            </a:extLst>
          </p:cNvPr>
          <p:cNvSpPr txBox="1"/>
          <p:nvPr/>
        </p:nvSpPr>
        <p:spPr>
          <a:xfrm>
            <a:off x="2717323" y="2643758"/>
            <a:ext cx="5464744" cy="584775"/>
          </a:xfrm>
          <a:prstGeom prst="rect">
            <a:avLst/>
          </a:prstGeom>
          <a:solidFill>
            <a:srgbClr val="53B9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For manual orders, review and complete PO Line summary details and order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DEF26-1664-49AD-BCED-CCE74F02D51A}"/>
              </a:ext>
            </a:extLst>
          </p:cNvPr>
          <p:cNvSpPr txBox="1"/>
          <p:nvPr/>
        </p:nvSpPr>
        <p:spPr>
          <a:xfrm>
            <a:off x="2717324" y="3651870"/>
            <a:ext cx="5464743" cy="584775"/>
          </a:xfrm>
          <a:prstGeom prst="rect">
            <a:avLst/>
          </a:prstGeom>
          <a:solidFill>
            <a:srgbClr val="53B9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Activate database, test and confirm access, make available for public 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41C0AB-A427-4FD0-9B6F-EF5FB9F4009E}"/>
              </a:ext>
            </a:extLst>
          </p:cNvPr>
          <p:cNvSpPr txBox="1"/>
          <p:nvPr/>
        </p:nvSpPr>
        <p:spPr>
          <a:xfrm>
            <a:off x="2717324" y="4587974"/>
            <a:ext cx="5464745" cy="338554"/>
          </a:xfrm>
          <a:prstGeom prst="rect">
            <a:avLst/>
          </a:prstGeom>
          <a:solidFill>
            <a:srgbClr val="53B9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Create invoice annually or at appropriate interval for database</a:t>
            </a:r>
          </a:p>
        </p:txBody>
      </p:sp>
    </p:spTree>
    <p:extLst>
      <p:ext uri="{BB962C8B-B14F-4D97-AF65-F5344CB8AC3E}">
        <p14:creationId xmlns:p14="http://schemas.microsoft.com/office/powerpoint/2010/main" val="345823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4BAD18-F938-4CB6-8754-DA4F4DA2AF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CFCE8B-4A65-4B6C-B6E6-C317A33F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Acquiring E-Resources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A5744-6251-4C92-9494-5CA9EF24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Order an electronic collection or standalone portfolio:</a:t>
            </a:r>
          </a:p>
          <a:p>
            <a:pPr lvl="1"/>
            <a:r>
              <a:rPr lang="en-US" sz="2400" dirty="0"/>
              <a:t>Search for electronic collection in the Community Zone and click </a:t>
            </a:r>
            <a:r>
              <a:rPr lang="en-US" sz="2400" b="1" dirty="0"/>
              <a:t>Order </a:t>
            </a:r>
            <a:r>
              <a:rPr lang="en-US" sz="2400" dirty="0"/>
              <a:t>from the result </a:t>
            </a:r>
            <a:r>
              <a:rPr lang="en-US" sz="2400" i="1" dirty="0"/>
              <a:t>if you will be billed on one line-item for the entire collection</a:t>
            </a:r>
            <a:r>
              <a:rPr lang="en-US" sz="2400" dirty="0"/>
              <a:t> 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Search for electronic titles or portfolios in the Community Zone and create multiple orders </a:t>
            </a:r>
            <a:r>
              <a:rPr lang="en-US" sz="2400" i="1" dirty="0"/>
              <a:t>if you will be billed separately for each title in the collection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8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4C4C5A-EC13-4A9C-B97F-C8CE5C9789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85A5F-01EE-432B-B8F7-03755D5D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Roles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B98D5-C603-45B0-80B8-8D7B8D7C0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r="17367" b="36580"/>
          <a:stretch/>
        </p:blipFill>
        <p:spPr>
          <a:xfrm>
            <a:off x="4175956" y="987574"/>
            <a:ext cx="4968552" cy="27223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B7F38-00C6-4261-AD57-932886749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6264696" cy="397938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To acquire electronic resources…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 Purchasing Operator typically starts the process by creating a PO Line</a:t>
            </a:r>
          </a:p>
          <a:p>
            <a:r>
              <a:rPr lang="en-US" dirty="0">
                <a:solidFill>
                  <a:schemeClr val="tx1"/>
                </a:solidFill>
              </a:rPr>
              <a:t>Upon notification of availability, e-resources are activated by a Electronic Inventory Operator or Repository Manager</a:t>
            </a:r>
          </a:p>
          <a:p>
            <a:r>
              <a:rPr lang="en-US" dirty="0">
                <a:solidFill>
                  <a:schemeClr val="tx1"/>
                </a:solidFill>
              </a:rPr>
              <a:t>An Invoice Operator finalizes payment details by creating an invoice</a:t>
            </a:r>
          </a:p>
        </p:txBody>
      </p:sp>
    </p:spTree>
    <p:extLst>
      <p:ext uri="{BB962C8B-B14F-4D97-AF65-F5344CB8AC3E}">
        <p14:creationId xmlns:p14="http://schemas.microsoft.com/office/powerpoint/2010/main" val="300533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91E5BE-444F-4450-89E5-4547070AD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C94C7E-C2DD-49E6-A44A-76109629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Resource Terminology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B424E-166D-429B-B880-4348EDE8C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ct val="30000"/>
              </a:spcBef>
              <a:buSzTx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Electronic Collection includes…</a:t>
            </a:r>
          </a:p>
          <a:p>
            <a:pPr>
              <a:spcBef>
                <a:spcPct val="30000"/>
              </a:spcBef>
              <a:buSzTx/>
              <a:defRPr/>
            </a:pPr>
            <a:r>
              <a:rPr lang="en-GB" dirty="0">
                <a:solidFill>
                  <a:schemeClr val="tx1"/>
                </a:solidFill>
              </a:rPr>
              <a:t>Aggregator Packages</a:t>
            </a:r>
          </a:p>
          <a:p>
            <a:pPr>
              <a:spcBef>
                <a:spcPct val="30000"/>
              </a:spcBef>
              <a:buSzTx/>
              <a:defRPr/>
            </a:pPr>
            <a:r>
              <a:rPr lang="en-GB" dirty="0">
                <a:solidFill>
                  <a:schemeClr val="tx1"/>
                </a:solidFill>
              </a:rPr>
              <a:t>Selective Packages</a:t>
            </a:r>
          </a:p>
          <a:p>
            <a:pPr>
              <a:spcBef>
                <a:spcPct val="30000"/>
              </a:spcBef>
              <a:buSzTx/>
              <a:defRPr/>
            </a:pPr>
            <a:r>
              <a:rPr lang="en-GB" dirty="0">
                <a:solidFill>
                  <a:schemeClr val="tx1"/>
                </a:solidFill>
              </a:rPr>
              <a:t>Databases</a:t>
            </a:r>
          </a:p>
          <a:p>
            <a:pPr marL="0" indent="0">
              <a:spcBef>
                <a:spcPct val="30000"/>
              </a:spcBef>
              <a:buSzTx/>
              <a:buNone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spcBef>
                <a:spcPct val="30000"/>
              </a:spcBef>
              <a:buSzTx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Portfolios: Serial or monograph titles</a:t>
            </a:r>
          </a:p>
          <a:p>
            <a:pPr>
              <a:spcBef>
                <a:spcPct val="30000"/>
              </a:spcBef>
              <a:buSzTx/>
              <a:defRPr/>
            </a:pPr>
            <a:r>
              <a:rPr lang="en-GB" dirty="0">
                <a:solidFill>
                  <a:schemeClr val="tx1"/>
                </a:solidFill>
              </a:rPr>
              <a:t>Can be a standalone entity or </a:t>
            </a:r>
            <a:r>
              <a:rPr lang="en-GB" i="1" dirty="0">
                <a:solidFill>
                  <a:schemeClr val="tx1"/>
                </a:solidFill>
              </a:rPr>
              <a:t>within</a:t>
            </a:r>
            <a:r>
              <a:rPr lang="en-GB" dirty="0">
                <a:solidFill>
                  <a:schemeClr val="tx1"/>
                </a:solidFill>
              </a:rPr>
              <a:t> a package</a:t>
            </a:r>
          </a:p>
          <a:p>
            <a:pPr marL="0" indent="0">
              <a:spcBef>
                <a:spcPct val="30000"/>
              </a:spcBef>
              <a:buSzTx/>
              <a:buNone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spcBef>
                <a:spcPct val="30000"/>
              </a:spcBef>
              <a:buSzTx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Service:</a:t>
            </a:r>
          </a:p>
          <a:p>
            <a:pPr marL="0" indent="0">
              <a:spcBef>
                <a:spcPct val="30000"/>
              </a:spcBef>
              <a:buSzTx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Services an electronic collection offers in its portfolios (e.g., full-text) and connection/linking information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887009-0FDD-4962-A6B0-F98681757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6601" r="26900" b="6445"/>
          <a:stretch/>
        </p:blipFill>
        <p:spPr>
          <a:xfrm>
            <a:off x="6136835" y="339502"/>
            <a:ext cx="2558962" cy="36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2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D3991E-8DBD-43E3-80BF-B88D11DFB2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569439-330F-4E41-A04E-61723FCE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Acquiring Electronic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82AB7-4B18-4DE0-93D4-24C670698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Workflows function in the same way whether importing records with embedded order data or creating manually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Start of workflows for all e-resources is identical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Workflows diverge when selecting what type of PO Line to create</a:t>
            </a:r>
          </a:p>
        </p:txBody>
      </p:sp>
    </p:spTree>
    <p:extLst>
      <p:ext uri="{BB962C8B-B14F-4D97-AF65-F5344CB8AC3E}">
        <p14:creationId xmlns:p14="http://schemas.microsoft.com/office/powerpoint/2010/main" val="199775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F4AC6F-04E8-49D5-8676-AB143B70C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06E57B-3D59-4424-9538-DAB829AF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 Types for E-Resources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745F8-41A6-4D80-A548-EAAE0F6B0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i="1" dirty="0">
                <a:solidFill>
                  <a:schemeClr val="tx1"/>
                </a:solidFill>
              </a:rPr>
              <a:t>One-time</a:t>
            </a:r>
          </a:p>
          <a:p>
            <a:pPr marL="284163" lvl="1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access service : database service : electronic book : electronic journal </a:t>
            </a:r>
          </a:p>
          <a:p>
            <a:pPr marL="0" indent="0">
              <a:buNone/>
            </a:pPr>
            <a:r>
              <a:rPr lang="en-US" sz="2200" i="1" dirty="0">
                <a:solidFill>
                  <a:schemeClr val="tx1"/>
                </a:solidFill>
              </a:rPr>
              <a:t>Standing order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 marL="284163" lvl="1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e-book : e-sound recording : e-musical score : e-map : e-visual material</a:t>
            </a:r>
          </a:p>
          <a:p>
            <a:pPr marL="0" indent="-52387">
              <a:buNone/>
            </a:pPr>
            <a:r>
              <a:rPr lang="en-US" sz="2200" i="1" dirty="0">
                <a:solidFill>
                  <a:schemeClr val="tx1"/>
                </a:solidFill>
              </a:rPr>
              <a:t>Continuous</a:t>
            </a:r>
            <a:endParaRPr lang="en-US" sz="2200" dirty="0">
              <a:solidFill>
                <a:schemeClr val="tx1"/>
              </a:solidFill>
            </a:endParaRPr>
          </a:p>
          <a:p>
            <a:pPr marL="284163" lvl="1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ongoing e-book package : computer file subscription : single e-journal subscription : ongoing e-journal package : e-sound recording package : e-musical score package : e-map package : e-visual material package</a:t>
            </a:r>
          </a:p>
        </p:txBody>
      </p:sp>
    </p:spTree>
    <p:extLst>
      <p:ext uri="{BB962C8B-B14F-4D97-AF65-F5344CB8AC3E}">
        <p14:creationId xmlns:p14="http://schemas.microsoft.com/office/powerpoint/2010/main" val="70009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DA3005-D87B-4EE5-B029-5A3F1BE07C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DA67BA-69F9-4015-827C-E75033CC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Orders for Electronic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4FBCB-36EE-40A8-A70F-AF031352F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Used for anything linked to that is hosted by an external agency</a:t>
            </a:r>
          </a:p>
          <a:p>
            <a:r>
              <a:rPr lang="en-US" dirty="0">
                <a:solidFill>
                  <a:schemeClr val="tx1"/>
                </a:solidFill>
              </a:rPr>
              <a:t>Uses electronic inventory model which includes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Electronic Collections</a:t>
            </a:r>
          </a:p>
          <a:p>
            <a:pPr lvl="2"/>
            <a:r>
              <a:rPr lang="en-US" sz="2400" dirty="0"/>
              <a:t>Services</a:t>
            </a:r>
          </a:p>
          <a:p>
            <a:pPr lvl="3"/>
            <a:r>
              <a:rPr lang="en-US" sz="2400" dirty="0"/>
              <a:t>Portfolios</a:t>
            </a:r>
          </a:p>
          <a:p>
            <a:r>
              <a:rPr lang="en-US" dirty="0">
                <a:solidFill>
                  <a:schemeClr val="tx1"/>
                </a:solidFill>
              </a:rPr>
              <a:t>Allows activation/access checking</a:t>
            </a:r>
          </a:p>
          <a:p>
            <a:r>
              <a:rPr lang="en-US" dirty="0">
                <a:solidFill>
                  <a:schemeClr val="tx1"/>
                </a:solidFill>
              </a:rPr>
              <a:t>Order types automatically create electronic inventory</a:t>
            </a:r>
          </a:p>
        </p:txBody>
      </p:sp>
    </p:spTree>
    <p:extLst>
      <p:ext uri="{BB962C8B-B14F-4D97-AF65-F5344CB8AC3E}">
        <p14:creationId xmlns:p14="http://schemas.microsoft.com/office/powerpoint/2010/main" val="134217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F2E828-649A-47F6-AD62-07F16060ED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36125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803CF9-EC57-4DA4-B0AA-CA325146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Collections Step-by-Step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FE23B7-4134-4CA8-9827-0B125226FE18}"/>
              </a:ext>
            </a:extLst>
          </p:cNvPr>
          <p:cNvSpPr>
            <a:spLocks/>
          </p:cNvSpPr>
          <p:nvPr/>
        </p:nvSpPr>
        <p:spPr bwMode="auto">
          <a:xfrm>
            <a:off x="517008" y="688102"/>
            <a:ext cx="1828800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Bib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data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C61042-99C4-472D-8112-BBCF9B5843F7}"/>
              </a:ext>
            </a:extLst>
          </p:cNvPr>
          <p:cNvSpPr>
            <a:spLocks/>
          </p:cNvSpPr>
          <p:nvPr/>
        </p:nvSpPr>
        <p:spPr bwMode="auto">
          <a:xfrm>
            <a:off x="517007" y="1563638"/>
            <a:ext cx="1828800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O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rder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title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D1A892-4F59-4652-90B7-29DCB458C3AB}"/>
              </a:ext>
            </a:extLst>
          </p:cNvPr>
          <p:cNvSpPr>
            <a:spLocks/>
          </p:cNvSpPr>
          <p:nvPr/>
        </p:nvSpPr>
        <p:spPr bwMode="auto">
          <a:xfrm>
            <a:off x="517008" y="2499742"/>
            <a:ext cx="1828800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Fill in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PO line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363C89-B814-4057-8A17-C1DDBA368AD5}"/>
              </a:ext>
            </a:extLst>
          </p:cNvPr>
          <p:cNvSpPr>
            <a:spLocks/>
          </p:cNvSpPr>
          <p:nvPr/>
        </p:nvSpPr>
        <p:spPr bwMode="auto">
          <a:xfrm>
            <a:off x="517006" y="3435846"/>
            <a:ext cx="1828800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Activate resource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D72DFF-C9AA-436E-A452-5DE4931DA027}"/>
              </a:ext>
            </a:extLst>
          </p:cNvPr>
          <p:cNvSpPr>
            <a:spLocks/>
          </p:cNvSpPr>
          <p:nvPr/>
        </p:nvSpPr>
        <p:spPr bwMode="auto">
          <a:xfrm>
            <a:off x="517005" y="4299942"/>
            <a:ext cx="1828800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Pay / update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900ED-76E3-4320-BEEA-9EEDED0B9214}"/>
              </a:ext>
            </a:extLst>
          </p:cNvPr>
          <p:cNvSpPr txBox="1"/>
          <p:nvPr/>
        </p:nvSpPr>
        <p:spPr>
          <a:xfrm>
            <a:off x="2715199" y="771550"/>
            <a:ext cx="5464745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Locate a record in the Community Zone for the package using </a:t>
            </a:r>
            <a:r>
              <a:rPr lang="en-US" sz="1600" b="0" i="1" dirty="0"/>
              <a:t>Electronic Collection </a:t>
            </a:r>
            <a:r>
              <a:rPr lang="en-US" sz="1600" b="0" dirty="0"/>
              <a:t>search 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985885-C289-4BAE-853F-EF88EC865834}"/>
              </a:ext>
            </a:extLst>
          </p:cNvPr>
          <p:cNvSpPr txBox="1"/>
          <p:nvPr/>
        </p:nvSpPr>
        <p:spPr>
          <a:xfrm>
            <a:off x="2717326" y="1635646"/>
            <a:ext cx="5464744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Select </a:t>
            </a:r>
            <a:r>
              <a:rPr lang="en-US" sz="1600" dirty="0"/>
              <a:t>Electronic Collection – Subscription</a:t>
            </a:r>
            <a:r>
              <a:rPr lang="en-US" sz="1600" b="0" dirty="0"/>
              <a:t> for purchase type, identify PO owner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46FEB-DC95-4F88-BD4B-671642E0D520}"/>
              </a:ext>
            </a:extLst>
          </p:cNvPr>
          <p:cNvSpPr txBox="1"/>
          <p:nvPr/>
        </p:nvSpPr>
        <p:spPr>
          <a:xfrm>
            <a:off x="2717323" y="2571750"/>
            <a:ext cx="5464744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For manual orders, review and complete PO Line summary details and order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AD52E6-00A1-48C7-B860-724049174078}"/>
              </a:ext>
            </a:extLst>
          </p:cNvPr>
          <p:cNvSpPr txBox="1"/>
          <p:nvPr/>
        </p:nvSpPr>
        <p:spPr>
          <a:xfrm>
            <a:off x="2717324" y="3499143"/>
            <a:ext cx="5464743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Activate portfolios, test and confirm access, make resource available for public 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D34228-0B59-49BC-9A43-E2286A501F11}"/>
              </a:ext>
            </a:extLst>
          </p:cNvPr>
          <p:cNvSpPr txBox="1"/>
          <p:nvPr/>
        </p:nvSpPr>
        <p:spPr>
          <a:xfrm>
            <a:off x="2717324" y="4393625"/>
            <a:ext cx="5464745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Create invoice annually or at appropriate interval for electronic package</a:t>
            </a:r>
          </a:p>
        </p:txBody>
      </p:sp>
    </p:spTree>
    <p:extLst>
      <p:ext uri="{BB962C8B-B14F-4D97-AF65-F5344CB8AC3E}">
        <p14:creationId xmlns:p14="http://schemas.microsoft.com/office/powerpoint/2010/main" val="424070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C716E4-DCBC-45C1-80EE-B05231F8B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ECA746-5885-417F-92F2-747E2457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Collections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A9A14-28F4-4DBD-B811-8C104D602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things to note:</a:t>
            </a:r>
          </a:p>
          <a:p>
            <a:r>
              <a:rPr lang="en-US" dirty="0"/>
              <a:t>Creating a PO Line generates the package only, </a:t>
            </a:r>
            <a:r>
              <a:rPr lang="en-US" u="sng" dirty="0"/>
              <a:t>does not </a:t>
            </a:r>
            <a:r>
              <a:rPr lang="en-US" dirty="0"/>
              <a:t>activate any portfolios</a:t>
            </a:r>
          </a:p>
          <a:p>
            <a:r>
              <a:rPr lang="en-US" dirty="0"/>
              <a:t>Once in the activation area, a package must be enabled in one of these forms</a:t>
            </a:r>
          </a:p>
          <a:p>
            <a:pPr marL="457200" lvl="1" indent="-223838"/>
            <a:r>
              <a:rPr lang="en-US" sz="2400" dirty="0"/>
              <a:t>All titles with no selection of portfolios (aggregator)</a:t>
            </a:r>
          </a:p>
          <a:p>
            <a:pPr marL="457200" lvl="1" indent="-223838"/>
            <a:r>
              <a:rPr lang="en-US" sz="2400" dirty="0"/>
              <a:t>Package and selected portfolios via Excel file upload (selective)</a:t>
            </a:r>
          </a:p>
          <a:p>
            <a:pPr marL="457200" lvl="1" indent="-223838"/>
            <a:r>
              <a:rPr lang="en-US" sz="2400" dirty="0"/>
              <a:t>Package and manually select portfolios (selective)</a:t>
            </a:r>
          </a:p>
        </p:txBody>
      </p:sp>
    </p:spTree>
    <p:extLst>
      <p:ext uri="{BB962C8B-B14F-4D97-AF65-F5344CB8AC3E}">
        <p14:creationId xmlns:p14="http://schemas.microsoft.com/office/powerpoint/2010/main" val="124412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0D8B2E-33C9-4CF7-A5D2-8D22A60EEC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36B11-1695-42F0-B007-371A5A8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Single Title in a Collection Step-by-Step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047C26-2534-42D7-8FB1-E2885B6A2EF7}"/>
              </a:ext>
            </a:extLst>
          </p:cNvPr>
          <p:cNvSpPr>
            <a:spLocks/>
          </p:cNvSpPr>
          <p:nvPr/>
        </p:nvSpPr>
        <p:spPr bwMode="auto">
          <a:xfrm>
            <a:off x="517008" y="699542"/>
            <a:ext cx="1789097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Bib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data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8D9D1E-D9F2-46E9-8A68-B5C9BC47BA3B}"/>
              </a:ext>
            </a:extLst>
          </p:cNvPr>
          <p:cNvSpPr>
            <a:spLocks/>
          </p:cNvSpPr>
          <p:nvPr/>
        </p:nvSpPr>
        <p:spPr bwMode="auto">
          <a:xfrm>
            <a:off x="517007" y="1635646"/>
            <a:ext cx="1789097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O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rder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title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E55A99-0F1D-413D-9404-8653F4294E7B}"/>
              </a:ext>
            </a:extLst>
          </p:cNvPr>
          <p:cNvSpPr>
            <a:spLocks/>
          </p:cNvSpPr>
          <p:nvPr/>
        </p:nvSpPr>
        <p:spPr bwMode="auto">
          <a:xfrm>
            <a:off x="517008" y="2571750"/>
            <a:ext cx="1789097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Fill in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+mn-lt"/>
                <a:cs typeface="Arial" pitchFamily="34" charset="0"/>
              </a:rPr>
              <a:t>PO line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73B996-DA61-4DE7-BFE0-F9C1F6B11F9A}"/>
              </a:ext>
            </a:extLst>
          </p:cNvPr>
          <p:cNvSpPr>
            <a:spLocks/>
          </p:cNvSpPr>
          <p:nvPr/>
        </p:nvSpPr>
        <p:spPr bwMode="auto">
          <a:xfrm>
            <a:off x="517006" y="3507854"/>
            <a:ext cx="1789097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Activate resource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0A7FA0-F3E3-4074-BF38-F7ADFA9ED17B}"/>
              </a:ext>
            </a:extLst>
          </p:cNvPr>
          <p:cNvSpPr>
            <a:spLocks/>
          </p:cNvSpPr>
          <p:nvPr/>
        </p:nvSpPr>
        <p:spPr bwMode="auto">
          <a:xfrm>
            <a:off x="517005" y="4371950"/>
            <a:ext cx="1789097" cy="731520"/>
          </a:xfrm>
          <a:prstGeom prst="ellipse">
            <a:avLst/>
          </a:prstGeom>
          <a:solidFill>
            <a:srgbClr val="2C4D82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Pay / update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818D21-6BE3-4EDB-9603-3371AE806EE1}"/>
              </a:ext>
            </a:extLst>
          </p:cNvPr>
          <p:cNvSpPr txBox="1"/>
          <p:nvPr/>
        </p:nvSpPr>
        <p:spPr>
          <a:xfrm>
            <a:off x="2717325" y="771550"/>
            <a:ext cx="5464745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Locate a record in Community Zone for a known portfolio title using </a:t>
            </a:r>
            <a:r>
              <a:rPr lang="en-US" sz="1600" b="0" i="1" dirty="0"/>
              <a:t>Electronic Portfolio </a:t>
            </a:r>
            <a:r>
              <a:rPr lang="en-US" sz="1600" b="0" dirty="0"/>
              <a:t>search 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9B4C0-009F-4FA0-895A-DB64FE654635}"/>
              </a:ext>
            </a:extLst>
          </p:cNvPr>
          <p:cNvSpPr txBox="1"/>
          <p:nvPr/>
        </p:nvSpPr>
        <p:spPr>
          <a:xfrm>
            <a:off x="2717326" y="1707654"/>
            <a:ext cx="5464744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Select </a:t>
            </a:r>
            <a:r>
              <a:rPr lang="en-US" sz="1600" dirty="0"/>
              <a:t>Electronic Book/Journal – Subscription </a:t>
            </a:r>
            <a:r>
              <a:rPr lang="en-US" sz="1600" b="0" dirty="0"/>
              <a:t>or</a:t>
            </a:r>
            <a:r>
              <a:rPr lang="en-US" sz="1600" dirty="0"/>
              <a:t> One Time</a:t>
            </a:r>
            <a:r>
              <a:rPr lang="en-US" sz="1600" b="0" dirty="0"/>
              <a:t> for purchase type, identify PO owner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F02A6-A5B2-404C-BA09-892D329F1894}"/>
              </a:ext>
            </a:extLst>
          </p:cNvPr>
          <p:cNvSpPr txBox="1"/>
          <p:nvPr/>
        </p:nvSpPr>
        <p:spPr>
          <a:xfrm>
            <a:off x="2717323" y="2643758"/>
            <a:ext cx="5464744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For manual orders, review and complete PO Line summary details and order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F79218-1C5E-4CA9-808C-23C8F930DC1B}"/>
              </a:ext>
            </a:extLst>
          </p:cNvPr>
          <p:cNvSpPr txBox="1"/>
          <p:nvPr/>
        </p:nvSpPr>
        <p:spPr>
          <a:xfrm>
            <a:off x="2729358" y="3579862"/>
            <a:ext cx="5464743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Activate portfolio title, test and confirm access, make resource available for public 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BDD45A-7DCC-4417-BD05-DE558418264F}"/>
              </a:ext>
            </a:extLst>
          </p:cNvPr>
          <p:cNvSpPr txBox="1"/>
          <p:nvPr/>
        </p:nvSpPr>
        <p:spPr>
          <a:xfrm>
            <a:off x="2729356" y="4515966"/>
            <a:ext cx="5464745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Create invoice annually or at appropriate interval for this single title</a:t>
            </a:r>
          </a:p>
        </p:txBody>
      </p:sp>
    </p:spTree>
    <p:extLst>
      <p:ext uri="{BB962C8B-B14F-4D97-AF65-F5344CB8AC3E}">
        <p14:creationId xmlns:p14="http://schemas.microsoft.com/office/powerpoint/2010/main" val="683740991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6261</TotalTime>
  <Words>703</Words>
  <Application>Microsoft Office PowerPoint</Application>
  <PresentationFormat>On-screen Show (16:9)</PresentationFormat>
  <Paragraphs>119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IGeLU_2016_16X9 (1)</vt:lpstr>
      <vt:lpstr>Ordering Electronic Resources</vt:lpstr>
      <vt:lpstr>User Roles</vt:lpstr>
      <vt:lpstr>Electronic Resource Terminology</vt:lpstr>
      <vt:lpstr>Acquiring Electronic Resources</vt:lpstr>
      <vt:lpstr>POL Types for E-Resources</vt:lpstr>
      <vt:lpstr>Orders for Electronic Resources</vt:lpstr>
      <vt:lpstr>Electronic Collections Step-by-Step</vt:lpstr>
      <vt:lpstr>Electronic Collections</vt:lpstr>
      <vt:lpstr>Single Title in a Collection Step-by-Step</vt:lpstr>
      <vt:lpstr>Local Standalone Titles Step-by-Step</vt:lpstr>
      <vt:lpstr>Local Databases Step-by-Step</vt:lpstr>
      <vt:lpstr>Acquiring E-Resources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Connie Braun</cp:lastModifiedBy>
  <cp:revision>450</cp:revision>
  <dcterms:created xsi:type="dcterms:W3CDTF">2017-01-02T15:10:30Z</dcterms:created>
  <dcterms:modified xsi:type="dcterms:W3CDTF">2019-03-12T22:03:02Z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