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1715" r:id="rId3"/>
    <p:sldId id="1723" r:id="rId4"/>
    <p:sldId id="1724" r:id="rId5"/>
    <p:sldId id="1725" r:id="rId6"/>
    <p:sldId id="1726" r:id="rId7"/>
    <p:sldId id="1727" r:id="rId8"/>
    <p:sldId id="172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838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5" autoAdjust="0"/>
    <p:restoredTop sz="95067" autoAdjust="0"/>
  </p:normalViewPr>
  <p:slideViewPr>
    <p:cSldViewPr>
      <p:cViewPr varScale="1">
        <p:scale>
          <a:sx n="54" d="100"/>
          <a:sy n="54" d="100"/>
        </p:scale>
        <p:origin x="240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Ordering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151B5-0EC4-4F1F-BD0C-1B8D5EB8F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2303C-2A24-4BCD-A990-6EF256F1A9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FCBA5-DE04-44FB-986B-61A0DFD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3E21A-7F20-444F-A9E3-12FEA3CCB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r="17367" b="34903"/>
          <a:stretch/>
        </p:blipFill>
        <p:spPr>
          <a:xfrm>
            <a:off x="4247456" y="1203598"/>
            <a:ext cx="4896544" cy="2794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6268F-7A99-48EF-9B3E-FA9C2B7B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5544616" cy="3979385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/>
              <a:t>Purchasing Operator </a:t>
            </a:r>
            <a:r>
              <a:rPr lang="en-US" dirty="0"/>
              <a:t>– Creates and reviews order lines and purchase orders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b="1" dirty="0"/>
              <a:t>Purchasing Operator Extended</a:t>
            </a:r>
            <a:r>
              <a:rPr lang="en-US" dirty="0"/>
              <a:t> – Cancel and delete order lines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b="1" dirty="0"/>
              <a:t>Purchasing Manager</a:t>
            </a:r>
            <a:r>
              <a:rPr lang="en-US" dirty="0"/>
              <a:t> – Creates, reviews, and approves order lines and purchase orders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b="1" dirty="0"/>
              <a:t>Acquisitions Administrator</a:t>
            </a:r>
            <a:r>
              <a:rPr lang="en-US" dirty="0"/>
              <a:t> – Manages configurations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60679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1F790-8134-4D2D-A9B3-F8F0E1284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18FFB-8FE6-4107-B461-F2D01C1B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Purchasing Process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6701862-4D6A-4179-87B2-C1E59689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063" y="699542"/>
            <a:ext cx="6235754" cy="6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Create PO lines, POs, encumber funds, and generate inventory; may originate from EOD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ACB8D5B-591D-4C73-A07D-F3448454D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723" y="1595751"/>
            <a:ext cx="6266435" cy="61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solidFill>
                  <a:srgbClr val="000000"/>
                </a:solidFill>
              </a:rPr>
              <a:t>Physical</a:t>
            </a:r>
            <a:r>
              <a:rPr lang="en-US" dirty="0">
                <a:solidFill>
                  <a:srgbClr val="000000"/>
                </a:solidFill>
              </a:rPr>
              <a:t>: Mark items as received; route for processing or to shelf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Electronic</a:t>
            </a:r>
            <a:r>
              <a:rPr lang="en-US" dirty="0">
                <a:solidFill>
                  <a:srgbClr val="000000"/>
                </a:solidFill>
              </a:rPr>
              <a:t>: Activate, test access, make available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F9FCBCC-2F7A-42BB-80DE-0CCCB8982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063" y="2427734"/>
            <a:ext cx="6235754" cy="6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Funds are disencumbered and expended; order payment is requested; invoice may be loaded via EDI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0AB9CA5-FC82-42F8-A782-732C57D2E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063" y="3291830"/>
            <a:ext cx="6235754" cy="6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Complete descriptive cataloging is found or created; may be unnecessary or happen as bulk import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0693940-4A09-44C5-BAC5-D101673F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34" y="4308651"/>
            <a:ext cx="6235754" cy="36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000000"/>
                </a:solidFill>
              </a:rPr>
              <a:t>Physical</a:t>
            </a:r>
            <a:r>
              <a:rPr lang="en-US" dirty="0">
                <a:solidFill>
                  <a:srgbClr val="000000"/>
                </a:solidFill>
              </a:rPr>
              <a:t>: Theft protection, barcode, and spine label are added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D5BA7-8C53-4D16-BAD5-CF6E61FCC0B2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4256369"/>
            <a:ext cx="2171700" cy="457200"/>
            <a:chOff x="144" y="3840"/>
            <a:chExt cx="1824" cy="384"/>
          </a:xfrm>
          <a:solidFill>
            <a:schemeClr val="accent1">
              <a:lumMod val="50000"/>
            </a:schemeClr>
          </a:solidFill>
        </p:grpSpPr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B5DEC9E6-9660-4330-8F34-45A4A9E29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840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A5F58542-E179-461B-AD74-84C3DEDD3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" y="3860"/>
              <a:ext cx="1720" cy="343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Physical Processing</a:t>
              </a: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B2A9B573-8EB4-405C-823F-1B3A832B39E1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771550"/>
            <a:ext cx="2171700" cy="457200"/>
            <a:chOff x="144" y="1728"/>
            <a:chExt cx="1824" cy="384"/>
          </a:xfrm>
          <a:solidFill>
            <a:schemeClr val="accent6">
              <a:lumMod val="50000"/>
            </a:schemeClr>
          </a:solidFill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BD98B565-63BA-4031-851D-4FAD74288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728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82272B89-BA70-4A56-9DFD-2BC3B25D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748"/>
              <a:ext cx="897" cy="343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Ordering</a:t>
              </a: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E664FEE6-5408-4EFF-AAED-1156F2EE7069}"/>
              </a:ext>
            </a:extLst>
          </p:cNvPr>
          <p:cNvGrpSpPr>
            <a:grpSpLocks/>
          </p:cNvGrpSpPr>
          <p:nvPr/>
        </p:nvGrpSpPr>
        <p:grpSpPr bwMode="auto">
          <a:xfrm>
            <a:off x="391964" y="1642755"/>
            <a:ext cx="2181225" cy="457200"/>
            <a:chOff x="141" y="2256"/>
            <a:chExt cx="1832" cy="384"/>
          </a:xfrm>
          <a:solidFill>
            <a:schemeClr val="accent5">
              <a:lumMod val="50000"/>
            </a:schemeClr>
          </a:solidFill>
        </p:grpSpPr>
        <p:sp>
          <p:nvSpPr>
            <p:cNvPr id="17" name="AutoShape 19">
              <a:extLst>
                <a:ext uri="{FF2B5EF4-FFF2-40B4-BE49-F238E27FC236}">
                  <a16:creationId xmlns:a16="http://schemas.microsoft.com/office/drawing/2014/main" id="{83CD3BB9-BDB2-48A5-965A-6CA3CE7BC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256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D2FA37AE-4FCD-48ED-99DC-8EC9FD069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" y="2277"/>
              <a:ext cx="1832" cy="343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Receiving/Activation</a:t>
              </a: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E5A733B4-8696-4F03-8D0F-AA5C79C6FA79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2513959"/>
            <a:ext cx="2171700" cy="457200"/>
            <a:chOff x="144" y="2784"/>
            <a:chExt cx="1824" cy="384"/>
          </a:xfrm>
          <a:solidFill>
            <a:schemeClr val="accent4">
              <a:lumMod val="50000"/>
            </a:schemeClr>
          </a:solidFill>
        </p:grpSpPr>
        <p:sp>
          <p:nvSpPr>
            <p:cNvPr id="20" name="AutoShape 22">
              <a:extLst>
                <a:ext uri="{FF2B5EF4-FFF2-40B4-BE49-F238E27FC236}">
                  <a16:creationId xmlns:a16="http://schemas.microsoft.com/office/drawing/2014/main" id="{16560F31-2A4B-4824-90E7-DF2972983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784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1" name="AutoShape 23">
              <a:extLst>
                <a:ext uri="{FF2B5EF4-FFF2-40B4-BE49-F238E27FC236}">
                  <a16:creationId xmlns:a16="http://schemas.microsoft.com/office/drawing/2014/main" id="{831CC529-926E-4F83-8735-DE46817BE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805"/>
              <a:ext cx="896" cy="343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Invoicing</a:t>
              </a: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19C4BD64-6CE2-42D7-8B00-D73C9AC83AC2}"/>
              </a:ext>
            </a:extLst>
          </p:cNvPr>
          <p:cNvGrpSpPr>
            <a:grpSpLocks/>
          </p:cNvGrpSpPr>
          <p:nvPr/>
        </p:nvGrpSpPr>
        <p:grpSpPr bwMode="auto">
          <a:xfrm>
            <a:off x="395536" y="3385164"/>
            <a:ext cx="2171700" cy="457200"/>
            <a:chOff x="144" y="3312"/>
            <a:chExt cx="1824" cy="384"/>
          </a:xfrm>
          <a:solidFill>
            <a:schemeClr val="accent2">
              <a:lumMod val="50000"/>
            </a:schemeClr>
          </a:solidFill>
        </p:grpSpPr>
        <p:sp>
          <p:nvSpPr>
            <p:cNvPr id="23" name="AutoShape 25">
              <a:extLst>
                <a:ext uri="{FF2B5EF4-FFF2-40B4-BE49-F238E27FC236}">
                  <a16:creationId xmlns:a16="http://schemas.microsoft.com/office/drawing/2014/main" id="{0CF76719-A8A3-4658-B4EC-1D6E2502B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312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4" name="AutoShape 26">
              <a:extLst>
                <a:ext uri="{FF2B5EF4-FFF2-40B4-BE49-F238E27FC236}">
                  <a16:creationId xmlns:a16="http://schemas.microsoft.com/office/drawing/2014/main" id="{A31E4E5F-4C7B-4899-BF2C-FDBF7C9A6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3333"/>
              <a:ext cx="1026" cy="343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Cataloging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63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4793D1-CB54-4482-904D-0989D6C36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AD538-FBFE-462F-A1EA-9FA71E32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Order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C79C-4829-450C-9094-247B7C58001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4" y="706181"/>
            <a:ext cx="7424612" cy="4287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DE379-096A-4867-BD40-ECF638A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Order lines are the basis of many later processes as they</a:t>
            </a:r>
          </a:p>
          <a:p>
            <a:r>
              <a:rPr lang="en-US" dirty="0"/>
              <a:t>Create inventory</a:t>
            </a:r>
          </a:p>
          <a:p>
            <a:r>
              <a:rPr lang="en-US" dirty="0"/>
              <a:t>Encumber funds</a:t>
            </a:r>
          </a:p>
          <a:p>
            <a:r>
              <a:rPr lang="en-US" dirty="0"/>
              <a:t>Are bundled into Purchase Orders and sent via email or EDI</a:t>
            </a:r>
          </a:p>
          <a:p>
            <a:r>
              <a:rPr lang="en-US" dirty="0"/>
              <a:t>Trigger </a:t>
            </a:r>
          </a:p>
          <a:p>
            <a:pPr lvl="1"/>
            <a:r>
              <a:rPr lang="en-US" sz="2400" dirty="0"/>
              <a:t>receiving (physical)</a:t>
            </a:r>
          </a:p>
          <a:p>
            <a:pPr lvl="1"/>
            <a:r>
              <a:rPr lang="en-US" sz="2400" dirty="0"/>
              <a:t>e-activation tasks (electronic)</a:t>
            </a:r>
          </a:p>
          <a:p>
            <a:pPr lvl="1"/>
            <a:r>
              <a:rPr lang="en-US" sz="2400" dirty="0"/>
              <a:t>invoicing</a:t>
            </a:r>
          </a:p>
          <a:p>
            <a:pPr lvl="1"/>
            <a:r>
              <a:rPr lang="en-US" sz="2400" dirty="0"/>
              <a:t>claims</a:t>
            </a:r>
          </a:p>
          <a:p>
            <a:r>
              <a:rPr lang="en-US" dirty="0"/>
              <a:t>Can launch other workflows (e.g., trials, renewals, etc.)</a:t>
            </a:r>
          </a:p>
        </p:txBody>
      </p:sp>
    </p:spTree>
    <p:extLst>
      <p:ext uri="{BB962C8B-B14F-4D97-AF65-F5344CB8AC3E}">
        <p14:creationId xmlns:p14="http://schemas.microsoft.com/office/powerpoint/2010/main" val="115722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22F6D-63EF-4840-93D6-775223ED79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6FC86F-37ED-4749-8CEB-C38DFCE7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005C9-E968-4B49-BE3C-6C51DDA56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Purchase type defines:</a:t>
            </a:r>
          </a:p>
          <a:p>
            <a:r>
              <a:rPr lang="en-US" dirty="0"/>
              <a:t>Inventory format</a:t>
            </a:r>
          </a:p>
          <a:p>
            <a:pPr lvl="1"/>
            <a:r>
              <a:rPr lang="en-US" dirty="0"/>
              <a:t>Physical</a:t>
            </a:r>
          </a:p>
          <a:p>
            <a:pPr lvl="1"/>
            <a:r>
              <a:rPr lang="en-US" dirty="0"/>
              <a:t>Electronic</a:t>
            </a:r>
          </a:p>
          <a:p>
            <a:r>
              <a:rPr lang="en-US" dirty="0"/>
              <a:t>Continuity</a:t>
            </a:r>
          </a:p>
          <a:p>
            <a:pPr lvl="1"/>
            <a:r>
              <a:rPr lang="en-US" dirty="0"/>
              <a:t>One-time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Standing</a:t>
            </a:r>
          </a:p>
          <a:p>
            <a:r>
              <a:rPr lang="en-US" dirty="0"/>
              <a:t>Acquisition/item material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330EC-FAAE-4F10-9173-3A54E8A48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1" r="2409"/>
          <a:stretch/>
        </p:blipFill>
        <p:spPr>
          <a:xfrm>
            <a:off x="3098131" y="1347614"/>
            <a:ext cx="5367292" cy="2653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7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42D45F-F78F-4BD9-8AC0-B60B39B8E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BEBDA8-8BCC-4E08-A739-6CD90885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Purchase Type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CA22ED-3D1D-4B28-BBB4-D311F080E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04286"/>
              </p:ext>
            </p:extLst>
          </p:nvPr>
        </p:nvGraphicFramePr>
        <p:xfrm>
          <a:off x="529105" y="707890"/>
          <a:ext cx="8085790" cy="43730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87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982" marR="8298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One time</a:t>
                      </a:r>
                    </a:p>
                  </a:txBody>
                  <a:tcPr marL="82982" marR="8298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Continuous / Subscription</a:t>
                      </a:r>
                    </a:p>
                  </a:txBody>
                  <a:tcPr marL="82982" marR="8298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Standing</a:t>
                      </a:r>
                    </a:p>
                  </a:txBody>
                  <a:tcPr marL="82982" marR="82982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8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Physical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2982" marR="82982" marT="34290" marB="3429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Closed when received &amp; invoiced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One holding created per location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One</a:t>
                      </a:r>
                      <a:r>
                        <a:rPr lang="en-US" sz="1400" baseline="0" dirty="0"/>
                        <a:t> item created per copy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/>
                        <a:t>Use for print books, media, microfilm…</a:t>
                      </a:r>
                      <a:endParaRPr lang="en-US" sz="1400" b="1" dirty="0">
                        <a:solidFill>
                          <a:srgbClr val="3E4C56"/>
                        </a:solidFill>
                      </a:endParaRPr>
                    </a:p>
                  </a:txBody>
                  <a:tcPr marL="124473" marR="124473" marT="102870" marB="10287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Open until canceled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One holding created per serial</a:t>
                      </a:r>
                      <a:r>
                        <a:rPr lang="en-US" sz="1400" baseline="0" dirty="0"/>
                        <a:t> run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/>
                        <a:t>One item created per issue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/>
                        <a:t>Use for serial subscriptions</a:t>
                      </a:r>
                      <a:endParaRPr lang="en-US" sz="1400" b="1" dirty="0">
                        <a:solidFill>
                          <a:srgbClr val="3E4C56"/>
                        </a:solidFill>
                      </a:endParaRPr>
                    </a:p>
                  </a:txBody>
                  <a:tcPr marL="124473" marR="124473" marT="102870" marB="10287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Open until canceled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Inventory created manually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Not received through receiving workbench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Use for approval plans, memberships,</a:t>
                      </a:r>
                      <a:r>
                        <a:rPr lang="en-US" sz="1400" baseline="0" dirty="0"/>
                        <a:t> series monographs…</a:t>
                      </a:r>
                      <a:endParaRPr lang="en-US" sz="1400" b="1" dirty="0">
                        <a:solidFill>
                          <a:srgbClr val="3E4C56"/>
                        </a:solidFill>
                      </a:endParaRPr>
                    </a:p>
                  </a:txBody>
                  <a:tcPr marL="124473" marR="124473" marT="102870" marB="1028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Electronic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2982" marR="82982" marT="34290" marB="3429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Closed</a:t>
                      </a:r>
                      <a:r>
                        <a:rPr lang="en-US" sz="1400" baseline="0" dirty="0"/>
                        <a:t> when invoiced/activated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/>
                        <a:t>Standard activation; activated indefinitely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/>
                        <a:t>Use for single-payment e-resources</a:t>
                      </a:r>
                      <a:endParaRPr lang="en-US" sz="1400" b="1" dirty="0">
                        <a:solidFill>
                          <a:srgbClr val="3E4C56"/>
                        </a:solidFill>
                      </a:endParaRPr>
                    </a:p>
                  </a:txBody>
                  <a:tcPr marL="124473" marR="124473" marT="102870" marB="10287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Open</a:t>
                      </a:r>
                      <a:r>
                        <a:rPr lang="en-US" sz="1400" baseline="0" dirty="0"/>
                        <a:t> until canceled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/>
                        <a:t>Standard activation; can be activated for range of subscription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/>
                        <a:t>Use e-resource subscriptions</a:t>
                      </a:r>
                      <a:endParaRPr lang="en-US" sz="1400" b="1" dirty="0">
                        <a:solidFill>
                          <a:srgbClr val="3E4C56"/>
                        </a:solidFill>
                      </a:endParaRPr>
                    </a:p>
                  </a:txBody>
                  <a:tcPr marL="124473" marR="124473" marT="102870" marB="10287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/>
                        <a:t>N/A; use electronic subscription</a:t>
                      </a:r>
                      <a:endParaRPr lang="en-US" sz="1400" b="1" dirty="0">
                        <a:solidFill>
                          <a:srgbClr val="3E4C56"/>
                        </a:solidFill>
                      </a:endParaRPr>
                    </a:p>
                  </a:txBody>
                  <a:tcPr marL="124473" marR="124473" marT="102870" marB="1028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03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BD673-2117-4BAC-985C-8B431D187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173108-AF3B-4BB9-90FA-59CB200C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Lifecycle and Data Updated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0C95C00-2D16-4572-BB02-8C3F3DF8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866" y="713590"/>
            <a:ext cx="38719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dirty="0">
                <a:solidFill>
                  <a:srgbClr val="3E4C56"/>
                </a:solidFill>
              </a:rPr>
              <a:t>Purchase order lines (created)</a:t>
            </a:r>
            <a:br>
              <a:rPr lang="en-US" sz="1500" dirty="0">
                <a:solidFill>
                  <a:srgbClr val="3E4C56"/>
                </a:solidFill>
              </a:rPr>
            </a:br>
            <a:r>
              <a:rPr lang="en-US" sz="1500" dirty="0">
                <a:solidFill>
                  <a:srgbClr val="3E4C56"/>
                </a:solidFill>
              </a:rPr>
              <a:t>Funds (updated)</a:t>
            </a:r>
            <a:br>
              <a:rPr lang="en-US" sz="1500" dirty="0">
                <a:solidFill>
                  <a:srgbClr val="3E4C56"/>
                </a:solidFill>
              </a:rPr>
            </a:br>
            <a:r>
              <a:rPr lang="en-US" sz="1500" dirty="0">
                <a:solidFill>
                  <a:srgbClr val="3E4C56"/>
                </a:solidFill>
                <a:sym typeface="Wingdings" pitchFamily="2" charset="2"/>
              </a:rPr>
              <a:t>Purchase orders (created)</a:t>
            </a:r>
            <a:br>
              <a:rPr lang="en-US" sz="1500" dirty="0">
                <a:solidFill>
                  <a:srgbClr val="3E4C56"/>
                </a:solidFill>
                <a:sym typeface="Wingdings" pitchFamily="2" charset="2"/>
              </a:rPr>
            </a:br>
            <a:r>
              <a:rPr lang="en-US" sz="1500" dirty="0">
                <a:solidFill>
                  <a:srgbClr val="3E4C56"/>
                </a:solidFill>
              </a:rPr>
              <a:t>Inventory (created)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10F80A4-CDF4-458E-89C5-4D3E27F5B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035" y="1895823"/>
            <a:ext cx="389096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500" dirty="0">
                <a:solidFill>
                  <a:srgbClr val="3E4C56"/>
                </a:solidFill>
              </a:rPr>
              <a:t>Inventory (updated)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5DBC660-37AC-48B6-8290-5F97972FC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560" y="3628476"/>
            <a:ext cx="38719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dirty="0">
                <a:solidFill>
                  <a:srgbClr val="3E4C56"/>
                </a:solidFill>
              </a:rPr>
              <a:t>Bibliographic record (updated)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0116D71-0891-4B29-9313-05BC21D29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231" y="4509438"/>
            <a:ext cx="38719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dirty="0">
                <a:solidFill>
                  <a:srgbClr val="3E4C56"/>
                </a:solidFill>
              </a:rPr>
              <a:t>Inventory (updated)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0D4C7D7-0175-4435-871F-E1496AA6F30D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4400385"/>
            <a:ext cx="2171700" cy="457200"/>
            <a:chOff x="144" y="3840"/>
            <a:chExt cx="1824" cy="384"/>
          </a:xfrm>
          <a:solidFill>
            <a:schemeClr val="accent2"/>
          </a:solidFill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E2C7F4BC-BAE0-4331-B800-021AC1EDD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840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500" b="1">
                <a:solidFill>
                  <a:schemeClr val="bg1"/>
                </a:solidFill>
              </a:endParaRP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5E469030-6BA9-4F81-8F90-886C8BA54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" y="3898"/>
              <a:ext cx="1697" cy="268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75" b="1">
                  <a:solidFill>
                    <a:schemeClr val="bg1"/>
                  </a:solidFill>
                  <a:latin typeface="Verdana" pitchFamily="34" charset="0"/>
                </a:rPr>
                <a:t>Physical Processing</a:t>
              </a: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BE05E31D-181C-4A99-8AEE-DE31B533A2DC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915566"/>
            <a:ext cx="2171700" cy="457200"/>
            <a:chOff x="144" y="1728"/>
            <a:chExt cx="1824" cy="384"/>
          </a:xfrm>
          <a:solidFill>
            <a:schemeClr val="accent2"/>
          </a:solidFill>
        </p:grpSpPr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63A8A926-1AE9-4475-9BB5-9CB3E2B00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728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500" b="1">
                <a:solidFill>
                  <a:schemeClr val="bg1"/>
                </a:solidFill>
              </a:endParaRPr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FBECB389-55F5-40A1-96A0-21845F390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1786"/>
              <a:ext cx="862" cy="268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75" b="1" dirty="0">
                  <a:solidFill>
                    <a:schemeClr val="bg1"/>
                  </a:solidFill>
                  <a:latin typeface="Verdana" pitchFamily="34" charset="0"/>
                </a:rPr>
                <a:t>Ordering</a:t>
              </a: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29535DAA-3DE9-48E0-96CE-EC61304DB2E6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1786771"/>
            <a:ext cx="2171700" cy="457200"/>
            <a:chOff x="144" y="2256"/>
            <a:chExt cx="1824" cy="384"/>
          </a:xfrm>
          <a:solidFill>
            <a:schemeClr val="accent2"/>
          </a:solidFill>
        </p:grpSpPr>
        <p:sp>
          <p:nvSpPr>
            <p:cNvPr id="16" name="AutoShape 19">
              <a:extLst>
                <a:ext uri="{FF2B5EF4-FFF2-40B4-BE49-F238E27FC236}">
                  <a16:creationId xmlns:a16="http://schemas.microsoft.com/office/drawing/2014/main" id="{41A2E76E-EBDF-4315-8EDA-B9652E9CD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256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500" b="1">
                <a:solidFill>
                  <a:schemeClr val="bg1"/>
                </a:solidFill>
              </a:endParaRPr>
            </a:p>
          </p:txBody>
        </p:sp>
        <p:sp>
          <p:nvSpPr>
            <p:cNvPr id="17" name="AutoShape 20">
              <a:extLst>
                <a:ext uri="{FF2B5EF4-FFF2-40B4-BE49-F238E27FC236}">
                  <a16:creationId xmlns:a16="http://schemas.microsoft.com/office/drawing/2014/main" id="{FCCA2DAF-010E-46D2-92E6-919003BEA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" y="2315"/>
              <a:ext cx="1793" cy="268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75" b="1" dirty="0">
                  <a:solidFill>
                    <a:schemeClr val="bg1"/>
                  </a:solidFill>
                  <a:latin typeface="Verdana" pitchFamily="34" charset="0"/>
                </a:rPr>
                <a:t>Receiving/Activation</a:t>
              </a: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72F76258-64EA-46CB-B4A4-CA2E7FCA160E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2657975"/>
            <a:ext cx="2171700" cy="457200"/>
            <a:chOff x="144" y="2784"/>
            <a:chExt cx="1824" cy="384"/>
          </a:xfrm>
          <a:solidFill>
            <a:schemeClr val="accent2"/>
          </a:solidFill>
        </p:grpSpPr>
        <p:sp>
          <p:nvSpPr>
            <p:cNvPr id="19" name="AutoShape 22">
              <a:extLst>
                <a:ext uri="{FF2B5EF4-FFF2-40B4-BE49-F238E27FC236}">
                  <a16:creationId xmlns:a16="http://schemas.microsoft.com/office/drawing/2014/main" id="{136CF414-B0FE-481E-AD8E-30E1E61A7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784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500" b="1">
                <a:solidFill>
                  <a:schemeClr val="bg1"/>
                </a:solidFill>
              </a:endParaRPr>
            </a:p>
          </p:txBody>
        </p:sp>
        <p:sp>
          <p:nvSpPr>
            <p:cNvPr id="20" name="AutoShape 23">
              <a:extLst>
                <a:ext uri="{FF2B5EF4-FFF2-40B4-BE49-F238E27FC236}">
                  <a16:creationId xmlns:a16="http://schemas.microsoft.com/office/drawing/2014/main" id="{79438DDA-E39A-4A58-A774-10A8A111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2843"/>
              <a:ext cx="906" cy="268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75" b="1">
                  <a:solidFill>
                    <a:schemeClr val="bg1"/>
                  </a:solidFill>
                  <a:latin typeface="Verdana" pitchFamily="34" charset="0"/>
                </a:rPr>
                <a:t>Invoicing</a:t>
              </a: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DBBA41E7-E502-442E-89BA-4A755A150391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3529180"/>
            <a:ext cx="2171700" cy="457200"/>
            <a:chOff x="144" y="3312"/>
            <a:chExt cx="1824" cy="384"/>
          </a:xfrm>
          <a:solidFill>
            <a:schemeClr val="accent2"/>
          </a:solidFill>
        </p:grpSpPr>
        <p:sp>
          <p:nvSpPr>
            <p:cNvPr id="22" name="AutoShape 25">
              <a:extLst>
                <a:ext uri="{FF2B5EF4-FFF2-40B4-BE49-F238E27FC236}">
                  <a16:creationId xmlns:a16="http://schemas.microsoft.com/office/drawing/2014/main" id="{7F3FA723-13A6-4643-9476-85D3BD0C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312"/>
              <a:ext cx="1824" cy="384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1E177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en-US" sz="1500" b="1">
                <a:solidFill>
                  <a:schemeClr val="bg1"/>
                </a:solidFill>
              </a:endParaRPr>
            </a:p>
          </p:txBody>
        </p:sp>
        <p:sp>
          <p:nvSpPr>
            <p:cNvPr id="23" name="AutoShape 26">
              <a:extLst>
                <a:ext uri="{FF2B5EF4-FFF2-40B4-BE49-F238E27FC236}">
                  <a16:creationId xmlns:a16="http://schemas.microsoft.com/office/drawing/2014/main" id="{59FB9146-FF82-4FF9-A78F-FCEB5C1A0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3371"/>
              <a:ext cx="997" cy="268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275" b="1" dirty="0">
                  <a:solidFill>
                    <a:schemeClr val="bg1"/>
                  </a:solidFill>
                  <a:latin typeface="Verdana" pitchFamily="34" charset="0"/>
                </a:rPr>
                <a:t>Cataloging</a:t>
              </a:r>
            </a:p>
          </p:txBody>
        </p:sp>
      </p:grpSp>
      <p:sp>
        <p:nvSpPr>
          <p:cNvPr id="24" name="Text Box 7">
            <a:extLst>
              <a:ext uri="{FF2B5EF4-FFF2-40B4-BE49-F238E27FC236}">
                <a16:creationId xmlns:a16="http://schemas.microsoft.com/office/drawing/2014/main" id="{9CB817B7-6D8A-42FD-9FF1-BFCB2098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560" y="2664938"/>
            <a:ext cx="38719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dirty="0">
                <a:solidFill>
                  <a:srgbClr val="3E4C56"/>
                </a:solidFill>
              </a:rPr>
              <a:t>Invoices (created)</a:t>
            </a:r>
            <a:br>
              <a:rPr lang="en-US" sz="1500" dirty="0">
                <a:solidFill>
                  <a:srgbClr val="3E4C56"/>
                </a:solidFill>
              </a:rPr>
            </a:br>
            <a:r>
              <a:rPr lang="en-US" sz="1500" dirty="0">
                <a:solidFill>
                  <a:srgbClr val="3E4C56"/>
                </a:solidFill>
              </a:rPr>
              <a:t>Funds (updated)</a:t>
            </a:r>
          </a:p>
        </p:txBody>
      </p:sp>
    </p:spTree>
    <p:extLst>
      <p:ext uri="{BB962C8B-B14F-4D97-AF65-F5344CB8AC3E}">
        <p14:creationId xmlns:p14="http://schemas.microsoft.com/office/powerpoint/2010/main" val="29727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863C9-6140-47EA-993C-9E16F7905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4C2F9-2D77-4F09-9A08-06DAC904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Methods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2D74C8F-90D4-4131-946A-E1E6CFBB7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0614"/>
              </p:ext>
            </p:extLst>
          </p:nvPr>
        </p:nvGraphicFramePr>
        <p:xfrm>
          <a:off x="1226157" y="872329"/>
          <a:ext cx="6691689" cy="26974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4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25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Acquisiti</a:t>
                      </a:r>
                      <a:r>
                        <a:rPr lang="en-US" sz="1500" baseline="0" dirty="0"/>
                        <a:t>on Method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982" marR="8298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List Price Optional?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982" marR="82982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Send via EDI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/ Email?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82982" marR="82982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Approval</a:t>
                      </a:r>
                      <a:endParaRPr lang="en-US" sz="1800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Depository</a:t>
                      </a:r>
                      <a:r>
                        <a:rPr lang="en-US" sz="1800" baseline="0" dirty="0"/>
                        <a:t> (i.e., Gov docs)</a:t>
                      </a:r>
                      <a:endParaRPr lang="en-US" sz="1800" i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Exchange</a:t>
                      </a:r>
                      <a:endParaRPr lang="en-US" sz="1800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Gift</a:t>
                      </a:r>
                      <a:endParaRPr lang="en-US" sz="1800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Purchase</a:t>
                      </a:r>
                      <a:endParaRPr lang="en-US" sz="1800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Technical</a:t>
                      </a:r>
                      <a:endParaRPr lang="en-US" sz="1800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Purchase at Vendor System</a:t>
                      </a:r>
                      <a:endParaRPr lang="en-US" sz="1800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3E4C56"/>
                        </a:solidFill>
                      </a:endParaRPr>
                    </a:p>
                  </a:txBody>
                  <a:tcPr marL="82982" marR="82982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28378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</TotalTime>
  <Words>399</Words>
  <Application>Microsoft Office PowerPoint</Application>
  <PresentationFormat>On-screen Show (16:9)</PresentationFormat>
  <Paragraphs>98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IGeLU_2016_16X9 (1)</vt:lpstr>
      <vt:lpstr>Ordering Process</vt:lpstr>
      <vt:lpstr>User Roles</vt:lpstr>
      <vt:lpstr>Overview of the Purchasing Process</vt:lpstr>
      <vt:lpstr>Purchase Order Lines</vt:lpstr>
      <vt:lpstr>Purchase Type</vt:lpstr>
      <vt:lpstr>Choosing Purchase Type</vt:lpstr>
      <vt:lpstr>Lifecycle and Data Updated</vt:lpstr>
      <vt:lpstr>Acquisition Methods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448</cp:revision>
  <dcterms:created xsi:type="dcterms:W3CDTF">2017-01-02T15:10:30Z</dcterms:created>
  <dcterms:modified xsi:type="dcterms:W3CDTF">2019-03-12T21:27:43Z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