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1700" r:id="rId2"/>
    <p:sldId id="310" r:id="rId3"/>
    <p:sldId id="1710" r:id="rId4"/>
    <p:sldId id="1711" r:id="rId5"/>
    <p:sldId id="1712" r:id="rId6"/>
    <p:sldId id="1713" r:id="rId7"/>
    <p:sldId id="1714" r:id="rId8"/>
    <p:sldId id="1715" r:id="rId9"/>
    <p:sldId id="1716" r:id="rId10"/>
    <p:sldId id="171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3B3838"/>
    <a:srgbClr val="000000"/>
    <a:srgbClr val="92D3DF"/>
    <a:srgbClr val="53B9CD"/>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85" d="100"/>
          <a:sy n="85" d="100"/>
        </p:scale>
        <p:origin x="312" y="6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3/7/2019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roles for each</a:t>
            </a:r>
            <a:r>
              <a:rPr lang="en-US" baseline="0" dirty="0"/>
              <a:t> Acquisitions-related area in Alma. These roles are assigned to users depending on the type of Acquisitions tasks they are doing in Alma. The roles are just mentioned here, but each will be covered more in-depth during the subsequent Acquisitions sessions.</a:t>
            </a:r>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70313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baseline="0" dirty="0"/>
              <a:t>In </a:t>
            </a:r>
            <a:r>
              <a:rPr lang="fr-FR" sz="1000" baseline="0" dirty="0" err="1"/>
              <a:t>order</a:t>
            </a:r>
            <a:r>
              <a:rPr lang="fr-FR" sz="1000" baseline="0" dirty="0"/>
              <a:t> to </a:t>
            </a:r>
            <a:r>
              <a:rPr lang="fr-FR" sz="1000" baseline="0" dirty="0" err="1"/>
              <a:t>conduct</a:t>
            </a:r>
            <a:r>
              <a:rPr lang="fr-FR" sz="1000" baseline="0" dirty="0"/>
              <a:t> Acquisitions </a:t>
            </a:r>
            <a:r>
              <a:rPr lang="fr-FR" sz="1000" baseline="0" dirty="0" err="1"/>
              <a:t>ordering</a:t>
            </a:r>
            <a:r>
              <a:rPr lang="fr-FR" sz="1000" baseline="0" dirty="0"/>
              <a:t> and </a:t>
            </a:r>
            <a:r>
              <a:rPr lang="fr-FR" sz="1000" baseline="0" dirty="0" err="1"/>
              <a:t>invoicing</a:t>
            </a:r>
            <a:r>
              <a:rPr lang="fr-FR" sz="1000" baseline="0" dirty="0"/>
              <a:t> workflows, </a:t>
            </a:r>
            <a:r>
              <a:rPr lang="fr-FR" sz="1000" baseline="0" dirty="0" err="1"/>
              <a:t>we</a:t>
            </a:r>
            <a:r>
              <a:rPr lang="fr-FR" sz="1000" baseline="0" dirty="0"/>
              <a:t> have to have </a:t>
            </a:r>
            <a:r>
              <a:rPr lang="fr-FR" sz="1000" baseline="0" dirty="0" err="1"/>
              <a:t>funds</a:t>
            </a:r>
            <a:r>
              <a:rPr lang="fr-FR" sz="1000" baseline="0" dirty="0"/>
              <a:t> </a:t>
            </a:r>
            <a:r>
              <a:rPr lang="fr-FR" sz="1000" baseline="0" dirty="0" err="1"/>
              <a:t>available</a:t>
            </a:r>
            <a:r>
              <a:rPr lang="fr-FR" sz="1000" baseline="0" dirty="0"/>
              <a:t>. There are </a:t>
            </a:r>
            <a:r>
              <a:rPr lang="fr-FR" sz="1000" baseline="0" dirty="0" err="1"/>
              <a:t>two</a:t>
            </a:r>
            <a:r>
              <a:rPr lang="fr-FR" sz="1000" baseline="0" dirty="0"/>
              <a:t> </a:t>
            </a:r>
            <a:r>
              <a:rPr lang="fr-FR" sz="1000" baseline="0" dirty="0" err="1"/>
              <a:t>terms</a:t>
            </a:r>
            <a:r>
              <a:rPr lang="fr-FR" sz="1000" baseline="0" dirty="0"/>
              <a:t> </a:t>
            </a:r>
            <a:r>
              <a:rPr lang="fr-FR" sz="1000" baseline="0" dirty="0" err="1"/>
              <a:t>that</a:t>
            </a:r>
            <a:r>
              <a:rPr lang="fr-FR" sz="1000" baseline="0" dirty="0"/>
              <a:t> are </a:t>
            </a:r>
            <a:r>
              <a:rPr lang="fr-FR" sz="1000" baseline="0" dirty="0" err="1"/>
              <a:t>related</a:t>
            </a:r>
            <a:r>
              <a:rPr lang="fr-FR" sz="1000" baseline="0" dirty="0"/>
              <a:t> to </a:t>
            </a:r>
            <a:r>
              <a:rPr lang="fr-FR" sz="1000" baseline="0" dirty="0" err="1"/>
              <a:t>Fund</a:t>
            </a:r>
            <a:r>
              <a:rPr lang="fr-FR" sz="1000" baseline="0" dirty="0"/>
              <a:t> management in Alma: </a:t>
            </a:r>
            <a:r>
              <a:rPr lang="fr-FR" sz="1000" baseline="0" dirty="0" err="1"/>
              <a:t>Ledgers</a:t>
            </a:r>
            <a:r>
              <a:rPr lang="fr-FR" sz="1000" baseline="0" dirty="0"/>
              <a:t> and Funds:</a:t>
            </a:r>
          </a:p>
          <a:p>
            <a:r>
              <a:rPr lang="fr-FR" sz="1000" baseline="0" dirty="0"/>
              <a:t>1. </a:t>
            </a:r>
            <a:r>
              <a:rPr lang="fr-FR" sz="1000" b="1" baseline="0" dirty="0" err="1"/>
              <a:t>Ledgers</a:t>
            </a:r>
            <a:r>
              <a:rPr lang="fr-FR" sz="1000" baseline="0" dirty="0"/>
              <a:t>: </a:t>
            </a:r>
            <a:r>
              <a:rPr lang="fr-FR" sz="1000" baseline="0" dirty="0" err="1"/>
              <a:t>Contain</a:t>
            </a:r>
            <a:r>
              <a:rPr lang="fr-FR" sz="1000" baseline="0" dirty="0"/>
              <a:t> </a:t>
            </a:r>
            <a:r>
              <a:rPr lang="fr-FR" sz="1000" baseline="0" dirty="0" err="1"/>
              <a:t>summary</a:t>
            </a:r>
            <a:r>
              <a:rPr lang="fr-FR" sz="1000" baseline="0" dirty="0"/>
              <a:t> information – </a:t>
            </a:r>
            <a:r>
              <a:rPr lang="fr-FR" sz="1000" baseline="0" dirty="0" err="1"/>
              <a:t>they</a:t>
            </a:r>
            <a:r>
              <a:rPr lang="fr-FR" sz="1000" baseline="0" dirty="0"/>
              <a:t> are the top-</a:t>
            </a:r>
            <a:r>
              <a:rPr lang="fr-FR" sz="1000" baseline="0" dirty="0" err="1"/>
              <a:t>level</a:t>
            </a:r>
            <a:r>
              <a:rPr lang="fr-FR" sz="1000" baseline="0" dirty="0"/>
              <a:t> in the </a:t>
            </a:r>
            <a:r>
              <a:rPr lang="fr-FR" sz="1000" baseline="0" dirty="0" err="1"/>
              <a:t>fund</a:t>
            </a:r>
            <a:r>
              <a:rPr lang="fr-FR" sz="1000" baseline="0" dirty="0"/>
              <a:t> management </a:t>
            </a:r>
            <a:r>
              <a:rPr lang="fr-FR" sz="1000" baseline="0" dirty="0" err="1"/>
              <a:t>hierarchy</a:t>
            </a:r>
            <a:r>
              <a:rPr lang="fr-FR" sz="1000" baseline="0" dirty="0"/>
              <a:t>.</a:t>
            </a:r>
          </a:p>
          <a:p>
            <a:r>
              <a:rPr lang="fr-FR" sz="1000" baseline="0" dirty="0"/>
              <a:t>You must have a </a:t>
            </a:r>
            <a:r>
              <a:rPr lang="fr-FR" sz="1000" baseline="0" dirty="0" err="1"/>
              <a:t>Ledger</a:t>
            </a:r>
            <a:r>
              <a:rPr lang="fr-FR" sz="1000" baseline="0" dirty="0"/>
              <a:t>, and </a:t>
            </a:r>
            <a:r>
              <a:rPr lang="fr-FR" sz="1000" baseline="0" dirty="0" err="1"/>
              <a:t>ledgers</a:t>
            </a:r>
            <a:r>
              <a:rPr lang="fr-FR" sz="1000" baseline="0" dirty="0"/>
              <a:t> have to </a:t>
            </a:r>
            <a:r>
              <a:rPr lang="fr-FR" sz="1000" baseline="0" dirty="0" err="1"/>
              <a:t>contain</a:t>
            </a:r>
            <a:r>
              <a:rPr lang="fr-FR" sz="1000" baseline="0" dirty="0"/>
              <a:t> at least 1 </a:t>
            </a:r>
            <a:r>
              <a:rPr lang="fr-FR" sz="1000" baseline="0" dirty="0" err="1"/>
              <a:t>allocated</a:t>
            </a:r>
            <a:r>
              <a:rPr lang="fr-FR" sz="1000" baseline="0" dirty="0"/>
              <a:t> </a:t>
            </a:r>
            <a:r>
              <a:rPr lang="fr-FR" sz="1000" baseline="0" dirty="0" err="1"/>
              <a:t>fund</a:t>
            </a:r>
            <a:r>
              <a:rPr lang="fr-FR" sz="1000" baseline="0" dirty="0"/>
              <a:t>. The </a:t>
            </a:r>
            <a:r>
              <a:rPr lang="fr-FR" sz="1000" baseline="0" dirty="0" err="1"/>
              <a:t>ledger</a:t>
            </a:r>
            <a:r>
              <a:rPr lang="fr-FR" sz="1000" baseline="0" dirty="0"/>
              <a:t> </a:t>
            </a:r>
            <a:r>
              <a:rPr lang="fr-FR" sz="1000" baseline="0" dirty="0" err="1"/>
              <a:t>defines</a:t>
            </a:r>
            <a:r>
              <a:rPr lang="fr-FR" sz="1000" baseline="0" dirty="0"/>
              <a:t> the fiscal </a:t>
            </a:r>
            <a:r>
              <a:rPr lang="fr-FR" sz="1000" baseline="0" dirty="0" err="1"/>
              <a:t>period</a:t>
            </a:r>
            <a:r>
              <a:rPr lang="fr-FR" sz="1000" baseline="0" dirty="0"/>
              <a:t> </a:t>
            </a:r>
            <a:r>
              <a:rPr lang="fr-FR" sz="1000" baseline="0" dirty="0" err="1"/>
              <a:t>that</a:t>
            </a:r>
            <a:r>
              <a:rPr lang="fr-FR" sz="1000" baseline="0" dirty="0"/>
              <a:t> the </a:t>
            </a:r>
            <a:r>
              <a:rPr lang="fr-FR" sz="1000" baseline="0" dirty="0" err="1"/>
              <a:t>funds</a:t>
            </a:r>
            <a:r>
              <a:rPr lang="fr-FR" sz="1000" baseline="0" dirty="0"/>
              <a:t> are active, and </a:t>
            </a:r>
            <a:r>
              <a:rPr lang="fr-FR" sz="1000" baseline="0" dirty="0" err="1"/>
              <a:t>defines</a:t>
            </a:r>
            <a:r>
              <a:rPr lang="fr-FR" sz="1000" baseline="0" dirty="0"/>
              <a:t> the </a:t>
            </a:r>
            <a:r>
              <a:rPr lang="fr-FR" sz="1000" baseline="0" dirty="0" err="1"/>
              <a:t>library</a:t>
            </a:r>
            <a:r>
              <a:rPr lang="fr-FR" sz="1000" baseline="0" dirty="0"/>
              <a:t> or </a:t>
            </a:r>
            <a:r>
              <a:rPr lang="fr-FR" sz="1000" baseline="0" dirty="0" err="1"/>
              <a:t>libraries</a:t>
            </a:r>
            <a:r>
              <a:rPr lang="fr-FR" sz="1000" baseline="0" dirty="0"/>
              <a:t> </a:t>
            </a:r>
            <a:r>
              <a:rPr lang="fr-FR" sz="1000" baseline="0" dirty="0" err="1"/>
              <a:t>which</a:t>
            </a:r>
            <a:r>
              <a:rPr lang="fr-FR" sz="1000" baseline="0" dirty="0"/>
              <a:t> </a:t>
            </a:r>
            <a:r>
              <a:rPr lang="fr-FR" sz="1000" baseline="0" dirty="0" err="1"/>
              <a:t>will</a:t>
            </a:r>
            <a:r>
              <a:rPr lang="fr-FR" sz="1000" baseline="0" dirty="0"/>
              <a:t> </a:t>
            </a:r>
            <a:r>
              <a:rPr lang="fr-FR" sz="1000" baseline="0" dirty="0" err="1"/>
              <a:t>be</a:t>
            </a:r>
            <a:r>
              <a:rPr lang="fr-FR" sz="1000" baseline="0" dirty="0"/>
              <a:t> able to </a:t>
            </a:r>
            <a:r>
              <a:rPr lang="fr-FR" sz="1000" baseline="0" dirty="0" err="1"/>
              <a:t>access</a:t>
            </a:r>
            <a:r>
              <a:rPr lang="fr-FR" sz="1000" baseline="0" dirty="0"/>
              <a:t> </a:t>
            </a:r>
            <a:r>
              <a:rPr lang="fr-FR" sz="1000" baseline="0" dirty="0" err="1"/>
              <a:t>it</a:t>
            </a:r>
            <a:r>
              <a:rPr lang="fr-FR" sz="1000" baseline="0" dirty="0"/>
              <a:t> and use the </a:t>
            </a:r>
            <a:r>
              <a:rPr lang="fr-FR" sz="1000" baseline="0" dirty="0" err="1"/>
              <a:t>funds</a:t>
            </a:r>
            <a:r>
              <a:rPr lang="fr-FR" sz="1000" baseline="0" dirty="0"/>
              <a:t>.</a:t>
            </a:r>
          </a:p>
          <a:p>
            <a:endParaRPr lang="fr-FR" sz="1000" baseline="0" dirty="0"/>
          </a:p>
          <a:p>
            <a:r>
              <a:rPr lang="fr-FR" sz="1000" baseline="0" dirty="0"/>
              <a:t>2. </a:t>
            </a:r>
            <a:r>
              <a:rPr lang="fr-FR" sz="1000" b="1" baseline="0" dirty="0"/>
              <a:t>Funds</a:t>
            </a:r>
            <a:r>
              <a:rPr lang="fr-FR" sz="1000" baseline="0" dirty="0"/>
              <a:t>: </a:t>
            </a:r>
            <a:r>
              <a:rPr lang="fr-FR" sz="1000" baseline="0" dirty="0" err="1"/>
              <a:t>Reside</a:t>
            </a:r>
            <a:r>
              <a:rPr lang="fr-FR" sz="1000" baseline="0" dirty="0"/>
              <a:t> </a:t>
            </a:r>
            <a:r>
              <a:rPr lang="fr-FR" sz="1000" baseline="0" dirty="0" err="1"/>
              <a:t>within</a:t>
            </a:r>
            <a:r>
              <a:rPr lang="fr-FR" sz="1000" baseline="0" dirty="0"/>
              <a:t> </a:t>
            </a:r>
            <a:r>
              <a:rPr lang="fr-FR" sz="1000" baseline="0" dirty="0" err="1"/>
              <a:t>Ledgers</a:t>
            </a:r>
            <a:r>
              <a:rPr lang="fr-FR" sz="1000" baseline="0" dirty="0"/>
              <a:t>, and </a:t>
            </a:r>
            <a:r>
              <a:rPr lang="fr-FR" sz="1000" baseline="0" dirty="0" err="1"/>
              <a:t>they</a:t>
            </a:r>
            <a:r>
              <a:rPr lang="fr-FR" sz="1000" baseline="0" dirty="0"/>
              <a:t> are </a:t>
            </a:r>
            <a:r>
              <a:rPr lang="fr-FR" sz="1000" baseline="0" dirty="0" err="1"/>
              <a:t>where</a:t>
            </a:r>
            <a:r>
              <a:rPr lang="fr-FR" sz="1000" baseline="0" dirty="0"/>
              <a:t> transactions are </a:t>
            </a:r>
            <a:r>
              <a:rPr lang="fr-FR" sz="1000" baseline="0" dirty="0" err="1"/>
              <a:t>performed</a:t>
            </a:r>
            <a:r>
              <a:rPr lang="fr-FR" sz="1000" baseline="0" dirty="0"/>
              <a:t>. There are </a:t>
            </a:r>
            <a:r>
              <a:rPr lang="fr-FR" sz="1000" baseline="0" dirty="0" err="1"/>
              <a:t>two</a:t>
            </a:r>
            <a:r>
              <a:rPr lang="fr-FR" sz="1000" baseline="0" dirty="0"/>
              <a:t> types of </a:t>
            </a:r>
            <a:r>
              <a:rPr lang="fr-FR" sz="1000" baseline="0" dirty="0" err="1"/>
              <a:t>funds</a:t>
            </a:r>
            <a:r>
              <a:rPr lang="fr-FR" sz="1000" baseline="0" dirty="0"/>
              <a:t>:</a:t>
            </a:r>
          </a:p>
          <a:p>
            <a:pPr marL="171450" indent="-171450">
              <a:buFont typeface="Arial" pitchFamily="34" charset="0"/>
              <a:buChar char="•"/>
            </a:pPr>
            <a:r>
              <a:rPr lang="fr-FR" sz="1000" baseline="0" dirty="0"/>
              <a:t>A </a:t>
            </a:r>
            <a:r>
              <a:rPr lang="fr-FR" sz="1000" b="1" baseline="0" dirty="0" err="1"/>
              <a:t>Summary</a:t>
            </a:r>
            <a:r>
              <a:rPr lang="fr-FR" sz="1000" b="1" baseline="0" dirty="0"/>
              <a:t> </a:t>
            </a:r>
            <a:r>
              <a:rPr lang="fr-FR" sz="1000" b="1" baseline="0" dirty="0" err="1"/>
              <a:t>fund</a:t>
            </a:r>
            <a:r>
              <a:rPr lang="fr-FR" sz="1000" b="1" baseline="0" dirty="0"/>
              <a:t> </a:t>
            </a:r>
            <a:r>
              <a:rPr lang="fr-FR" sz="1000" baseline="0" dirty="0" err="1"/>
              <a:t>is</a:t>
            </a:r>
            <a:r>
              <a:rPr lang="fr-FR" sz="1000" baseline="0" dirty="0"/>
              <a:t> not </a:t>
            </a:r>
            <a:r>
              <a:rPr lang="fr-FR" sz="1000" baseline="0" dirty="0" err="1"/>
              <a:t>used</a:t>
            </a:r>
            <a:r>
              <a:rPr lang="fr-FR" sz="1000" baseline="0" dirty="0"/>
              <a:t> for </a:t>
            </a:r>
            <a:r>
              <a:rPr lang="fr-FR" sz="1000" baseline="0" dirty="0" err="1"/>
              <a:t>ordering</a:t>
            </a:r>
            <a:r>
              <a:rPr lang="fr-FR" sz="1000" baseline="0" dirty="0"/>
              <a:t> or </a:t>
            </a:r>
            <a:r>
              <a:rPr lang="fr-FR" sz="1000" baseline="0" dirty="0" err="1"/>
              <a:t>invoicing</a:t>
            </a:r>
            <a:r>
              <a:rPr lang="fr-FR" sz="1000" baseline="0" dirty="0"/>
              <a:t>, but </a:t>
            </a:r>
            <a:r>
              <a:rPr lang="fr-FR" sz="1000" baseline="0" dirty="0" err="1"/>
              <a:t>instead</a:t>
            </a:r>
            <a:r>
              <a:rPr lang="fr-FR" sz="1000" baseline="0" dirty="0"/>
              <a:t> </a:t>
            </a:r>
            <a:r>
              <a:rPr lang="fr-FR" sz="1000" baseline="0" dirty="0" err="1"/>
              <a:t>used</a:t>
            </a:r>
            <a:r>
              <a:rPr lang="fr-FR" sz="1000" baseline="0" dirty="0"/>
              <a:t> to </a:t>
            </a:r>
            <a:r>
              <a:rPr lang="fr-FR" sz="1000" baseline="0" dirty="0" err="1"/>
              <a:t>provide</a:t>
            </a:r>
            <a:r>
              <a:rPr lang="fr-FR" sz="1000" baseline="0" dirty="0"/>
              <a:t> </a:t>
            </a:r>
            <a:r>
              <a:rPr lang="fr-FR" sz="1000" baseline="0" dirty="0" err="1"/>
              <a:t>reporting</a:t>
            </a:r>
            <a:r>
              <a:rPr lang="fr-FR" sz="1000" baseline="0" dirty="0"/>
              <a:t> on the </a:t>
            </a:r>
            <a:r>
              <a:rPr lang="fr-FR" sz="1000" baseline="0" dirty="0" err="1"/>
              <a:t>subordinate</a:t>
            </a:r>
            <a:r>
              <a:rPr lang="fr-FR" sz="1000" baseline="0" dirty="0"/>
              <a:t> </a:t>
            </a:r>
            <a:r>
              <a:rPr lang="fr-FR" sz="1000" baseline="0" dirty="0" err="1"/>
              <a:t>funds</a:t>
            </a:r>
            <a:r>
              <a:rPr lang="fr-FR" sz="1000" baseline="0" dirty="0"/>
              <a:t> </a:t>
            </a:r>
            <a:r>
              <a:rPr lang="fr-FR" sz="1000" baseline="0" dirty="0" err="1"/>
              <a:t>within</a:t>
            </a:r>
            <a:r>
              <a:rPr lang="fr-FR" sz="1000" baseline="0" dirty="0"/>
              <a:t> </a:t>
            </a:r>
            <a:r>
              <a:rPr lang="fr-FR" sz="1000" baseline="0" dirty="0" err="1"/>
              <a:t>it</a:t>
            </a:r>
            <a:r>
              <a:rPr lang="fr-FR" sz="1000" baseline="0" dirty="0"/>
              <a:t>. </a:t>
            </a:r>
            <a:r>
              <a:rPr lang="fr-FR" sz="1000" baseline="0" dirty="0" err="1"/>
              <a:t>Summary</a:t>
            </a:r>
            <a:r>
              <a:rPr lang="fr-FR" sz="1000" baseline="0" dirty="0"/>
              <a:t> </a:t>
            </a:r>
            <a:r>
              <a:rPr lang="fr-FR" sz="1000" baseline="0" dirty="0" err="1"/>
              <a:t>funds</a:t>
            </a:r>
            <a:r>
              <a:rPr lang="fr-FR" sz="1000" baseline="0" dirty="0"/>
              <a:t> are </a:t>
            </a:r>
            <a:r>
              <a:rPr lang="fr-FR" sz="1000" baseline="0" dirty="0" err="1"/>
              <a:t>optional</a:t>
            </a:r>
            <a:r>
              <a:rPr lang="fr-FR" sz="1000" baseline="0" dirty="0"/>
              <a:t>, and do not have </a:t>
            </a:r>
            <a:r>
              <a:rPr lang="fr-FR" sz="1000" baseline="0" dirty="0" err="1"/>
              <a:t>actual</a:t>
            </a:r>
            <a:r>
              <a:rPr lang="fr-FR" sz="1000" baseline="0" dirty="0"/>
              <a:t> allocations. </a:t>
            </a:r>
            <a:r>
              <a:rPr lang="fr-FR" sz="1000" baseline="0" dirty="0" err="1"/>
              <a:t>Instead</a:t>
            </a:r>
            <a:r>
              <a:rPr lang="fr-FR" sz="1000" baseline="0" dirty="0"/>
              <a:t>, </a:t>
            </a:r>
            <a:r>
              <a:rPr lang="fr-FR" sz="1000" baseline="0" dirty="0" err="1"/>
              <a:t>they</a:t>
            </a:r>
            <a:r>
              <a:rPr lang="fr-FR" sz="1000" baseline="0" dirty="0"/>
              <a:t> </a:t>
            </a:r>
            <a:r>
              <a:rPr lang="fr-FR" sz="1000" baseline="0" dirty="0" err="1"/>
              <a:t>contain</a:t>
            </a:r>
            <a:r>
              <a:rPr lang="fr-FR" sz="1000" baseline="0" dirty="0"/>
              <a:t> information about </a:t>
            </a:r>
            <a:r>
              <a:rPr lang="fr-FR" sz="1000" baseline="0" dirty="0" err="1"/>
              <a:t>allocated</a:t>
            </a:r>
            <a:r>
              <a:rPr lang="fr-FR" sz="1000" baseline="0" dirty="0"/>
              <a:t> </a:t>
            </a:r>
            <a:r>
              <a:rPr lang="fr-FR" sz="1000" baseline="0" dirty="0" err="1"/>
              <a:t>funds</a:t>
            </a:r>
            <a:r>
              <a:rPr lang="fr-FR" sz="1000" baseline="0" dirty="0"/>
              <a:t>. </a:t>
            </a:r>
            <a:r>
              <a:rPr lang="fr-FR" sz="1000" baseline="0" dirty="0" err="1"/>
              <a:t>They</a:t>
            </a:r>
            <a:r>
              <a:rPr lang="fr-FR" sz="1000" baseline="0" dirty="0"/>
              <a:t> are the parent, or </a:t>
            </a:r>
            <a:r>
              <a:rPr lang="fr-FR" sz="1000" baseline="0" dirty="0" err="1"/>
              <a:t>linked</a:t>
            </a:r>
            <a:r>
              <a:rPr lang="fr-FR" sz="1000" baseline="0" dirty="0"/>
              <a:t> to, to </a:t>
            </a:r>
            <a:r>
              <a:rPr lang="fr-FR" sz="1000" baseline="0" dirty="0" err="1"/>
              <a:t>allocated</a:t>
            </a:r>
            <a:r>
              <a:rPr lang="fr-FR" sz="1000" baseline="0" dirty="0"/>
              <a:t> </a:t>
            </a:r>
            <a:r>
              <a:rPr lang="fr-FR" sz="1000" baseline="0" dirty="0" err="1"/>
              <a:t>funds</a:t>
            </a:r>
            <a:r>
              <a:rPr lang="fr-FR" sz="1000" baseline="0" dirty="0"/>
              <a:t>.</a:t>
            </a:r>
          </a:p>
          <a:p>
            <a:pPr marL="171450" indent="-171450">
              <a:buFont typeface="Arial" pitchFamily="34" charset="0"/>
              <a:buChar char="•"/>
            </a:pPr>
            <a:r>
              <a:rPr lang="fr-FR" sz="1000" b="1" baseline="0" dirty="0" err="1"/>
              <a:t>Allocated</a:t>
            </a:r>
            <a:r>
              <a:rPr lang="fr-FR" sz="1000" b="1" baseline="0" dirty="0"/>
              <a:t> </a:t>
            </a:r>
            <a:r>
              <a:rPr lang="fr-FR" sz="1000" b="1" baseline="0" dirty="0" err="1"/>
              <a:t>funds</a:t>
            </a:r>
            <a:r>
              <a:rPr lang="fr-FR" sz="1000" b="1" baseline="0" dirty="0"/>
              <a:t> </a:t>
            </a:r>
            <a:r>
              <a:rPr lang="fr-FR" sz="1000" baseline="0" dirty="0"/>
              <a:t>are </a:t>
            </a:r>
            <a:r>
              <a:rPr lang="fr-FR" sz="1000" baseline="0" dirty="0" err="1"/>
              <a:t>where</a:t>
            </a:r>
            <a:r>
              <a:rPr lang="fr-FR" sz="1000" baseline="0" dirty="0"/>
              <a:t> the money </a:t>
            </a:r>
            <a:r>
              <a:rPr lang="fr-FR" sz="1000" baseline="0" dirty="0" err="1"/>
              <a:t>is</a:t>
            </a:r>
            <a:r>
              <a:rPr lang="fr-FR" sz="1000" baseline="0" dirty="0"/>
              <a:t>! </a:t>
            </a:r>
            <a:r>
              <a:rPr lang="fr-FR" sz="1000" baseline="0" dirty="0" err="1"/>
              <a:t>They</a:t>
            </a:r>
            <a:r>
              <a:rPr lang="fr-FR" sz="1000" baseline="0" dirty="0"/>
              <a:t> are </a:t>
            </a:r>
            <a:r>
              <a:rPr lang="fr-FR" sz="1000" baseline="0" dirty="0" err="1"/>
              <a:t>where</a:t>
            </a:r>
            <a:r>
              <a:rPr lang="fr-FR" sz="1000" baseline="0" dirty="0"/>
              <a:t> transactions are </a:t>
            </a:r>
            <a:r>
              <a:rPr lang="fr-FR" sz="1000" baseline="0" dirty="0" err="1"/>
              <a:t>performed</a:t>
            </a:r>
            <a:r>
              <a:rPr lang="fr-FR" sz="1000" baseline="0" dirty="0"/>
              <a:t> and </a:t>
            </a:r>
            <a:r>
              <a:rPr lang="fr-FR" sz="1000" baseline="0" dirty="0" err="1"/>
              <a:t>where</a:t>
            </a:r>
            <a:r>
              <a:rPr lang="fr-FR" sz="1000" baseline="0" dirty="0"/>
              <a:t> the real </a:t>
            </a:r>
            <a:r>
              <a:rPr lang="fr-FR" sz="1000" baseline="0" dirty="0" err="1"/>
              <a:t>work</a:t>
            </a:r>
            <a:r>
              <a:rPr lang="fr-FR" sz="1000" baseline="0" dirty="0"/>
              <a:t> </a:t>
            </a:r>
            <a:r>
              <a:rPr lang="fr-FR" sz="1000" baseline="0" dirty="0" err="1"/>
              <a:t>happens</a:t>
            </a:r>
            <a:r>
              <a:rPr lang="fr-FR" sz="1000" baseline="0" dirty="0"/>
              <a:t> to </a:t>
            </a:r>
            <a:r>
              <a:rPr lang="fr-FR" sz="1000" baseline="0" dirty="0" err="1"/>
              <a:t>order</a:t>
            </a:r>
            <a:r>
              <a:rPr lang="fr-FR" sz="1000" baseline="0" dirty="0"/>
              <a:t> and </a:t>
            </a:r>
            <a:r>
              <a:rPr lang="fr-FR" sz="1000" baseline="0" dirty="0" err="1"/>
              <a:t>purchase</a:t>
            </a:r>
            <a:r>
              <a:rPr lang="fr-FR" sz="1000" baseline="0" dirty="0"/>
              <a:t> items. </a:t>
            </a:r>
          </a:p>
          <a:p>
            <a:endParaRPr lang="fr-FR" sz="1000" baseline="0" dirty="0"/>
          </a:p>
          <a:p>
            <a:r>
              <a:rPr lang="fr-FR" sz="1000" baseline="0" dirty="0"/>
              <a:t>How the </a:t>
            </a:r>
            <a:r>
              <a:rPr lang="fr-FR" sz="1000" baseline="0" dirty="0" err="1"/>
              <a:t>ledgers</a:t>
            </a:r>
            <a:r>
              <a:rPr lang="fr-FR" sz="1000" baseline="0" dirty="0"/>
              <a:t> and </a:t>
            </a:r>
            <a:r>
              <a:rPr lang="fr-FR" sz="1000" baseline="0" dirty="0" err="1"/>
              <a:t>funds</a:t>
            </a:r>
            <a:r>
              <a:rPr lang="fr-FR" sz="1000" baseline="0" dirty="0"/>
              <a:t> are set up and </a:t>
            </a:r>
            <a:r>
              <a:rPr lang="fr-FR" sz="1000" baseline="0" dirty="0" err="1"/>
              <a:t>named</a:t>
            </a:r>
            <a:r>
              <a:rPr lang="fr-FR" sz="1000" baseline="0" dirty="0"/>
              <a:t> in Alma </a:t>
            </a:r>
            <a:r>
              <a:rPr lang="fr-FR" sz="1000" baseline="0" dirty="0" err="1"/>
              <a:t>is</a:t>
            </a:r>
            <a:r>
              <a:rPr lang="fr-FR" sz="1000" baseline="0" dirty="0"/>
              <a:t> </a:t>
            </a:r>
            <a:r>
              <a:rPr lang="fr-FR" sz="1000" baseline="0" dirty="0" err="1"/>
              <a:t>decided</a:t>
            </a:r>
            <a:r>
              <a:rPr lang="fr-FR" sz="1000" baseline="0" dirty="0"/>
              <a:t> by </a:t>
            </a:r>
            <a:r>
              <a:rPr lang="fr-FR" sz="1000" baseline="0" dirty="0" err="1"/>
              <a:t>your</a:t>
            </a:r>
            <a:r>
              <a:rPr lang="fr-FR" sz="1000" baseline="0" dirty="0"/>
              <a:t> institution, </a:t>
            </a:r>
            <a:r>
              <a:rPr lang="fr-FR" sz="1000" baseline="0" dirty="0" err="1"/>
              <a:t>depending</a:t>
            </a:r>
            <a:r>
              <a:rPr lang="fr-FR" sz="1000" baseline="0" dirty="0"/>
              <a:t> on </a:t>
            </a:r>
            <a:r>
              <a:rPr lang="fr-FR" sz="1000" baseline="0" dirty="0" err="1"/>
              <a:t>your</a:t>
            </a:r>
            <a:r>
              <a:rPr lang="fr-FR" sz="1000" baseline="0" dirty="0"/>
              <a:t> situation. This </a:t>
            </a:r>
            <a:r>
              <a:rPr lang="fr-FR" sz="1000" baseline="0" dirty="0" err="1"/>
              <a:t>is</a:t>
            </a:r>
            <a:r>
              <a:rPr lang="fr-FR" sz="1000" baseline="0" dirty="0"/>
              <a:t> one </a:t>
            </a:r>
            <a:r>
              <a:rPr lang="fr-FR" sz="1000" baseline="0" dirty="0" err="1"/>
              <a:t>example</a:t>
            </a:r>
            <a:r>
              <a:rPr lang="fr-FR" sz="1000" baseline="0" dirty="0"/>
              <a:t> of how </a:t>
            </a:r>
            <a:r>
              <a:rPr lang="fr-FR" sz="1000" baseline="0" dirty="0" err="1"/>
              <a:t>they</a:t>
            </a:r>
            <a:r>
              <a:rPr lang="fr-FR" sz="1000" baseline="0" dirty="0"/>
              <a:t> </a:t>
            </a:r>
            <a:r>
              <a:rPr lang="fr-FR" sz="1000" baseline="0" dirty="0" err="1"/>
              <a:t>could</a:t>
            </a:r>
            <a:r>
              <a:rPr lang="fr-FR" sz="1000" baseline="0" dirty="0"/>
              <a:t> </a:t>
            </a:r>
            <a:r>
              <a:rPr lang="fr-FR" sz="1000" baseline="0" dirty="0" err="1"/>
              <a:t>be</a:t>
            </a:r>
            <a:r>
              <a:rPr lang="fr-FR" sz="1000" baseline="0" dirty="0"/>
              <a:t> </a:t>
            </a:r>
            <a:r>
              <a:rPr lang="fr-FR" sz="1000" baseline="0" dirty="0" err="1"/>
              <a:t>set-up</a:t>
            </a:r>
            <a:r>
              <a:rPr lang="fr-FR" sz="1000" baseline="0" dirty="0"/>
              <a:t>:</a:t>
            </a:r>
          </a:p>
          <a:p>
            <a:pPr marL="171450" indent="-171450">
              <a:buFont typeface="Arial" pitchFamily="34" charset="0"/>
              <a:buChar char="•"/>
            </a:pPr>
            <a:r>
              <a:rPr lang="fr-FR" sz="1000" baseline="0" dirty="0" err="1"/>
              <a:t>We</a:t>
            </a:r>
            <a:r>
              <a:rPr lang="fr-FR" sz="1000" baseline="0" dirty="0"/>
              <a:t> have a </a:t>
            </a:r>
            <a:r>
              <a:rPr lang="fr-FR" sz="1000" baseline="0" dirty="0" err="1"/>
              <a:t>ledger</a:t>
            </a:r>
            <a:r>
              <a:rPr lang="fr-FR" sz="1000" baseline="0" dirty="0"/>
              <a:t> </a:t>
            </a:r>
            <a:r>
              <a:rPr lang="fr-FR" sz="1000" baseline="0" dirty="0" err="1"/>
              <a:t>called</a:t>
            </a:r>
            <a:r>
              <a:rPr lang="fr-FR" sz="1000" baseline="0" dirty="0"/>
              <a:t> Science and </a:t>
            </a:r>
            <a:r>
              <a:rPr lang="fr-FR" sz="1000" baseline="0" dirty="0" err="1"/>
              <a:t>Technology</a:t>
            </a:r>
            <a:r>
              <a:rPr lang="fr-FR" sz="1000" baseline="0" dirty="0"/>
              <a:t>.</a:t>
            </a:r>
          </a:p>
          <a:p>
            <a:pPr marL="171450" indent="-171450">
              <a:buFont typeface="Arial" pitchFamily="34" charset="0"/>
              <a:buChar char="•"/>
            </a:pPr>
            <a:r>
              <a:rPr lang="fr-FR" sz="1000" baseline="0" dirty="0" err="1"/>
              <a:t>Within</a:t>
            </a:r>
            <a:r>
              <a:rPr lang="fr-FR" sz="1000" baseline="0" dirty="0"/>
              <a:t> </a:t>
            </a:r>
            <a:r>
              <a:rPr lang="fr-FR" sz="1000" baseline="0" dirty="0" err="1"/>
              <a:t>that</a:t>
            </a:r>
            <a:r>
              <a:rPr lang="fr-FR" sz="1000" baseline="0" dirty="0"/>
              <a:t> </a:t>
            </a:r>
            <a:r>
              <a:rPr lang="fr-FR" sz="1000" baseline="0" dirty="0" err="1"/>
              <a:t>ledger</a:t>
            </a:r>
            <a:r>
              <a:rPr lang="fr-FR" sz="1000" baseline="0" dirty="0"/>
              <a:t>, </a:t>
            </a:r>
            <a:r>
              <a:rPr lang="fr-FR" sz="1000" baseline="0" dirty="0" err="1"/>
              <a:t>there</a:t>
            </a:r>
            <a:r>
              <a:rPr lang="fr-FR" sz="1000" baseline="0" dirty="0"/>
              <a:t> are </a:t>
            </a:r>
            <a:r>
              <a:rPr lang="fr-FR" sz="1000" baseline="0" dirty="0" err="1"/>
              <a:t>funds</a:t>
            </a:r>
            <a:r>
              <a:rPr lang="fr-FR" sz="1000" baseline="0" dirty="0"/>
              <a:t>.</a:t>
            </a:r>
          </a:p>
          <a:p>
            <a:pPr marL="628650" lvl="1" indent="-171450">
              <a:buFont typeface="Arial" pitchFamily="34" charset="0"/>
              <a:buChar char="•"/>
            </a:pPr>
            <a:r>
              <a:rPr lang="fr-FR" sz="1000" baseline="0" dirty="0" err="1"/>
              <a:t>We</a:t>
            </a:r>
            <a:r>
              <a:rPr lang="fr-FR" sz="1000" baseline="0" dirty="0"/>
              <a:t> have 1 </a:t>
            </a:r>
            <a:r>
              <a:rPr lang="fr-FR" sz="1000" baseline="0" dirty="0" err="1"/>
              <a:t>summary</a:t>
            </a:r>
            <a:r>
              <a:rPr lang="fr-FR" sz="1000" baseline="0" dirty="0"/>
              <a:t> </a:t>
            </a:r>
            <a:r>
              <a:rPr lang="fr-FR" sz="1000" baseline="0" dirty="0" err="1"/>
              <a:t>fund</a:t>
            </a:r>
            <a:r>
              <a:rPr lang="fr-FR" sz="1000" baseline="0" dirty="0"/>
              <a:t> </a:t>
            </a:r>
            <a:r>
              <a:rPr lang="fr-FR" sz="1000" baseline="0" dirty="0" err="1"/>
              <a:t>called</a:t>
            </a:r>
            <a:r>
              <a:rPr lang="fr-FR" sz="1000" baseline="0" dirty="0"/>
              <a:t> </a:t>
            </a:r>
            <a:r>
              <a:rPr lang="fr-FR" sz="1000" baseline="0" dirty="0" err="1"/>
              <a:t>Electronic</a:t>
            </a:r>
            <a:r>
              <a:rPr lang="fr-FR" sz="1000" baseline="0" dirty="0"/>
              <a:t> </a:t>
            </a:r>
            <a:r>
              <a:rPr lang="fr-FR" sz="1000" baseline="0" dirty="0" err="1"/>
              <a:t>Resources</a:t>
            </a:r>
            <a:r>
              <a:rPr lang="fr-FR" sz="1000" baseline="0" dirty="0"/>
              <a:t>.</a:t>
            </a:r>
          </a:p>
          <a:p>
            <a:pPr marL="628650" lvl="1" indent="-171450">
              <a:buFont typeface="Arial" pitchFamily="34" charset="0"/>
              <a:buChar char="•"/>
            </a:pPr>
            <a:r>
              <a:rPr lang="fr-FR" sz="1000" baseline="0" dirty="0"/>
              <a:t>The </a:t>
            </a:r>
            <a:r>
              <a:rPr lang="fr-FR" sz="1000" baseline="0" dirty="0" err="1"/>
              <a:t>allocated</a:t>
            </a:r>
            <a:r>
              <a:rPr lang="fr-FR" sz="1000" baseline="0" dirty="0"/>
              <a:t> </a:t>
            </a:r>
            <a:r>
              <a:rPr lang="fr-FR" sz="1000" baseline="0" dirty="0" err="1"/>
              <a:t>funds</a:t>
            </a:r>
            <a:r>
              <a:rPr lang="fr-FR" sz="1000" baseline="0" dirty="0"/>
              <a:t> </a:t>
            </a:r>
            <a:r>
              <a:rPr lang="fr-FR" sz="1000" baseline="0" dirty="0" err="1"/>
              <a:t>that</a:t>
            </a:r>
            <a:r>
              <a:rPr lang="fr-FR" sz="1000" baseline="0" dirty="0"/>
              <a:t> roll </a:t>
            </a:r>
            <a:r>
              <a:rPr lang="fr-FR" sz="1000" baseline="0" dirty="0" err="1"/>
              <a:t>into</a:t>
            </a:r>
            <a:r>
              <a:rPr lang="fr-FR" sz="1000" baseline="0" dirty="0"/>
              <a:t> </a:t>
            </a:r>
            <a:r>
              <a:rPr lang="fr-FR" sz="1000" baseline="0" dirty="0" err="1"/>
              <a:t>that</a:t>
            </a:r>
            <a:r>
              <a:rPr lang="fr-FR" sz="1000" baseline="0" dirty="0"/>
              <a:t> </a:t>
            </a:r>
            <a:r>
              <a:rPr lang="fr-FR" sz="1000" baseline="0" dirty="0" err="1"/>
              <a:t>Summary</a:t>
            </a:r>
            <a:r>
              <a:rPr lang="fr-FR" sz="1000" baseline="0" dirty="0"/>
              <a:t> </a:t>
            </a:r>
            <a:r>
              <a:rPr lang="fr-FR" sz="1000" baseline="0" dirty="0" err="1"/>
              <a:t>fund</a:t>
            </a:r>
            <a:r>
              <a:rPr lang="fr-FR" sz="1000" baseline="0" dirty="0"/>
              <a:t> for </a:t>
            </a:r>
            <a:r>
              <a:rPr lang="fr-FR" sz="1000" baseline="0" dirty="0" err="1"/>
              <a:t>reporting</a:t>
            </a:r>
            <a:r>
              <a:rPr lang="fr-FR" sz="1000" baseline="0" dirty="0"/>
              <a:t> </a:t>
            </a:r>
            <a:r>
              <a:rPr lang="fr-FR" sz="1000" baseline="0" dirty="0" err="1"/>
              <a:t>purposes</a:t>
            </a:r>
            <a:r>
              <a:rPr lang="fr-FR" sz="1000" baseline="0" dirty="0"/>
              <a:t> are:</a:t>
            </a:r>
          </a:p>
          <a:p>
            <a:pPr marL="1085850" lvl="2" indent="-171450">
              <a:buFont typeface="Arial" pitchFamily="34" charset="0"/>
              <a:buChar char="•"/>
            </a:pPr>
            <a:r>
              <a:rPr lang="fr-FR" sz="1000" baseline="0" dirty="0" err="1"/>
              <a:t>Allocated</a:t>
            </a:r>
            <a:r>
              <a:rPr lang="fr-FR" sz="1000" baseline="0" dirty="0"/>
              <a:t> </a:t>
            </a:r>
            <a:r>
              <a:rPr lang="fr-FR" sz="1000" baseline="0" dirty="0" err="1"/>
              <a:t>fund</a:t>
            </a:r>
            <a:r>
              <a:rPr lang="fr-FR" sz="1000" baseline="0" dirty="0"/>
              <a:t>: </a:t>
            </a:r>
            <a:r>
              <a:rPr lang="fr-FR" sz="1000" baseline="0" dirty="0" err="1"/>
              <a:t>Biology</a:t>
            </a:r>
            <a:endParaRPr lang="fr-FR" sz="1000" baseline="0" dirty="0"/>
          </a:p>
          <a:p>
            <a:pPr marL="1085850" lvl="2" indent="-171450">
              <a:buFont typeface="Arial" pitchFamily="34" charset="0"/>
              <a:buChar char="•"/>
            </a:pPr>
            <a:r>
              <a:rPr lang="fr-FR" sz="1000" baseline="0" dirty="0" err="1"/>
              <a:t>Allocated</a:t>
            </a:r>
            <a:r>
              <a:rPr lang="fr-FR" sz="1000" baseline="0" dirty="0"/>
              <a:t> </a:t>
            </a:r>
            <a:r>
              <a:rPr lang="fr-FR" sz="1000" baseline="0" dirty="0" err="1"/>
              <a:t>fund</a:t>
            </a:r>
            <a:r>
              <a:rPr lang="fr-FR" sz="1000" baseline="0" dirty="0"/>
              <a:t>: Chemistry</a:t>
            </a:r>
          </a:p>
          <a:p>
            <a:pPr marL="171123" indent="-171123">
              <a:buFontTx/>
              <a:buChar char="-"/>
            </a:pPr>
            <a:endParaRPr lang="fr-FR" sz="1000" baseline="0" dirty="0"/>
          </a:p>
          <a:p>
            <a:r>
              <a:rPr lang="en-US" sz="1000" dirty="0"/>
              <a:t>Perhaps</a:t>
            </a:r>
            <a:r>
              <a:rPr lang="en-US" sz="1000" baseline="0" dirty="0"/>
              <a:t> we </a:t>
            </a:r>
            <a:r>
              <a:rPr lang="en-US" sz="1000" dirty="0"/>
              <a:t>have another Summary fund within the Ledger</a:t>
            </a:r>
            <a:r>
              <a:rPr lang="en-US" sz="1000" baseline="0" dirty="0"/>
              <a:t> </a:t>
            </a:r>
            <a:r>
              <a:rPr lang="en-US" sz="1000" dirty="0"/>
              <a:t>called Monographs with allocated</a:t>
            </a:r>
            <a:r>
              <a:rPr lang="en-US" sz="1000" baseline="0" dirty="0"/>
              <a:t> funds for the Science departments rolled into that.  </a:t>
            </a:r>
            <a:r>
              <a:rPr lang="en-US" sz="1000" dirty="0"/>
              <a:t>Or we could just have several</a:t>
            </a:r>
            <a:r>
              <a:rPr lang="en-US" sz="1000" baseline="0" dirty="0"/>
              <a:t> ledgers and allocated funds with no summary funds – since summary funds are optional. </a:t>
            </a:r>
            <a:r>
              <a:rPr lang="en-US" sz="1000" dirty="0"/>
              <a:t>Again, this</a:t>
            </a:r>
            <a:r>
              <a:rPr lang="en-US" sz="1000" baseline="0" dirty="0"/>
              <a:t> will all depend on your institution’s situation.</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330713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that we know the</a:t>
            </a:r>
            <a:r>
              <a:rPr lang="en-US" sz="1100" baseline="0" dirty="0"/>
              <a:t> terms associated with fund management, let’s take a look at ledgers and funds in Alma.</a:t>
            </a:r>
          </a:p>
          <a:p>
            <a:r>
              <a:rPr lang="en-US" sz="1100" baseline="0" dirty="0"/>
              <a:t>To do this, we use the Funds and Ledgers link in the Alma Acquisitions menu. The Funds and Ledgers screen will display.</a:t>
            </a:r>
            <a:endParaRPr lang="en-US" sz="1100" dirty="0"/>
          </a:p>
          <a:p>
            <a:endParaRPr lang="en-US" sz="1100" dirty="0"/>
          </a:p>
          <a:p>
            <a:r>
              <a:rPr lang="en-US" sz="1100" dirty="0"/>
              <a:t>At the Funds and Ledgers screen, we see</a:t>
            </a:r>
            <a:r>
              <a:rPr lang="en-US" sz="1100" baseline="0" dirty="0"/>
              <a:t> </a:t>
            </a:r>
            <a:r>
              <a:rPr lang="en-US" sz="1100" dirty="0"/>
              <a:t>the list of funds and ledgers together on one screen,</a:t>
            </a:r>
            <a:r>
              <a:rPr lang="en-US" sz="1100" baseline="0" dirty="0"/>
              <a:t> plus the ability to navigate to the next pages of funds and ledgers. You will </a:t>
            </a:r>
            <a:r>
              <a:rPr lang="en-US" sz="1100" dirty="0"/>
              <a:t>see a Find option in the upper right corner to locate specific funds and ledgers based on search criteria.</a:t>
            </a:r>
          </a:p>
          <a:p>
            <a:r>
              <a:rPr lang="en-US" sz="1100" dirty="0"/>
              <a:t>Facets are on the left side for filtering the list of funds/ledgers by:</a:t>
            </a:r>
          </a:p>
          <a:p>
            <a:pPr marL="171450" indent="-171450">
              <a:buFont typeface="Arial" pitchFamily="34" charset="0"/>
              <a:buChar char="•"/>
            </a:pPr>
            <a:r>
              <a:rPr lang="en-US" sz="1100" dirty="0"/>
              <a:t>Status (Active – where they</a:t>
            </a:r>
            <a:r>
              <a:rPr lang="en-US" sz="1100" baseline="0" dirty="0"/>
              <a:t> can be used for PO lines and invoices</a:t>
            </a:r>
            <a:r>
              <a:rPr lang="en-US" sz="1100" dirty="0"/>
              <a:t>, Inactive or Draft), </a:t>
            </a:r>
          </a:p>
          <a:p>
            <a:pPr marL="171450" indent="-171450">
              <a:buFont typeface="Arial" pitchFamily="34" charset="0"/>
              <a:buChar char="•"/>
            </a:pPr>
            <a:r>
              <a:rPr lang="en-US" sz="1100" dirty="0"/>
              <a:t>Type (Ledger, Allocated fund, or</a:t>
            </a:r>
            <a:r>
              <a:rPr lang="en-US" sz="1100" baseline="0" dirty="0"/>
              <a:t> </a:t>
            </a:r>
            <a:r>
              <a:rPr lang="en-US" sz="1100" dirty="0"/>
              <a:t>Summary fund)</a:t>
            </a:r>
          </a:p>
          <a:p>
            <a:pPr marL="171450" indent="-171450">
              <a:buFont typeface="Arial" pitchFamily="34" charset="0"/>
              <a:buChar char="•"/>
            </a:pPr>
            <a:r>
              <a:rPr lang="en-US" sz="1100" dirty="0"/>
              <a:t>Fiscal period</a:t>
            </a:r>
          </a:p>
          <a:p>
            <a:pPr marL="171450" indent="-171450">
              <a:buFont typeface="Arial" pitchFamily="34" charset="0"/>
              <a:buChar char="•"/>
            </a:pPr>
            <a:r>
              <a:rPr lang="en-US" sz="1100" dirty="0"/>
              <a:t>Ledger name</a:t>
            </a:r>
          </a:p>
          <a:p>
            <a:pPr marL="171450" indent="-171450">
              <a:buFont typeface="Arial" pitchFamily="34" charset="0"/>
              <a:buChar char="•"/>
            </a:pPr>
            <a:r>
              <a:rPr lang="en-US" sz="1100" dirty="0"/>
              <a:t>Library for which the ledger or funds can be used</a:t>
            </a:r>
          </a:p>
          <a:p>
            <a:endParaRPr lang="fr-FR" sz="1100" dirty="0"/>
          </a:p>
          <a:p>
            <a:r>
              <a:rPr lang="fr-FR" sz="1100" dirty="0"/>
              <a:t>For </a:t>
            </a:r>
            <a:r>
              <a:rPr lang="fr-FR" sz="1100" dirty="0" err="1"/>
              <a:t>each</a:t>
            </a:r>
            <a:r>
              <a:rPr lang="fr-FR" sz="1100" dirty="0"/>
              <a:t> </a:t>
            </a:r>
            <a:r>
              <a:rPr lang="fr-FR" sz="1100" dirty="0" err="1"/>
              <a:t>fund</a:t>
            </a:r>
            <a:r>
              <a:rPr lang="fr-FR" sz="1100" dirty="0"/>
              <a:t> </a:t>
            </a:r>
            <a:r>
              <a:rPr lang="fr-FR" sz="1100" dirty="0" err="1"/>
              <a:t>that</a:t>
            </a:r>
            <a:r>
              <a:rPr lang="fr-FR" sz="1100" baseline="0" dirty="0"/>
              <a:t> </a:t>
            </a:r>
            <a:r>
              <a:rPr lang="fr-FR" sz="1100" baseline="0" dirty="0" err="1"/>
              <a:t>is</a:t>
            </a:r>
            <a:r>
              <a:rPr lang="fr-FR" sz="1100" dirty="0"/>
              <a:t> in the </a:t>
            </a:r>
            <a:r>
              <a:rPr lang="fr-FR" sz="1100" dirty="0" err="1"/>
              <a:t>list</a:t>
            </a:r>
            <a:r>
              <a:rPr lang="fr-FR" sz="1100" dirty="0"/>
              <a:t>, </a:t>
            </a:r>
            <a:r>
              <a:rPr lang="fr-FR" sz="1100" dirty="0" err="1"/>
              <a:t>you</a:t>
            </a:r>
            <a:r>
              <a:rPr lang="fr-FR" sz="1100" baseline="0" dirty="0"/>
              <a:t> </a:t>
            </a:r>
            <a:r>
              <a:rPr lang="fr-FR" sz="1100" baseline="0" dirty="0" err="1"/>
              <a:t>will</a:t>
            </a:r>
            <a:r>
              <a:rPr lang="fr-FR" sz="1100" dirty="0"/>
              <a:t> </a:t>
            </a:r>
            <a:r>
              <a:rPr lang="fr-FR" sz="1100" dirty="0" err="1"/>
              <a:t>see</a:t>
            </a:r>
            <a:r>
              <a:rPr lang="fr-FR" sz="1100" dirty="0"/>
              <a:t> </a:t>
            </a:r>
            <a:r>
              <a:rPr lang="fr-FR" sz="1100" dirty="0" err="1"/>
              <a:t>details</a:t>
            </a:r>
            <a:r>
              <a:rPr lang="fr-FR" sz="1100" dirty="0"/>
              <a:t> about balance information as </a:t>
            </a:r>
            <a:r>
              <a:rPr lang="fr-FR" sz="1100" dirty="0" err="1"/>
              <a:t>well</a:t>
            </a:r>
            <a:r>
              <a:rPr lang="fr-FR" sz="1100" dirty="0"/>
              <a:t> as actions to manage the </a:t>
            </a:r>
            <a:r>
              <a:rPr lang="fr-FR" sz="1100" dirty="0" err="1"/>
              <a:t>fund</a:t>
            </a:r>
            <a:r>
              <a:rPr lang="fr-FR" sz="1100" dirty="0"/>
              <a:t>.</a:t>
            </a:r>
            <a:endParaRPr lang="en-US" sz="11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100" dirty="0"/>
              <a:t>Lastly, you</a:t>
            </a:r>
            <a:r>
              <a:rPr lang="en-US" sz="1100" baseline="0" dirty="0"/>
              <a:t> will</a:t>
            </a:r>
            <a:r>
              <a:rPr lang="en-US" sz="1100" dirty="0"/>
              <a:t> see an </a:t>
            </a:r>
            <a:r>
              <a:rPr lang="fr-FR" sz="1100" b="1" dirty="0" err="1"/>
              <a:t>Add</a:t>
            </a:r>
            <a:r>
              <a:rPr lang="fr-FR" sz="1100" b="1" dirty="0"/>
              <a:t> </a:t>
            </a:r>
            <a:r>
              <a:rPr lang="fr-FR" sz="1100" b="1" dirty="0" err="1"/>
              <a:t>Ledger</a:t>
            </a:r>
            <a:r>
              <a:rPr lang="fr-FR" sz="1100" dirty="0"/>
              <a:t> </a:t>
            </a:r>
            <a:r>
              <a:rPr lang="fr-FR" sz="1100" dirty="0" err="1"/>
              <a:t>button</a:t>
            </a:r>
            <a:r>
              <a:rPr lang="fr-FR" sz="1100" dirty="0"/>
              <a:t> to </a:t>
            </a:r>
            <a:r>
              <a:rPr lang="fr-FR" sz="1100" dirty="0" err="1"/>
              <a:t>create</a:t>
            </a:r>
            <a:r>
              <a:rPr lang="fr-FR" sz="1100" dirty="0"/>
              <a:t> a new </a:t>
            </a:r>
            <a:r>
              <a:rPr lang="fr-FR" sz="1100" dirty="0" err="1"/>
              <a:t>ledger</a:t>
            </a:r>
            <a:r>
              <a:rPr lang="fr-FR" sz="1100" dirty="0"/>
              <a:t> and </a:t>
            </a:r>
            <a:r>
              <a:rPr lang="fr-FR" sz="1100" dirty="0" err="1"/>
              <a:t>add</a:t>
            </a:r>
            <a:r>
              <a:rPr lang="fr-FR" sz="1100" baseline="0" dirty="0"/>
              <a:t> </a:t>
            </a:r>
            <a:r>
              <a:rPr lang="fr-FR" sz="1100" baseline="0" dirty="0" err="1"/>
              <a:t>funds</a:t>
            </a:r>
            <a:r>
              <a:rPr lang="fr-FR" sz="1100" baseline="0" dirty="0"/>
              <a:t> to </a:t>
            </a:r>
            <a:r>
              <a:rPr lang="fr-FR" sz="1100" baseline="0" dirty="0" err="1"/>
              <a:t>it</a:t>
            </a:r>
            <a:r>
              <a:rPr lang="fr-FR" sz="1100" baseline="0" dirty="0"/>
              <a:t>. </a:t>
            </a:r>
            <a:r>
              <a:rPr lang="fr-FR" sz="1100" baseline="0" dirty="0" err="1"/>
              <a:t>We</a:t>
            </a:r>
            <a:r>
              <a:rPr lang="fr-FR" sz="1100" baseline="0" dirty="0"/>
              <a:t> </a:t>
            </a:r>
            <a:r>
              <a:rPr lang="fr-FR" sz="1100" baseline="0" dirty="0" err="1"/>
              <a:t>will</a:t>
            </a:r>
            <a:r>
              <a:rPr lang="fr-FR" sz="1100" baseline="0" dirty="0"/>
              <a:t> talk about </a:t>
            </a:r>
            <a:r>
              <a:rPr lang="fr-FR" sz="1100" baseline="0" dirty="0" err="1"/>
              <a:t>that</a:t>
            </a:r>
            <a:r>
              <a:rPr lang="fr-FR" sz="1100" baseline="0" dirty="0"/>
              <a:t> </a:t>
            </a:r>
            <a:r>
              <a:rPr lang="fr-FR" sz="1100" baseline="0" dirty="0" err="1"/>
              <a:t>shortly</a:t>
            </a:r>
            <a:r>
              <a:rPr lang="fr-FR" sz="1100" baseline="0" dirty="0"/>
              <a:t>.</a:t>
            </a:r>
            <a:endParaRPr lang="en-US" sz="1100" dirty="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10233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a:t>
            </a:r>
            <a:r>
              <a:rPr lang="en-US" sz="1000" baseline="0" dirty="0"/>
              <a:t> will</a:t>
            </a:r>
            <a:r>
              <a:rPr lang="en-US" sz="1000" dirty="0"/>
              <a:t> see E:</a:t>
            </a:r>
            <a:r>
              <a:rPr lang="en-US" sz="1000" baseline="0" dirty="0"/>
              <a:t> </a:t>
            </a:r>
            <a:r>
              <a:rPr lang="en-US" sz="1000" dirty="0"/>
              <a:t>Humanities allocated</a:t>
            </a:r>
            <a:r>
              <a:rPr lang="en-US" sz="1000" baseline="0" dirty="0"/>
              <a:t> </a:t>
            </a:r>
            <a:r>
              <a:rPr lang="en-US" sz="1000" dirty="0"/>
              <a:t>fund details displayed</a:t>
            </a:r>
            <a:r>
              <a:rPr lang="en-US" sz="1000" baseline="0" dirty="0"/>
              <a:t> </a:t>
            </a:r>
            <a:r>
              <a:rPr lang="en-US" sz="1000" dirty="0"/>
              <a:t>in four tabs.</a:t>
            </a:r>
            <a:r>
              <a:rPr lang="en-US" sz="1000" baseline="0" dirty="0"/>
              <a:t> Remember, we are looking at an Allocated fund now.</a:t>
            </a:r>
          </a:p>
          <a:p>
            <a:endParaRPr lang="en-US" sz="1000" dirty="0"/>
          </a:p>
          <a:p>
            <a:pPr marL="228165" indent="-228165">
              <a:buAutoNum type="arabicPeriod"/>
            </a:pPr>
            <a:r>
              <a:rPr lang="en-US" sz="1000" dirty="0"/>
              <a:t>Summary tab: Very similar to the Ledger</a:t>
            </a:r>
            <a:r>
              <a:rPr lang="en-US" sz="1000" baseline="0" dirty="0"/>
              <a:t> and Summary Fund, we see:</a:t>
            </a:r>
            <a:endParaRPr lang="en-US" sz="1000" dirty="0"/>
          </a:p>
          <a:p>
            <a:pPr marL="403830" lvl="1" indent="-171707">
              <a:buFont typeface="Arial" pitchFamily="34" charset="0"/>
              <a:buChar char="•"/>
            </a:pPr>
            <a:r>
              <a:rPr lang="en-US" sz="1000" dirty="0"/>
              <a:t>mandatory fund/ledger information: Name and Code (code cannot be changed once created) + fiscal period dates</a:t>
            </a:r>
          </a:p>
          <a:p>
            <a:pPr marL="403830" lvl="1" indent="-171707">
              <a:buFont typeface="Arial" pitchFamily="34" charset="0"/>
              <a:buChar char="•"/>
            </a:pPr>
            <a:r>
              <a:rPr lang="en-US" sz="1000" dirty="0"/>
              <a:t>fund balance: expended, encumbered, allocated</a:t>
            </a:r>
          </a:p>
          <a:p>
            <a:pPr marL="403830" lvl="1" indent="-171707">
              <a:buFont typeface="Arial" pitchFamily="34" charset="0"/>
              <a:buChar char="•"/>
            </a:pPr>
            <a:r>
              <a:rPr lang="en-US" sz="1000" dirty="0"/>
              <a:t>rules: at the bottom of the page (will be discussed shortly</a:t>
            </a:r>
            <a:r>
              <a:rPr lang="en-US" sz="1000" baseline="0" dirty="0"/>
              <a:t>)</a:t>
            </a:r>
            <a:endParaRPr lang="en-US" sz="1000" dirty="0"/>
          </a:p>
          <a:p>
            <a:r>
              <a:rPr lang="en-US" sz="1000" dirty="0"/>
              <a:t> </a:t>
            </a:r>
          </a:p>
          <a:p>
            <a:r>
              <a:rPr lang="en-US" sz="1000" dirty="0"/>
              <a:t>2.  The Transactions details tab</a:t>
            </a:r>
            <a:r>
              <a:rPr lang="en-US" sz="1000" baseline="0" dirty="0"/>
              <a:t> </a:t>
            </a:r>
            <a:r>
              <a:rPr lang="en-US" sz="1000" dirty="0"/>
              <a:t>will only appear if the displayed fund is an Allocated</a:t>
            </a:r>
            <a:r>
              <a:rPr lang="en-US" sz="1000" baseline="0" dirty="0"/>
              <a:t> Fund</a:t>
            </a:r>
            <a:r>
              <a:rPr lang="en-US" sz="1000" dirty="0"/>
              <a:t>. This is the big</a:t>
            </a:r>
            <a:r>
              <a:rPr lang="en-US" sz="1000" baseline="0" dirty="0"/>
              <a:t> </a:t>
            </a:r>
            <a:r>
              <a:rPr lang="en-US" sz="1000" dirty="0"/>
              <a:t>difference</a:t>
            </a:r>
            <a:r>
              <a:rPr lang="en-US" sz="1000" baseline="0" dirty="0"/>
              <a:t> between Allocated fund records, and Ledger and Summary fund records. Allocated funds are where the money is; where the ‘real’ work happens, meaning transactions – so that’s why we see the Transactions tab.</a:t>
            </a:r>
            <a:endParaRPr lang="en-US" sz="1000" dirty="0"/>
          </a:p>
          <a:p>
            <a:pPr marL="403830" lvl="1" indent="-171707">
              <a:buFont typeface="Arial" pitchFamily="34" charset="0"/>
              <a:buChar char="•"/>
            </a:pPr>
            <a:r>
              <a:rPr lang="en-US" sz="1000" dirty="0"/>
              <a:t>We see the list of transactions (encumbrances, disencumbrances, expenditures, allocations) associated with</a:t>
            </a:r>
            <a:r>
              <a:rPr lang="en-US" sz="1000" baseline="0" dirty="0"/>
              <a:t> </a:t>
            </a:r>
            <a:r>
              <a:rPr lang="en-US" sz="1000" dirty="0"/>
              <a:t>this fund</a:t>
            </a:r>
          </a:p>
          <a:p>
            <a:pPr marL="403830" lvl="1" indent="-171707" defTabSz="912658">
              <a:buFont typeface="Arial" pitchFamily="34" charset="0"/>
              <a:buChar char="•"/>
              <a:defRPr/>
            </a:pPr>
            <a:r>
              <a:rPr lang="en-US" sz="1000" dirty="0"/>
              <a:t>There’s a Find search box to filter transactions by search criteria</a:t>
            </a:r>
          </a:p>
          <a:p>
            <a:pPr marL="403830" lvl="1" indent="-171707">
              <a:buFont typeface="Arial" pitchFamily="34" charset="0"/>
              <a:buChar char="•"/>
            </a:pPr>
            <a:r>
              <a:rPr lang="en-US" sz="1000" dirty="0"/>
              <a:t>Also displayed are:</a:t>
            </a:r>
          </a:p>
          <a:p>
            <a:pPr marL="626080" lvl="2" indent="-171707">
              <a:buFont typeface="Arial" pitchFamily="34" charset="0"/>
              <a:buChar char="•"/>
            </a:pPr>
            <a:r>
              <a:rPr lang="en-US" sz="1000" dirty="0"/>
              <a:t>Links to view the associated</a:t>
            </a:r>
            <a:r>
              <a:rPr lang="en-US" sz="1000" baseline="0" dirty="0"/>
              <a:t> </a:t>
            </a:r>
            <a:r>
              <a:rPr lang="en-US" sz="1000" dirty="0"/>
              <a:t>PO Lines and Invoices</a:t>
            </a:r>
          </a:p>
          <a:p>
            <a:pPr marL="626080" lvl="2" indent="-171707">
              <a:buFont typeface="Arial" pitchFamily="34" charset="0"/>
              <a:buChar char="•"/>
            </a:pPr>
            <a:r>
              <a:rPr lang="en-US" sz="1000" dirty="0"/>
              <a:t>Transaction amounts</a:t>
            </a:r>
            <a:r>
              <a:rPr lang="en-US" sz="1000" baseline="0" dirty="0"/>
              <a:t> (</a:t>
            </a:r>
            <a:r>
              <a:rPr lang="en-US" sz="1000" dirty="0"/>
              <a:t>Expenditure/encumbrance amounts are in red, allocations</a:t>
            </a:r>
            <a:r>
              <a:rPr lang="en-US" sz="1000" baseline="0" dirty="0"/>
              <a:t> and disencumbrances </a:t>
            </a:r>
            <a:r>
              <a:rPr lang="en-US" sz="1000" dirty="0"/>
              <a:t>are</a:t>
            </a:r>
            <a:r>
              <a:rPr lang="en-US" sz="1000" baseline="0" dirty="0"/>
              <a:t> in</a:t>
            </a:r>
            <a:r>
              <a:rPr lang="en-US" sz="1000" dirty="0"/>
              <a:t> black), Reporting code</a:t>
            </a:r>
            <a:r>
              <a:rPr lang="en-US" sz="1000" baseline="0" dirty="0"/>
              <a:t> if that was selected for the PO line during the ordering process,</a:t>
            </a:r>
            <a:r>
              <a:rPr lang="en-US" sz="1000" dirty="0"/>
              <a:t> Notes (a green checkmark is displayed if a Note field is available in the transaction)</a:t>
            </a:r>
          </a:p>
          <a:p>
            <a:pPr marL="626080" lvl="2" indent="-171707">
              <a:buFont typeface="Arial" pitchFamily="34" charset="0"/>
              <a:buChar char="•"/>
            </a:pPr>
            <a:r>
              <a:rPr lang="en-US" sz="1000" dirty="0"/>
              <a:t>View button to display the linked transaction.</a:t>
            </a:r>
          </a:p>
          <a:p>
            <a:pPr marL="228165" indent="-228165">
              <a:buAutoNum type="arabicPeriod"/>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a:ea typeface="Verdana" pitchFamily="34" charset="0"/>
                <a:cs typeface="Verdana" pitchFamily="34" charset="0"/>
              </a:rPr>
              <a:t>In terms of the transactions, </a:t>
            </a:r>
            <a:r>
              <a:rPr lang="en-US" sz="1000" b="1" dirty="0">
                <a:ea typeface="Verdana" pitchFamily="34" charset="0"/>
                <a:cs typeface="Verdana" pitchFamily="34" charset="0"/>
              </a:rPr>
              <a:t>Encumbrances</a:t>
            </a:r>
            <a:r>
              <a:rPr lang="en-US" sz="1000" b="1" baseline="0" dirty="0">
                <a:ea typeface="Verdana" pitchFamily="34" charset="0"/>
                <a:cs typeface="Verdana" pitchFamily="34" charset="0"/>
              </a:rPr>
              <a:t> </a:t>
            </a:r>
            <a:r>
              <a:rPr lang="en-US" sz="1000" dirty="0">
                <a:ea typeface="Verdana" pitchFamily="34" charset="0"/>
                <a:cs typeface="Verdana" pitchFamily="34" charset="0"/>
              </a:rPr>
              <a:t>are transactions that help us to avoid going over budget when we’re placing an order. </a:t>
            </a:r>
            <a:r>
              <a:rPr lang="en-US" sz="1000" baseline="0" dirty="0">
                <a:ea typeface="Verdana" pitchFamily="34" charset="0"/>
                <a:cs typeface="Verdana" pitchFamily="34" charset="0"/>
              </a:rPr>
              <a:t> </a:t>
            </a:r>
            <a:r>
              <a:rPr lang="en-US" sz="1000" dirty="0">
                <a:ea typeface="Verdana" pitchFamily="34" charset="0"/>
                <a:cs typeface="Verdana" pitchFamily="34" charset="0"/>
              </a:rPr>
              <a:t>An encumbrance is placed on the fund, indicating that cost of the order has been reserved so we don’t over-expend. Once the order is</a:t>
            </a:r>
            <a:r>
              <a:rPr lang="en-US" sz="1000" baseline="0" dirty="0">
                <a:ea typeface="Verdana" pitchFamily="34" charset="0"/>
                <a:cs typeface="Verdana" pitchFamily="34" charset="0"/>
              </a:rPr>
              <a:t> </a:t>
            </a:r>
            <a:r>
              <a:rPr lang="en-US" sz="1000" dirty="0">
                <a:ea typeface="Verdana" pitchFamily="34" charset="0"/>
                <a:cs typeface="Verdana" pitchFamily="34" charset="0"/>
              </a:rPr>
              <a:t>invoiced and paid for, the</a:t>
            </a:r>
            <a:r>
              <a:rPr lang="en-US" sz="1000" baseline="0" dirty="0">
                <a:ea typeface="Verdana" pitchFamily="34" charset="0"/>
                <a:cs typeface="Verdana" pitchFamily="34" charset="0"/>
              </a:rPr>
              <a:t> encumbrance </a:t>
            </a:r>
            <a:r>
              <a:rPr lang="en-US" sz="1000" dirty="0">
                <a:ea typeface="Verdana" pitchFamily="34" charset="0"/>
                <a:cs typeface="Verdana" pitchFamily="34" charset="0"/>
              </a:rPr>
              <a:t>is removed from the fund (it</a:t>
            </a:r>
            <a:r>
              <a:rPr lang="en-US" sz="1000" baseline="0" dirty="0">
                <a:ea typeface="Verdana" pitchFamily="34" charset="0"/>
                <a:cs typeface="Verdana" pitchFamily="34" charset="0"/>
              </a:rPr>
              <a:t> is Disencumbered) </a:t>
            </a:r>
            <a:r>
              <a:rPr lang="en-US" sz="1000" dirty="0">
                <a:ea typeface="Verdana" pitchFamily="34" charset="0"/>
                <a:cs typeface="Verdana" pitchFamily="34" charset="0"/>
              </a:rPr>
              <a:t>and replaced with an Expenditure.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r>
              <a:rPr lang="en-US" sz="1000" dirty="0"/>
              <a:t>The last two tabs are, again, </a:t>
            </a:r>
            <a:r>
              <a:rPr lang="en-US" sz="1000" baseline="0" dirty="0"/>
              <a:t>for</a:t>
            </a:r>
            <a:r>
              <a:rPr lang="en-US" sz="1000" dirty="0"/>
              <a:t> Notes and Attachments.</a:t>
            </a:r>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73997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talk about the data model</a:t>
            </a:r>
            <a:r>
              <a:rPr lang="en-US" sz="1200" baseline="0" dirty="0"/>
              <a:t> for vendors, which is considered infrastructure in Alma. Rather than simply having a vendor record in Alma, you have a basic vendor record, which is an umbrella record, that gathers together different account-based records. </a:t>
            </a:r>
          </a:p>
          <a:p>
            <a:endParaRPr lang="en-US" sz="1200" baseline="0" dirty="0"/>
          </a:p>
          <a:p>
            <a:r>
              <a:rPr lang="en-US" sz="1200" baseline="0" dirty="0"/>
              <a:t>[CLICK] For example, if it is a material supplier, you might have one or more vendor </a:t>
            </a:r>
            <a:r>
              <a:rPr lang="en-US" sz="1200" i="1" baseline="0" dirty="0"/>
              <a:t>accounts</a:t>
            </a:r>
            <a:r>
              <a:rPr lang="en-US" sz="1200" baseline="0" dirty="0"/>
              <a:t>. Or if it is an electronic resource platform, you might have one or more </a:t>
            </a:r>
            <a:r>
              <a:rPr lang="en-US" sz="1200" i="1" baseline="0" dirty="0"/>
              <a:t>interfaces</a:t>
            </a:r>
            <a:r>
              <a:rPr lang="en-US" sz="1200" baseline="0" dirty="0"/>
              <a:t>.</a:t>
            </a:r>
          </a:p>
          <a:p>
            <a:endParaRPr lang="en-US" sz="1200" baseline="0" dirty="0"/>
          </a:p>
          <a:p>
            <a:r>
              <a:rPr lang="en-US" sz="1200" baseline="0" dirty="0"/>
              <a:t>[CLICK] The vendor account and interface records, which are based on the roles that vendors perform, hook up to purchase order lines. </a:t>
            </a:r>
          </a:p>
          <a:p>
            <a:endParaRPr lang="en-US" sz="1200" baseline="0" dirty="0"/>
          </a:p>
          <a:p>
            <a:r>
              <a:rPr lang="en-US" sz="1200" baseline="0" dirty="0"/>
              <a:t>For example, let’s take the vendor YBP, Yankee Book Peddler. YBP is a vendor and they have an array of different services. You may have an account with them to manage your approval plans, and you may have another different account for firm orders. You might pay each account separately or the same, you may have the same or different contact information for each, but because there is slightly different data for these accounts, you have the umbrella vendor that is YBP, and then you have your Approvals account, your Firm Order account, and so on. They would be used as the Material Supplier on the purchase order line.</a:t>
            </a:r>
          </a:p>
          <a:p>
            <a:endParaRPr lang="en-US" sz="1200" baseline="0" dirty="0"/>
          </a:p>
          <a:p>
            <a:r>
              <a:rPr lang="en-US" sz="1200" baseline="0" dirty="0"/>
              <a:t>Another example - this time for an electronic vendor that you use as a platform for accessing other materials: Let’s use the example of the vendor Gale. You can order materials from Gale (so it could be a material supplier), but perhaps you also pay Gale a platform fee so you can find additional content and make it available on Gale’s discovery platform. Although you may be paying one vendor as the material supplier of the content, Gale serves as the </a:t>
            </a:r>
            <a:r>
              <a:rPr lang="en-US" sz="1200" i="1" baseline="0" dirty="0"/>
              <a:t>interface</a:t>
            </a:r>
            <a:r>
              <a:rPr lang="en-US" sz="1200" baseline="0" dirty="0"/>
              <a:t> or the platform through which that content is discovered.  One is the organization to whom you are paying for the content, and the other is the organization that is providing the access.  Both of these pieces of information are included on a purchase order line.</a:t>
            </a:r>
          </a:p>
          <a:p>
            <a:endParaRPr lang="en-US" sz="1200" baseline="0" dirty="0"/>
          </a:p>
          <a:p>
            <a:r>
              <a:rPr lang="en-US" sz="1200" baseline="0" dirty="0"/>
              <a:t>[CLICK] Vendors can also be licensors. When you are working with a license record in Alma, you can identify which vendor you are negotiating the license rights with.</a:t>
            </a:r>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188739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a:t>
            </a:r>
            <a:r>
              <a:rPr lang="en-US" baseline="0" dirty="0"/>
              <a:t>the different vendor roles.  Vendors can have up to 3 roles: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Material Supplier </a:t>
            </a:r>
            <a:r>
              <a:rPr lang="en-US" baseline="0" dirty="0"/>
              <a:t>- with one or more vendor accounts, which are used in purchase order lines to indicate who will receive the order and payment for the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Access Provider </a:t>
            </a:r>
            <a:r>
              <a:rPr lang="en-US" baseline="0" dirty="0"/>
              <a:t>– which can have one or more interfaces, which are also used in purchase order lines to indicate who will be providing access to the electronic resource being ordered.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You can also identify if the vendor is a </a:t>
            </a:r>
            <a:r>
              <a:rPr lang="en-US" b="1" baseline="0" dirty="0"/>
              <a:t>Licensor</a:t>
            </a:r>
            <a:r>
              <a:rPr lang="en-US" baseline="0" dirty="0"/>
              <a:t> – which is used for licenses in Alma.</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363593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p:txBody>
          <a:bodyPr/>
          <a:lstStyle/>
          <a:p>
            <a:r>
              <a:rPr lang="en-US" dirty="0"/>
              <a:t>Acquisitions Overview</a:t>
            </a:r>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p:txBody>
          <a:bodyPr/>
          <a:lstStyle/>
          <a:p>
            <a:endParaRPr lang="en-US" dirty="0"/>
          </a:p>
        </p:txBody>
      </p:sp>
      <p:sp>
        <p:nvSpPr>
          <p:cNvPr id="2" name="Text Placeholder 1">
            <a:extLst>
              <a:ext uri="{FF2B5EF4-FFF2-40B4-BE49-F238E27FC236}">
                <a16:creationId xmlns:a16="http://schemas.microsoft.com/office/drawing/2014/main" id="{98F55D24-3B63-4DCB-BCFF-161EA444AF7E}"/>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EF7D6-C2EA-4584-B808-6F9BC7B0FC3D}"/>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B6F7E876-5E8B-48DA-81FF-9A79F3D3D627}"/>
              </a:ext>
            </a:extLst>
          </p:cNvPr>
          <p:cNvSpPr>
            <a:spLocks noGrp="1"/>
          </p:cNvSpPr>
          <p:nvPr>
            <p:ph type="title"/>
          </p:nvPr>
        </p:nvSpPr>
        <p:spPr/>
        <p:txBody>
          <a:bodyPr/>
          <a:lstStyle/>
          <a:p>
            <a:r>
              <a:rPr lang="en-US" dirty="0"/>
              <a:t>Acquisitions Data Structure</a:t>
            </a:r>
          </a:p>
        </p:txBody>
      </p:sp>
      <p:cxnSp>
        <p:nvCxnSpPr>
          <p:cNvPr id="5" name="Straight Arrow Connector 4">
            <a:extLst>
              <a:ext uri="{FF2B5EF4-FFF2-40B4-BE49-F238E27FC236}">
                <a16:creationId xmlns:a16="http://schemas.microsoft.com/office/drawing/2014/main" id="{D8BF00AE-DB72-4E20-8FC9-BDEB6D14DC5E}"/>
              </a:ext>
            </a:extLst>
          </p:cNvPr>
          <p:cNvCxnSpPr/>
          <p:nvPr/>
        </p:nvCxnSpPr>
        <p:spPr bwMode="auto">
          <a:xfrm>
            <a:off x="2326912" y="1493226"/>
            <a:ext cx="1086199" cy="20165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3EAF95EB-DDD4-45A0-9480-6D23B3EEE50A}"/>
              </a:ext>
            </a:extLst>
          </p:cNvPr>
          <p:cNvCxnSpPr>
            <a:stCxn id="12" idx="7"/>
            <a:endCxn id="13" idx="3"/>
          </p:cNvCxnSpPr>
          <p:nvPr/>
        </p:nvCxnSpPr>
        <p:spPr bwMode="auto">
          <a:xfrm flipV="1">
            <a:off x="4503413" y="1406984"/>
            <a:ext cx="670397" cy="63565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8315DCC4-E7C6-4BB7-88CD-3FFCEFB744F5}"/>
              </a:ext>
            </a:extLst>
          </p:cNvPr>
          <p:cNvCxnSpPr>
            <a:stCxn id="13" idx="1"/>
            <a:endCxn id="14" idx="0"/>
          </p:cNvCxnSpPr>
          <p:nvPr/>
        </p:nvCxnSpPr>
        <p:spPr bwMode="auto">
          <a:xfrm>
            <a:off x="6343099" y="1784174"/>
            <a:ext cx="684076" cy="42043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D15D6BB2-521D-4335-8043-7AA9949911EF}"/>
              </a:ext>
            </a:extLst>
          </p:cNvPr>
          <p:cNvCxnSpPr>
            <a:stCxn id="14" idx="2"/>
            <a:endCxn id="15" idx="0"/>
          </p:cNvCxnSpPr>
          <p:nvPr/>
        </p:nvCxnSpPr>
        <p:spPr bwMode="auto">
          <a:xfrm flipH="1">
            <a:off x="6346470" y="2958985"/>
            <a:ext cx="680705" cy="83689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17855EAB-ACB7-4068-8B38-173272D30C50}"/>
              </a:ext>
            </a:extLst>
          </p:cNvPr>
          <p:cNvCxnSpPr>
            <a:stCxn id="15" idx="1"/>
            <a:endCxn id="16" idx="2"/>
          </p:cNvCxnSpPr>
          <p:nvPr/>
        </p:nvCxnSpPr>
        <p:spPr bwMode="auto">
          <a:xfrm flipH="1" flipV="1">
            <a:off x="4815798" y="3915889"/>
            <a:ext cx="970544" cy="29489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254BFF3A-A1F0-4E7C-A346-7ED2757FF1DF}"/>
              </a:ext>
            </a:extLst>
          </p:cNvPr>
          <p:cNvCxnSpPr>
            <a:stCxn id="16" idx="0"/>
            <a:endCxn id="17" idx="3"/>
          </p:cNvCxnSpPr>
          <p:nvPr/>
        </p:nvCxnSpPr>
        <p:spPr bwMode="auto">
          <a:xfrm flipH="1" flipV="1">
            <a:off x="2703240" y="3092956"/>
            <a:ext cx="867831" cy="82293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Oval 10">
            <a:extLst>
              <a:ext uri="{FF2B5EF4-FFF2-40B4-BE49-F238E27FC236}">
                <a16:creationId xmlns:a16="http://schemas.microsoft.com/office/drawing/2014/main" id="{45E3528B-628B-4D40-BF17-659DCA5463B9}"/>
              </a:ext>
            </a:extLst>
          </p:cNvPr>
          <p:cNvSpPr/>
          <p:nvPr/>
        </p:nvSpPr>
        <p:spPr bwMode="auto">
          <a:xfrm>
            <a:off x="1311853" y="813602"/>
            <a:ext cx="2018150" cy="679625"/>
          </a:xfrm>
          <a:prstGeom prst="ellipse">
            <a:avLst/>
          </a:prstGeom>
          <a:solidFill>
            <a:schemeClr val="accent2"/>
          </a:solidFill>
          <a:ln w="76200" cap="flat" cmpd="sng" algn="ctr">
            <a:solidFill>
              <a:schemeClr val="accent2"/>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Bibliographic record</a:t>
            </a:r>
            <a:endParaRPr lang="en-CA" dirty="0">
              <a:cs typeface="Arial" pitchFamily="34" charset="0"/>
            </a:endParaRPr>
          </a:p>
        </p:txBody>
      </p:sp>
      <p:sp>
        <p:nvSpPr>
          <p:cNvPr id="12" name="Teardrop 11">
            <a:extLst>
              <a:ext uri="{FF2B5EF4-FFF2-40B4-BE49-F238E27FC236}">
                <a16:creationId xmlns:a16="http://schemas.microsoft.com/office/drawing/2014/main" id="{191BBAC9-1AFD-4594-B75F-1BCBF4D9EBB4}"/>
              </a:ext>
            </a:extLst>
          </p:cNvPr>
          <p:cNvSpPr/>
          <p:nvPr/>
        </p:nvSpPr>
        <p:spPr bwMode="auto">
          <a:xfrm rot="2649902">
            <a:off x="3261739" y="1538889"/>
            <a:ext cx="1028700" cy="1028700"/>
          </a:xfrm>
          <a:prstGeom prst="teardrop">
            <a:avLst/>
          </a:prstGeom>
          <a:solidFill>
            <a:schemeClr val="accent1">
              <a:lumMod val="60000"/>
              <a:lumOff val="40000"/>
            </a:schemeClr>
          </a:solidFill>
          <a:ln w="76200" cap="flat" cmpd="sng" algn="ctr">
            <a:solidFill>
              <a:schemeClr val="accent1">
                <a:lumMod val="60000"/>
                <a:lumOff val="40000"/>
              </a:schemeClr>
            </a:solidFill>
            <a:prstDash val="solid"/>
            <a:round/>
            <a:headEnd type="none" w="med" len="med"/>
            <a:tailEnd type="triangle" w="med" len="med"/>
          </a:ln>
          <a:effectLst/>
        </p:spPr>
        <p:txBody>
          <a:bodyPr vert="vert270"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err="1">
                <a:cs typeface="Arial" pitchFamily="34" charset="0"/>
              </a:rPr>
              <a:t>POLine</a:t>
            </a:r>
            <a:r>
              <a:rPr lang="en-US" dirty="0">
                <a:cs typeface="Arial" pitchFamily="34" charset="0"/>
              </a:rPr>
              <a:t> (POL)</a:t>
            </a:r>
            <a:endParaRPr lang="en-CA" dirty="0">
              <a:cs typeface="Arial" pitchFamily="34" charset="0"/>
            </a:endParaRPr>
          </a:p>
        </p:txBody>
      </p:sp>
      <p:sp>
        <p:nvSpPr>
          <p:cNvPr id="13" name="Hexagon 12">
            <a:extLst>
              <a:ext uri="{FF2B5EF4-FFF2-40B4-BE49-F238E27FC236}">
                <a16:creationId xmlns:a16="http://schemas.microsoft.com/office/drawing/2014/main" id="{7DBF3411-86B9-42D2-9E82-3045A111FC6E}"/>
              </a:ext>
            </a:extLst>
          </p:cNvPr>
          <p:cNvSpPr/>
          <p:nvPr/>
        </p:nvSpPr>
        <p:spPr bwMode="auto">
          <a:xfrm>
            <a:off x="5173810" y="1029794"/>
            <a:ext cx="1357884" cy="754380"/>
          </a:xfrm>
          <a:prstGeom prst="hexagon">
            <a:avLst/>
          </a:prstGeom>
          <a:solidFill>
            <a:schemeClr val="accent5">
              <a:lumMod val="60000"/>
              <a:lumOff val="40000"/>
            </a:schemeClr>
          </a:solidFill>
          <a:ln w="76200" cap="flat" cmpd="sng" algn="ctr">
            <a:solidFill>
              <a:schemeClr val="accent5">
                <a:lumMod val="60000"/>
                <a:lumOff val="40000"/>
              </a:schemeClr>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Holdings and Items</a:t>
            </a:r>
            <a:endParaRPr lang="en-CA" dirty="0">
              <a:cs typeface="Arial" pitchFamily="34" charset="0"/>
            </a:endParaRPr>
          </a:p>
        </p:txBody>
      </p:sp>
      <p:sp>
        <p:nvSpPr>
          <p:cNvPr id="14" name="Flowchart: Stored Data 13">
            <a:extLst>
              <a:ext uri="{FF2B5EF4-FFF2-40B4-BE49-F238E27FC236}">
                <a16:creationId xmlns:a16="http://schemas.microsoft.com/office/drawing/2014/main" id="{D44B1237-5DE9-4642-BA57-064C4E063529}"/>
              </a:ext>
            </a:extLst>
          </p:cNvPr>
          <p:cNvSpPr/>
          <p:nvPr/>
        </p:nvSpPr>
        <p:spPr bwMode="auto">
          <a:xfrm>
            <a:off x="6321829" y="2204605"/>
            <a:ext cx="1410691" cy="754380"/>
          </a:xfrm>
          <a:prstGeom prst="flowChartOnlineStorage">
            <a:avLst/>
          </a:prstGeom>
          <a:solidFill>
            <a:srgbClr val="92D050"/>
          </a:solidFill>
          <a:ln w="76200" cap="flat" cmpd="sng" algn="ctr">
            <a:solidFill>
              <a:srgbClr val="92D050"/>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Vendors</a:t>
            </a:r>
            <a:endParaRPr lang="en-CA" dirty="0">
              <a:cs typeface="Arial" pitchFamily="34" charset="0"/>
            </a:endParaRPr>
          </a:p>
        </p:txBody>
      </p:sp>
      <p:sp>
        <p:nvSpPr>
          <p:cNvPr id="15" name="Trapezoid 14">
            <a:extLst>
              <a:ext uri="{FF2B5EF4-FFF2-40B4-BE49-F238E27FC236}">
                <a16:creationId xmlns:a16="http://schemas.microsoft.com/office/drawing/2014/main" id="{5D72566B-508A-436B-AFB4-B9C168F12180}"/>
              </a:ext>
            </a:extLst>
          </p:cNvPr>
          <p:cNvSpPr/>
          <p:nvPr/>
        </p:nvSpPr>
        <p:spPr bwMode="auto">
          <a:xfrm>
            <a:off x="5682615" y="3795875"/>
            <a:ext cx="1327709" cy="829818"/>
          </a:xfrm>
          <a:prstGeom prst="trapezoid">
            <a:avLst/>
          </a:prstGeom>
          <a:solidFill>
            <a:srgbClr val="50CFDA"/>
          </a:solidFill>
          <a:ln w="76200" cap="flat" cmpd="sng" algn="ctr">
            <a:solidFill>
              <a:srgbClr val="50CFDA"/>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Ledgers and Funds</a:t>
            </a:r>
            <a:endParaRPr lang="en-CA" dirty="0">
              <a:cs typeface="Arial" pitchFamily="34" charset="0"/>
            </a:endParaRPr>
          </a:p>
        </p:txBody>
      </p:sp>
      <p:sp>
        <p:nvSpPr>
          <p:cNvPr id="16" name="Plaque 15">
            <a:extLst>
              <a:ext uri="{FF2B5EF4-FFF2-40B4-BE49-F238E27FC236}">
                <a16:creationId xmlns:a16="http://schemas.microsoft.com/office/drawing/2014/main" id="{D40D6D8F-79DE-4570-9E71-86251DB1E106}"/>
              </a:ext>
            </a:extLst>
          </p:cNvPr>
          <p:cNvSpPr/>
          <p:nvPr/>
        </p:nvSpPr>
        <p:spPr bwMode="auto">
          <a:xfrm rot="16200000" flipH="1">
            <a:off x="3679084" y="3293525"/>
            <a:ext cx="1028700" cy="1244727"/>
          </a:xfrm>
          <a:prstGeom prst="plaque">
            <a:avLst/>
          </a:prstGeom>
          <a:solidFill>
            <a:schemeClr val="accent6">
              <a:lumMod val="40000"/>
              <a:lumOff val="60000"/>
            </a:schemeClr>
          </a:solidFill>
          <a:ln w="76200" cap="flat" cmpd="sng" algn="ctr">
            <a:solidFill>
              <a:schemeClr val="accent6">
                <a:lumMod val="40000"/>
                <a:lumOff val="60000"/>
              </a:schemeClr>
            </a:solidFill>
            <a:prstDash val="solid"/>
            <a:round/>
            <a:headEnd type="none" w="med" len="med"/>
            <a:tailEnd type="triangle" w="med" len="med"/>
          </a:ln>
          <a:effectLst/>
        </p:spPr>
        <p:txBody>
          <a:bodyPr vert="vert"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Purchase Order</a:t>
            </a:r>
            <a:endParaRPr lang="en-CA" dirty="0">
              <a:cs typeface="Arial" pitchFamily="34" charset="0"/>
            </a:endParaRPr>
          </a:p>
        </p:txBody>
      </p:sp>
      <p:sp>
        <p:nvSpPr>
          <p:cNvPr id="17" name="Rectangle 16">
            <a:extLst>
              <a:ext uri="{FF2B5EF4-FFF2-40B4-BE49-F238E27FC236}">
                <a16:creationId xmlns:a16="http://schemas.microsoft.com/office/drawing/2014/main" id="{8A24A3FC-582C-467D-A8B6-EA78D219E82A}"/>
              </a:ext>
            </a:extLst>
          </p:cNvPr>
          <p:cNvSpPr/>
          <p:nvPr/>
        </p:nvSpPr>
        <p:spPr bwMode="auto">
          <a:xfrm>
            <a:off x="1331640" y="2715766"/>
            <a:ext cx="1371600" cy="754380"/>
          </a:xfrm>
          <a:prstGeom prst="rect">
            <a:avLst/>
          </a:prstGeom>
          <a:solidFill>
            <a:schemeClr val="accent4">
              <a:lumMod val="40000"/>
              <a:lumOff val="60000"/>
            </a:schemeClr>
          </a:solidFill>
          <a:ln w="76200" cap="flat" cmpd="sng" algn="ctr">
            <a:solidFill>
              <a:schemeClr val="accent3">
                <a:lumMod val="60000"/>
                <a:lumOff val="40000"/>
              </a:schemeClr>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dirty="0">
                <a:cs typeface="Arial" pitchFamily="34" charset="0"/>
              </a:rPr>
              <a:t>Invoice</a:t>
            </a:r>
            <a:endParaRPr lang="en-CA" dirty="0">
              <a:cs typeface="Arial" pitchFamily="34" charset="0"/>
            </a:endParaRPr>
          </a:p>
        </p:txBody>
      </p:sp>
    </p:spTree>
    <p:extLst>
      <p:ext uri="{BB962C8B-B14F-4D97-AF65-F5344CB8AC3E}">
        <p14:creationId xmlns:p14="http://schemas.microsoft.com/office/powerpoint/2010/main" val="150715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Acquisitions Operator Roles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fontScale="92500" lnSpcReduction="10000"/>
          </a:bodyPr>
          <a:lstStyle/>
          <a:p>
            <a:r>
              <a:rPr lang="en-US" dirty="0"/>
              <a:t>Acquisitions administrator</a:t>
            </a:r>
          </a:p>
          <a:p>
            <a:r>
              <a:rPr lang="en-US" dirty="0"/>
              <a:t>Vendor manager</a:t>
            </a:r>
          </a:p>
          <a:p>
            <a:r>
              <a:rPr lang="en-US" dirty="0"/>
              <a:t>Ledger manager, viewer</a:t>
            </a:r>
          </a:p>
          <a:p>
            <a:r>
              <a:rPr lang="en-US" dirty="0"/>
              <a:t>Fund manager, viewer</a:t>
            </a:r>
          </a:p>
          <a:p>
            <a:r>
              <a:rPr lang="en-US" dirty="0"/>
              <a:t>License manager</a:t>
            </a:r>
          </a:p>
          <a:p>
            <a:r>
              <a:rPr lang="en-US" dirty="0"/>
              <a:t>Purchasing manager, operator and extended</a:t>
            </a:r>
          </a:p>
          <a:p>
            <a:r>
              <a:rPr lang="en-US" dirty="0"/>
              <a:t>Receiving operator, limited</a:t>
            </a:r>
          </a:p>
          <a:p>
            <a:r>
              <a:rPr lang="en-US" dirty="0"/>
              <a:t>Invoice manager, operator and extended</a:t>
            </a:r>
          </a:p>
          <a:p>
            <a:r>
              <a:rPr lang="en-US" dirty="0"/>
              <a:t>Purchasing request manager, operator, extended</a:t>
            </a:r>
          </a:p>
          <a:p>
            <a:r>
              <a:rPr lang="en-US" dirty="0"/>
              <a:t>Trial manager, operator, participant</a:t>
            </a:r>
          </a:p>
        </p:txBody>
      </p:sp>
      <p:pic>
        <p:nvPicPr>
          <p:cNvPr id="7" name="Picture 6">
            <a:extLst>
              <a:ext uri="{FF2B5EF4-FFF2-40B4-BE49-F238E27FC236}">
                <a16:creationId xmlns:a16="http://schemas.microsoft.com/office/drawing/2014/main" id="{A2900C3A-A311-454E-9EFC-CEB65D0E4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699542"/>
            <a:ext cx="2386013" cy="3571875"/>
          </a:xfrm>
          <a:prstGeom prst="rect">
            <a:avLst/>
          </a:prstGeom>
        </p:spPr>
      </p:pic>
    </p:spTree>
    <p:extLst>
      <p:ext uri="{BB962C8B-B14F-4D97-AF65-F5344CB8AC3E}">
        <p14:creationId xmlns:p14="http://schemas.microsoft.com/office/powerpoint/2010/main" val="242045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97F52-196B-4C37-9F34-861D0F6A0915}"/>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D4222C59-1401-47E6-B187-707ACA0E037C}"/>
              </a:ext>
            </a:extLst>
          </p:cNvPr>
          <p:cNvSpPr>
            <a:spLocks noGrp="1"/>
          </p:cNvSpPr>
          <p:nvPr>
            <p:ph type="title"/>
          </p:nvPr>
        </p:nvSpPr>
        <p:spPr/>
        <p:txBody>
          <a:bodyPr/>
          <a:lstStyle/>
          <a:p>
            <a:r>
              <a:rPr lang="en-US" dirty="0"/>
              <a:t>Acquisitions Overview</a:t>
            </a:r>
          </a:p>
        </p:txBody>
      </p:sp>
      <p:pic>
        <p:nvPicPr>
          <p:cNvPr id="5" name="Picture 4">
            <a:extLst>
              <a:ext uri="{FF2B5EF4-FFF2-40B4-BE49-F238E27FC236}">
                <a16:creationId xmlns:a16="http://schemas.microsoft.com/office/drawing/2014/main" id="{E6BAA62C-BB1C-4D85-B4F2-DFE07AA35E5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00452" y="575452"/>
            <a:ext cx="6143097" cy="4732602"/>
          </a:xfrm>
          <a:prstGeom prst="rect">
            <a:avLst/>
          </a:prstGeom>
        </p:spPr>
      </p:pic>
      <p:sp>
        <p:nvSpPr>
          <p:cNvPr id="4" name="Content Placeholder 3">
            <a:extLst>
              <a:ext uri="{FF2B5EF4-FFF2-40B4-BE49-F238E27FC236}">
                <a16:creationId xmlns:a16="http://schemas.microsoft.com/office/drawing/2014/main" id="{6D4C6B81-8D26-455E-8003-AC5CF881F799}"/>
              </a:ext>
            </a:extLst>
          </p:cNvPr>
          <p:cNvSpPr>
            <a:spLocks noGrp="1"/>
          </p:cNvSpPr>
          <p:nvPr>
            <p:ph idx="1"/>
          </p:nvPr>
        </p:nvSpPr>
        <p:spPr/>
        <p:txBody>
          <a:bodyPr/>
          <a:lstStyle/>
          <a:p>
            <a:r>
              <a:rPr lang="en-US" dirty="0">
                <a:solidFill>
                  <a:schemeClr val="tx1"/>
                </a:solidFill>
              </a:rPr>
              <a:t>Alma generates inventory and associated data during purchasing</a:t>
            </a:r>
          </a:p>
          <a:p>
            <a:endParaRPr lang="en-US" dirty="0">
              <a:solidFill>
                <a:schemeClr val="tx1"/>
              </a:solidFill>
            </a:endParaRPr>
          </a:p>
          <a:p>
            <a:r>
              <a:rPr lang="en-US" dirty="0">
                <a:solidFill>
                  <a:schemeClr val="tx1"/>
                </a:solidFill>
              </a:rPr>
              <a:t>Once started, Alma workflows automate additional data creation</a:t>
            </a:r>
          </a:p>
          <a:p>
            <a:endParaRPr lang="en-US" dirty="0">
              <a:solidFill>
                <a:schemeClr val="tx1"/>
              </a:solidFill>
            </a:endParaRPr>
          </a:p>
          <a:p>
            <a:r>
              <a:rPr lang="en-US" dirty="0">
                <a:solidFill>
                  <a:schemeClr val="tx1"/>
                </a:solidFill>
              </a:rPr>
              <a:t>Choices made when purchasing can impact all downstream data and workflows</a:t>
            </a:r>
          </a:p>
          <a:p>
            <a:endParaRPr lang="en-US" i="1" dirty="0">
              <a:solidFill>
                <a:schemeClr val="tx1"/>
              </a:solidFill>
            </a:endParaRPr>
          </a:p>
          <a:p>
            <a:r>
              <a:rPr lang="en-US" dirty="0">
                <a:solidFill>
                  <a:schemeClr val="tx1"/>
                </a:solidFill>
              </a:rPr>
              <a:t>Staff working in any tech services role should understand the impact of initial purchasing decisions</a:t>
            </a:r>
          </a:p>
        </p:txBody>
      </p:sp>
    </p:spTree>
    <p:extLst>
      <p:ext uri="{BB962C8B-B14F-4D97-AF65-F5344CB8AC3E}">
        <p14:creationId xmlns:p14="http://schemas.microsoft.com/office/powerpoint/2010/main" val="153265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118D0C-CD56-4674-9CA0-3952C7D09B49}"/>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960F57FE-95F9-4393-AB8A-93DFB8EAB428}"/>
              </a:ext>
            </a:extLst>
          </p:cNvPr>
          <p:cNvSpPr>
            <a:spLocks noGrp="1"/>
          </p:cNvSpPr>
          <p:nvPr>
            <p:ph type="title"/>
          </p:nvPr>
        </p:nvSpPr>
        <p:spPr/>
        <p:txBody>
          <a:bodyPr/>
          <a:lstStyle/>
          <a:p>
            <a:r>
              <a:rPr lang="en-US" dirty="0"/>
              <a:t>Ledger/Fund Management</a:t>
            </a:r>
          </a:p>
        </p:txBody>
      </p:sp>
      <p:sp>
        <p:nvSpPr>
          <p:cNvPr id="4" name="Content Placeholder 3">
            <a:extLst>
              <a:ext uri="{FF2B5EF4-FFF2-40B4-BE49-F238E27FC236}">
                <a16:creationId xmlns:a16="http://schemas.microsoft.com/office/drawing/2014/main" id="{4511B144-4276-4103-8782-B60C4B5C117E}"/>
              </a:ext>
            </a:extLst>
          </p:cNvPr>
          <p:cNvSpPr>
            <a:spLocks noGrp="1"/>
          </p:cNvSpPr>
          <p:nvPr>
            <p:ph idx="1"/>
          </p:nvPr>
        </p:nvSpPr>
        <p:spPr/>
        <p:txBody>
          <a:bodyPr/>
          <a:lstStyle/>
          <a:p>
            <a:pPr marL="0" indent="-45244">
              <a:lnSpc>
                <a:spcPct val="90000"/>
              </a:lnSpc>
              <a:buNone/>
            </a:pPr>
            <a:r>
              <a:rPr lang="en-US" dirty="0">
                <a:solidFill>
                  <a:schemeClr val="tx1"/>
                </a:solidFill>
              </a:rPr>
              <a:t>Ledgers contain:</a:t>
            </a:r>
          </a:p>
          <a:p>
            <a:pPr marL="211931">
              <a:lnSpc>
                <a:spcPct val="90000"/>
              </a:lnSpc>
            </a:pPr>
            <a:r>
              <a:rPr lang="en-US" dirty="0">
                <a:solidFill>
                  <a:schemeClr val="tx1"/>
                </a:solidFill>
              </a:rPr>
              <a:t>Summary information</a:t>
            </a:r>
          </a:p>
          <a:p>
            <a:pPr marL="211931">
              <a:lnSpc>
                <a:spcPct val="90000"/>
              </a:lnSpc>
            </a:pPr>
            <a:r>
              <a:rPr lang="en-US" dirty="0">
                <a:solidFill>
                  <a:schemeClr val="tx1"/>
                </a:solidFill>
              </a:rPr>
              <a:t>At least one allocated fund</a:t>
            </a:r>
          </a:p>
          <a:p>
            <a:pPr marL="0" indent="0">
              <a:lnSpc>
                <a:spcPct val="90000"/>
              </a:lnSpc>
              <a:buNone/>
            </a:pPr>
            <a:endParaRPr lang="en-US" sz="1050" dirty="0">
              <a:solidFill>
                <a:schemeClr val="tx1"/>
              </a:solidFill>
            </a:endParaRPr>
          </a:p>
          <a:p>
            <a:pPr marL="0" indent="0">
              <a:lnSpc>
                <a:spcPct val="90000"/>
              </a:lnSpc>
              <a:buNone/>
            </a:pPr>
            <a:endParaRPr lang="en-US" dirty="0">
              <a:solidFill>
                <a:schemeClr val="tx1"/>
              </a:solidFill>
            </a:endParaRPr>
          </a:p>
          <a:p>
            <a:pPr marL="0" indent="0">
              <a:lnSpc>
                <a:spcPct val="90000"/>
              </a:lnSpc>
              <a:buNone/>
            </a:pPr>
            <a:r>
              <a:rPr lang="en-US" dirty="0">
                <a:solidFill>
                  <a:schemeClr val="tx1"/>
                </a:solidFill>
              </a:rPr>
              <a:t>Funds contain:</a:t>
            </a:r>
          </a:p>
          <a:p>
            <a:pPr>
              <a:lnSpc>
                <a:spcPct val="90000"/>
              </a:lnSpc>
            </a:pPr>
            <a:r>
              <a:rPr lang="en-US" dirty="0">
                <a:solidFill>
                  <a:schemeClr val="tx1"/>
                </a:solidFill>
              </a:rPr>
              <a:t>Summary funds </a:t>
            </a:r>
            <a:r>
              <a:rPr lang="en-US" i="1" dirty="0">
                <a:solidFill>
                  <a:schemeClr val="tx1"/>
                </a:solidFill>
              </a:rPr>
              <a:t>(optional) </a:t>
            </a:r>
            <a:r>
              <a:rPr lang="en-US" dirty="0">
                <a:solidFill>
                  <a:schemeClr val="tx1"/>
                </a:solidFill>
              </a:rPr>
              <a:t>to provide aggregate reporting on subordinate funds </a:t>
            </a:r>
          </a:p>
          <a:p>
            <a:pPr>
              <a:lnSpc>
                <a:spcPct val="90000"/>
              </a:lnSpc>
            </a:pPr>
            <a:r>
              <a:rPr lang="en-US" dirty="0">
                <a:solidFill>
                  <a:schemeClr val="tx1"/>
                </a:solidFill>
              </a:rPr>
              <a:t>Allocated funds have money used encumber funds for and/or pay for purchase</a:t>
            </a:r>
          </a:p>
        </p:txBody>
      </p:sp>
      <p:grpSp>
        <p:nvGrpSpPr>
          <p:cNvPr id="55" name="Group 54">
            <a:extLst>
              <a:ext uri="{FF2B5EF4-FFF2-40B4-BE49-F238E27FC236}">
                <a16:creationId xmlns:a16="http://schemas.microsoft.com/office/drawing/2014/main" id="{308085C0-0EFC-4239-8101-44BAAAF2C8C0}"/>
              </a:ext>
            </a:extLst>
          </p:cNvPr>
          <p:cNvGrpSpPr>
            <a:grpSpLocks noChangeAspect="1"/>
          </p:cNvGrpSpPr>
          <p:nvPr/>
        </p:nvGrpSpPr>
        <p:grpSpPr>
          <a:xfrm>
            <a:off x="4788024" y="699542"/>
            <a:ext cx="3236014" cy="2306865"/>
            <a:chOff x="8629651" y="5278438"/>
            <a:chExt cx="1282700" cy="914400"/>
          </a:xfrm>
        </p:grpSpPr>
        <p:sp>
          <p:nvSpPr>
            <p:cNvPr id="56" name="Freeform 203">
              <a:extLst>
                <a:ext uri="{FF2B5EF4-FFF2-40B4-BE49-F238E27FC236}">
                  <a16:creationId xmlns:a16="http://schemas.microsoft.com/office/drawing/2014/main" id="{43A71FEC-DDD4-4121-866F-B984CCE51097}"/>
                </a:ext>
              </a:extLst>
            </p:cNvPr>
            <p:cNvSpPr>
              <a:spLocks noEditPoints="1"/>
            </p:cNvSpPr>
            <p:nvPr/>
          </p:nvSpPr>
          <p:spPr bwMode="auto">
            <a:xfrm>
              <a:off x="8629651" y="5278438"/>
              <a:ext cx="1282700" cy="914400"/>
            </a:xfrm>
            <a:custGeom>
              <a:avLst/>
              <a:gdLst>
                <a:gd name="T0" fmla="*/ 144 w 144"/>
                <a:gd name="T1" fmla="*/ 86 h 103"/>
                <a:gd name="T2" fmla="*/ 134 w 144"/>
                <a:gd name="T3" fmla="*/ 74 h 103"/>
                <a:gd name="T4" fmla="*/ 134 w 144"/>
                <a:gd name="T5" fmla="*/ 3 h 103"/>
                <a:gd name="T6" fmla="*/ 133 w 144"/>
                <a:gd name="T7" fmla="*/ 1 h 103"/>
                <a:gd name="T8" fmla="*/ 131 w 144"/>
                <a:gd name="T9" fmla="*/ 0 h 103"/>
                <a:gd name="T10" fmla="*/ 13 w 144"/>
                <a:gd name="T11" fmla="*/ 0 h 103"/>
                <a:gd name="T12" fmla="*/ 11 w 144"/>
                <a:gd name="T13" fmla="*/ 1 h 103"/>
                <a:gd name="T14" fmla="*/ 10 w 144"/>
                <a:gd name="T15" fmla="*/ 3 h 103"/>
                <a:gd name="T16" fmla="*/ 10 w 144"/>
                <a:gd name="T17" fmla="*/ 74 h 103"/>
                <a:gd name="T18" fmla="*/ 0 w 144"/>
                <a:gd name="T19" fmla="*/ 86 h 103"/>
                <a:gd name="T20" fmla="*/ 0 w 144"/>
                <a:gd name="T21" fmla="*/ 88 h 103"/>
                <a:gd name="T22" fmla="*/ 0 w 144"/>
                <a:gd name="T23" fmla="*/ 96 h 103"/>
                <a:gd name="T24" fmla="*/ 1 w 144"/>
                <a:gd name="T25" fmla="*/ 98 h 103"/>
                <a:gd name="T26" fmla="*/ 7 w 144"/>
                <a:gd name="T27" fmla="*/ 102 h 103"/>
                <a:gd name="T28" fmla="*/ 8 w 144"/>
                <a:gd name="T29" fmla="*/ 103 h 103"/>
                <a:gd name="T30" fmla="*/ 136 w 144"/>
                <a:gd name="T31" fmla="*/ 103 h 103"/>
                <a:gd name="T32" fmla="*/ 137 w 144"/>
                <a:gd name="T33" fmla="*/ 102 h 103"/>
                <a:gd name="T34" fmla="*/ 143 w 144"/>
                <a:gd name="T35" fmla="*/ 98 h 103"/>
                <a:gd name="T36" fmla="*/ 144 w 144"/>
                <a:gd name="T37" fmla="*/ 96 h 103"/>
                <a:gd name="T38" fmla="*/ 144 w 144"/>
                <a:gd name="T39" fmla="*/ 88 h 103"/>
                <a:gd name="T40" fmla="*/ 144 w 144"/>
                <a:gd name="T41" fmla="*/ 86 h 103"/>
                <a:gd name="T42" fmla="*/ 16 w 144"/>
                <a:gd name="T43" fmla="*/ 6 h 103"/>
                <a:gd name="T44" fmla="*/ 128 w 144"/>
                <a:gd name="T45" fmla="*/ 6 h 103"/>
                <a:gd name="T46" fmla="*/ 128 w 144"/>
                <a:gd name="T47" fmla="*/ 72 h 103"/>
                <a:gd name="T48" fmla="*/ 16 w 144"/>
                <a:gd name="T49" fmla="*/ 72 h 103"/>
                <a:gd name="T50" fmla="*/ 16 w 144"/>
                <a:gd name="T51" fmla="*/ 6 h 103"/>
                <a:gd name="T52" fmla="*/ 15 w 144"/>
                <a:gd name="T53" fmla="*/ 98 h 103"/>
                <a:gd name="T54" fmla="*/ 12 w 144"/>
                <a:gd name="T55" fmla="*/ 95 h 103"/>
                <a:gd name="T56" fmla="*/ 15 w 144"/>
                <a:gd name="T57" fmla="*/ 92 h 103"/>
                <a:gd name="T58" fmla="*/ 18 w 144"/>
                <a:gd name="T59" fmla="*/ 95 h 103"/>
                <a:gd name="T60" fmla="*/ 15 w 144"/>
                <a:gd name="T61" fmla="*/ 98 h 103"/>
                <a:gd name="T62" fmla="*/ 25 w 144"/>
                <a:gd name="T63" fmla="*/ 98 h 103"/>
                <a:gd name="T64" fmla="*/ 22 w 144"/>
                <a:gd name="T65" fmla="*/ 95 h 103"/>
                <a:gd name="T66" fmla="*/ 25 w 144"/>
                <a:gd name="T67" fmla="*/ 92 h 103"/>
                <a:gd name="T68" fmla="*/ 28 w 144"/>
                <a:gd name="T69" fmla="*/ 95 h 103"/>
                <a:gd name="T70" fmla="*/ 25 w 144"/>
                <a:gd name="T71" fmla="*/ 98 h 103"/>
                <a:gd name="T72" fmla="*/ 138 w 144"/>
                <a:gd name="T73" fmla="*/ 89 h 103"/>
                <a:gd name="T74" fmla="*/ 91 w 144"/>
                <a:gd name="T75" fmla="*/ 89 h 103"/>
                <a:gd name="T76" fmla="*/ 91 w 144"/>
                <a:gd name="T77" fmla="*/ 88 h 103"/>
                <a:gd name="T78" fmla="*/ 87 w 144"/>
                <a:gd name="T79" fmla="*/ 83 h 103"/>
                <a:gd name="T80" fmla="*/ 57 w 144"/>
                <a:gd name="T81" fmla="*/ 83 h 103"/>
                <a:gd name="T82" fmla="*/ 52 w 144"/>
                <a:gd name="T83" fmla="*/ 88 h 103"/>
                <a:gd name="T84" fmla="*/ 53 w 144"/>
                <a:gd name="T85" fmla="*/ 89 h 103"/>
                <a:gd name="T86" fmla="*/ 6 w 144"/>
                <a:gd name="T87" fmla="*/ 89 h 103"/>
                <a:gd name="T88" fmla="*/ 6 w 144"/>
                <a:gd name="T89" fmla="*/ 89 h 103"/>
                <a:gd name="T90" fmla="*/ 15 w 144"/>
                <a:gd name="T91" fmla="*/ 78 h 103"/>
                <a:gd name="T92" fmla="*/ 129 w 144"/>
                <a:gd name="T93" fmla="*/ 78 h 103"/>
                <a:gd name="T94" fmla="*/ 138 w 144"/>
                <a:gd name="T95"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03">
                  <a:moveTo>
                    <a:pt x="144" y="86"/>
                  </a:moveTo>
                  <a:cubicBezTo>
                    <a:pt x="134" y="74"/>
                    <a:pt x="134" y="74"/>
                    <a:pt x="134" y="74"/>
                  </a:cubicBezTo>
                  <a:cubicBezTo>
                    <a:pt x="134" y="3"/>
                    <a:pt x="134" y="3"/>
                    <a:pt x="134" y="3"/>
                  </a:cubicBezTo>
                  <a:cubicBezTo>
                    <a:pt x="134" y="2"/>
                    <a:pt x="134" y="2"/>
                    <a:pt x="133" y="1"/>
                  </a:cubicBezTo>
                  <a:cubicBezTo>
                    <a:pt x="132" y="1"/>
                    <a:pt x="132" y="0"/>
                    <a:pt x="131" y="0"/>
                  </a:cubicBezTo>
                  <a:cubicBezTo>
                    <a:pt x="13" y="0"/>
                    <a:pt x="13" y="0"/>
                    <a:pt x="13" y="0"/>
                  </a:cubicBezTo>
                  <a:cubicBezTo>
                    <a:pt x="12" y="0"/>
                    <a:pt x="12" y="1"/>
                    <a:pt x="11" y="1"/>
                  </a:cubicBezTo>
                  <a:cubicBezTo>
                    <a:pt x="10" y="2"/>
                    <a:pt x="10" y="2"/>
                    <a:pt x="10" y="3"/>
                  </a:cubicBezTo>
                  <a:cubicBezTo>
                    <a:pt x="10" y="74"/>
                    <a:pt x="10" y="74"/>
                    <a:pt x="10" y="74"/>
                  </a:cubicBezTo>
                  <a:cubicBezTo>
                    <a:pt x="0" y="86"/>
                    <a:pt x="0" y="86"/>
                    <a:pt x="0" y="86"/>
                  </a:cubicBezTo>
                  <a:cubicBezTo>
                    <a:pt x="0" y="86"/>
                    <a:pt x="0" y="87"/>
                    <a:pt x="0" y="88"/>
                  </a:cubicBezTo>
                  <a:cubicBezTo>
                    <a:pt x="0" y="96"/>
                    <a:pt x="0" y="96"/>
                    <a:pt x="0" y="96"/>
                  </a:cubicBezTo>
                  <a:cubicBezTo>
                    <a:pt x="0" y="97"/>
                    <a:pt x="0" y="98"/>
                    <a:pt x="1" y="98"/>
                  </a:cubicBezTo>
                  <a:cubicBezTo>
                    <a:pt x="7" y="102"/>
                    <a:pt x="7" y="102"/>
                    <a:pt x="7" y="102"/>
                  </a:cubicBezTo>
                  <a:cubicBezTo>
                    <a:pt x="7" y="103"/>
                    <a:pt x="8" y="103"/>
                    <a:pt x="8" y="103"/>
                  </a:cubicBezTo>
                  <a:cubicBezTo>
                    <a:pt x="136" y="103"/>
                    <a:pt x="136" y="103"/>
                    <a:pt x="136" y="103"/>
                  </a:cubicBezTo>
                  <a:cubicBezTo>
                    <a:pt x="136" y="103"/>
                    <a:pt x="137" y="103"/>
                    <a:pt x="137" y="102"/>
                  </a:cubicBezTo>
                  <a:cubicBezTo>
                    <a:pt x="143" y="98"/>
                    <a:pt x="143" y="98"/>
                    <a:pt x="143" y="98"/>
                  </a:cubicBezTo>
                  <a:cubicBezTo>
                    <a:pt x="144" y="98"/>
                    <a:pt x="144" y="97"/>
                    <a:pt x="144" y="96"/>
                  </a:cubicBezTo>
                  <a:cubicBezTo>
                    <a:pt x="144" y="88"/>
                    <a:pt x="144" y="88"/>
                    <a:pt x="144" y="88"/>
                  </a:cubicBezTo>
                  <a:cubicBezTo>
                    <a:pt x="144" y="87"/>
                    <a:pt x="144" y="86"/>
                    <a:pt x="144" y="86"/>
                  </a:cubicBezTo>
                  <a:close/>
                  <a:moveTo>
                    <a:pt x="16" y="6"/>
                  </a:moveTo>
                  <a:cubicBezTo>
                    <a:pt x="128" y="6"/>
                    <a:pt x="128" y="6"/>
                    <a:pt x="128" y="6"/>
                  </a:cubicBezTo>
                  <a:cubicBezTo>
                    <a:pt x="128" y="72"/>
                    <a:pt x="128" y="72"/>
                    <a:pt x="128" y="72"/>
                  </a:cubicBezTo>
                  <a:cubicBezTo>
                    <a:pt x="16" y="72"/>
                    <a:pt x="16" y="72"/>
                    <a:pt x="16" y="72"/>
                  </a:cubicBezTo>
                  <a:lnTo>
                    <a:pt x="16" y="6"/>
                  </a:lnTo>
                  <a:close/>
                  <a:moveTo>
                    <a:pt x="15" y="98"/>
                  </a:moveTo>
                  <a:cubicBezTo>
                    <a:pt x="13" y="98"/>
                    <a:pt x="12" y="97"/>
                    <a:pt x="12" y="95"/>
                  </a:cubicBezTo>
                  <a:cubicBezTo>
                    <a:pt x="12" y="94"/>
                    <a:pt x="13" y="92"/>
                    <a:pt x="15" y="92"/>
                  </a:cubicBezTo>
                  <a:cubicBezTo>
                    <a:pt x="16" y="92"/>
                    <a:pt x="18" y="94"/>
                    <a:pt x="18" y="95"/>
                  </a:cubicBezTo>
                  <a:cubicBezTo>
                    <a:pt x="18" y="97"/>
                    <a:pt x="16" y="98"/>
                    <a:pt x="15" y="98"/>
                  </a:cubicBezTo>
                  <a:close/>
                  <a:moveTo>
                    <a:pt x="25" y="98"/>
                  </a:moveTo>
                  <a:cubicBezTo>
                    <a:pt x="24" y="98"/>
                    <a:pt x="22" y="97"/>
                    <a:pt x="22" y="95"/>
                  </a:cubicBezTo>
                  <a:cubicBezTo>
                    <a:pt x="22" y="94"/>
                    <a:pt x="24" y="92"/>
                    <a:pt x="25" y="92"/>
                  </a:cubicBezTo>
                  <a:cubicBezTo>
                    <a:pt x="27" y="92"/>
                    <a:pt x="28" y="94"/>
                    <a:pt x="28" y="95"/>
                  </a:cubicBezTo>
                  <a:cubicBezTo>
                    <a:pt x="28" y="97"/>
                    <a:pt x="27" y="98"/>
                    <a:pt x="25" y="98"/>
                  </a:cubicBezTo>
                  <a:close/>
                  <a:moveTo>
                    <a:pt x="138" y="89"/>
                  </a:moveTo>
                  <a:cubicBezTo>
                    <a:pt x="91" y="89"/>
                    <a:pt x="91" y="89"/>
                    <a:pt x="91" y="89"/>
                  </a:cubicBezTo>
                  <a:cubicBezTo>
                    <a:pt x="91" y="89"/>
                    <a:pt x="91" y="88"/>
                    <a:pt x="91" y="88"/>
                  </a:cubicBezTo>
                  <a:cubicBezTo>
                    <a:pt x="91" y="85"/>
                    <a:pt x="88" y="83"/>
                    <a:pt x="87" y="83"/>
                  </a:cubicBezTo>
                  <a:cubicBezTo>
                    <a:pt x="57" y="83"/>
                    <a:pt x="57" y="83"/>
                    <a:pt x="57" y="83"/>
                  </a:cubicBezTo>
                  <a:cubicBezTo>
                    <a:pt x="56" y="83"/>
                    <a:pt x="52" y="85"/>
                    <a:pt x="52" y="88"/>
                  </a:cubicBezTo>
                  <a:cubicBezTo>
                    <a:pt x="52" y="88"/>
                    <a:pt x="53" y="89"/>
                    <a:pt x="53" y="89"/>
                  </a:cubicBezTo>
                  <a:cubicBezTo>
                    <a:pt x="6" y="89"/>
                    <a:pt x="6" y="89"/>
                    <a:pt x="6" y="89"/>
                  </a:cubicBezTo>
                  <a:cubicBezTo>
                    <a:pt x="6" y="89"/>
                    <a:pt x="6" y="89"/>
                    <a:pt x="6" y="89"/>
                  </a:cubicBezTo>
                  <a:cubicBezTo>
                    <a:pt x="15" y="78"/>
                    <a:pt x="15" y="78"/>
                    <a:pt x="15" y="78"/>
                  </a:cubicBezTo>
                  <a:cubicBezTo>
                    <a:pt x="129" y="78"/>
                    <a:pt x="129" y="78"/>
                    <a:pt x="129" y="78"/>
                  </a:cubicBezTo>
                  <a:cubicBezTo>
                    <a:pt x="138" y="89"/>
                    <a:pt x="138" y="89"/>
                    <a:pt x="138" y="89"/>
                  </a:cubicBezTo>
                  <a:close/>
                </a:path>
              </a:pathLst>
            </a:custGeom>
            <a:solidFill>
              <a:srgbClr val="55A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7" name="Freeform 204">
              <a:extLst>
                <a:ext uri="{FF2B5EF4-FFF2-40B4-BE49-F238E27FC236}">
                  <a16:creationId xmlns:a16="http://schemas.microsoft.com/office/drawing/2014/main" id="{163032E3-C771-413A-A3F1-83DD8BE6E58D}"/>
                </a:ext>
              </a:extLst>
            </p:cNvPr>
            <p:cNvSpPr>
              <a:spLocks/>
            </p:cNvSpPr>
            <p:nvPr/>
          </p:nvSpPr>
          <p:spPr bwMode="auto">
            <a:xfrm>
              <a:off x="9332913" y="5402263"/>
              <a:ext cx="312738" cy="150812"/>
            </a:xfrm>
            <a:custGeom>
              <a:avLst/>
              <a:gdLst>
                <a:gd name="T0" fmla="*/ 15 w 35"/>
                <a:gd name="T1" fmla="*/ 0 h 17"/>
                <a:gd name="T2" fmla="*/ 4 w 35"/>
                <a:gd name="T3" fmla="*/ 10 h 17"/>
                <a:gd name="T4" fmla="*/ 3 w 35"/>
                <a:gd name="T5" fmla="*/ 10 h 17"/>
                <a:gd name="T6" fmla="*/ 0 w 35"/>
                <a:gd name="T7" fmla="*/ 13 h 17"/>
                <a:gd name="T8" fmla="*/ 3 w 35"/>
                <a:gd name="T9" fmla="*/ 17 h 17"/>
                <a:gd name="T10" fmla="*/ 7 w 35"/>
                <a:gd name="T11" fmla="*/ 13 h 17"/>
                <a:gd name="T12" fmla="*/ 7 w 35"/>
                <a:gd name="T13" fmla="*/ 12 h 17"/>
                <a:gd name="T14" fmla="*/ 16 w 35"/>
                <a:gd name="T15" fmla="*/ 3 h 17"/>
                <a:gd name="T16" fmla="*/ 35 w 35"/>
                <a:gd name="T17" fmla="*/ 3 h 17"/>
                <a:gd name="T18" fmla="*/ 35 w 35"/>
                <a:gd name="T19" fmla="*/ 0 h 17"/>
                <a:gd name="T20" fmla="*/ 15 w 3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7">
                  <a:moveTo>
                    <a:pt x="15" y="0"/>
                  </a:moveTo>
                  <a:cubicBezTo>
                    <a:pt x="4" y="10"/>
                    <a:pt x="4" y="10"/>
                    <a:pt x="4" y="10"/>
                  </a:cubicBezTo>
                  <a:cubicBezTo>
                    <a:pt x="4" y="10"/>
                    <a:pt x="4" y="10"/>
                    <a:pt x="3" y="10"/>
                  </a:cubicBezTo>
                  <a:cubicBezTo>
                    <a:pt x="2" y="10"/>
                    <a:pt x="0" y="12"/>
                    <a:pt x="0" y="13"/>
                  </a:cubicBezTo>
                  <a:cubicBezTo>
                    <a:pt x="0" y="15"/>
                    <a:pt x="2" y="17"/>
                    <a:pt x="3" y="17"/>
                  </a:cubicBezTo>
                  <a:cubicBezTo>
                    <a:pt x="5" y="17"/>
                    <a:pt x="7" y="15"/>
                    <a:pt x="7" y="13"/>
                  </a:cubicBezTo>
                  <a:cubicBezTo>
                    <a:pt x="7" y="13"/>
                    <a:pt x="7" y="13"/>
                    <a:pt x="7" y="12"/>
                  </a:cubicBezTo>
                  <a:cubicBezTo>
                    <a:pt x="16" y="3"/>
                    <a:pt x="16" y="3"/>
                    <a:pt x="16" y="3"/>
                  </a:cubicBezTo>
                  <a:cubicBezTo>
                    <a:pt x="35" y="3"/>
                    <a:pt x="35" y="3"/>
                    <a:pt x="35" y="3"/>
                  </a:cubicBezTo>
                  <a:cubicBezTo>
                    <a:pt x="35" y="0"/>
                    <a:pt x="35" y="0"/>
                    <a:pt x="35" y="0"/>
                  </a:cubicBezTo>
                  <a:lnTo>
                    <a:pt x="15" y="0"/>
                  </a:lnTo>
                  <a:close/>
                </a:path>
              </a:pathLst>
            </a:custGeom>
            <a:solidFill>
              <a:srgbClr val="71C6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8" name="Freeform 206">
              <a:extLst>
                <a:ext uri="{FF2B5EF4-FFF2-40B4-BE49-F238E27FC236}">
                  <a16:creationId xmlns:a16="http://schemas.microsoft.com/office/drawing/2014/main" id="{0FEB5ACD-19F9-448E-AAF3-059045428584}"/>
                </a:ext>
              </a:extLst>
            </p:cNvPr>
            <p:cNvSpPr>
              <a:spLocks/>
            </p:cNvSpPr>
            <p:nvPr/>
          </p:nvSpPr>
          <p:spPr bwMode="auto">
            <a:xfrm>
              <a:off x="9278939" y="5678488"/>
              <a:ext cx="169863" cy="158750"/>
            </a:xfrm>
            <a:custGeom>
              <a:avLst/>
              <a:gdLst>
                <a:gd name="T0" fmla="*/ 2 w 19"/>
                <a:gd name="T1" fmla="*/ 12 h 18"/>
                <a:gd name="T2" fmla="*/ 8 w 19"/>
                <a:gd name="T3" fmla="*/ 6 h 18"/>
                <a:gd name="T4" fmla="*/ 13 w 19"/>
                <a:gd name="T5" fmla="*/ 11 h 18"/>
                <a:gd name="T6" fmla="*/ 19 w 19"/>
                <a:gd name="T7" fmla="*/ 0 h 18"/>
                <a:gd name="T8" fmla="*/ 0 w 19"/>
                <a:gd name="T9" fmla="*/ 0 h 18"/>
                <a:gd name="T10" fmla="*/ 0 w 19"/>
                <a:gd name="T11" fmla="*/ 18 h 18"/>
                <a:gd name="T12" fmla="*/ 5 w 19"/>
                <a:gd name="T13" fmla="*/ 17 h 18"/>
                <a:gd name="T14" fmla="*/ 2 w 19"/>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2" y="12"/>
                  </a:moveTo>
                  <a:cubicBezTo>
                    <a:pt x="2" y="9"/>
                    <a:pt x="5" y="6"/>
                    <a:pt x="8" y="6"/>
                  </a:cubicBezTo>
                  <a:cubicBezTo>
                    <a:pt x="11" y="6"/>
                    <a:pt x="13" y="8"/>
                    <a:pt x="13" y="11"/>
                  </a:cubicBezTo>
                  <a:cubicBezTo>
                    <a:pt x="16" y="8"/>
                    <a:pt x="18" y="4"/>
                    <a:pt x="19" y="0"/>
                  </a:cubicBezTo>
                  <a:cubicBezTo>
                    <a:pt x="0" y="0"/>
                    <a:pt x="0" y="0"/>
                    <a:pt x="0" y="0"/>
                  </a:cubicBezTo>
                  <a:cubicBezTo>
                    <a:pt x="0" y="18"/>
                    <a:pt x="0" y="18"/>
                    <a:pt x="0" y="18"/>
                  </a:cubicBezTo>
                  <a:cubicBezTo>
                    <a:pt x="2" y="18"/>
                    <a:pt x="4" y="17"/>
                    <a:pt x="5" y="17"/>
                  </a:cubicBezTo>
                  <a:cubicBezTo>
                    <a:pt x="4" y="16"/>
                    <a:pt x="2" y="14"/>
                    <a:pt x="2" y="12"/>
                  </a:cubicBezTo>
                  <a:close/>
                </a:path>
              </a:pathLst>
            </a:custGeom>
            <a:solidFill>
              <a:srgbClr val="4B5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9" name="Freeform 207">
              <a:extLst>
                <a:ext uri="{FF2B5EF4-FFF2-40B4-BE49-F238E27FC236}">
                  <a16:creationId xmlns:a16="http://schemas.microsoft.com/office/drawing/2014/main" id="{9032FE81-DF02-4307-8AC5-AC2304A17327}"/>
                </a:ext>
              </a:extLst>
            </p:cNvPr>
            <p:cNvSpPr>
              <a:spLocks/>
            </p:cNvSpPr>
            <p:nvPr/>
          </p:nvSpPr>
          <p:spPr bwMode="auto">
            <a:xfrm>
              <a:off x="9324976" y="5757863"/>
              <a:ext cx="239713" cy="106362"/>
            </a:xfrm>
            <a:custGeom>
              <a:avLst/>
              <a:gdLst>
                <a:gd name="T0" fmla="*/ 11 w 27"/>
                <a:gd name="T1" fmla="*/ 9 h 12"/>
                <a:gd name="T2" fmla="*/ 6 w 27"/>
                <a:gd name="T3" fmla="*/ 4 h 12"/>
                <a:gd name="T4" fmla="*/ 6 w 27"/>
                <a:gd name="T5" fmla="*/ 3 h 12"/>
                <a:gd name="T6" fmla="*/ 3 w 27"/>
                <a:gd name="T7" fmla="*/ 0 h 12"/>
                <a:gd name="T8" fmla="*/ 0 w 27"/>
                <a:gd name="T9" fmla="*/ 3 h 12"/>
                <a:gd name="T10" fmla="*/ 3 w 27"/>
                <a:gd name="T11" fmla="*/ 6 h 12"/>
                <a:gd name="T12" fmla="*/ 4 w 27"/>
                <a:gd name="T13" fmla="*/ 6 h 12"/>
                <a:gd name="T14" fmla="*/ 10 w 27"/>
                <a:gd name="T15" fmla="*/ 12 h 12"/>
                <a:gd name="T16" fmla="*/ 27 w 27"/>
                <a:gd name="T17" fmla="*/ 12 h 12"/>
                <a:gd name="T18" fmla="*/ 27 w 27"/>
                <a:gd name="T19" fmla="*/ 9 h 12"/>
                <a:gd name="T20" fmla="*/ 11 w 2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2">
                  <a:moveTo>
                    <a:pt x="11" y="9"/>
                  </a:moveTo>
                  <a:cubicBezTo>
                    <a:pt x="6" y="4"/>
                    <a:pt x="6" y="4"/>
                    <a:pt x="6" y="4"/>
                  </a:cubicBezTo>
                  <a:cubicBezTo>
                    <a:pt x="6" y="3"/>
                    <a:pt x="6" y="3"/>
                    <a:pt x="6" y="3"/>
                  </a:cubicBezTo>
                  <a:cubicBezTo>
                    <a:pt x="6" y="1"/>
                    <a:pt x="5" y="0"/>
                    <a:pt x="3" y="0"/>
                  </a:cubicBezTo>
                  <a:cubicBezTo>
                    <a:pt x="1" y="0"/>
                    <a:pt x="0" y="1"/>
                    <a:pt x="0" y="3"/>
                  </a:cubicBezTo>
                  <a:cubicBezTo>
                    <a:pt x="0" y="5"/>
                    <a:pt x="1" y="6"/>
                    <a:pt x="3" y="6"/>
                  </a:cubicBezTo>
                  <a:cubicBezTo>
                    <a:pt x="3" y="6"/>
                    <a:pt x="4" y="6"/>
                    <a:pt x="4" y="6"/>
                  </a:cubicBezTo>
                  <a:cubicBezTo>
                    <a:pt x="10" y="12"/>
                    <a:pt x="10" y="12"/>
                    <a:pt x="10" y="12"/>
                  </a:cubicBezTo>
                  <a:cubicBezTo>
                    <a:pt x="27" y="12"/>
                    <a:pt x="27" y="12"/>
                    <a:pt x="27" y="12"/>
                  </a:cubicBezTo>
                  <a:cubicBezTo>
                    <a:pt x="27" y="9"/>
                    <a:pt x="27" y="9"/>
                    <a:pt x="27" y="9"/>
                  </a:cubicBezTo>
                  <a:lnTo>
                    <a:pt x="11" y="9"/>
                  </a:lnTo>
                  <a:close/>
                </a:path>
              </a:pathLst>
            </a:custGeom>
            <a:solidFill>
              <a:srgbClr val="4B5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60" name="Freeform 208">
              <a:extLst>
                <a:ext uri="{FF2B5EF4-FFF2-40B4-BE49-F238E27FC236}">
                  <a16:creationId xmlns:a16="http://schemas.microsoft.com/office/drawing/2014/main" id="{53ED7D77-4337-4A62-BBAB-1A40BB2CD06C}"/>
                </a:ext>
              </a:extLst>
            </p:cNvPr>
            <p:cNvSpPr>
              <a:spLocks/>
            </p:cNvSpPr>
            <p:nvPr/>
          </p:nvSpPr>
          <p:spPr bwMode="auto">
            <a:xfrm>
              <a:off x="8878889" y="5545138"/>
              <a:ext cx="311150" cy="158750"/>
            </a:xfrm>
            <a:custGeom>
              <a:avLst/>
              <a:gdLst>
                <a:gd name="T0" fmla="*/ 32 w 35"/>
                <a:gd name="T1" fmla="*/ 12 h 18"/>
                <a:gd name="T2" fmla="*/ 31 w 35"/>
                <a:gd name="T3" fmla="*/ 12 h 18"/>
                <a:gd name="T4" fmla="*/ 20 w 35"/>
                <a:gd name="T5" fmla="*/ 0 h 18"/>
                <a:gd name="T6" fmla="*/ 0 w 35"/>
                <a:gd name="T7" fmla="*/ 0 h 18"/>
                <a:gd name="T8" fmla="*/ 0 w 35"/>
                <a:gd name="T9" fmla="*/ 4 h 18"/>
                <a:gd name="T10" fmla="*/ 18 w 35"/>
                <a:gd name="T11" fmla="*/ 4 h 18"/>
                <a:gd name="T12" fmla="*/ 29 w 35"/>
                <a:gd name="T13" fmla="*/ 14 h 18"/>
                <a:gd name="T14" fmla="*/ 29 w 35"/>
                <a:gd name="T15" fmla="*/ 15 h 18"/>
                <a:gd name="T16" fmla="*/ 32 w 35"/>
                <a:gd name="T17" fmla="*/ 18 h 18"/>
                <a:gd name="T18" fmla="*/ 35 w 35"/>
                <a:gd name="T19" fmla="*/ 15 h 18"/>
                <a:gd name="T20" fmla="*/ 32 w 35"/>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8">
                  <a:moveTo>
                    <a:pt x="32" y="12"/>
                  </a:moveTo>
                  <a:cubicBezTo>
                    <a:pt x="32" y="12"/>
                    <a:pt x="31" y="12"/>
                    <a:pt x="31" y="12"/>
                  </a:cubicBezTo>
                  <a:cubicBezTo>
                    <a:pt x="20" y="0"/>
                    <a:pt x="20" y="0"/>
                    <a:pt x="20" y="0"/>
                  </a:cubicBezTo>
                  <a:cubicBezTo>
                    <a:pt x="0" y="0"/>
                    <a:pt x="0" y="0"/>
                    <a:pt x="0" y="0"/>
                  </a:cubicBezTo>
                  <a:cubicBezTo>
                    <a:pt x="0" y="4"/>
                    <a:pt x="0" y="4"/>
                    <a:pt x="0" y="4"/>
                  </a:cubicBezTo>
                  <a:cubicBezTo>
                    <a:pt x="18" y="4"/>
                    <a:pt x="18" y="4"/>
                    <a:pt x="18" y="4"/>
                  </a:cubicBezTo>
                  <a:cubicBezTo>
                    <a:pt x="29" y="14"/>
                    <a:pt x="29" y="14"/>
                    <a:pt x="29" y="14"/>
                  </a:cubicBezTo>
                  <a:cubicBezTo>
                    <a:pt x="29" y="14"/>
                    <a:pt x="29" y="15"/>
                    <a:pt x="29" y="15"/>
                  </a:cubicBezTo>
                  <a:cubicBezTo>
                    <a:pt x="29" y="17"/>
                    <a:pt x="30" y="18"/>
                    <a:pt x="32" y="18"/>
                  </a:cubicBezTo>
                  <a:cubicBezTo>
                    <a:pt x="34" y="18"/>
                    <a:pt x="35" y="17"/>
                    <a:pt x="35" y="15"/>
                  </a:cubicBezTo>
                  <a:cubicBezTo>
                    <a:pt x="35" y="13"/>
                    <a:pt x="34" y="12"/>
                    <a:pt x="32" y="12"/>
                  </a:cubicBezTo>
                  <a:close/>
                </a:path>
              </a:pathLst>
            </a:custGeom>
            <a:solidFill>
              <a:srgbClr val="86D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61" name="Freeform 209">
              <a:extLst>
                <a:ext uri="{FF2B5EF4-FFF2-40B4-BE49-F238E27FC236}">
                  <a16:creationId xmlns:a16="http://schemas.microsoft.com/office/drawing/2014/main" id="{1E2991D6-F4EC-4A69-A594-3385BFF3B95A}"/>
                </a:ext>
              </a:extLst>
            </p:cNvPr>
            <p:cNvSpPr>
              <a:spLocks noEditPoints="1"/>
            </p:cNvSpPr>
            <p:nvPr/>
          </p:nvSpPr>
          <p:spPr bwMode="auto">
            <a:xfrm>
              <a:off x="9074151" y="5473700"/>
              <a:ext cx="374650" cy="363537"/>
            </a:xfrm>
            <a:custGeom>
              <a:avLst/>
              <a:gdLst>
                <a:gd name="T0" fmla="*/ 4 w 42"/>
                <a:gd name="T1" fmla="*/ 22 h 41"/>
                <a:gd name="T2" fmla="*/ 0 w 42"/>
                <a:gd name="T3" fmla="*/ 19 h 41"/>
                <a:gd name="T4" fmla="*/ 0 w 42"/>
                <a:gd name="T5" fmla="*/ 20 h 41"/>
                <a:gd name="T6" fmla="*/ 21 w 42"/>
                <a:gd name="T7" fmla="*/ 41 h 41"/>
                <a:gd name="T8" fmla="*/ 21 w 42"/>
                <a:gd name="T9" fmla="*/ 38 h 41"/>
                <a:gd name="T10" fmla="*/ 4 w 42"/>
                <a:gd name="T11" fmla="*/ 22 h 41"/>
                <a:gd name="T12" fmla="*/ 3 w 42"/>
                <a:gd name="T13" fmla="*/ 10 h 41"/>
                <a:gd name="T14" fmla="*/ 5 w 42"/>
                <a:gd name="T15" fmla="*/ 13 h 41"/>
                <a:gd name="T16" fmla="*/ 21 w 42"/>
                <a:gd name="T17" fmla="*/ 3 h 41"/>
                <a:gd name="T18" fmla="*/ 27 w 42"/>
                <a:gd name="T19" fmla="*/ 4 h 41"/>
                <a:gd name="T20" fmla="*/ 29 w 42"/>
                <a:gd name="T21" fmla="*/ 1 h 41"/>
                <a:gd name="T22" fmla="*/ 21 w 42"/>
                <a:gd name="T23" fmla="*/ 0 h 41"/>
                <a:gd name="T24" fmla="*/ 3 w 42"/>
                <a:gd name="T25" fmla="*/ 10 h 41"/>
                <a:gd name="T26" fmla="*/ 37 w 42"/>
                <a:gd name="T27" fmla="*/ 8 h 41"/>
                <a:gd name="T28" fmla="*/ 35 w 42"/>
                <a:gd name="T29" fmla="*/ 10 h 41"/>
                <a:gd name="T30" fmla="*/ 38 w 42"/>
                <a:gd name="T31" fmla="*/ 20 h 41"/>
                <a:gd name="T32" fmla="*/ 42 w 42"/>
                <a:gd name="T33" fmla="*/ 20 h 41"/>
                <a:gd name="T34" fmla="*/ 37 w 42"/>
                <a:gd name="T35"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1">
                  <a:moveTo>
                    <a:pt x="4" y="22"/>
                  </a:moveTo>
                  <a:cubicBezTo>
                    <a:pt x="0" y="19"/>
                    <a:pt x="0" y="19"/>
                    <a:pt x="0" y="19"/>
                  </a:cubicBezTo>
                  <a:cubicBezTo>
                    <a:pt x="0" y="19"/>
                    <a:pt x="0" y="20"/>
                    <a:pt x="0" y="20"/>
                  </a:cubicBezTo>
                  <a:cubicBezTo>
                    <a:pt x="0" y="32"/>
                    <a:pt x="9" y="41"/>
                    <a:pt x="21" y="41"/>
                  </a:cubicBezTo>
                  <a:cubicBezTo>
                    <a:pt x="21" y="38"/>
                    <a:pt x="21" y="38"/>
                    <a:pt x="21" y="38"/>
                  </a:cubicBezTo>
                  <a:cubicBezTo>
                    <a:pt x="12" y="38"/>
                    <a:pt x="5" y="31"/>
                    <a:pt x="4" y="22"/>
                  </a:cubicBezTo>
                  <a:close/>
                  <a:moveTo>
                    <a:pt x="3" y="10"/>
                  </a:moveTo>
                  <a:cubicBezTo>
                    <a:pt x="5" y="13"/>
                    <a:pt x="5" y="13"/>
                    <a:pt x="5" y="13"/>
                  </a:cubicBezTo>
                  <a:cubicBezTo>
                    <a:pt x="8" y="7"/>
                    <a:pt x="14" y="3"/>
                    <a:pt x="21" y="3"/>
                  </a:cubicBezTo>
                  <a:cubicBezTo>
                    <a:pt x="23" y="3"/>
                    <a:pt x="25" y="4"/>
                    <a:pt x="27" y="4"/>
                  </a:cubicBezTo>
                  <a:cubicBezTo>
                    <a:pt x="27" y="3"/>
                    <a:pt x="28" y="2"/>
                    <a:pt x="29" y="1"/>
                  </a:cubicBezTo>
                  <a:cubicBezTo>
                    <a:pt x="26" y="0"/>
                    <a:pt x="24" y="0"/>
                    <a:pt x="21" y="0"/>
                  </a:cubicBezTo>
                  <a:cubicBezTo>
                    <a:pt x="13" y="0"/>
                    <a:pt x="6" y="4"/>
                    <a:pt x="3" y="10"/>
                  </a:cubicBezTo>
                  <a:close/>
                  <a:moveTo>
                    <a:pt x="37" y="8"/>
                  </a:moveTo>
                  <a:cubicBezTo>
                    <a:pt x="37" y="9"/>
                    <a:pt x="36" y="10"/>
                    <a:pt x="35" y="10"/>
                  </a:cubicBezTo>
                  <a:cubicBezTo>
                    <a:pt x="37" y="13"/>
                    <a:pt x="38" y="17"/>
                    <a:pt x="38" y="20"/>
                  </a:cubicBezTo>
                  <a:cubicBezTo>
                    <a:pt x="42" y="20"/>
                    <a:pt x="42" y="20"/>
                    <a:pt x="42" y="20"/>
                  </a:cubicBezTo>
                  <a:cubicBezTo>
                    <a:pt x="42" y="16"/>
                    <a:pt x="40" y="11"/>
                    <a:pt x="37" y="8"/>
                  </a:cubicBezTo>
                  <a:close/>
                </a:path>
              </a:pathLst>
            </a:custGeom>
            <a:solidFill>
              <a:srgbClr val="597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Tree>
    <p:extLst>
      <p:ext uri="{BB962C8B-B14F-4D97-AF65-F5344CB8AC3E}">
        <p14:creationId xmlns:p14="http://schemas.microsoft.com/office/powerpoint/2010/main" val="92304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65CF0-B6F2-40EB-9B92-467186FB4D04}"/>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B036960F-E58D-4B3F-BE15-4DA0A08AC7D2}"/>
              </a:ext>
            </a:extLst>
          </p:cNvPr>
          <p:cNvSpPr>
            <a:spLocks noGrp="1"/>
          </p:cNvSpPr>
          <p:nvPr>
            <p:ph type="title"/>
          </p:nvPr>
        </p:nvSpPr>
        <p:spPr/>
        <p:txBody>
          <a:bodyPr/>
          <a:lstStyle/>
          <a:p>
            <a:r>
              <a:rPr lang="en-US" dirty="0"/>
              <a:t>Ledgers/Funds</a:t>
            </a:r>
          </a:p>
        </p:txBody>
      </p:sp>
      <p:sp>
        <p:nvSpPr>
          <p:cNvPr id="4" name="Content Placeholder 3">
            <a:extLst>
              <a:ext uri="{FF2B5EF4-FFF2-40B4-BE49-F238E27FC236}">
                <a16:creationId xmlns:a16="http://schemas.microsoft.com/office/drawing/2014/main" id="{7FF70714-F379-45F2-9D22-51B60BA58D8C}"/>
              </a:ext>
            </a:extLst>
          </p:cNvPr>
          <p:cNvSpPr>
            <a:spLocks noGrp="1"/>
          </p:cNvSpPr>
          <p:nvPr>
            <p:ph idx="1"/>
          </p:nvPr>
        </p:nvSpPr>
        <p:spPr/>
        <p:txBody>
          <a:bodyPr>
            <a:normAutofit fontScale="92500"/>
          </a:bodyPr>
          <a:lstStyle/>
          <a:p>
            <a:pPr marL="0" indent="0">
              <a:spcBef>
                <a:spcPts val="450"/>
              </a:spcBef>
              <a:spcAft>
                <a:spcPts val="1800"/>
              </a:spcAft>
              <a:buNone/>
            </a:pPr>
            <a:r>
              <a:rPr lang="en-US" dirty="0"/>
              <a:t>Hierarchy of three types of funds:</a:t>
            </a:r>
          </a:p>
          <a:p>
            <a:pPr>
              <a:spcBef>
                <a:spcPts val="450"/>
              </a:spcBef>
              <a:spcAft>
                <a:spcPts val="1800"/>
              </a:spcAft>
            </a:pPr>
            <a:r>
              <a:rPr lang="en-US" b="1" dirty="0"/>
              <a:t>Ledger:</a:t>
            </a:r>
            <a:r>
              <a:rPr lang="en-US" dirty="0"/>
              <a:t> container that groups all other funds; single-layer</a:t>
            </a:r>
          </a:p>
          <a:p>
            <a:pPr>
              <a:spcBef>
                <a:spcPts val="450"/>
              </a:spcBef>
              <a:spcAft>
                <a:spcPts val="1800"/>
              </a:spcAft>
            </a:pPr>
            <a:r>
              <a:rPr lang="en-US" b="1" dirty="0"/>
              <a:t>Summary:</a:t>
            </a:r>
            <a:r>
              <a:rPr lang="en-US" dirty="0"/>
              <a:t> groups allocated funds to see summary transaction amounts; can be nested for different levels of summary; optional; recommended</a:t>
            </a:r>
          </a:p>
          <a:p>
            <a:pPr>
              <a:spcBef>
                <a:spcPts val="450"/>
              </a:spcBef>
              <a:spcAft>
                <a:spcPts val="1800"/>
              </a:spcAft>
            </a:pPr>
            <a:r>
              <a:rPr lang="en-US" b="1" dirty="0"/>
              <a:t>Allocated:</a:t>
            </a:r>
            <a:r>
              <a:rPr lang="en-US" dirty="0"/>
              <a:t> the only funds against which transactions can occur (allocations, transfers, encumbrances, and expenditures); single-layer</a:t>
            </a:r>
          </a:p>
          <a:p>
            <a:pPr marL="0" indent="0">
              <a:spcBef>
                <a:spcPts val="450"/>
              </a:spcBef>
              <a:spcAft>
                <a:spcPts val="1800"/>
              </a:spcAft>
              <a:buNone/>
            </a:pPr>
            <a:r>
              <a:rPr lang="en-US" dirty="0"/>
              <a:t>All funds have no more than one parent</a:t>
            </a:r>
          </a:p>
        </p:txBody>
      </p:sp>
      <p:pic>
        <p:nvPicPr>
          <p:cNvPr id="5" name="Picture 4">
            <a:extLst>
              <a:ext uri="{FF2B5EF4-FFF2-40B4-BE49-F238E27FC236}">
                <a16:creationId xmlns:a16="http://schemas.microsoft.com/office/drawing/2014/main" id="{D91D758F-E1ED-43BB-98EB-9B7900251A26}"/>
              </a:ext>
            </a:extLst>
          </p:cNvPr>
          <p:cNvPicPr>
            <a:picLocks noChangeAspect="1"/>
          </p:cNvPicPr>
          <p:nvPr/>
        </p:nvPicPr>
        <p:blipFill rotWithShape="1">
          <a:blip r:embed="rId2">
            <a:extLst>
              <a:ext uri="{28A0092B-C50C-407E-A947-70E740481C1C}">
                <a14:useLocalDpi xmlns:a14="http://schemas.microsoft.com/office/drawing/2010/main" val="0"/>
              </a:ext>
            </a:extLst>
          </a:blip>
          <a:srcRect r="8450" b="19652"/>
          <a:stretch/>
        </p:blipFill>
        <p:spPr>
          <a:xfrm>
            <a:off x="5273316" y="248318"/>
            <a:ext cx="914400" cy="855186"/>
          </a:xfrm>
          <a:prstGeom prst="rect">
            <a:avLst/>
          </a:prstGeom>
        </p:spPr>
      </p:pic>
      <p:pic>
        <p:nvPicPr>
          <p:cNvPr id="6" name="Picture 5">
            <a:extLst>
              <a:ext uri="{FF2B5EF4-FFF2-40B4-BE49-F238E27FC236}">
                <a16:creationId xmlns:a16="http://schemas.microsoft.com/office/drawing/2014/main" id="{A8F2CD45-64F1-4A43-BAD6-349A07A13C5A}"/>
              </a:ext>
            </a:extLst>
          </p:cNvPr>
          <p:cNvPicPr>
            <a:picLocks noChangeAspect="1"/>
          </p:cNvPicPr>
          <p:nvPr/>
        </p:nvPicPr>
        <p:blipFill rotWithShape="1">
          <a:blip r:embed="rId2">
            <a:extLst>
              <a:ext uri="{28A0092B-C50C-407E-A947-70E740481C1C}">
                <a14:useLocalDpi xmlns:a14="http://schemas.microsoft.com/office/drawing/2010/main" val="0"/>
              </a:ext>
            </a:extLst>
          </a:blip>
          <a:srcRect r="8450" b="19652"/>
          <a:stretch/>
        </p:blipFill>
        <p:spPr>
          <a:xfrm>
            <a:off x="6187716" y="408928"/>
            <a:ext cx="914400" cy="855186"/>
          </a:xfrm>
          <a:prstGeom prst="rect">
            <a:avLst/>
          </a:prstGeom>
        </p:spPr>
      </p:pic>
      <p:pic>
        <p:nvPicPr>
          <p:cNvPr id="7" name="Picture 6">
            <a:extLst>
              <a:ext uri="{FF2B5EF4-FFF2-40B4-BE49-F238E27FC236}">
                <a16:creationId xmlns:a16="http://schemas.microsoft.com/office/drawing/2014/main" id="{5A7A1D3D-FB51-48FA-BA57-E2DF8F8F0D7D}"/>
              </a:ext>
            </a:extLst>
          </p:cNvPr>
          <p:cNvPicPr>
            <a:picLocks noChangeAspect="1"/>
          </p:cNvPicPr>
          <p:nvPr/>
        </p:nvPicPr>
        <p:blipFill rotWithShape="1">
          <a:blip r:embed="rId2">
            <a:extLst>
              <a:ext uri="{28A0092B-C50C-407E-A947-70E740481C1C}">
                <a14:useLocalDpi xmlns:a14="http://schemas.microsoft.com/office/drawing/2010/main" val="0"/>
              </a:ext>
            </a:extLst>
          </a:blip>
          <a:srcRect r="8450" b="19652"/>
          <a:stretch/>
        </p:blipFill>
        <p:spPr>
          <a:xfrm>
            <a:off x="7010890" y="594694"/>
            <a:ext cx="914400" cy="855186"/>
          </a:xfrm>
          <a:prstGeom prst="rect">
            <a:avLst/>
          </a:prstGeom>
        </p:spPr>
      </p:pic>
      <p:pic>
        <p:nvPicPr>
          <p:cNvPr id="8" name="Picture 7">
            <a:extLst>
              <a:ext uri="{FF2B5EF4-FFF2-40B4-BE49-F238E27FC236}">
                <a16:creationId xmlns:a16="http://schemas.microsoft.com/office/drawing/2014/main" id="{4CE58736-0F35-46CA-9EF9-673A4AF78A1E}"/>
              </a:ext>
            </a:extLst>
          </p:cNvPr>
          <p:cNvPicPr>
            <a:picLocks noChangeAspect="1"/>
          </p:cNvPicPr>
          <p:nvPr/>
        </p:nvPicPr>
        <p:blipFill rotWithShape="1">
          <a:blip r:embed="rId2">
            <a:extLst>
              <a:ext uri="{28A0092B-C50C-407E-A947-70E740481C1C}">
                <a14:useLocalDpi xmlns:a14="http://schemas.microsoft.com/office/drawing/2010/main" val="0"/>
              </a:ext>
            </a:extLst>
          </a:blip>
          <a:srcRect r="8450" b="19652"/>
          <a:stretch/>
        </p:blipFill>
        <p:spPr>
          <a:xfrm>
            <a:off x="7834064" y="780460"/>
            <a:ext cx="914400" cy="855186"/>
          </a:xfrm>
          <a:prstGeom prst="rect">
            <a:avLst/>
          </a:prstGeom>
        </p:spPr>
      </p:pic>
    </p:spTree>
    <p:extLst>
      <p:ext uri="{BB962C8B-B14F-4D97-AF65-F5344CB8AC3E}">
        <p14:creationId xmlns:p14="http://schemas.microsoft.com/office/powerpoint/2010/main" val="400945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17FF0-E863-4879-AB22-68AAE5F5599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12B4724F-3A41-43BA-A299-CA90FEE32E8D}"/>
              </a:ext>
            </a:extLst>
          </p:cNvPr>
          <p:cNvSpPr>
            <a:spLocks noGrp="1"/>
          </p:cNvSpPr>
          <p:nvPr>
            <p:ph type="title"/>
          </p:nvPr>
        </p:nvSpPr>
        <p:spPr/>
        <p:txBody>
          <a:bodyPr/>
          <a:lstStyle/>
          <a:p>
            <a:r>
              <a:rPr lang="en-US" dirty="0"/>
              <a:t>Ledgers/Funds</a:t>
            </a:r>
          </a:p>
        </p:txBody>
      </p:sp>
      <p:pic>
        <p:nvPicPr>
          <p:cNvPr id="5" name="Picture 4">
            <a:extLst>
              <a:ext uri="{FF2B5EF4-FFF2-40B4-BE49-F238E27FC236}">
                <a16:creationId xmlns:a16="http://schemas.microsoft.com/office/drawing/2014/main" id="{4538A69B-A20F-4BAE-BFDD-6BC95891D6E8}"/>
              </a:ext>
            </a:extLst>
          </p:cNvPr>
          <p:cNvPicPr>
            <a:picLocks noChangeAspect="1"/>
          </p:cNvPicPr>
          <p:nvPr/>
        </p:nvPicPr>
        <p:blipFill>
          <a:blip r:embed="rId3"/>
          <a:stretch>
            <a:fillRect/>
          </a:stretch>
        </p:blipFill>
        <p:spPr>
          <a:xfrm>
            <a:off x="1605214" y="872329"/>
            <a:ext cx="5935844" cy="270509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213B9D34-7131-4EC0-8F1A-51DCAFDC8DD0}"/>
              </a:ext>
            </a:extLst>
          </p:cNvPr>
          <p:cNvPicPr>
            <a:picLocks noChangeAspect="1"/>
          </p:cNvPicPr>
          <p:nvPr/>
        </p:nvPicPr>
        <p:blipFill>
          <a:blip r:embed="rId4"/>
          <a:stretch>
            <a:fillRect/>
          </a:stretch>
        </p:blipFill>
        <p:spPr>
          <a:xfrm>
            <a:off x="2192391" y="730418"/>
            <a:ext cx="4759219" cy="423204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586901A7-CEEC-42AA-A7A8-643C6F32475A}"/>
              </a:ext>
            </a:extLst>
          </p:cNvPr>
          <p:cNvSpPr/>
          <p:nvPr/>
        </p:nvSpPr>
        <p:spPr bwMode="auto">
          <a:xfrm>
            <a:off x="3189420" y="1472533"/>
            <a:ext cx="1872244" cy="3489929"/>
          </a:xfrm>
          <a:prstGeom prst="rect">
            <a:avLst/>
          </a:prstGeom>
          <a:noFill/>
          <a:ln w="38100" cap="flat" cmpd="sng" algn="ctr">
            <a:solidFill>
              <a:srgbClr val="C0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latin typeface="Arial" pitchFamily="34" charset="0"/>
              <a:cs typeface="Arial" pitchFamily="34" charset="0"/>
            </a:endParaRPr>
          </a:p>
        </p:txBody>
      </p:sp>
    </p:spTree>
    <p:extLst>
      <p:ext uri="{BB962C8B-B14F-4D97-AF65-F5344CB8AC3E}">
        <p14:creationId xmlns:p14="http://schemas.microsoft.com/office/powerpoint/2010/main" val="17832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73F67-F1BB-4529-AB9D-B5D0DBD43795}"/>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0E79C020-F14B-42E7-9F41-BFADA848985C}"/>
              </a:ext>
            </a:extLst>
          </p:cNvPr>
          <p:cNvSpPr>
            <a:spLocks noGrp="1"/>
          </p:cNvSpPr>
          <p:nvPr>
            <p:ph type="title"/>
          </p:nvPr>
        </p:nvSpPr>
        <p:spPr/>
        <p:txBody>
          <a:bodyPr/>
          <a:lstStyle/>
          <a:p>
            <a:r>
              <a:rPr lang="en-US" dirty="0"/>
              <a:t>Ledgers/Funds</a:t>
            </a:r>
          </a:p>
        </p:txBody>
      </p:sp>
      <p:pic>
        <p:nvPicPr>
          <p:cNvPr id="5" name="Picture 4">
            <a:extLst>
              <a:ext uri="{FF2B5EF4-FFF2-40B4-BE49-F238E27FC236}">
                <a16:creationId xmlns:a16="http://schemas.microsoft.com/office/drawing/2014/main" id="{C999A7A3-2902-4503-B469-3C640832EC78}"/>
              </a:ext>
            </a:extLst>
          </p:cNvPr>
          <p:cNvPicPr>
            <a:picLocks noChangeAspect="1"/>
          </p:cNvPicPr>
          <p:nvPr/>
        </p:nvPicPr>
        <p:blipFill>
          <a:blip r:embed="rId3"/>
          <a:stretch>
            <a:fillRect/>
          </a:stretch>
        </p:blipFill>
        <p:spPr>
          <a:xfrm>
            <a:off x="851520" y="714728"/>
            <a:ext cx="4800600" cy="101637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0198357-54B3-4B2C-A6FE-EA9387FAE77E}"/>
              </a:ext>
            </a:extLst>
          </p:cNvPr>
          <p:cNvPicPr>
            <a:picLocks noChangeAspect="1"/>
          </p:cNvPicPr>
          <p:nvPr/>
        </p:nvPicPr>
        <p:blipFill rotWithShape="1">
          <a:blip r:embed="rId4"/>
          <a:srcRect b="67546"/>
          <a:stretch/>
        </p:blipFill>
        <p:spPr>
          <a:xfrm>
            <a:off x="2176775" y="1822853"/>
            <a:ext cx="4800600" cy="1079088"/>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27F7C97-DCD1-4B11-8CE0-8CEC6A14059E}"/>
              </a:ext>
            </a:extLst>
          </p:cNvPr>
          <p:cNvPicPr>
            <a:picLocks noChangeAspect="1"/>
          </p:cNvPicPr>
          <p:nvPr/>
        </p:nvPicPr>
        <p:blipFill rotWithShape="1">
          <a:blip r:embed="rId5"/>
          <a:srcRect b="15316"/>
          <a:stretch/>
        </p:blipFill>
        <p:spPr>
          <a:xfrm>
            <a:off x="3515816" y="3037718"/>
            <a:ext cx="4800600" cy="2071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2A724-E15C-4807-BC79-6E4D4FD3A902}"/>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DC4CDE5A-98BB-4286-B436-2A8E02E7B288}"/>
              </a:ext>
            </a:extLst>
          </p:cNvPr>
          <p:cNvSpPr>
            <a:spLocks noGrp="1"/>
          </p:cNvSpPr>
          <p:nvPr>
            <p:ph type="title"/>
          </p:nvPr>
        </p:nvSpPr>
        <p:spPr/>
        <p:txBody>
          <a:bodyPr/>
          <a:lstStyle/>
          <a:p>
            <a:r>
              <a:rPr lang="en-US" dirty="0"/>
              <a:t>Vendors</a:t>
            </a:r>
          </a:p>
        </p:txBody>
      </p:sp>
      <p:sp>
        <p:nvSpPr>
          <p:cNvPr id="5" name="Rounded Rectangle 9">
            <a:extLst>
              <a:ext uri="{FF2B5EF4-FFF2-40B4-BE49-F238E27FC236}">
                <a16:creationId xmlns:a16="http://schemas.microsoft.com/office/drawing/2014/main" id="{0714F549-CA40-4069-915F-3C8DD667FAC1}"/>
              </a:ext>
            </a:extLst>
          </p:cNvPr>
          <p:cNvSpPr/>
          <p:nvPr/>
        </p:nvSpPr>
        <p:spPr bwMode="auto">
          <a:xfrm>
            <a:off x="2557393" y="3572876"/>
            <a:ext cx="1670618" cy="961242"/>
          </a:xfrm>
          <a:prstGeom prst="roundRect">
            <a:avLst/>
          </a:prstGeom>
          <a:solidFill>
            <a:srgbClr val="CC6600"/>
          </a:solidFill>
          <a:ln w="76200" cap="flat" cmpd="sng" algn="ctr">
            <a:no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100" dirty="0">
                <a:solidFill>
                  <a:schemeClr val="bg1"/>
                </a:solidFill>
                <a:latin typeface="+mj-lt"/>
                <a:cs typeface="Arial" pitchFamily="34" charset="0"/>
              </a:rPr>
              <a:t>Order Line</a:t>
            </a:r>
          </a:p>
        </p:txBody>
      </p:sp>
      <p:pic>
        <p:nvPicPr>
          <p:cNvPr id="6" name="Picture 3" descr="C:\Users\jdlarson\Pictures\separated icons\0020.png">
            <a:extLst>
              <a:ext uri="{FF2B5EF4-FFF2-40B4-BE49-F238E27FC236}">
                <a16:creationId xmlns:a16="http://schemas.microsoft.com/office/drawing/2014/main" id="{2A996FEF-1B57-4C78-BBF9-67FB792764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486" y="3933127"/>
            <a:ext cx="1043939" cy="1043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dlarson\Pictures\separated icons\0055.png">
            <a:extLst>
              <a:ext uri="{FF2B5EF4-FFF2-40B4-BE49-F238E27FC236}">
                <a16:creationId xmlns:a16="http://schemas.microsoft.com/office/drawing/2014/main" id="{3CD96F4D-ACC4-4828-B389-7E1FA18F09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751" y="2243531"/>
            <a:ext cx="635811" cy="63581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365FDFB-31D8-4CCD-97A7-83ABAE8C56A3}"/>
              </a:ext>
            </a:extLst>
          </p:cNvPr>
          <p:cNvCxnSpPr>
            <a:stCxn id="19" idx="2"/>
            <a:endCxn id="5" idx="0"/>
          </p:cNvCxnSpPr>
          <p:nvPr/>
        </p:nvCxnSpPr>
        <p:spPr bwMode="auto">
          <a:xfrm flipH="1">
            <a:off x="3392702" y="2044239"/>
            <a:ext cx="721911" cy="1528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4EC9631E-72F5-42BC-9DD5-E0EFEDB24D63}"/>
              </a:ext>
            </a:extLst>
          </p:cNvPr>
          <p:cNvSpPr txBox="1">
            <a:spLocks/>
          </p:cNvSpPr>
          <p:nvPr/>
        </p:nvSpPr>
        <p:spPr bwMode="auto">
          <a:xfrm>
            <a:off x="3753658" y="2697903"/>
            <a:ext cx="1091997" cy="49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500" dirty="0">
                <a:latin typeface="+mj-lt"/>
              </a:rPr>
              <a:t>  Access</a:t>
            </a:r>
            <a:br>
              <a:rPr lang="en-US" sz="1500" dirty="0">
                <a:latin typeface="+mj-lt"/>
              </a:rPr>
            </a:br>
            <a:r>
              <a:rPr lang="en-US" sz="1500" dirty="0">
                <a:latin typeface="+mj-lt"/>
              </a:rPr>
              <a:t>Provider</a:t>
            </a:r>
          </a:p>
        </p:txBody>
      </p:sp>
      <p:cxnSp>
        <p:nvCxnSpPr>
          <p:cNvPr id="10" name="Straight Connector 9">
            <a:extLst>
              <a:ext uri="{FF2B5EF4-FFF2-40B4-BE49-F238E27FC236}">
                <a16:creationId xmlns:a16="http://schemas.microsoft.com/office/drawing/2014/main" id="{C15C11B0-59ED-4F6B-8B40-7A616094EEEC}"/>
              </a:ext>
            </a:extLst>
          </p:cNvPr>
          <p:cNvCxnSpPr>
            <a:stCxn id="18" idx="3"/>
            <a:endCxn id="13" idx="0"/>
          </p:cNvCxnSpPr>
          <p:nvPr/>
        </p:nvCxnSpPr>
        <p:spPr bwMode="auto">
          <a:xfrm>
            <a:off x="4831234" y="1352950"/>
            <a:ext cx="1353776" cy="22199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1" name="Content Placeholder 2">
            <a:extLst>
              <a:ext uri="{FF2B5EF4-FFF2-40B4-BE49-F238E27FC236}">
                <a16:creationId xmlns:a16="http://schemas.microsoft.com/office/drawing/2014/main" id="{01F52B42-87D6-4E98-92C6-5C6DA321F4B7}"/>
              </a:ext>
            </a:extLst>
          </p:cNvPr>
          <p:cNvSpPr txBox="1">
            <a:spLocks/>
          </p:cNvSpPr>
          <p:nvPr/>
        </p:nvSpPr>
        <p:spPr bwMode="auto">
          <a:xfrm>
            <a:off x="6014733" y="2867160"/>
            <a:ext cx="1091997" cy="32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500" dirty="0">
                <a:latin typeface="+mj-lt"/>
              </a:rPr>
              <a:t>Licensor</a:t>
            </a:r>
          </a:p>
        </p:txBody>
      </p:sp>
      <p:pic>
        <p:nvPicPr>
          <p:cNvPr id="12" name="Picture 5" descr="C:\Users\jdlarson\Pictures\separated icons\0178.png">
            <a:extLst>
              <a:ext uri="{FF2B5EF4-FFF2-40B4-BE49-F238E27FC236}">
                <a16:creationId xmlns:a16="http://schemas.microsoft.com/office/drawing/2014/main" id="{9E251FE9-EED9-4A43-920B-A161DECE00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4987" y="2365274"/>
            <a:ext cx="766526" cy="76652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74">
            <a:extLst>
              <a:ext uri="{FF2B5EF4-FFF2-40B4-BE49-F238E27FC236}">
                <a16:creationId xmlns:a16="http://schemas.microsoft.com/office/drawing/2014/main" id="{B027EA77-AA26-48F8-91F5-FA652E6F25A1}"/>
              </a:ext>
            </a:extLst>
          </p:cNvPr>
          <p:cNvSpPr/>
          <p:nvPr/>
        </p:nvSpPr>
        <p:spPr bwMode="auto">
          <a:xfrm>
            <a:off x="5349701" y="3572876"/>
            <a:ext cx="1670618" cy="961242"/>
          </a:xfrm>
          <a:prstGeom prst="roundRect">
            <a:avLst/>
          </a:prstGeom>
          <a:solidFill>
            <a:srgbClr val="CC6600"/>
          </a:solidFill>
          <a:ln w="76200" cap="flat" cmpd="sng" algn="ctr">
            <a:no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100" dirty="0">
                <a:solidFill>
                  <a:schemeClr val="bg1"/>
                </a:solidFill>
                <a:latin typeface="+mj-lt"/>
                <a:cs typeface="Arial" pitchFamily="34" charset="0"/>
              </a:rPr>
              <a:t>License</a:t>
            </a:r>
          </a:p>
        </p:txBody>
      </p:sp>
      <p:pic>
        <p:nvPicPr>
          <p:cNvPr id="14" name="Picture 3" descr="C:\Users\jdlarson\Pictures\separated icons\0138.png">
            <a:extLst>
              <a:ext uri="{FF2B5EF4-FFF2-40B4-BE49-F238E27FC236}">
                <a16:creationId xmlns:a16="http://schemas.microsoft.com/office/drawing/2014/main" id="{A0263D82-D7D8-4334-8930-9E6BCE69B7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595" y="3826062"/>
            <a:ext cx="1036935" cy="1036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dlarson\Pictures\separated icons\0013.png">
            <a:extLst>
              <a:ext uri="{FF2B5EF4-FFF2-40B4-BE49-F238E27FC236}">
                <a16:creationId xmlns:a16="http://schemas.microsoft.com/office/drawing/2014/main" id="{106A78E7-38EA-448C-A920-A90735997F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4591" y="2202358"/>
            <a:ext cx="765606" cy="76560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6BBFE3A2-09D9-4B06-8FCA-1E4CE6430E67}"/>
              </a:ext>
            </a:extLst>
          </p:cNvPr>
          <p:cNvCxnSpPr>
            <a:stCxn id="20" idx="2"/>
            <a:endCxn id="5" idx="0"/>
          </p:cNvCxnSpPr>
          <p:nvPr/>
        </p:nvCxnSpPr>
        <p:spPr bwMode="auto">
          <a:xfrm>
            <a:off x="2901383" y="2044239"/>
            <a:ext cx="491320" cy="1528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7" name="Content Placeholder 2">
            <a:extLst>
              <a:ext uri="{FF2B5EF4-FFF2-40B4-BE49-F238E27FC236}">
                <a16:creationId xmlns:a16="http://schemas.microsoft.com/office/drawing/2014/main" id="{F705A44A-92AB-48B2-90F4-380BFD184CCE}"/>
              </a:ext>
            </a:extLst>
          </p:cNvPr>
          <p:cNvSpPr txBox="1">
            <a:spLocks/>
          </p:cNvSpPr>
          <p:nvPr/>
        </p:nvSpPr>
        <p:spPr bwMode="auto">
          <a:xfrm>
            <a:off x="2119799" y="2721166"/>
            <a:ext cx="1091997" cy="49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500" dirty="0">
                <a:latin typeface="+mj-lt"/>
              </a:rPr>
              <a:t>Material</a:t>
            </a:r>
            <a:br>
              <a:rPr lang="en-US" sz="1500" dirty="0">
                <a:latin typeface="+mj-lt"/>
              </a:rPr>
            </a:br>
            <a:r>
              <a:rPr lang="en-US" sz="1500" dirty="0">
                <a:latin typeface="+mj-lt"/>
              </a:rPr>
              <a:t> Supplier</a:t>
            </a:r>
          </a:p>
        </p:txBody>
      </p:sp>
      <p:sp>
        <p:nvSpPr>
          <p:cNvPr id="18" name="Rounded Rectangle 3">
            <a:extLst>
              <a:ext uri="{FF2B5EF4-FFF2-40B4-BE49-F238E27FC236}">
                <a16:creationId xmlns:a16="http://schemas.microsoft.com/office/drawing/2014/main" id="{F0371115-0A02-45FC-AF8B-6D19ADE6CAE0}"/>
              </a:ext>
            </a:extLst>
          </p:cNvPr>
          <p:cNvSpPr/>
          <p:nvPr/>
        </p:nvSpPr>
        <p:spPr bwMode="auto">
          <a:xfrm>
            <a:off x="2814971" y="872329"/>
            <a:ext cx="2016263" cy="961242"/>
          </a:xfrm>
          <a:prstGeom prst="roundRect">
            <a:avLst/>
          </a:prstGeom>
          <a:solidFill>
            <a:srgbClr val="CC3300"/>
          </a:solidFill>
          <a:ln w="76200" cap="flat" cmpd="sng" algn="ctr">
            <a:solidFill>
              <a:srgbClr val="CC3300"/>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100" dirty="0">
                <a:solidFill>
                  <a:schemeClr val="bg1"/>
                </a:solidFill>
                <a:latin typeface="+mj-lt"/>
                <a:cs typeface="Arial" pitchFamily="34" charset="0"/>
              </a:rPr>
              <a:t>Vendor</a:t>
            </a:r>
          </a:p>
        </p:txBody>
      </p:sp>
      <p:sp>
        <p:nvSpPr>
          <p:cNvPr id="19" name="Rounded Rectangle 6">
            <a:extLst>
              <a:ext uri="{FF2B5EF4-FFF2-40B4-BE49-F238E27FC236}">
                <a16:creationId xmlns:a16="http://schemas.microsoft.com/office/drawing/2014/main" id="{4120114C-3B23-4B51-99DB-94B72E1994D2}"/>
              </a:ext>
            </a:extLst>
          </p:cNvPr>
          <p:cNvSpPr/>
          <p:nvPr/>
        </p:nvSpPr>
        <p:spPr bwMode="auto">
          <a:xfrm>
            <a:off x="3596146" y="1622902"/>
            <a:ext cx="1036935" cy="421337"/>
          </a:xfrm>
          <a:prstGeom prst="roundRect">
            <a:avLst/>
          </a:prstGeom>
          <a:solidFill>
            <a:srgbClr val="F47C30"/>
          </a:solidFill>
          <a:ln w="76200" cap="flat" cmpd="sng" algn="ctr">
            <a:solidFill>
              <a:srgbClr val="F47C30"/>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solidFill>
                  <a:schemeClr val="bg1"/>
                </a:solidFill>
                <a:latin typeface="+mj-lt"/>
                <a:cs typeface="Arial" pitchFamily="34" charset="0"/>
              </a:rPr>
              <a:t>Interface</a:t>
            </a:r>
          </a:p>
        </p:txBody>
      </p:sp>
      <p:sp>
        <p:nvSpPr>
          <p:cNvPr id="20" name="Rounded Rectangle 5">
            <a:extLst>
              <a:ext uri="{FF2B5EF4-FFF2-40B4-BE49-F238E27FC236}">
                <a16:creationId xmlns:a16="http://schemas.microsoft.com/office/drawing/2014/main" id="{AB8E4F21-7F0A-45D5-8052-792C6DB1690D}"/>
              </a:ext>
            </a:extLst>
          </p:cNvPr>
          <p:cNvSpPr/>
          <p:nvPr/>
        </p:nvSpPr>
        <p:spPr bwMode="auto">
          <a:xfrm>
            <a:off x="2382915" y="1622902"/>
            <a:ext cx="1036935" cy="421337"/>
          </a:xfrm>
          <a:prstGeom prst="roundRect">
            <a:avLst/>
          </a:prstGeom>
          <a:solidFill>
            <a:srgbClr val="F47C30"/>
          </a:solidFill>
          <a:ln w="76200" cap="flat" cmpd="sng" algn="ctr">
            <a:solidFill>
              <a:srgbClr val="F47C30"/>
            </a:solidFill>
            <a:prstDash val="solid"/>
            <a:round/>
            <a:headEnd type="none" w="med" len="med"/>
            <a:tailEnd type="triangl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200" dirty="0">
                <a:solidFill>
                  <a:schemeClr val="bg1"/>
                </a:solidFill>
                <a:latin typeface="+mj-lt"/>
                <a:cs typeface="Arial" pitchFamily="34" charset="0"/>
              </a:rPr>
              <a:t>Account</a:t>
            </a:r>
          </a:p>
        </p:txBody>
      </p:sp>
    </p:spTree>
    <p:extLst>
      <p:ext uri="{BB962C8B-B14F-4D97-AF65-F5344CB8AC3E}">
        <p14:creationId xmlns:p14="http://schemas.microsoft.com/office/powerpoint/2010/main" val="350801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P spid="13" grpId="0" animBg="1"/>
      <p:bldP spid="17"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3EC01-F1BB-4F80-9632-1162B3BF0BF9}"/>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FA739089-89FE-4A69-B9D9-13E85644CE8F}"/>
              </a:ext>
            </a:extLst>
          </p:cNvPr>
          <p:cNvSpPr>
            <a:spLocks noGrp="1"/>
          </p:cNvSpPr>
          <p:nvPr>
            <p:ph type="title"/>
          </p:nvPr>
        </p:nvSpPr>
        <p:spPr/>
        <p:txBody>
          <a:bodyPr/>
          <a:lstStyle/>
          <a:p>
            <a:r>
              <a:rPr lang="en-US" dirty="0"/>
              <a:t>Vendor Roles</a:t>
            </a:r>
          </a:p>
        </p:txBody>
      </p:sp>
      <p:graphicFrame>
        <p:nvGraphicFramePr>
          <p:cNvPr id="6" name="Content Placeholder 3">
            <a:extLst>
              <a:ext uri="{FF2B5EF4-FFF2-40B4-BE49-F238E27FC236}">
                <a16:creationId xmlns:a16="http://schemas.microsoft.com/office/drawing/2014/main" id="{4841E5D5-1346-42EE-A128-0C495F745E5A}"/>
              </a:ext>
            </a:extLst>
          </p:cNvPr>
          <p:cNvGraphicFramePr>
            <a:graphicFrameLocks noGrp="1"/>
          </p:cNvGraphicFramePr>
          <p:nvPr>
            <p:ph idx="1"/>
            <p:extLst>
              <p:ext uri="{D42A27DB-BD31-4B8C-83A1-F6EECF244321}">
                <p14:modId xmlns:p14="http://schemas.microsoft.com/office/powerpoint/2010/main" val="1672660713"/>
              </p:ext>
            </p:extLst>
          </p:nvPr>
        </p:nvGraphicFramePr>
        <p:xfrm>
          <a:off x="827584" y="744141"/>
          <a:ext cx="7488833" cy="3566160"/>
        </p:xfrm>
        <a:graphic>
          <a:graphicData uri="http://schemas.openxmlformats.org/drawingml/2006/table">
            <a:tbl>
              <a:tblPr firstRow="1" bandRow="1">
                <a:tableStyleId>{00A15C55-8517-42AA-B614-E9B94910E393}</a:tableStyleId>
              </a:tblPr>
              <a:tblGrid>
                <a:gridCol w="20162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664297">
                  <a:extLst>
                    <a:ext uri="{9D8B030D-6E8A-4147-A177-3AD203B41FA5}">
                      <a16:colId xmlns:a16="http://schemas.microsoft.com/office/drawing/2014/main" val="20003"/>
                    </a:ext>
                  </a:extLst>
                </a:gridCol>
              </a:tblGrid>
              <a:tr h="434340">
                <a:tc>
                  <a:txBody>
                    <a:bodyPr/>
                    <a:lstStyle/>
                    <a:p>
                      <a:pPr algn="ctr"/>
                      <a:r>
                        <a:rPr lang="en-US" sz="2000" dirty="0"/>
                        <a:t>Role</a:t>
                      </a:r>
                    </a:p>
                  </a:txBody>
                  <a:tcPr marL="102870" marR="102870" marT="102870" marB="102870"/>
                </a:tc>
                <a:tc>
                  <a:txBody>
                    <a:bodyPr/>
                    <a:lstStyle/>
                    <a:p>
                      <a:pPr algn="ctr"/>
                      <a:r>
                        <a:rPr lang="en-US" sz="2000" dirty="0"/>
                        <a:t>Sub-Unit</a:t>
                      </a:r>
                      <a:endParaRPr lang="en-US" sz="2000" i="0" dirty="0"/>
                    </a:p>
                  </a:txBody>
                  <a:tcPr marL="102870" marR="102870" marT="102870" marB="102870"/>
                </a:tc>
                <a:tc>
                  <a:txBody>
                    <a:bodyPr/>
                    <a:lstStyle/>
                    <a:p>
                      <a:pPr algn="ctr"/>
                      <a:r>
                        <a:rPr lang="en-US" sz="2000" dirty="0"/>
                        <a:t>Used In</a:t>
                      </a:r>
                      <a:endParaRPr lang="en-US" sz="2000" i="0" dirty="0"/>
                    </a:p>
                  </a:txBody>
                  <a:tcPr marL="102870" marR="102870" marT="102870" marB="102870"/>
                </a:tc>
                <a:tc>
                  <a:txBody>
                    <a:bodyPr/>
                    <a:lstStyle/>
                    <a:p>
                      <a:pPr algn="ctr"/>
                      <a:r>
                        <a:rPr lang="en-US" sz="2000" dirty="0"/>
                        <a:t>Definition</a:t>
                      </a:r>
                    </a:p>
                  </a:txBody>
                  <a:tcPr marL="102870" marR="102870" marT="102870" marB="102870"/>
                </a:tc>
                <a:extLst>
                  <a:ext uri="{0D108BD9-81ED-4DB2-BD59-A6C34878D82A}">
                    <a16:rowId xmlns:a16="http://schemas.microsoft.com/office/drawing/2014/main" val="10000"/>
                  </a:ext>
                </a:extLst>
              </a:tr>
              <a:tr h="1120140">
                <a:tc>
                  <a:txBody>
                    <a:bodyPr/>
                    <a:lstStyle/>
                    <a:p>
                      <a:pPr algn="l"/>
                      <a:r>
                        <a:rPr lang="en-US" sz="2000" dirty="0"/>
                        <a:t>Material Supplier / Subscription</a:t>
                      </a:r>
                      <a:r>
                        <a:rPr lang="en-US" sz="2000" baseline="0" dirty="0"/>
                        <a:t> Agent</a:t>
                      </a:r>
                      <a:endParaRPr lang="en-US" sz="2000" dirty="0"/>
                    </a:p>
                  </a:txBody>
                  <a:tcPr marL="102870" marR="102870" marT="102870" marB="102870"/>
                </a:tc>
                <a:tc>
                  <a:txBody>
                    <a:bodyPr/>
                    <a:lstStyle/>
                    <a:p>
                      <a:pPr algn="l"/>
                      <a:r>
                        <a:rPr lang="en-US" sz="2000" dirty="0"/>
                        <a:t>Vendor Account</a:t>
                      </a:r>
                    </a:p>
                  </a:txBody>
                  <a:tcPr marL="102870" marR="102870" marT="102870" marB="102870"/>
                </a:tc>
                <a:tc>
                  <a:txBody>
                    <a:bodyPr/>
                    <a:lstStyle/>
                    <a:p>
                      <a:pPr algn="l"/>
                      <a:r>
                        <a:rPr lang="en-US" sz="2000" dirty="0"/>
                        <a:t>Order Lines</a:t>
                      </a:r>
                    </a:p>
                  </a:txBody>
                  <a:tcPr marL="102870" marR="102870" marT="102870" marB="102870"/>
                </a:tc>
                <a:tc>
                  <a:txBody>
                    <a:bodyPr/>
                    <a:lstStyle/>
                    <a:p>
                      <a:pPr algn="l"/>
                      <a:r>
                        <a:rPr lang="en-US" sz="2000" dirty="0"/>
                        <a:t>Receives orders</a:t>
                      </a:r>
                      <a:r>
                        <a:rPr lang="en-US" sz="2000" baseline="0" dirty="0"/>
                        <a:t> and payment for resources in all formats</a:t>
                      </a:r>
                      <a:endParaRPr lang="en-US" sz="2000" dirty="0"/>
                    </a:p>
                  </a:txBody>
                  <a:tcPr marL="102870" marR="102870" marT="102870" marB="102870"/>
                </a:tc>
                <a:extLst>
                  <a:ext uri="{0D108BD9-81ED-4DB2-BD59-A6C34878D82A}">
                    <a16:rowId xmlns:a16="http://schemas.microsoft.com/office/drawing/2014/main" val="10001"/>
                  </a:ext>
                </a:extLst>
              </a:tr>
              <a:tr h="662940">
                <a:tc>
                  <a:txBody>
                    <a:bodyPr/>
                    <a:lstStyle/>
                    <a:p>
                      <a:pPr algn="l"/>
                      <a:r>
                        <a:rPr lang="en-US" sz="2000" dirty="0"/>
                        <a:t>Access Provider</a:t>
                      </a:r>
                    </a:p>
                  </a:txBody>
                  <a:tcPr marL="102870" marR="102870" marT="102870" marB="102870"/>
                </a:tc>
                <a:tc>
                  <a:txBody>
                    <a:bodyPr/>
                    <a:lstStyle/>
                    <a:p>
                      <a:pPr algn="l"/>
                      <a:r>
                        <a:rPr lang="en-US" sz="2000" dirty="0"/>
                        <a:t>Interface</a:t>
                      </a:r>
                    </a:p>
                  </a:txBody>
                  <a:tcPr marL="102870" marR="102870" marT="102870" marB="102870"/>
                </a:tc>
                <a:tc>
                  <a:txBody>
                    <a:bodyPr/>
                    <a:lstStyle/>
                    <a:p>
                      <a:pPr algn="l"/>
                      <a:r>
                        <a:rPr lang="en-US" sz="2000" dirty="0"/>
                        <a:t>Order Lines</a:t>
                      </a:r>
                    </a:p>
                  </a:txBody>
                  <a:tcPr marL="102870" marR="102870" marT="102870" marB="102870"/>
                </a:tc>
                <a:tc>
                  <a:txBody>
                    <a:bodyPr/>
                    <a:lstStyle/>
                    <a:p>
                      <a:pPr algn="l"/>
                      <a:r>
                        <a:rPr lang="en-US" sz="2000" dirty="0"/>
                        <a:t>Provides access to electronic resources</a:t>
                      </a:r>
                    </a:p>
                  </a:txBody>
                  <a:tcPr marL="102870" marR="102870" marT="102870" marB="102870"/>
                </a:tc>
                <a:extLst>
                  <a:ext uri="{0D108BD9-81ED-4DB2-BD59-A6C34878D82A}">
                    <a16:rowId xmlns:a16="http://schemas.microsoft.com/office/drawing/2014/main" val="10002"/>
                  </a:ext>
                </a:extLst>
              </a:tr>
              <a:tr h="662940">
                <a:tc>
                  <a:txBody>
                    <a:bodyPr/>
                    <a:lstStyle/>
                    <a:p>
                      <a:pPr algn="l"/>
                      <a:r>
                        <a:rPr lang="en-US" sz="2000" dirty="0"/>
                        <a:t>Licensor</a:t>
                      </a:r>
                    </a:p>
                  </a:txBody>
                  <a:tcPr marL="102870" marR="102870" marT="102870" marB="102870"/>
                </a:tc>
                <a:tc>
                  <a:txBody>
                    <a:bodyPr/>
                    <a:lstStyle/>
                    <a:p>
                      <a:pPr algn="l"/>
                      <a:r>
                        <a:rPr lang="en-US" sz="2000" dirty="0"/>
                        <a:t>None </a:t>
                      </a:r>
                      <a:r>
                        <a:rPr lang="en-US" sz="2000" baseline="0" dirty="0"/>
                        <a:t>(linked directly)</a:t>
                      </a:r>
                      <a:endParaRPr lang="en-US" sz="2000" dirty="0"/>
                    </a:p>
                  </a:txBody>
                  <a:tcPr marL="102870" marR="102870" marT="102870" marB="102870"/>
                </a:tc>
                <a:tc>
                  <a:txBody>
                    <a:bodyPr/>
                    <a:lstStyle/>
                    <a:p>
                      <a:pPr algn="l"/>
                      <a:r>
                        <a:rPr lang="en-US" sz="2000" dirty="0"/>
                        <a:t>Licenses</a:t>
                      </a:r>
                    </a:p>
                  </a:txBody>
                  <a:tcPr marL="102870" marR="102870" marT="102870" marB="102870"/>
                </a:tc>
                <a:tc>
                  <a:txBody>
                    <a:bodyPr/>
                    <a:lstStyle/>
                    <a:p>
                      <a:pPr algn="l"/>
                      <a:r>
                        <a:rPr lang="en-US" sz="2000" dirty="0"/>
                        <a:t>Negotiates licenses for electronic</a:t>
                      </a:r>
                      <a:r>
                        <a:rPr lang="en-US" sz="2000" baseline="0" dirty="0"/>
                        <a:t> </a:t>
                      </a:r>
                      <a:r>
                        <a:rPr lang="en-US" sz="2000" dirty="0"/>
                        <a:t>resources</a:t>
                      </a:r>
                    </a:p>
                  </a:txBody>
                  <a:tcPr marL="102870" marR="102870" marT="102870" marB="102870"/>
                </a:tc>
                <a:extLst>
                  <a:ext uri="{0D108BD9-81ED-4DB2-BD59-A6C34878D82A}">
                    <a16:rowId xmlns:a16="http://schemas.microsoft.com/office/drawing/2014/main" val="10003"/>
                  </a:ext>
                </a:extLst>
              </a:tr>
            </a:tbl>
          </a:graphicData>
        </a:graphic>
      </p:graphicFrame>
      <p:pic>
        <p:nvPicPr>
          <p:cNvPr id="7" name="Picture 3" descr="C:\Users\jdlarson\Pictures\separated icons\0138.png">
            <a:extLst>
              <a:ext uri="{FF2B5EF4-FFF2-40B4-BE49-F238E27FC236}">
                <a16:creationId xmlns:a16="http://schemas.microsoft.com/office/drawing/2014/main" id="{0C3836B2-5454-4338-9FC4-A29AA93B2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604" y="3535649"/>
            <a:ext cx="490053" cy="4900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dlarson\Pictures\separated icons\0020.png">
            <a:extLst>
              <a:ext uri="{FF2B5EF4-FFF2-40B4-BE49-F238E27FC236}">
                <a16:creationId xmlns:a16="http://schemas.microsoft.com/office/drawing/2014/main" id="{1A8C6C4C-DB6E-4617-B171-5C56A8B121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635" y="1650030"/>
            <a:ext cx="423906" cy="423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dlarson\Pictures\separated icons\0020.png">
            <a:extLst>
              <a:ext uri="{FF2B5EF4-FFF2-40B4-BE49-F238E27FC236}">
                <a16:creationId xmlns:a16="http://schemas.microsoft.com/office/drawing/2014/main" id="{9F122265-2A86-4347-B72D-5C85C64677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635" y="2679348"/>
            <a:ext cx="423906" cy="42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30859"/>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6269</TotalTime>
  <Words>1752</Words>
  <Application>Microsoft Office PowerPoint</Application>
  <PresentationFormat>On-screen Show (16:9)</PresentationFormat>
  <Paragraphs>153</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Arial</vt:lpstr>
      <vt:lpstr>Calibri</vt:lpstr>
      <vt:lpstr>Calibri Light</vt:lpstr>
      <vt:lpstr>Verdana</vt:lpstr>
      <vt:lpstr>IGeLU_2016_16X9 (1)</vt:lpstr>
      <vt:lpstr>Acquisitions Overview</vt:lpstr>
      <vt:lpstr>Acquisitions Operator Roles</vt:lpstr>
      <vt:lpstr>Acquisitions Overview</vt:lpstr>
      <vt:lpstr>Ledger/Fund Management</vt:lpstr>
      <vt:lpstr>Ledgers/Funds</vt:lpstr>
      <vt:lpstr>Ledgers/Funds</vt:lpstr>
      <vt:lpstr>Ledgers/Funds</vt:lpstr>
      <vt:lpstr>Vendors</vt:lpstr>
      <vt:lpstr>Vendor Roles</vt:lpstr>
      <vt:lpstr>Acquisitions Data Structure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453</cp:revision>
  <dcterms:created xsi:type="dcterms:W3CDTF">2017-01-02T15:10:30Z</dcterms:created>
  <dcterms:modified xsi:type="dcterms:W3CDTF">2019-03-07T17:57:04Z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