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 id="2147483744" r:id="rId5"/>
  </p:sldMasterIdLst>
  <p:notesMasterIdLst>
    <p:notesMasterId r:id="rId37"/>
  </p:notesMasterIdLst>
  <p:sldIdLst>
    <p:sldId id="3184" r:id="rId6"/>
    <p:sldId id="3186" r:id="rId7"/>
    <p:sldId id="3203" r:id="rId8"/>
    <p:sldId id="3204" r:id="rId9"/>
    <p:sldId id="3205" r:id="rId10"/>
    <p:sldId id="3185" r:id="rId11"/>
    <p:sldId id="257" r:id="rId12"/>
    <p:sldId id="262" r:id="rId13"/>
    <p:sldId id="3188" r:id="rId14"/>
    <p:sldId id="259" r:id="rId15"/>
    <p:sldId id="260" r:id="rId16"/>
    <p:sldId id="261" r:id="rId17"/>
    <p:sldId id="256" r:id="rId18"/>
    <p:sldId id="316" r:id="rId19"/>
    <p:sldId id="3187" r:id="rId20"/>
    <p:sldId id="317" r:id="rId21"/>
    <p:sldId id="3189" r:id="rId22"/>
    <p:sldId id="3190" r:id="rId23"/>
    <p:sldId id="3191" r:id="rId24"/>
    <p:sldId id="3192" r:id="rId25"/>
    <p:sldId id="3201" r:id="rId26"/>
    <p:sldId id="3202" r:id="rId27"/>
    <p:sldId id="3196" r:id="rId28"/>
    <p:sldId id="3195" r:id="rId29"/>
    <p:sldId id="3197" r:id="rId30"/>
    <p:sldId id="3198" r:id="rId31"/>
    <p:sldId id="3199" r:id="rId32"/>
    <p:sldId id="3200" r:id="rId33"/>
    <p:sldId id="3193" r:id="rId34"/>
    <p:sldId id="3194" r:id="rId35"/>
    <p:sldId id="267"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BA508-F10A-446C-910D-7636843AC166}" v="3" dt="2025-05-02T16:36:31.461"/>
    <p1510:client id="{7E5FDB8B-2CDE-4FEA-8F3B-C2540E8F5F97}" v="43" dt="2025-05-01T15:44:24.509"/>
    <p1510:client id="{93DD92C4-61D1-4A1C-B80F-9CA67852590A}" v="40" dt="2025-05-02T13:37:51.164"/>
    <p1510:client id="{EF002EE2-8081-4B89-89AB-D4AE83CADC9A}" v="56" dt="2025-05-01T12:56:10.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autoAdjust="0"/>
    <p:restoredTop sz="69388" autoAdjust="0"/>
  </p:normalViewPr>
  <p:slideViewPr>
    <p:cSldViewPr snapToGrid="0">
      <p:cViewPr varScale="1">
        <p:scale>
          <a:sx n="77" d="100"/>
          <a:sy n="77" d="100"/>
        </p:scale>
        <p:origin x="20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Marie Campbell" userId="X6wVarz3q5RmCc1rvyFL9Kxkkn4PxMH78IDF8mZVOUI=" providerId="None" clId="Web-{379BA508-F10A-446C-910D-7636843AC166}"/>
    <pc:docChg chg="modSld">
      <pc:chgData name="Deborah Marie Campbell" userId="X6wVarz3q5RmCc1rvyFL9Kxkkn4PxMH78IDF8mZVOUI=" providerId="None" clId="Web-{379BA508-F10A-446C-910D-7636843AC166}" dt="2025-05-02T16:36:31.461" v="2"/>
      <pc:docMkLst>
        <pc:docMk/>
      </pc:docMkLst>
      <pc:sldChg chg="delSp">
        <pc:chgData name="Deborah Marie Campbell" userId="X6wVarz3q5RmCc1rvyFL9Kxkkn4PxMH78IDF8mZVOUI=" providerId="None" clId="Web-{379BA508-F10A-446C-910D-7636843AC166}" dt="2025-05-02T16:36:31.461" v="2"/>
        <pc:sldMkLst>
          <pc:docMk/>
          <pc:sldMk cId="2525447691" sldId="3195"/>
        </pc:sldMkLst>
        <pc:picChg chg="del">
          <ac:chgData name="Deborah Marie Campbell" userId="X6wVarz3q5RmCc1rvyFL9Kxkkn4PxMH78IDF8mZVOUI=" providerId="None" clId="Web-{379BA508-F10A-446C-910D-7636843AC166}" dt="2025-05-02T16:36:31.461" v="2"/>
          <ac:picMkLst>
            <pc:docMk/>
            <pc:sldMk cId="2525447691" sldId="3195"/>
            <ac:picMk id="1026" creationId="{5CB56D1E-E31F-FA4D-2C6F-E3008488049D}"/>
          </ac:picMkLst>
        </pc:picChg>
        <pc:picChg chg="del">
          <ac:chgData name="Deborah Marie Campbell" userId="X6wVarz3q5RmCc1rvyFL9Kxkkn4PxMH78IDF8mZVOUI=" providerId="None" clId="Web-{379BA508-F10A-446C-910D-7636843AC166}" dt="2025-05-02T16:36:31.008" v="1"/>
          <ac:picMkLst>
            <pc:docMk/>
            <pc:sldMk cId="2525447691" sldId="3195"/>
            <ac:picMk id="1028" creationId="{EEDBD5CF-6601-855A-3E21-6C728206ED81}"/>
          </ac:picMkLst>
        </pc:picChg>
        <pc:picChg chg="del">
          <ac:chgData name="Deborah Marie Campbell" userId="X6wVarz3q5RmCc1rvyFL9Kxkkn4PxMH78IDF8mZVOUI=" providerId="None" clId="Web-{379BA508-F10A-446C-910D-7636843AC166}" dt="2025-05-02T16:36:30.008" v="0"/>
          <ac:picMkLst>
            <pc:docMk/>
            <pc:sldMk cId="2525447691" sldId="3195"/>
            <ac:picMk id="1030" creationId="{B938AC98-3E7B-4077-FF28-AD89BE53F7E8}"/>
          </ac:picMkLst>
        </pc:picChg>
      </pc:sldChg>
    </pc:docChg>
  </pc:docChgLst>
  <pc:docChgLst>
    <pc:chgData name="Jennifer Hanna Masciadrelli" userId="71Y7B493YIatweT83jg1vpRHhmZ2ASJfAAbCYmIheLA=" providerId="None" clId="Web-{EF002EE2-8081-4B89-89AB-D4AE83CADC9A}"/>
    <pc:docChg chg="modSld">
      <pc:chgData name="Jennifer Hanna Masciadrelli" userId="71Y7B493YIatweT83jg1vpRHhmZ2ASJfAAbCYmIheLA=" providerId="None" clId="Web-{EF002EE2-8081-4B89-89AB-D4AE83CADC9A}" dt="2025-05-01T12:56:10.395" v="53" actId="1076"/>
      <pc:docMkLst>
        <pc:docMk/>
      </pc:docMkLst>
      <pc:sldChg chg="modSp">
        <pc:chgData name="Jennifer Hanna Masciadrelli" userId="71Y7B493YIatweT83jg1vpRHhmZ2ASJfAAbCYmIheLA=" providerId="None" clId="Web-{EF002EE2-8081-4B89-89AB-D4AE83CADC9A}" dt="2025-05-01T12:55:02.097" v="47" actId="20577"/>
        <pc:sldMkLst>
          <pc:docMk/>
          <pc:sldMk cId="3039216986" sldId="258"/>
        </pc:sldMkLst>
        <pc:spChg chg="mod">
          <ac:chgData name="Jennifer Hanna Masciadrelli" userId="71Y7B493YIatweT83jg1vpRHhmZ2ASJfAAbCYmIheLA=" providerId="None" clId="Web-{EF002EE2-8081-4B89-89AB-D4AE83CADC9A}" dt="2025-05-01T12:55:02.097" v="47" actId="20577"/>
          <ac:spMkLst>
            <pc:docMk/>
            <pc:sldMk cId="3039216986" sldId="258"/>
            <ac:spMk id="3" creationId="{23E24B1F-EC4D-3917-C250-5F032F2953AA}"/>
          </ac:spMkLst>
        </pc:spChg>
      </pc:sldChg>
      <pc:sldChg chg="delSp modSp">
        <pc:chgData name="Jennifer Hanna Masciadrelli" userId="71Y7B493YIatweT83jg1vpRHhmZ2ASJfAAbCYmIheLA=" providerId="None" clId="Web-{EF002EE2-8081-4B89-89AB-D4AE83CADC9A}" dt="2025-05-01T12:56:10.395" v="53" actId="1076"/>
        <pc:sldMkLst>
          <pc:docMk/>
          <pc:sldMk cId="2978657331" sldId="262"/>
        </pc:sldMkLst>
        <pc:picChg chg="del">
          <ac:chgData name="Jennifer Hanna Masciadrelli" userId="71Y7B493YIatweT83jg1vpRHhmZ2ASJfAAbCYmIheLA=" providerId="None" clId="Web-{EF002EE2-8081-4B89-89AB-D4AE83CADC9A}" dt="2025-05-01T12:55:48.473" v="51"/>
          <ac:picMkLst>
            <pc:docMk/>
            <pc:sldMk cId="2978657331" sldId="262"/>
            <ac:picMk id="1026" creationId="{894D4732-2F9B-922E-9B38-CAB4FEBC54FB}"/>
          </ac:picMkLst>
        </pc:picChg>
        <pc:picChg chg="del mod">
          <ac:chgData name="Jennifer Hanna Masciadrelli" userId="71Y7B493YIatweT83jg1vpRHhmZ2ASJfAAbCYmIheLA=" providerId="None" clId="Web-{EF002EE2-8081-4B89-89AB-D4AE83CADC9A}" dt="2025-05-01T12:55:46.551" v="50"/>
          <ac:picMkLst>
            <pc:docMk/>
            <pc:sldMk cId="2978657331" sldId="262"/>
            <ac:picMk id="1028" creationId="{7D407458-81CB-DFE3-355B-E41FAB5DE6F2}"/>
          </ac:picMkLst>
        </pc:picChg>
        <pc:picChg chg="mod">
          <ac:chgData name="Jennifer Hanna Masciadrelli" userId="71Y7B493YIatweT83jg1vpRHhmZ2ASJfAAbCYmIheLA=" providerId="None" clId="Web-{EF002EE2-8081-4B89-89AB-D4AE83CADC9A}" dt="2025-05-01T12:56:10.395" v="53" actId="1076"/>
          <ac:picMkLst>
            <pc:docMk/>
            <pc:sldMk cId="2978657331" sldId="262"/>
            <ac:picMk id="1030" creationId="{0C460688-54DE-63E9-91E9-427EA8BA8475}"/>
          </ac:picMkLst>
        </pc:picChg>
      </pc:sldChg>
    </pc:docChg>
  </pc:docChgLst>
  <pc:docChgLst>
    <pc:chgData name="Bronwyn Schell" userId="pDtKWBI4pNx7GoyEvJSwYRRhIVVdLjQcMXPHOtk8xrc=" providerId="None" clId="Web-{7E5FDB8B-2CDE-4FEA-8F3B-C2540E8F5F97}"/>
    <pc:docChg chg="addSld delSld modSld">
      <pc:chgData name="Bronwyn Schell" userId="pDtKWBI4pNx7GoyEvJSwYRRhIVVdLjQcMXPHOtk8xrc=" providerId="None" clId="Web-{7E5FDB8B-2CDE-4FEA-8F3B-C2540E8F5F97}" dt="2025-05-01T15:44:24.509" v="41"/>
      <pc:docMkLst>
        <pc:docMk/>
      </pc:docMkLst>
      <pc:sldChg chg="modSp">
        <pc:chgData name="Bronwyn Schell" userId="pDtKWBI4pNx7GoyEvJSwYRRhIVVdLjQcMXPHOtk8xrc=" providerId="None" clId="Web-{7E5FDB8B-2CDE-4FEA-8F3B-C2540E8F5F97}" dt="2025-05-01T15:31:34.403" v="13" actId="20577"/>
        <pc:sldMkLst>
          <pc:docMk/>
          <pc:sldMk cId="3794690847" sldId="256"/>
        </pc:sldMkLst>
        <pc:spChg chg="mod">
          <ac:chgData name="Bronwyn Schell" userId="pDtKWBI4pNx7GoyEvJSwYRRhIVVdLjQcMXPHOtk8xrc=" providerId="None" clId="Web-{7E5FDB8B-2CDE-4FEA-8F3B-C2540E8F5F97}" dt="2025-05-01T15:31:34.403" v="13" actId="20577"/>
          <ac:spMkLst>
            <pc:docMk/>
            <pc:sldMk cId="3794690847" sldId="256"/>
            <ac:spMk id="5" creationId="{C04E189A-F143-C5F4-0B76-E0DBE50C78CA}"/>
          </ac:spMkLst>
        </pc:spChg>
      </pc:sldChg>
      <pc:sldChg chg="modSp">
        <pc:chgData name="Bronwyn Schell" userId="pDtKWBI4pNx7GoyEvJSwYRRhIVVdLjQcMXPHOtk8xrc=" providerId="None" clId="Web-{7E5FDB8B-2CDE-4FEA-8F3B-C2540E8F5F97}" dt="2025-05-01T15:29:33.602" v="6" actId="20577"/>
        <pc:sldMkLst>
          <pc:docMk/>
          <pc:sldMk cId="1483470559" sldId="257"/>
        </pc:sldMkLst>
        <pc:spChg chg="mod">
          <ac:chgData name="Bronwyn Schell" userId="pDtKWBI4pNx7GoyEvJSwYRRhIVVdLjQcMXPHOtk8xrc=" providerId="None" clId="Web-{7E5FDB8B-2CDE-4FEA-8F3B-C2540E8F5F97}" dt="2025-05-01T15:29:33.602" v="6" actId="20577"/>
          <ac:spMkLst>
            <pc:docMk/>
            <pc:sldMk cId="1483470559" sldId="257"/>
            <ac:spMk id="3" creationId="{F7FD2907-E6E8-2449-9F03-1BECA842AF30}"/>
          </ac:spMkLst>
        </pc:spChg>
      </pc:sldChg>
      <pc:sldChg chg="modSp">
        <pc:chgData name="Bronwyn Schell" userId="pDtKWBI4pNx7GoyEvJSwYRRhIVVdLjQcMXPHOtk8xrc=" providerId="None" clId="Web-{7E5FDB8B-2CDE-4FEA-8F3B-C2540E8F5F97}" dt="2025-05-01T15:29:55.743" v="8" actId="20577"/>
        <pc:sldMkLst>
          <pc:docMk/>
          <pc:sldMk cId="2978657331" sldId="262"/>
        </pc:sldMkLst>
        <pc:spChg chg="mod">
          <ac:chgData name="Bronwyn Schell" userId="pDtKWBI4pNx7GoyEvJSwYRRhIVVdLjQcMXPHOtk8xrc=" providerId="None" clId="Web-{7E5FDB8B-2CDE-4FEA-8F3B-C2540E8F5F97}" dt="2025-05-01T15:29:55.743" v="8" actId="20577"/>
          <ac:spMkLst>
            <pc:docMk/>
            <pc:sldMk cId="2978657331" sldId="262"/>
            <ac:spMk id="3" creationId="{18BA979E-329E-E435-8E6A-247C43725D85}"/>
          </ac:spMkLst>
        </pc:spChg>
      </pc:sldChg>
      <pc:sldChg chg="modSp">
        <pc:chgData name="Bronwyn Schell" userId="pDtKWBI4pNx7GoyEvJSwYRRhIVVdLjQcMXPHOtk8xrc=" providerId="None" clId="Web-{7E5FDB8B-2CDE-4FEA-8F3B-C2540E8F5F97}" dt="2025-05-01T15:33:28.048" v="15" actId="20577"/>
        <pc:sldMkLst>
          <pc:docMk/>
          <pc:sldMk cId="2823453929" sldId="3189"/>
        </pc:sldMkLst>
        <pc:spChg chg="mod">
          <ac:chgData name="Bronwyn Schell" userId="pDtKWBI4pNx7GoyEvJSwYRRhIVVdLjQcMXPHOtk8xrc=" providerId="None" clId="Web-{7E5FDB8B-2CDE-4FEA-8F3B-C2540E8F5F97}" dt="2025-05-01T15:33:28.048" v="15" actId="20577"/>
          <ac:spMkLst>
            <pc:docMk/>
            <pc:sldMk cId="2823453929" sldId="3189"/>
            <ac:spMk id="4" creationId="{78722002-83B3-0A02-A618-7035E41906DB}"/>
          </ac:spMkLst>
        </pc:spChg>
      </pc:sldChg>
      <pc:sldChg chg="delSp">
        <pc:chgData name="Bronwyn Schell" userId="pDtKWBI4pNx7GoyEvJSwYRRhIVVdLjQcMXPHOtk8xrc=" providerId="None" clId="Web-{7E5FDB8B-2CDE-4FEA-8F3B-C2540E8F5F97}" dt="2025-05-01T15:42:23.129" v="34"/>
        <pc:sldMkLst>
          <pc:docMk/>
          <pc:sldMk cId="4238665095" sldId="3193"/>
        </pc:sldMkLst>
        <pc:picChg chg="del">
          <ac:chgData name="Bronwyn Schell" userId="pDtKWBI4pNx7GoyEvJSwYRRhIVVdLjQcMXPHOtk8xrc=" providerId="None" clId="Web-{7E5FDB8B-2CDE-4FEA-8F3B-C2540E8F5F97}" dt="2025-05-01T15:42:22.004" v="33"/>
          <ac:picMkLst>
            <pc:docMk/>
            <pc:sldMk cId="4238665095" sldId="3193"/>
            <ac:picMk id="1026" creationId="{E030A082-69CF-FAB0-4488-AA0FBEB2F1D7}"/>
          </ac:picMkLst>
        </pc:picChg>
        <pc:picChg chg="del">
          <ac:chgData name="Bronwyn Schell" userId="pDtKWBI4pNx7GoyEvJSwYRRhIVVdLjQcMXPHOtk8xrc=" providerId="None" clId="Web-{7E5FDB8B-2CDE-4FEA-8F3B-C2540E8F5F97}" dt="2025-05-01T15:42:20.770" v="32"/>
          <ac:picMkLst>
            <pc:docMk/>
            <pc:sldMk cId="4238665095" sldId="3193"/>
            <ac:picMk id="1028" creationId="{8ED9AC9D-0866-69DB-80B5-510860FA0CDD}"/>
          </ac:picMkLst>
        </pc:picChg>
        <pc:picChg chg="del">
          <ac:chgData name="Bronwyn Schell" userId="pDtKWBI4pNx7GoyEvJSwYRRhIVVdLjQcMXPHOtk8xrc=" providerId="None" clId="Web-{7E5FDB8B-2CDE-4FEA-8F3B-C2540E8F5F97}" dt="2025-05-01T15:42:23.129" v="34"/>
          <ac:picMkLst>
            <pc:docMk/>
            <pc:sldMk cId="4238665095" sldId="3193"/>
            <ac:picMk id="1030" creationId="{06197527-D3E9-0595-EB17-3B32FE0C84BF}"/>
          </ac:picMkLst>
        </pc:picChg>
      </pc:sldChg>
      <pc:sldChg chg="delSp">
        <pc:chgData name="Bronwyn Schell" userId="pDtKWBI4pNx7GoyEvJSwYRRhIVVdLjQcMXPHOtk8xrc=" providerId="None" clId="Web-{7E5FDB8B-2CDE-4FEA-8F3B-C2540E8F5F97}" dt="2025-05-01T15:42:27.927" v="37"/>
        <pc:sldMkLst>
          <pc:docMk/>
          <pc:sldMk cId="4079611485" sldId="3194"/>
        </pc:sldMkLst>
        <pc:picChg chg="del">
          <ac:chgData name="Bronwyn Schell" userId="pDtKWBI4pNx7GoyEvJSwYRRhIVVdLjQcMXPHOtk8xrc=" providerId="None" clId="Web-{7E5FDB8B-2CDE-4FEA-8F3B-C2540E8F5F97}" dt="2025-05-01T15:42:27.098" v="36"/>
          <ac:picMkLst>
            <pc:docMk/>
            <pc:sldMk cId="4079611485" sldId="3194"/>
            <ac:picMk id="1026" creationId="{1B5E8223-CFD6-7EAE-9B02-A3E543359DE4}"/>
          </ac:picMkLst>
        </pc:picChg>
        <pc:picChg chg="del">
          <ac:chgData name="Bronwyn Schell" userId="pDtKWBI4pNx7GoyEvJSwYRRhIVVdLjQcMXPHOtk8xrc=" providerId="None" clId="Web-{7E5FDB8B-2CDE-4FEA-8F3B-C2540E8F5F97}" dt="2025-05-01T15:42:26.223" v="35"/>
          <ac:picMkLst>
            <pc:docMk/>
            <pc:sldMk cId="4079611485" sldId="3194"/>
            <ac:picMk id="1028" creationId="{74AC976B-DB83-EC53-4E30-515B47B1552A}"/>
          </ac:picMkLst>
        </pc:picChg>
        <pc:picChg chg="del">
          <ac:chgData name="Bronwyn Schell" userId="pDtKWBI4pNx7GoyEvJSwYRRhIVVdLjQcMXPHOtk8xrc=" providerId="None" clId="Web-{7E5FDB8B-2CDE-4FEA-8F3B-C2540E8F5F97}" dt="2025-05-01T15:42:27.927" v="37"/>
          <ac:picMkLst>
            <pc:docMk/>
            <pc:sldMk cId="4079611485" sldId="3194"/>
            <ac:picMk id="1030" creationId="{A1CB1E42-47AE-26F8-A5A5-B0D1651641A6}"/>
          </ac:picMkLst>
        </pc:picChg>
      </pc:sldChg>
      <pc:sldChg chg="delSp modSp">
        <pc:chgData name="Bronwyn Schell" userId="pDtKWBI4pNx7GoyEvJSwYRRhIVVdLjQcMXPHOtk8xrc=" providerId="None" clId="Web-{7E5FDB8B-2CDE-4FEA-8F3B-C2540E8F5F97}" dt="2025-05-01T15:34:13.753" v="19"/>
        <pc:sldMkLst>
          <pc:docMk/>
          <pc:sldMk cId="798885601" sldId="3196"/>
        </pc:sldMkLst>
        <pc:picChg chg="del">
          <ac:chgData name="Bronwyn Schell" userId="pDtKWBI4pNx7GoyEvJSwYRRhIVVdLjQcMXPHOtk8xrc=" providerId="None" clId="Web-{7E5FDB8B-2CDE-4FEA-8F3B-C2540E8F5F97}" dt="2025-05-01T15:34:13.753" v="19"/>
          <ac:picMkLst>
            <pc:docMk/>
            <pc:sldMk cId="798885601" sldId="3196"/>
            <ac:picMk id="1026" creationId="{DE5D44F1-E8C6-B5AD-5AE5-5FC0A717DE17}"/>
          </ac:picMkLst>
        </pc:picChg>
        <pc:picChg chg="del mod">
          <ac:chgData name="Bronwyn Schell" userId="pDtKWBI4pNx7GoyEvJSwYRRhIVVdLjQcMXPHOtk8xrc=" providerId="None" clId="Web-{7E5FDB8B-2CDE-4FEA-8F3B-C2540E8F5F97}" dt="2025-05-01T15:34:10.659" v="17"/>
          <ac:picMkLst>
            <pc:docMk/>
            <pc:sldMk cId="798885601" sldId="3196"/>
            <ac:picMk id="1028" creationId="{68832F11-153F-F68C-DB69-0F53E56A499A}"/>
          </ac:picMkLst>
        </pc:picChg>
        <pc:picChg chg="del">
          <ac:chgData name="Bronwyn Schell" userId="pDtKWBI4pNx7GoyEvJSwYRRhIVVdLjQcMXPHOtk8xrc=" providerId="None" clId="Web-{7E5FDB8B-2CDE-4FEA-8F3B-C2540E8F5F97}" dt="2025-05-01T15:34:12.393" v="18"/>
          <ac:picMkLst>
            <pc:docMk/>
            <pc:sldMk cId="798885601" sldId="3196"/>
            <ac:picMk id="1030" creationId="{6EB04E39-27F6-BD14-F284-C771F66E329F}"/>
          </ac:picMkLst>
        </pc:picChg>
      </pc:sldChg>
      <pc:sldChg chg="delSp">
        <pc:chgData name="Bronwyn Schell" userId="pDtKWBI4pNx7GoyEvJSwYRRhIVVdLjQcMXPHOtk8xrc=" providerId="None" clId="Web-{7E5FDB8B-2CDE-4FEA-8F3B-C2540E8F5F97}" dt="2025-05-01T15:35:15.052" v="22"/>
        <pc:sldMkLst>
          <pc:docMk/>
          <pc:sldMk cId="1135110073" sldId="3197"/>
        </pc:sldMkLst>
        <pc:picChg chg="del">
          <ac:chgData name="Bronwyn Schell" userId="pDtKWBI4pNx7GoyEvJSwYRRhIVVdLjQcMXPHOtk8xrc=" providerId="None" clId="Web-{7E5FDB8B-2CDE-4FEA-8F3B-C2540E8F5F97}" dt="2025-05-01T15:35:13.708" v="21"/>
          <ac:picMkLst>
            <pc:docMk/>
            <pc:sldMk cId="1135110073" sldId="3197"/>
            <ac:picMk id="1026" creationId="{1D1AD295-25CB-C5DB-43E1-4D51E7C7EBCC}"/>
          </ac:picMkLst>
        </pc:picChg>
        <pc:picChg chg="del">
          <ac:chgData name="Bronwyn Schell" userId="pDtKWBI4pNx7GoyEvJSwYRRhIVVdLjQcMXPHOtk8xrc=" providerId="None" clId="Web-{7E5FDB8B-2CDE-4FEA-8F3B-C2540E8F5F97}" dt="2025-05-01T15:35:12.177" v="20"/>
          <ac:picMkLst>
            <pc:docMk/>
            <pc:sldMk cId="1135110073" sldId="3197"/>
            <ac:picMk id="1028" creationId="{9A213790-F488-7654-E5B3-BE6520B771C2}"/>
          </ac:picMkLst>
        </pc:picChg>
        <pc:picChg chg="del">
          <ac:chgData name="Bronwyn Schell" userId="pDtKWBI4pNx7GoyEvJSwYRRhIVVdLjQcMXPHOtk8xrc=" providerId="None" clId="Web-{7E5FDB8B-2CDE-4FEA-8F3B-C2540E8F5F97}" dt="2025-05-01T15:35:15.052" v="22"/>
          <ac:picMkLst>
            <pc:docMk/>
            <pc:sldMk cId="1135110073" sldId="3197"/>
            <ac:picMk id="1030" creationId="{80362747-AE68-3A69-7E93-7B0E89E107FA}"/>
          </ac:picMkLst>
        </pc:picChg>
      </pc:sldChg>
      <pc:sldChg chg="delSp">
        <pc:chgData name="Bronwyn Schell" userId="pDtKWBI4pNx7GoyEvJSwYRRhIVVdLjQcMXPHOtk8xrc=" providerId="None" clId="Web-{7E5FDB8B-2CDE-4FEA-8F3B-C2540E8F5F97}" dt="2025-05-01T15:42:10.238" v="25"/>
        <pc:sldMkLst>
          <pc:docMk/>
          <pc:sldMk cId="3996612548" sldId="3198"/>
        </pc:sldMkLst>
        <pc:picChg chg="del">
          <ac:chgData name="Bronwyn Schell" userId="pDtKWBI4pNx7GoyEvJSwYRRhIVVdLjQcMXPHOtk8xrc=" providerId="None" clId="Web-{7E5FDB8B-2CDE-4FEA-8F3B-C2540E8F5F97}" dt="2025-05-01T15:42:10.238" v="25"/>
          <ac:picMkLst>
            <pc:docMk/>
            <pc:sldMk cId="3996612548" sldId="3198"/>
            <ac:picMk id="1026" creationId="{E1720FFE-11DF-4B20-DB51-A35408A0B90E}"/>
          </ac:picMkLst>
        </pc:picChg>
        <pc:picChg chg="del">
          <ac:chgData name="Bronwyn Schell" userId="pDtKWBI4pNx7GoyEvJSwYRRhIVVdLjQcMXPHOtk8xrc=" providerId="None" clId="Web-{7E5FDB8B-2CDE-4FEA-8F3B-C2540E8F5F97}" dt="2025-05-01T15:42:08.660" v="23"/>
          <ac:picMkLst>
            <pc:docMk/>
            <pc:sldMk cId="3996612548" sldId="3198"/>
            <ac:picMk id="1028" creationId="{EB087EC3-DFAC-E942-FB2C-8B9A66638204}"/>
          </ac:picMkLst>
        </pc:picChg>
        <pc:picChg chg="del">
          <ac:chgData name="Bronwyn Schell" userId="pDtKWBI4pNx7GoyEvJSwYRRhIVVdLjQcMXPHOtk8xrc=" providerId="None" clId="Web-{7E5FDB8B-2CDE-4FEA-8F3B-C2540E8F5F97}" dt="2025-05-01T15:42:09.457" v="24"/>
          <ac:picMkLst>
            <pc:docMk/>
            <pc:sldMk cId="3996612548" sldId="3198"/>
            <ac:picMk id="1030" creationId="{9774CBB1-C802-884E-9D73-D2AB095E2573}"/>
          </ac:picMkLst>
        </pc:picChg>
      </pc:sldChg>
      <pc:sldChg chg="delSp">
        <pc:chgData name="Bronwyn Schell" userId="pDtKWBI4pNx7GoyEvJSwYRRhIVVdLjQcMXPHOtk8xrc=" providerId="None" clId="Web-{7E5FDB8B-2CDE-4FEA-8F3B-C2540E8F5F97}" dt="2025-05-01T15:42:13.864" v="28"/>
        <pc:sldMkLst>
          <pc:docMk/>
          <pc:sldMk cId="2145361129" sldId="3199"/>
        </pc:sldMkLst>
        <pc:picChg chg="del">
          <ac:chgData name="Bronwyn Schell" userId="pDtKWBI4pNx7GoyEvJSwYRRhIVVdLjQcMXPHOtk8xrc=" providerId="None" clId="Web-{7E5FDB8B-2CDE-4FEA-8F3B-C2540E8F5F97}" dt="2025-05-01T15:42:12.379" v="26"/>
          <ac:picMkLst>
            <pc:docMk/>
            <pc:sldMk cId="2145361129" sldId="3199"/>
            <ac:picMk id="1026" creationId="{FC5EB7D7-2177-0BF0-9110-F7FB9587BE99}"/>
          </ac:picMkLst>
        </pc:picChg>
        <pc:picChg chg="del">
          <ac:chgData name="Bronwyn Schell" userId="pDtKWBI4pNx7GoyEvJSwYRRhIVVdLjQcMXPHOtk8xrc=" providerId="None" clId="Web-{7E5FDB8B-2CDE-4FEA-8F3B-C2540E8F5F97}" dt="2025-05-01T15:42:13.864" v="28"/>
          <ac:picMkLst>
            <pc:docMk/>
            <pc:sldMk cId="2145361129" sldId="3199"/>
            <ac:picMk id="1028" creationId="{2E504B74-906E-28A8-3710-AF8BB3673A03}"/>
          </ac:picMkLst>
        </pc:picChg>
        <pc:picChg chg="del">
          <ac:chgData name="Bronwyn Schell" userId="pDtKWBI4pNx7GoyEvJSwYRRhIVVdLjQcMXPHOtk8xrc=" providerId="None" clId="Web-{7E5FDB8B-2CDE-4FEA-8F3B-C2540E8F5F97}" dt="2025-05-01T15:42:13.035" v="27"/>
          <ac:picMkLst>
            <pc:docMk/>
            <pc:sldMk cId="2145361129" sldId="3199"/>
            <ac:picMk id="1030" creationId="{8F5642EC-5120-8D51-E22F-EFF9D9AA5E8A}"/>
          </ac:picMkLst>
        </pc:picChg>
      </pc:sldChg>
      <pc:sldChg chg="delSp">
        <pc:chgData name="Bronwyn Schell" userId="pDtKWBI4pNx7GoyEvJSwYRRhIVVdLjQcMXPHOtk8xrc=" providerId="None" clId="Web-{7E5FDB8B-2CDE-4FEA-8F3B-C2540E8F5F97}" dt="2025-05-01T15:42:18.786" v="31"/>
        <pc:sldMkLst>
          <pc:docMk/>
          <pc:sldMk cId="4154089613" sldId="3200"/>
        </pc:sldMkLst>
        <pc:picChg chg="del">
          <ac:chgData name="Bronwyn Schell" userId="pDtKWBI4pNx7GoyEvJSwYRRhIVVdLjQcMXPHOtk8xrc=" providerId="None" clId="Web-{7E5FDB8B-2CDE-4FEA-8F3B-C2540E8F5F97}" dt="2025-05-01T15:42:17.332" v="30"/>
          <ac:picMkLst>
            <pc:docMk/>
            <pc:sldMk cId="4154089613" sldId="3200"/>
            <ac:picMk id="1026" creationId="{C7BBD459-BFFB-A12D-4D35-D28EDE6F6440}"/>
          </ac:picMkLst>
        </pc:picChg>
        <pc:picChg chg="del">
          <ac:chgData name="Bronwyn Schell" userId="pDtKWBI4pNx7GoyEvJSwYRRhIVVdLjQcMXPHOtk8xrc=" providerId="None" clId="Web-{7E5FDB8B-2CDE-4FEA-8F3B-C2540E8F5F97}" dt="2025-05-01T15:42:16.332" v="29"/>
          <ac:picMkLst>
            <pc:docMk/>
            <pc:sldMk cId="4154089613" sldId="3200"/>
            <ac:picMk id="1028" creationId="{6B965F3C-5EDE-B4BB-2390-E7F13C2595AF}"/>
          </ac:picMkLst>
        </pc:picChg>
        <pc:picChg chg="del">
          <ac:chgData name="Bronwyn Schell" userId="pDtKWBI4pNx7GoyEvJSwYRRhIVVdLjQcMXPHOtk8xrc=" providerId="None" clId="Web-{7E5FDB8B-2CDE-4FEA-8F3B-C2540E8F5F97}" dt="2025-05-01T15:42:18.786" v="31"/>
          <ac:picMkLst>
            <pc:docMk/>
            <pc:sldMk cId="4154089613" sldId="3200"/>
            <ac:picMk id="1030" creationId="{585B5DE0-6D58-3013-22EB-3BAC0E41F896}"/>
          </ac:picMkLst>
        </pc:picChg>
      </pc:sldChg>
      <pc:sldChg chg="new del">
        <pc:chgData name="Bronwyn Schell" userId="pDtKWBI4pNx7GoyEvJSwYRRhIVVdLjQcMXPHOtk8xrc=" providerId="None" clId="Web-{7E5FDB8B-2CDE-4FEA-8F3B-C2540E8F5F97}" dt="2025-05-01T15:44:22.556" v="40"/>
        <pc:sldMkLst>
          <pc:docMk/>
          <pc:sldMk cId="958099806" sldId="3201"/>
        </pc:sldMkLst>
      </pc:sldChg>
      <pc:sldChg chg="new del">
        <pc:chgData name="Bronwyn Schell" userId="pDtKWBI4pNx7GoyEvJSwYRRhIVVdLjQcMXPHOtk8xrc=" providerId="None" clId="Web-{7E5FDB8B-2CDE-4FEA-8F3B-C2540E8F5F97}" dt="2025-05-01T15:44:24.509" v="41"/>
        <pc:sldMkLst>
          <pc:docMk/>
          <pc:sldMk cId="1373923060" sldId="3202"/>
        </pc:sldMkLst>
      </pc:sldChg>
    </pc:docChg>
  </pc:docChgLst>
  <pc:docChgLst>
    <pc:chgData name="Jennifer Hanna Masciadrelli" userId="71Y7B493YIatweT83jg1vpRHhmZ2ASJfAAbCYmIheLA=" providerId="None" clId="Web-{93DD92C4-61D1-4A1C-B80F-9CA67852590A}"/>
    <pc:docChg chg="modSld">
      <pc:chgData name="Jennifer Hanna Masciadrelli" userId="71Y7B493YIatweT83jg1vpRHhmZ2ASJfAAbCYmIheLA=" providerId="None" clId="Web-{93DD92C4-61D1-4A1C-B80F-9CA67852590A}" dt="2025-05-02T13:37:51.164" v="37" actId="20577"/>
      <pc:docMkLst>
        <pc:docMk/>
      </pc:docMkLst>
      <pc:sldChg chg="modSp">
        <pc:chgData name="Jennifer Hanna Masciadrelli" userId="71Y7B493YIatweT83jg1vpRHhmZ2ASJfAAbCYmIheLA=" providerId="None" clId="Web-{93DD92C4-61D1-4A1C-B80F-9CA67852590A}" dt="2025-05-02T13:37:51.164" v="37" actId="20577"/>
        <pc:sldMkLst>
          <pc:docMk/>
          <pc:sldMk cId="3593318624" sldId="3184"/>
        </pc:sldMkLst>
        <pc:spChg chg="mod">
          <ac:chgData name="Jennifer Hanna Masciadrelli" userId="71Y7B493YIatweT83jg1vpRHhmZ2ASJfAAbCYmIheLA=" providerId="None" clId="Web-{93DD92C4-61D1-4A1C-B80F-9CA67852590A}" dt="2025-05-02T13:37:51.164" v="37" actId="20577"/>
          <ac:spMkLst>
            <pc:docMk/>
            <pc:sldMk cId="3593318624" sldId="3184"/>
            <ac:spMk id="7" creationId="{0CB8F6A4-FCF0-A447-9F59-512B1DA3CA3B}"/>
          </ac:spMkLst>
        </pc:spChg>
        <pc:spChg chg="mod">
          <ac:chgData name="Jennifer Hanna Masciadrelli" userId="71Y7B493YIatweT83jg1vpRHhmZ2ASJfAAbCYmIheLA=" providerId="None" clId="Web-{93DD92C4-61D1-4A1C-B80F-9CA67852590A}" dt="2025-05-02T13:37:42.398" v="33" actId="20577"/>
          <ac:spMkLst>
            <pc:docMk/>
            <pc:sldMk cId="3593318624" sldId="3184"/>
            <ac:spMk id="9" creationId="{8D77F3D4-63D5-E741-8320-25D81CE9C8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rli.illinois.edu/email-lis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[Adrienne] …and physical inventory operators are able to manage physical holdings search labels by default, without affecting title search labels</a:t>
            </a:r>
          </a:p>
          <a:p>
            <a:endParaRPr lang="en-US" dirty="0"/>
          </a:p>
        </p:txBody>
      </p:sp>
      <p:sp>
        <p:nvSpPr>
          <p:cNvPr id="4" name="Slide Number Placeholder 3"/>
          <p:cNvSpPr>
            <a:spLocks noGrp="1"/>
          </p:cNvSpPr>
          <p:nvPr>
            <p:ph type="sldNum" sz="quarter" idx="5"/>
          </p:nvPr>
        </p:nvSpPr>
        <p:spPr/>
        <p:txBody>
          <a:bodyPr/>
          <a:lstStyle/>
          <a:p>
            <a:fld id="{487D7B57-C32B-48F7-B013-12B4898CF2A0}" type="slidenum">
              <a:rPr lang="en-US" smtClean="0"/>
              <a:t>10</a:t>
            </a:fld>
            <a:endParaRPr lang="en-US"/>
          </a:p>
        </p:txBody>
      </p:sp>
    </p:spTree>
    <p:extLst>
      <p:ext uri="{BB962C8B-B14F-4D97-AF65-F5344CB8AC3E}">
        <p14:creationId xmlns:p14="http://schemas.microsoft.com/office/powerpoint/2010/main" val="347294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a:t>
            </a:r>
          </a:p>
        </p:txBody>
      </p:sp>
      <p:sp>
        <p:nvSpPr>
          <p:cNvPr id="4" name="Slide Number Placeholder 3"/>
          <p:cNvSpPr>
            <a:spLocks noGrp="1"/>
          </p:cNvSpPr>
          <p:nvPr>
            <p:ph type="sldNum" sz="quarter" idx="5"/>
          </p:nvPr>
        </p:nvSpPr>
        <p:spPr/>
        <p:txBody>
          <a:bodyPr/>
          <a:lstStyle/>
          <a:p>
            <a:fld id="{A58473E4-DEFA-4081-9A15-DF7352AEBC3E}" type="slidenum">
              <a:rPr lang="en-US" smtClean="0"/>
              <a:t>11</a:t>
            </a:fld>
            <a:endParaRPr lang="en-US"/>
          </a:p>
        </p:txBody>
      </p:sp>
    </p:spTree>
    <p:extLst>
      <p:ext uri="{BB962C8B-B14F-4D97-AF65-F5344CB8AC3E}">
        <p14:creationId xmlns:p14="http://schemas.microsoft.com/office/powerpoint/2010/main" val="370100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This enables you to add Wiley eBooks, etc. to a reserves reading list.</a:t>
            </a:r>
          </a:p>
        </p:txBody>
      </p:sp>
      <p:sp>
        <p:nvSpPr>
          <p:cNvPr id="4" name="Slide Number Placeholder 3"/>
          <p:cNvSpPr>
            <a:spLocks noGrp="1"/>
          </p:cNvSpPr>
          <p:nvPr>
            <p:ph type="sldNum" sz="quarter" idx="5"/>
          </p:nvPr>
        </p:nvSpPr>
        <p:spPr/>
        <p:txBody>
          <a:bodyPr/>
          <a:lstStyle/>
          <a:p>
            <a:fld id="{487D7B57-C32B-48F7-B013-12B4898CF2A0}" type="slidenum">
              <a:rPr lang="en-US" smtClean="0"/>
              <a:t>12</a:t>
            </a:fld>
            <a:endParaRPr lang="en-US"/>
          </a:p>
        </p:txBody>
      </p:sp>
    </p:spTree>
    <p:extLst>
      <p:ext uri="{BB962C8B-B14F-4D97-AF65-F5344CB8AC3E}">
        <p14:creationId xmlns:p14="http://schemas.microsoft.com/office/powerpoint/2010/main" val="134361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The metadata editor sees a few updates this release. </a:t>
            </a:r>
          </a:p>
          <a:p>
            <a:r>
              <a:rPr lang="en-US" dirty="0"/>
              <a:t>First, it will be possible to delete a portfolio while viewing the related bibliographic record in the metadata editor. Alma already had a similar function for deleting physical inventory.</a:t>
            </a:r>
          </a:p>
          <a:p>
            <a:r>
              <a:rPr lang="en-US" dirty="0"/>
              <a:t>Next, there are a group of developments for the AI metadata assistant, which may create or modify bibliographic records using images of the work and its details. The assistant makes a couple steps forward in that it is now capable of enhancing specific parts of a record, such as content, summary, or subjects. Previously, the AI metadata assistant attempted to produce data for the entire record.</a:t>
            </a:r>
          </a:p>
          <a:p>
            <a:r>
              <a:rPr lang="en-US" dirty="0"/>
              <a:t>This improvement is accompanied by new configuration settings that allow an administrator to select what types of metadata may be requested from the metadata assistant. For example, an administrator may choose to disable the option for the assistant to attempt creation of control numbers or classification.</a:t>
            </a:r>
          </a:p>
          <a:p>
            <a:r>
              <a:rPr lang="en-US" dirty="0"/>
              <a:t>The AI metadata assistant now accepts more file types. In addition to JPEG and PNG files, the assistant will now accept uploads of PDF and Word documents.</a:t>
            </a:r>
          </a:p>
          <a:p>
            <a:endParaRPr lang="en-US" dirty="0"/>
          </a:p>
          <a:p>
            <a:r>
              <a:rPr lang="en-US" dirty="0"/>
              <a:t>Finally, there are two new search indexes to help you search for records that have been modified by AI. The Processed with Alma AI tools will let you find the records that catalogers created or modified in either the institution or network zone. The Enriched with AI metadata by CZ focuses on records in the community zone. Ex Libris is beginning work on applying AI tools to these data in the near future.</a:t>
            </a:r>
          </a:p>
        </p:txBody>
      </p:sp>
      <p:sp>
        <p:nvSpPr>
          <p:cNvPr id="4" name="Slide Number Placeholder 3"/>
          <p:cNvSpPr>
            <a:spLocks noGrp="1"/>
          </p:cNvSpPr>
          <p:nvPr>
            <p:ph type="sldNum" sz="quarter" idx="5"/>
          </p:nvPr>
        </p:nvSpPr>
        <p:spPr/>
        <p:txBody>
          <a:bodyPr/>
          <a:lstStyle/>
          <a:p>
            <a:fld id="{2A203266-D58E-4BB7-BB29-3C04F7A547DF}" type="slidenum">
              <a:rPr lang="en-US" smtClean="0"/>
              <a:t>13</a:t>
            </a:fld>
            <a:endParaRPr lang="en-US"/>
          </a:p>
        </p:txBody>
      </p:sp>
    </p:spTree>
    <p:extLst>
      <p:ext uri="{BB962C8B-B14F-4D97-AF65-F5344CB8AC3E}">
        <p14:creationId xmlns:p14="http://schemas.microsoft.com/office/powerpoint/2010/main" val="319945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(Marisa)</a:t>
            </a:r>
          </a:p>
          <a:p>
            <a:endParaRPr lang="en-US" dirty="0"/>
          </a:p>
          <a:p>
            <a:r>
              <a:rPr lang="en-US" dirty="0"/>
              <a:t>In title searches, the electronic expanded tab and the electronic portfolios – view section both contain a calculated availability indication and service status. These updated features are also included when you export to Excel. </a:t>
            </a:r>
          </a:p>
        </p:txBody>
      </p:sp>
      <p:sp>
        <p:nvSpPr>
          <p:cNvPr id="4" name="Slide Number Placeholder 3"/>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425486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FD6D5-E853-7F56-F31F-26B329DB9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71E8-A98D-5998-657A-174DC4ABAFA4}"/>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8D78C5AE-7B0C-AD98-75D2-42056904EDD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(Marisa)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activate a Community Zone electronic collection, there are now two new options for full text service in the Activation Wizard.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option is: automatically activate new portfolios. When checked, newly added portfolios will automatically be added to your IZ collection when linked to the Community Zone.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option is: automatically delete portfolios removed from service. When checked, the portfolios removed from the CZ service will be automatically deleted from the localized collection. If this box is unchecked, the portfolios removed from the CZ will be unlinked and deactivated but not deleted from the IZ collection.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44136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(Marisa)</a:t>
            </a:r>
          </a:p>
          <a:p>
            <a:r>
              <a:rPr lang="en-US" dirty="0"/>
              <a:t>If you have active electronic collections that have perpetual access titles, then this enhancement should help! The perpetual access field indicates the right to permanently access titles in an electronic collection, when the entire electronic collection is not perpetually accessible. This is a title level enhancement and affects active electronic collections where access types of the portfolios vary. For more information on this enhancement, visit the URL in </a:t>
            </a:r>
            <a:r>
              <a:rPr lang="en-US"/>
              <a:t>the chat.</a:t>
            </a:r>
            <a:endParaRPr lang="en-US" dirty="0"/>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327534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FDF2A-F9C7-EE06-0B64-3F6EDB002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AA530-85BF-7185-02CA-18E08C4C72F5}"/>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BEDDFFAE-1AA2-D370-D930-D2A21D499C9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[Debbie]</a:t>
            </a:r>
          </a:p>
          <a:p>
            <a:pPr>
              <a:buNone/>
            </a:pPr>
            <a:r>
              <a:rPr lang="en-US" dirty="0"/>
              <a:t>To be in compliance with the European General Data Protection Regulation (aka the GDPR), Ex Libris will remove all gender information from the user records in Alma in the upcoming August release, for all countries.</a:t>
            </a:r>
          </a:p>
          <a:p>
            <a:pPr>
              <a:buNone/>
            </a:pPr>
            <a:endParaRPr lang="en-US" dirty="0"/>
          </a:p>
          <a:p>
            <a:pPr>
              <a:buNone/>
            </a:pPr>
            <a:r>
              <a:rPr lang="en-US" dirty="0"/>
              <a:t>Ex Libris explains that “Since gender is not essential for product functionality, retaining it poses unnecessary compliance risks according to GDPR requirements that personal data be collected and processed only when there is a clear legal basis and business need.”</a:t>
            </a:r>
          </a:p>
        </p:txBody>
      </p:sp>
    </p:spTree>
    <p:extLst>
      <p:ext uri="{BB962C8B-B14F-4D97-AF65-F5344CB8AC3E}">
        <p14:creationId xmlns:p14="http://schemas.microsoft.com/office/powerpoint/2010/main" val="1478041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256F-E8E3-FC8E-F848-5704CDFA0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CD8B4-E4B2-FA50-6EF6-4A907C75DE21}"/>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A2AF15F6-B0EF-D043-0870-30D8C2EBA4B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[Debbie]</a:t>
            </a:r>
          </a:p>
          <a:p>
            <a:pPr>
              <a:buNone/>
            </a:pPr>
            <a:r>
              <a:rPr lang="en-US" dirty="0"/>
              <a:t>Date-related search indexes in the Users advanced search, such as Purge Date, Last Activity Date, Expiration Date, etc., now include the following options to search within a moving range of days:</a:t>
            </a:r>
          </a:p>
          <a:p>
            <a:pPr>
              <a:buFont typeface="+mj-lt"/>
              <a:buNone/>
            </a:pPr>
            <a:r>
              <a:rPr lang="en-US" dirty="0"/>
              <a:t>Is Within the Last (days)</a:t>
            </a:r>
          </a:p>
          <a:p>
            <a:pPr>
              <a:buFont typeface="+mj-lt"/>
              <a:buNone/>
            </a:pPr>
            <a:r>
              <a:rPr lang="en-US" dirty="0"/>
              <a:t>Is Older Than (days)</a:t>
            </a:r>
          </a:p>
          <a:p>
            <a:pPr>
              <a:buFont typeface="+mj-lt"/>
              <a:buNone/>
            </a:pPr>
            <a:r>
              <a:rPr lang="en-US" dirty="0"/>
              <a:t>Is Within the Next (days)</a:t>
            </a:r>
          </a:p>
          <a:p>
            <a:pPr>
              <a:buFont typeface="+mj-lt"/>
              <a:buNone/>
            </a:pPr>
            <a:endParaRPr lang="en-US" dirty="0"/>
          </a:p>
          <a:p>
            <a:pPr>
              <a:buFont typeface="+mj-lt"/>
              <a:buNone/>
            </a:pPr>
            <a:r>
              <a:rPr lang="en-US" dirty="0"/>
              <a:t>This allows staff to save a Logical Set to be built and saved with a moving date range, such as “Users with Purge Dates older than 30 days.”</a:t>
            </a:r>
          </a:p>
        </p:txBody>
      </p:sp>
    </p:spTree>
    <p:extLst>
      <p:ext uri="{BB962C8B-B14F-4D97-AF65-F5344CB8AC3E}">
        <p14:creationId xmlns:p14="http://schemas.microsoft.com/office/powerpoint/2010/main" val="290229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1E7BD-898B-3D03-554A-40FD50649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3E55B-94C3-F2A6-ACE7-1A119A291259}"/>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546C3E35-8396-070E-5D2F-8553561A4A1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[Debbie]</a:t>
            </a:r>
          </a:p>
          <a:p>
            <a:r>
              <a:rPr lang="en-US" dirty="0"/>
              <a:t>All Ex Libris platform products now include a configurable session timeout feature in response to community feedback from the Idea Exchange. </a:t>
            </a:r>
          </a:p>
          <a:p>
            <a:r>
              <a:rPr lang="en-US" dirty="0"/>
              <a:t>Institutions can now set a default session timeout duration ranging from 15 to 150 minutes (default remains 60 minutes).</a:t>
            </a:r>
          </a:p>
          <a:p>
            <a:r>
              <a:rPr lang="en-US" dirty="0"/>
              <a:t>This is in a new "Session Timeout" configuration page (Configuration at the Institutional Level&gt; General &gt; General Configuration &gt; Session Timeout). </a:t>
            </a:r>
          </a:p>
          <a:p>
            <a:r>
              <a:rPr lang="en-US" dirty="0"/>
              <a:t>This page is accessible to General System Administrators.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6998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4979E-B004-74C0-1B22-D31181EE7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E1145-E87E-F9B4-3D59-97AF4457BDCD}"/>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03E8868C-EC55-F914-7A11-6089DA7190C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[Debbie]</a:t>
            </a:r>
          </a:p>
          <a:p>
            <a:r>
              <a:rPr lang="en-US" dirty="0"/>
              <a:t>In addition, institutions can choose whether to allow individual users to override this default setting by selecting the </a:t>
            </a:r>
            <a:r>
              <a:rPr lang="en-US" b="1" dirty="0"/>
              <a:t>Allow users to override the default session timeout </a:t>
            </a:r>
            <a:r>
              <a:rPr lang="en-US" dirty="0"/>
              <a:t>checkbox in the </a:t>
            </a:r>
            <a:r>
              <a:rPr lang="en-US" dirty="0" err="1"/>
              <a:t>configuratrion</a:t>
            </a:r>
            <a:r>
              <a:rPr lang="en-US" dirty="0"/>
              <a:t> menu. </a:t>
            </a:r>
          </a:p>
          <a:p>
            <a:r>
              <a:rPr lang="en-US" dirty="0"/>
              <a:t>When enabled, the user-level options also range from 15 to 150 minutes.</a:t>
            </a:r>
          </a:p>
          <a:p>
            <a:pPr marL="1085850" lvl="1" indent="-342900">
              <a:buFont typeface="Arial" panose="020B0604020202020204" pitchFamily="34" charset="0"/>
              <a:buChar char="•"/>
            </a:pPr>
            <a:r>
              <a:rPr lang="en-US" sz="1200" dirty="0">
                <a:latin typeface="+mj-lt"/>
                <a:ea typeface="+mn-lt"/>
                <a:cs typeface="+mn-lt"/>
              </a:rPr>
              <a:t>Option is listed under the logged in user details&gt; UI Preferences&gt; Session Timeout.</a:t>
            </a:r>
          </a:p>
          <a:p>
            <a:pPr marL="1085850" lvl="1" indent="-342900">
              <a:buFont typeface="Arial" panose="020B0604020202020204" pitchFamily="34" charset="0"/>
              <a:buChar char="•"/>
            </a:pPr>
            <a:r>
              <a:rPr lang="en-US" sz="1200" dirty="0">
                <a:latin typeface="+mj-lt"/>
                <a:ea typeface="+mn-lt"/>
                <a:cs typeface="+mn-lt"/>
              </a:rPr>
              <a:t>If your institution allows the default to be changed, and you do not see this option, adjust your screen’s zoom.</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3654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4615-9981-F2A6-DF98-EE85DB989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15A4C-773C-7AC6-DC40-545C224622D0}"/>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6E2D55BF-4601-2F15-DA1D-DCB6B29A885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[Debbie]</a:t>
            </a:r>
          </a:p>
          <a:p>
            <a:r>
              <a:rPr lang="en-US" dirty="0"/>
              <a:t>Next, a reminder about reviewing the status of an I-Share request in the new UI in Alma.</a:t>
            </a:r>
          </a:p>
          <a:p>
            <a:r>
              <a:rPr lang="en-US" dirty="0"/>
              <a:t>So, in Alma in both in the New Manage Patron Services UI, and in the "old" UI, the requests that patrons place for material from other I-Share libraries show in two places/tabs. </a:t>
            </a:r>
          </a:p>
          <a:p>
            <a:r>
              <a:rPr lang="en-US" dirty="0"/>
              <a:t>They are cross-listed on the local/Institutional requests tab, as well as on the Network/I-Share requests tab.</a:t>
            </a:r>
            <a:br>
              <a:rPr lang="en-US" dirty="0"/>
            </a:br>
            <a:br>
              <a:rPr lang="en-US" dirty="0"/>
            </a:br>
            <a:r>
              <a:rPr lang="en-US" dirty="0"/>
              <a:t>The confusing thing is that the status of the I-Share request never updates on the local/Institutional tab- it always says "not started" with a symbol for "Ready", and "Place in queue (1)".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215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848F1-FAAC-2951-0865-78E818C56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5DC7F-31A2-1541-159B-1E013D696F4E}"/>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1810C8A5-EA5E-1FF9-D9CB-BDC3C018A77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[Debbie]</a:t>
            </a:r>
          </a:p>
          <a:p>
            <a:r>
              <a:rPr lang="en-US" dirty="0"/>
              <a:t>So if staff are looking on the local requests area for the status of a patron's request placed for an I-Share item, they will not see the updated status.</a:t>
            </a:r>
          </a:p>
          <a:p>
            <a:r>
              <a:rPr lang="en-US" dirty="0"/>
              <a:t>BUT, it does update to display the current status on the Network/I-Share tab. </a:t>
            </a:r>
          </a:p>
          <a:p>
            <a:br>
              <a:rPr lang="en-US" dirty="0"/>
            </a:br>
            <a:r>
              <a:rPr lang="en-US" dirty="0"/>
              <a:t>In the new UI, this means clicking from the home/house button over to the networked computer button, then clearing the auto-applied filter so the requests will show.</a:t>
            </a:r>
          </a:p>
          <a:p>
            <a:r>
              <a:rPr lang="en-US" dirty="0"/>
              <a:t>Ex Libris has agreed that the filter should not be auto-applied when clicking over to the Network Activity tab; it will be fixed in a future Alma update.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You’ll notice that our same two requests that said “Request sent” on the House tab, now have more details as to the workflow step- With these two examples, we see Pickup from shelf (meaning it is still not yet processed by staff) and Transit item- which means it is enroute to the patron’s pickup location, but not yet on hold.</a:t>
            </a:r>
          </a:p>
        </p:txBody>
      </p:sp>
    </p:spTree>
    <p:extLst>
      <p:ext uri="{BB962C8B-B14F-4D97-AF65-F5344CB8AC3E}">
        <p14:creationId xmlns:p14="http://schemas.microsoft.com/office/powerpoint/2010/main" val="2614158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E6EF-4601-4643-6D37-5EA277F6B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C2F3F-5558-EB37-0EE5-F537C1AFA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F5779-0047-7422-C31B-6C91000B7DC7}"/>
              </a:ext>
            </a:extLst>
          </p:cNvPr>
          <p:cNvSpPr>
            <a:spLocks noGrp="1"/>
          </p:cNvSpPr>
          <p:nvPr>
            <p:ph type="body" idx="1"/>
          </p:nvPr>
        </p:nvSpPr>
        <p:spPr/>
        <p:txBody>
          <a:bodyPr/>
          <a:lstStyle/>
          <a:p>
            <a:r>
              <a:rPr lang="en-US" dirty="0"/>
              <a:t>[Jessica]</a:t>
            </a:r>
          </a:p>
          <a:p>
            <a:r>
              <a:rPr lang="en-US" dirty="0"/>
              <a:t>Libraries can now add titles from the Network Zone to your local IZ Collections! This will enable you to add resources shared centrally from the NZ if you desire.</a:t>
            </a:r>
          </a:p>
          <a:p>
            <a:endParaRPr lang="en-US" dirty="0"/>
          </a:p>
          <a:p>
            <a:r>
              <a:rPr lang="en-US" dirty="0"/>
              <a:t>As a reminders, a collection is not an electronic collection.  A Collection is an entity you create in Alma Resource Management that aggregates bibliographic records that have a relationship of some kind. A collection can be based on topic or subject matter.  Records grouped in a Collection are then available for Discovery in Primo VE. </a:t>
            </a:r>
          </a:p>
        </p:txBody>
      </p:sp>
      <p:sp>
        <p:nvSpPr>
          <p:cNvPr id="4" name="Slide Number Placeholder 3">
            <a:extLst>
              <a:ext uri="{FF2B5EF4-FFF2-40B4-BE49-F238E27FC236}">
                <a16:creationId xmlns:a16="http://schemas.microsoft.com/office/drawing/2014/main" id="{A9F70213-2D6F-F579-ED92-5714752AF507}"/>
              </a:ext>
            </a:extLst>
          </p:cNvPr>
          <p:cNvSpPr>
            <a:spLocks noGrp="1"/>
          </p:cNvSpPr>
          <p:nvPr>
            <p:ph type="sldNum" sz="quarter" idx="5"/>
          </p:nvPr>
        </p:nvSpPr>
        <p:spPr/>
        <p:txBody>
          <a:bodyPr/>
          <a:lstStyle/>
          <a:p>
            <a:fld id="{A58473E4-DEFA-4081-9A15-DF7352AEBC3E}" type="slidenum">
              <a:rPr lang="en-US" smtClean="0"/>
              <a:t>23</a:t>
            </a:fld>
            <a:endParaRPr lang="en-US"/>
          </a:p>
        </p:txBody>
      </p:sp>
    </p:spTree>
    <p:extLst>
      <p:ext uri="{BB962C8B-B14F-4D97-AF65-F5344CB8AC3E}">
        <p14:creationId xmlns:p14="http://schemas.microsoft.com/office/powerpoint/2010/main" val="2589626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30C66-1564-66FF-3714-D827AA9CD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5F91B-4E6A-6344-22F3-10D3A984B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DB8AD-F60F-F0F0-9872-30A2FAF8E8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r>
              <a:rPr lang="en-US" dirty="0"/>
              <a:t>Primo customers have been asking for this enhancement for some time, and now, finally, libraries can enable an A-Z list to appear in the Primo VE Journals Search and Database Search pages beneath the search box. This allows users to perform a browse search by the first letter or number of the title.</a:t>
            </a:r>
          </a:p>
          <a:p>
            <a:endParaRPr lang="en-US" dirty="0"/>
          </a:p>
          <a:p>
            <a:r>
              <a:rPr lang="en-US" dirty="0"/>
              <a:t>This was a common feature from the SFX link resolver that Ex Libris has finally broken down and implemented in Primo.</a:t>
            </a:r>
          </a:p>
        </p:txBody>
      </p:sp>
      <p:sp>
        <p:nvSpPr>
          <p:cNvPr id="4" name="Slide Number Placeholder 3">
            <a:extLst>
              <a:ext uri="{FF2B5EF4-FFF2-40B4-BE49-F238E27FC236}">
                <a16:creationId xmlns:a16="http://schemas.microsoft.com/office/drawing/2014/main" id="{79A51D83-1C2C-6321-F3FA-7B462F88AD43}"/>
              </a:ext>
            </a:extLst>
          </p:cNvPr>
          <p:cNvSpPr>
            <a:spLocks noGrp="1"/>
          </p:cNvSpPr>
          <p:nvPr>
            <p:ph type="sldNum" sz="quarter" idx="5"/>
          </p:nvPr>
        </p:nvSpPr>
        <p:spPr/>
        <p:txBody>
          <a:bodyPr/>
          <a:lstStyle/>
          <a:p>
            <a:fld id="{A58473E4-DEFA-4081-9A15-DF7352AEBC3E}" type="slidenum">
              <a:rPr lang="en-US" smtClean="0"/>
              <a:t>24</a:t>
            </a:fld>
            <a:endParaRPr lang="en-US"/>
          </a:p>
        </p:txBody>
      </p:sp>
    </p:spTree>
    <p:extLst>
      <p:ext uri="{BB962C8B-B14F-4D97-AF65-F5344CB8AC3E}">
        <p14:creationId xmlns:p14="http://schemas.microsoft.com/office/powerpoint/2010/main" val="2901389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r>
              <a:rPr lang="en-US" dirty="0"/>
              <a:t>As you may have heard, Ex Libris has been developing the Primo Next Discovery Experience, or NDE. This will eventually replace the Primo VE Views that all libraries currently use. The NDE has four components: </a:t>
            </a:r>
          </a:p>
          <a:p>
            <a:pPr marL="1085850" lvl="1" indent="-342900">
              <a:buFont typeface="Arial" panose="020B0604020202020204" pitchFamily="34" charset="0"/>
              <a:buChar char="•"/>
            </a:pPr>
            <a:r>
              <a:rPr lang="en-US" sz="1200" dirty="0"/>
              <a:t>“A new, sleek, intuitive user interface” </a:t>
            </a:r>
          </a:p>
          <a:p>
            <a:pPr marL="1085850" lvl="1" indent="-342900">
              <a:buFont typeface="Arial" panose="020B0604020202020204" pitchFamily="34" charset="0"/>
              <a:buChar char="•"/>
            </a:pPr>
            <a:r>
              <a:rPr lang="en-US" sz="1200" dirty="0"/>
              <a:t>More integration of Linked Open Data to “reveal connections” between topics</a:t>
            </a:r>
          </a:p>
          <a:p>
            <a:pPr marL="1085850" lvl="1" indent="-342900">
              <a:buFont typeface="Arial" panose="020B0604020202020204" pitchFamily="34" charset="0"/>
              <a:buChar char="•"/>
            </a:pPr>
            <a:r>
              <a:rPr lang="en-US" sz="1200" dirty="0"/>
              <a:t>AI-based Research Assistant to guide users – this is available now in Primo VE and will continue into the NDE UI</a:t>
            </a:r>
          </a:p>
          <a:p>
            <a:pPr marL="1085850" lvl="1" indent="-342900">
              <a:buFont typeface="Arial" panose="020B0604020202020204" pitchFamily="34" charset="0"/>
              <a:buChar char="•"/>
            </a:pPr>
            <a:r>
              <a:rPr lang="en-US" sz="1200" dirty="0"/>
              <a:t>And s new user engagement analytics tool for libraries (</a:t>
            </a:r>
            <a:r>
              <a:rPr lang="en-US" sz="1200" dirty="0" err="1"/>
              <a:t>Mixpanel</a:t>
            </a:r>
            <a:r>
              <a:rPr lang="en-US" sz="1200" dirty="0"/>
              <a:t>) coming with the NDE UI to help libraries “track and optimize the discovery experience” that will replace the existing Oracle-based Analytics for Primo</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25</a:t>
            </a:fld>
            <a:endParaRPr lang="en-US"/>
          </a:p>
        </p:txBody>
      </p:sp>
    </p:spTree>
    <p:extLst>
      <p:ext uri="{BB962C8B-B14F-4D97-AF65-F5344CB8AC3E}">
        <p14:creationId xmlns:p14="http://schemas.microsoft.com/office/powerpoint/2010/main" val="122911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90A0-17BA-A26B-AE74-5049BD321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9CCFD-930B-8DC8-0072-221EF0DB1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DC50C-0362-05B9-9FB6-3567BC11EB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r>
              <a:rPr lang="en-US" dirty="0"/>
              <a:t>Recently, Ex Libris announced a “Managed General Release” program that libraries could sign up for to implement the NDE UI.  I-Share Libraries SHOULD NOT have signed up for this “Managed Release Option”.  If you did, please contact Ex Libris to withdraw from that program.  The reason for this is that not all of the </a:t>
            </a:r>
            <a:r>
              <a:rPr lang="en-US" dirty="0" err="1"/>
              <a:t>consortial</a:t>
            </a:r>
            <a:r>
              <a:rPr lang="en-US" dirty="0"/>
              <a:t> features needed for a network environment like I-Share will be ready until late 2025, and then CARLI will need to test those features to make sure they are working as expected.   As the saying goes, trust but verify!</a:t>
            </a:r>
          </a:p>
          <a:p>
            <a:endParaRPr lang="en-US" dirty="0"/>
          </a:p>
          <a:p>
            <a:r>
              <a:rPr lang="en-US" dirty="0"/>
              <a:t>I–Share libraries will be able to switch to the new Primo NDE UI starting in summer 2026, and CARLI will start providing more information about that next year. You won’t </a:t>
            </a:r>
            <a:r>
              <a:rPr lang="en-US" b="1" dirty="0"/>
              <a:t>have</a:t>
            </a:r>
            <a:r>
              <a:rPr lang="en-US" dirty="0"/>
              <a:t> to go live in summer 2026; your library may choose to go live over holiday break, or summer 2027, or even in the middle of the year if that’s what you really prefer to do!  If your library would like to be in the first cohort of I-Share libraries to go live in summer 2026, please contact CARLI to let us know. We are keeping an informal list right now, but CARLI will put out a formal survey, probably later this year, for libraries to indicate when they would like to plan to migrate.</a:t>
            </a:r>
          </a:p>
          <a:p>
            <a:endParaRPr lang="en-US" dirty="0"/>
          </a:p>
          <a:p>
            <a:r>
              <a:rPr lang="en-US" dirty="0"/>
              <a:t>For libraries with few extra customizations to your Primo VE View—that is custom CSS and JavaScript--this should be a straightforward migration; however, if your library has heavily customized your Primo VE View, you should plan to dedicate some staff time to migration and plan a timeline accordingly.</a:t>
            </a:r>
          </a:p>
          <a:p>
            <a:endParaRPr lang="en-US" dirty="0"/>
          </a:p>
          <a:p>
            <a:endParaRPr lang="en-US" dirty="0"/>
          </a:p>
        </p:txBody>
      </p:sp>
      <p:sp>
        <p:nvSpPr>
          <p:cNvPr id="4" name="Slide Number Placeholder 3">
            <a:extLst>
              <a:ext uri="{FF2B5EF4-FFF2-40B4-BE49-F238E27FC236}">
                <a16:creationId xmlns:a16="http://schemas.microsoft.com/office/drawing/2014/main" id="{29702487-E299-A686-091A-1282B470A185}"/>
              </a:ext>
            </a:extLst>
          </p:cNvPr>
          <p:cNvSpPr>
            <a:spLocks noGrp="1"/>
          </p:cNvSpPr>
          <p:nvPr>
            <p:ph type="sldNum" sz="quarter" idx="5"/>
          </p:nvPr>
        </p:nvSpPr>
        <p:spPr/>
        <p:txBody>
          <a:bodyPr/>
          <a:lstStyle/>
          <a:p>
            <a:fld id="{A58473E4-DEFA-4081-9A15-DF7352AEBC3E}" type="slidenum">
              <a:rPr lang="en-US" smtClean="0"/>
              <a:t>26</a:t>
            </a:fld>
            <a:endParaRPr lang="en-US"/>
          </a:p>
        </p:txBody>
      </p:sp>
    </p:spTree>
    <p:extLst>
      <p:ext uri="{BB962C8B-B14F-4D97-AF65-F5344CB8AC3E}">
        <p14:creationId xmlns:p14="http://schemas.microsoft.com/office/powerpoint/2010/main" val="3199975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0ECD3-7186-EE4B-126B-15702EC2A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72574-B8B1-3554-FA6E-D955A8E0C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9D9EA-E180-6BA9-3748-4DEEB6D99B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endParaRPr lang="en-US" dirty="0"/>
          </a:p>
          <a:p>
            <a:r>
              <a:rPr lang="en-US" dirty="0"/>
              <a:t>There have been several changes to the Primo Research Assistant in the May release.</a:t>
            </a:r>
          </a:p>
          <a:p>
            <a:endParaRPr lang="en-US" dirty="0"/>
          </a:p>
          <a:p>
            <a:r>
              <a:rPr lang="en-US" dirty="0"/>
              <a:t>First, Ex Libris continues its commitments to accessibility by making many improvements.  You can find a full list in the Primo VE May 2025 Release Notes!</a:t>
            </a:r>
          </a:p>
          <a:p>
            <a:endParaRPr lang="en-US" dirty="0"/>
          </a:p>
          <a:p>
            <a:r>
              <a:rPr lang="en-US" dirty="0"/>
              <a:t>Second, Ex Libris is declaring the Research Assistant tool to be out of “beta” and is removing the “beta” label from the main menu and the side icon.</a:t>
            </a:r>
          </a:p>
          <a:p>
            <a:endParaRPr lang="en-US" dirty="0"/>
          </a:p>
          <a:p>
            <a:endParaRPr lang="en-US" dirty="0"/>
          </a:p>
        </p:txBody>
      </p:sp>
      <p:sp>
        <p:nvSpPr>
          <p:cNvPr id="4" name="Slide Number Placeholder 3">
            <a:extLst>
              <a:ext uri="{FF2B5EF4-FFF2-40B4-BE49-F238E27FC236}">
                <a16:creationId xmlns:a16="http://schemas.microsoft.com/office/drawing/2014/main" id="{6F721467-6977-9B8C-9EA8-B560387035F1}"/>
              </a:ext>
            </a:extLst>
          </p:cNvPr>
          <p:cNvSpPr>
            <a:spLocks noGrp="1"/>
          </p:cNvSpPr>
          <p:nvPr>
            <p:ph type="sldNum" sz="quarter" idx="5"/>
          </p:nvPr>
        </p:nvSpPr>
        <p:spPr/>
        <p:txBody>
          <a:bodyPr/>
          <a:lstStyle/>
          <a:p>
            <a:fld id="{A58473E4-DEFA-4081-9A15-DF7352AEBC3E}" type="slidenum">
              <a:rPr lang="en-US" smtClean="0"/>
              <a:t>27</a:t>
            </a:fld>
            <a:endParaRPr lang="en-US"/>
          </a:p>
        </p:txBody>
      </p:sp>
    </p:spTree>
    <p:extLst>
      <p:ext uri="{BB962C8B-B14F-4D97-AF65-F5344CB8AC3E}">
        <p14:creationId xmlns:p14="http://schemas.microsoft.com/office/powerpoint/2010/main" val="3497697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1DB9-81E7-FCC7-533D-23EF55D3B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7BDB2-73BF-1B3F-A254-36B1F0617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F18EB-6C4B-F2AA-0C99-420E4AE891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endParaRPr lang="en-US" dirty="0"/>
          </a:p>
          <a:p>
            <a:r>
              <a:rPr lang="en-US" dirty="0"/>
              <a:t>Third, after the CDI update that will occur on May 7, the option to Filter by Online Availability will be given to users using the Research Assistant.  Previously, the Research Assistant returned results from all of the Central Discovery Index, which often included resources that users didn’t have direct access to. Now users will be able to limit results to those things that they can immediately access through your library.</a:t>
            </a:r>
          </a:p>
        </p:txBody>
      </p:sp>
      <p:sp>
        <p:nvSpPr>
          <p:cNvPr id="4" name="Slide Number Placeholder 3">
            <a:extLst>
              <a:ext uri="{FF2B5EF4-FFF2-40B4-BE49-F238E27FC236}">
                <a16:creationId xmlns:a16="http://schemas.microsoft.com/office/drawing/2014/main" id="{4EAF7F6E-6BF9-1779-4D9F-20D65AF354D6}"/>
              </a:ext>
            </a:extLst>
          </p:cNvPr>
          <p:cNvSpPr>
            <a:spLocks noGrp="1"/>
          </p:cNvSpPr>
          <p:nvPr>
            <p:ph type="sldNum" sz="quarter" idx="5"/>
          </p:nvPr>
        </p:nvSpPr>
        <p:spPr/>
        <p:txBody>
          <a:bodyPr/>
          <a:lstStyle/>
          <a:p>
            <a:fld id="{A58473E4-DEFA-4081-9A15-DF7352AEBC3E}" type="slidenum">
              <a:rPr lang="en-US" smtClean="0"/>
              <a:t>28</a:t>
            </a:fld>
            <a:endParaRPr lang="en-US"/>
          </a:p>
        </p:txBody>
      </p:sp>
    </p:spTree>
    <p:extLst>
      <p:ext uri="{BB962C8B-B14F-4D97-AF65-F5344CB8AC3E}">
        <p14:creationId xmlns:p14="http://schemas.microsoft.com/office/powerpoint/2010/main" val="2349179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9165-6B6B-C019-C065-9366DCD5E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B4556-B2E9-C2E8-6D87-B3399E58E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CAB4B-2A50-ACCF-3A45-F44E616E1C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endParaRPr lang="en-US" dirty="0"/>
          </a:p>
          <a:p>
            <a:r>
              <a:rPr lang="en-US" dirty="0"/>
              <a:t>And fourth, again after the CDI update occurs on May 7, there will be two new options for Research Assistant search history: and institutional-level option, and a user-level option.  Previously, all Research Assistant searches were always saved automatically between sessions.</a:t>
            </a:r>
          </a:p>
          <a:p>
            <a:endParaRPr lang="en-US" dirty="0"/>
          </a:p>
          <a:p>
            <a:r>
              <a:rPr lang="en-US" dirty="0"/>
              <a:t>Both new options will be enabled by default, so if your library is ok with allowing users to control whether or not their Research Assistant search history is saved, there is nothing more to do.</a:t>
            </a:r>
          </a:p>
          <a:p>
            <a:endParaRPr lang="en-US" dirty="0"/>
          </a:p>
          <a:p>
            <a:r>
              <a:rPr lang="en-US" dirty="0"/>
              <a:t>The institution-level option, if disabled, would prevent any Research Assistant history from being saved for all users going forward. </a:t>
            </a:r>
          </a:p>
        </p:txBody>
      </p:sp>
      <p:sp>
        <p:nvSpPr>
          <p:cNvPr id="4" name="Slide Number Placeholder 3">
            <a:extLst>
              <a:ext uri="{FF2B5EF4-FFF2-40B4-BE49-F238E27FC236}">
                <a16:creationId xmlns:a16="http://schemas.microsoft.com/office/drawing/2014/main" id="{6C4F974F-1079-01B9-83F8-3CC313E47DB8}"/>
              </a:ext>
            </a:extLst>
          </p:cNvPr>
          <p:cNvSpPr>
            <a:spLocks noGrp="1"/>
          </p:cNvSpPr>
          <p:nvPr>
            <p:ph type="sldNum" sz="quarter" idx="5"/>
          </p:nvPr>
        </p:nvSpPr>
        <p:spPr/>
        <p:txBody>
          <a:bodyPr/>
          <a:lstStyle/>
          <a:p>
            <a:fld id="{A58473E4-DEFA-4081-9A15-DF7352AEBC3E}" type="slidenum">
              <a:rPr lang="en-US" smtClean="0"/>
              <a:t>29</a:t>
            </a:fld>
            <a:endParaRPr lang="en-US"/>
          </a:p>
        </p:txBody>
      </p:sp>
    </p:spTree>
    <p:extLst>
      <p:ext uri="{BB962C8B-B14F-4D97-AF65-F5344CB8AC3E}">
        <p14:creationId xmlns:p14="http://schemas.microsoft.com/office/powerpoint/2010/main" val="36106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6F33F-0A09-457C-D62B-ABD06E096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052A9-5869-344E-C5DD-AAA86F833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2AA7E-FCD1-F645-3FFA-A97B4DF60D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endParaRPr lang="en-US" dirty="0"/>
          </a:p>
          <a:p>
            <a:r>
              <a:rPr lang="en-US" dirty="0"/>
              <a:t>Finally, with all of the changes and improvements to the Research Assistant since its surprise release last September, the CARLI Discovery Primo VE Committee is going to hold another webinar where I-Share libraries can share their experiences, ask questions of each other, and discuss the pros and cons of the Primo VE Research Assistant!  Please plan to join us on Tuesday, June at 11am for this meeting of the minds!  Registration is available now on the CARLI Calendar.</a:t>
            </a:r>
          </a:p>
        </p:txBody>
      </p:sp>
      <p:sp>
        <p:nvSpPr>
          <p:cNvPr id="4" name="Slide Number Placeholder 3">
            <a:extLst>
              <a:ext uri="{FF2B5EF4-FFF2-40B4-BE49-F238E27FC236}">
                <a16:creationId xmlns:a16="http://schemas.microsoft.com/office/drawing/2014/main" id="{2F953940-755B-2CA1-E94C-B5FA776FAF0C}"/>
              </a:ext>
            </a:extLst>
          </p:cNvPr>
          <p:cNvSpPr>
            <a:spLocks noGrp="1"/>
          </p:cNvSpPr>
          <p:nvPr>
            <p:ph type="sldNum" sz="quarter" idx="5"/>
          </p:nvPr>
        </p:nvSpPr>
        <p:spPr/>
        <p:txBody>
          <a:bodyPr/>
          <a:lstStyle/>
          <a:p>
            <a:fld id="{A58473E4-DEFA-4081-9A15-DF7352AEBC3E}" type="slidenum">
              <a:rPr lang="en-US" smtClean="0"/>
              <a:t>30</a:t>
            </a:fld>
            <a:endParaRPr lang="en-US"/>
          </a:p>
        </p:txBody>
      </p:sp>
    </p:spTree>
    <p:extLst>
      <p:ext uri="{BB962C8B-B14F-4D97-AF65-F5344CB8AC3E}">
        <p14:creationId xmlns:p14="http://schemas.microsoft.com/office/powerpoint/2010/main" val="1090215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(Rotating nice picture)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31</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Announcements and Reminders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is the deadline to volunteer for a CARLI Committee to start July 1! </a:t>
            </a:r>
            <a:r>
              <a:rPr lang="en-US" dirty="0"/>
              <a:t>The work of the CARLI committees and task forces is vital to the successful operation and continued evolution of CARLI. To function effectively, CARLI committees and task forces rely upon broad based and active participation from member institutions of all sizes and types.  We can’t do this without you!</a:t>
            </a:r>
          </a:p>
          <a:p>
            <a:endParaRPr lang="en-US" dirty="0"/>
          </a:p>
          <a:p>
            <a:pPr marL="0" indent="0">
              <a:buFont typeface="Arial" panose="020B0604020202020204" pitchFamily="34" charset="0"/>
              <a:buNone/>
            </a:pPr>
            <a:r>
              <a:rPr lang="en-US" sz="1200" dirty="0">
                <a:latin typeface="+mj-lt"/>
                <a:ea typeface="+mn-lt"/>
                <a:cs typeface="+mn-lt"/>
              </a:rPr>
              <a:t>Sign up for </a:t>
            </a:r>
            <a:r>
              <a:rPr lang="en-US" sz="1200" dirty="0">
                <a:latin typeface="+mj-lt"/>
                <a:ea typeface="+mn-lt"/>
                <a:cs typeface="+mn-lt"/>
                <a:hlinkClick r:id="rId3"/>
              </a:rPr>
              <a:t>CARLI Email Lists </a:t>
            </a:r>
            <a:r>
              <a:rPr lang="en-US" sz="1200" dirty="0">
                <a:latin typeface="+mj-lt"/>
                <a:ea typeface="+mn-lt"/>
                <a:cs typeface="+mn-lt"/>
              </a:rPr>
              <a:t>to get the latest news, discuss topics and issues, and ask questions of your CARLI member library peers.</a:t>
            </a:r>
          </a:p>
          <a:p>
            <a:endParaRPr lang="en-US" sz="1200" kern="1200" dirty="0">
              <a:solidFill>
                <a:schemeClr val="tx1"/>
              </a:solidFill>
              <a:effectLst/>
              <a:latin typeface="+mn-lt"/>
              <a:ea typeface="+mn-ea"/>
              <a:cs typeface="+mn-cs"/>
            </a:endParaRPr>
          </a:p>
          <a:p>
            <a:r>
              <a:rPr lang="en-US" dirty="0"/>
              <a:t>Please consider contributing to the Shared Documentation Depository! We invite new contributors like you to share your expertise by submitting valuable documentation and resources to expand our collective knowledge base.  If you have created or maintained documentation, templates, or guides in your library, we encourage you to share them with the community. Your contributions can make a significant difference to other libraries facing similar challenges or exploring new opportunities.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03847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0A240-C9F2-2524-E264-4BD329921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35F69-752E-05AE-4005-C9B5806C0305}"/>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A5842A02-E230-9C4F-ABCF-8933A32A308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More Announcements and Reminders</a:t>
            </a:r>
          </a:p>
          <a:p>
            <a:endParaRPr lang="en-US" dirty="0"/>
          </a:p>
          <a:p>
            <a:r>
              <a:rPr lang="en-US" dirty="0"/>
              <a:t>Don’t forget to check the CARLI Calendar for upcoming events like those listed here!  Register today!</a:t>
            </a:r>
          </a:p>
          <a:p>
            <a:endParaRPr lang="en-US" dirty="0"/>
          </a:p>
          <a:p>
            <a:r>
              <a:rPr lang="en-US" dirty="0"/>
              <a:t>In addition, the monthly CARLI newsletter provides an excellent summary of things going on across CARLI.</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4459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256F-E8E3-FC8E-F848-5704CDFA0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CD8B4-E4B2-FA50-6EF6-4A907C75DE21}"/>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A2AF15F6-B0EF-D043-0870-30D8C2EBA4B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0229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Saved facets appear in the </a:t>
            </a:r>
            <a:r>
              <a:rPr lang="en-US" b="1" dirty="0"/>
              <a:t>Saved</a:t>
            </a:r>
            <a:r>
              <a:rPr lang="en-US" dirty="0"/>
              <a:t> drop-down list, where you can also set a default that is automatically applied to searches.</a:t>
            </a:r>
          </a:p>
          <a:p>
            <a:r>
              <a:rPr lang="en-US" dirty="0"/>
              <a:t>Users who previously saved facets in title searches before this update will find them in the drop-down list, labeled </a:t>
            </a:r>
            <a:r>
              <a:rPr lang="en-US" b="1" dirty="0"/>
              <a:t>Pre-saved</a:t>
            </a:r>
            <a:r>
              <a:rPr lang="en-US" dirty="0"/>
              <a:t>.</a:t>
            </a:r>
          </a:p>
          <a:p>
            <a:endParaRPr lang="en-US" dirty="0"/>
          </a:p>
          <a:p>
            <a:r>
              <a:rPr lang="en-US" dirty="0"/>
              <a:t>Notes are only accessible for viewing or editing when available to the user in the Metadata Editor: if the cataloger has permission in the Metadata Editor and the record is not locked. Additionally, notes can only be managed within the search scope where the record is maintained (institution, network, or community).</a:t>
            </a:r>
          </a:p>
          <a:p>
            <a:endParaRPr lang="en-US" dirty="0"/>
          </a:p>
          <a:p>
            <a:r>
              <a:rPr lang="en-US" dirty="0"/>
              <a:t>The new title search UX includes single-click links to additional related entities, such as Related Records, Courses, Licenses, and Reminders, along with a link to the new Notes section for catalogers. These fields are now included in search exports to Excel, just like existing navigation links for Orders and Requests</a:t>
            </a:r>
          </a:p>
          <a:p>
            <a:endParaRPr lang="en-US" dirty="0"/>
          </a:p>
        </p:txBody>
      </p:sp>
      <p:sp>
        <p:nvSpPr>
          <p:cNvPr id="4" name="Slide Number Placeholder 3"/>
          <p:cNvSpPr>
            <a:spLocks noGrp="1"/>
          </p:cNvSpPr>
          <p:nvPr>
            <p:ph type="sldNum" sz="quarter" idx="5"/>
          </p:nvPr>
        </p:nvSpPr>
        <p:spPr/>
        <p:txBody>
          <a:bodyPr/>
          <a:lstStyle/>
          <a:p>
            <a:fld id="{487D7B57-C32B-48F7-B013-12B4898CF2A0}" type="slidenum">
              <a:rPr lang="en-US" smtClean="0"/>
              <a:t>7</a:t>
            </a:fld>
            <a:endParaRPr lang="en-US"/>
          </a:p>
        </p:txBody>
      </p:sp>
    </p:spTree>
    <p:extLst>
      <p:ext uri="{BB962C8B-B14F-4D97-AF65-F5344CB8AC3E}">
        <p14:creationId xmlns:p14="http://schemas.microsoft.com/office/powerpoint/2010/main" val="401272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a:t>
            </a:r>
          </a:p>
        </p:txBody>
      </p:sp>
      <p:sp>
        <p:nvSpPr>
          <p:cNvPr id="4" name="Slide Number Placeholder 3"/>
          <p:cNvSpPr>
            <a:spLocks noGrp="1"/>
          </p:cNvSpPr>
          <p:nvPr>
            <p:ph type="sldNum" sz="quarter" idx="5"/>
          </p:nvPr>
        </p:nvSpPr>
        <p:spPr/>
        <p:txBody>
          <a:bodyPr/>
          <a:lstStyle/>
          <a:p>
            <a:fld id="{A58473E4-DEFA-4081-9A15-DF7352AEBC3E}" type="slidenum">
              <a:rPr lang="en-US" smtClean="0"/>
              <a:t>8</a:t>
            </a:fld>
            <a:endParaRPr lang="en-US"/>
          </a:p>
        </p:txBody>
      </p:sp>
    </p:spTree>
    <p:extLst>
      <p:ext uri="{BB962C8B-B14F-4D97-AF65-F5344CB8AC3E}">
        <p14:creationId xmlns:p14="http://schemas.microsoft.com/office/powerpoint/2010/main" val="53290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[Adrienne] </a:t>
            </a:r>
            <a:r>
              <a:rPr lang="en-US" sz="1200" dirty="0"/>
              <a:t>The redesigned search query and new icon make it easier for users to understand the search query and locate and utilize Advanced Search functionalities. The enhanced UI elements and structured design improve navigation, benefiting all users, including those using assistive technologies.</a:t>
            </a:r>
          </a:p>
          <a:p>
            <a:endParaRPr lang="en-US" dirty="0"/>
          </a:p>
        </p:txBody>
      </p:sp>
      <p:sp>
        <p:nvSpPr>
          <p:cNvPr id="4" name="Slide Number Placeholder 3"/>
          <p:cNvSpPr>
            <a:spLocks noGrp="1"/>
          </p:cNvSpPr>
          <p:nvPr>
            <p:ph type="sldNum" sz="quarter" idx="5"/>
          </p:nvPr>
        </p:nvSpPr>
        <p:spPr/>
        <p:txBody>
          <a:bodyPr/>
          <a:lstStyle/>
          <a:p>
            <a:fld id="{487D7B57-C32B-48F7-B013-12B4898CF2A0}" type="slidenum">
              <a:rPr lang="en-US" smtClean="0"/>
              <a:t>9</a:t>
            </a:fld>
            <a:endParaRPr lang="en-US"/>
          </a:p>
        </p:txBody>
      </p:sp>
    </p:spTree>
    <p:extLst>
      <p:ext uri="{BB962C8B-B14F-4D97-AF65-F5344CB8AC3E}">
        <p14:creationId xmlns:p14="http://schemas.microsoft.com/office/powerpoint/2010/main" val="2012728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5/2/2025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F950-BFF9-6609-9082-4890AA1B5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2B334-E876-C5E7-94D0-E4515CD93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4DC932-DF7F-4B3C-BAF3-C64D75BEAF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BAC14-D786-646A-1553-A34CD4829F54}"/>
              </a:ext>
            </a:extLst>
          </p:cNvPr>
          <p:cNvSpPr>
            <a:spLocks noGrp="1"/>
          </p:cNvSpPr>
          <p:nvPr>
            <p:ph type="dt" sz="half" idx="10"/>
          </p:nvPr>
        </p:nvSpPr>
        <p:spPr/>
        <p:txBody>
          <a:bodyPr/>
          <a:lstStyle/>
          <a:p>
            <a:fld id="{FBBF78D0-9630-46B1-9CAC-7EEFC92C888A}" type="datetimeFigureOut">
              <a:rPr lang="en-US" smtClean="0"/>
              <a:t>5/2/2025</a:t>
            </a:fld>
            <a:endParaRPr lang="en-US"/>
          </a:p>
        </p:txBody>
      </p:sp>
      <p:sp>
        <p:nvSpPr>
          <p:cNvPr id="6" name="Footer Placeholder 5">
            <a:extLst>
              <a:ext uri="{FF2B5EF4-FFF2-40B4-BE49-F238E27FC236}">
                <a16:creationId xmlns:a16="http://schemas.microsoft.com/office/drawing/2014/main" id="{77A89A7F-79D0-6730-6724-CD92DC1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4DCA8-F0DC-851D-AB2C-26773B46EE6B}"/>
              </a:ext>
            </a:extLst>
          </p:cNvPr>
          <p:cNvSpPr>
            <a:spLocks noGrp="1"/>
          </p:cNvSpPr>
          <p:nvPr>
            <p:ph type="sldNum" sz="quarter" idx="12"/>
          </p:nvPr>
        </p:nvSpPr>
        <p:spPr/>
        <p:txBody>
          <a:bodyPr/>
          <a:lstStyle/>
          <a:p>
            <a:fld id="{9E91B933-41B3-4D97-8AD9-530C1778E0D7}" type="slidenum">
              <a:rPr lang="en-US" smtClean="0"/>
              <a:t>‹#›</a:t>
            </a:fld>
            <a:endParaRPr lang="en-US"/>
          </a:p>
        </p:txBody>
      </p:sp>
    </p:spTree>
    <p:extLst>
      <p:ext uri="{BB962C8B-B14F-4D97-AF65-F5344CB8AC3E}">
        <p14:creationId xmlns:p14="http://schemas.microsoft.com/office/powerpoint/2010/main" val="157100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076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4589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176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2067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2747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11351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244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144122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77990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449435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3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8702-7F1B-47F2-C658-FF7914DCD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883DF-C07C-67DB-4334-511B718D97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26F24-5611-A935-A371-E4A61BFB90B8}"/>
              </a:ext>
            </a:extLst>
          </p:cNvPr>
          <p:cNvSpPr>
            <a:spLocks noGrp="1"/>
          </p:cNvSpPr>
          <p:nvPr>
            <p:ph type="dt" sz="half" idx="10"/>
          </p:nvPr>
        </p:nvSpPr>
        <p:spPr/>
        <p:txBody>
          <a:bodyPr/>
          <a:lstStyle/>
          <a:p>
            <a:fld id="{FBBF78D0-9630-46B1-9CAC-7EEFC92C888A}" type="datetimeFigureOut">
              <a:rPr lang="en-US" smtClean="0"/>
              <a:t>5/2/2025</a:t>
            </a:fld>
            <a:endParaRPr lang="en-US"/>
          </a:p>
        </p:txBody>
      </p:sp>
      <p:sp>
        <p:nvSpPr>
          <p:cNvPr id="5" name="Footer Placeholder 4">
            <a:extLst>
              <a:ext uri="{FF2B5EF4-FFF2-40B4-BE49-F238E27FC236}">
                <a16:creationId xmlns:a16="http://schemas.microsoft.com/office/drawing/2014/main" id="{198EF712-1FF1-E202-88AE-EE50C2735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EA4EB-DAA4-6DCB-025D-FB8FB64B38CF}"/>
              </a:ext>
            </a:extLst>
          </p:cNvPr>
          <p:cNvSpPr>
            <a:spLocks noGrp="1"/>
          </p:cNvSpPr>
          <p:nvPr>
            <p:ph type="sldNum" sz="quarter" idx="12"/>
          </p:nvPr>
        </p:nvSpPr>
        <p:spPr/>
        <p:txBody>
          <a:bodyPr/>
          <a:lstStyle/>
          <a:p>
            <a:fld id="{9E91B933-41B3-4D97-8AD9-530C1778E0D7}" type="slidenum">
              <a:rPr lang="en-US" smtClean="0"/>
              <a:t>‹#›</a:t>
            </a:fld>
            <a:endParaRPr lang="en-US"/>
          </a:p>
        </p:txBody>
      </p:sp>
    </p:spTree>
    <p:extLst>
      <p:ext uri="{BB962C8B-B14F-4D97-AF65-F5344CB8AC3E}">
        <p14:creationId xmlns:p14="http://schemas.microsoft.com/office/powerpoint/2010/main" val="4073591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F950-BFF9-6609-9082-4890AA1B5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2B334-E876-C5E7-94D0-E4515CD93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4DC932-DF7F-4B3C-BAF3-C64D75BEAF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BAC14-D786-646A-1553-A34CD4829F54}"/>
              </a:ext>
            </a:extLst>
          </p:cNvPr>
          <p:cNvSpPr>
            <a:spLocks noGrp="1"/>
          </p:cNvSpPr>
          <p:nvPr>
            <p:ph type="dt" sz="half" idx="10"/>
          </p:nvPr>
        </p:nvSpPr>
        <p:spPr/>
        <p:txBody>
          <a:bodyPr/>
          <a:lstStyle/>
          <a:p>
            <a:fld id="{FBBF78D0-9630-46B1-9CAC-7EEFC92C888A}" type="datetimeFigureOut">
              <a:rPr lang="en-US" smtClean="0"/>
              <a:t>5/2/2025</a:t>
            </a:fld>
            <a:endParaRPr lang="en-US"/>
          </a:p>
        </p:txBody>
      </p:sp>
      <p:sp>
        <p:nvSpPr>
          <p:cNvPr id="6" name="Footer Placeholder 5">
            <a:extLst>
              <a:ext uri="{FF2B5EF4-FFF2-40B4-BE49-F238E27FC236}">
                <a16:creationId xmlns:a16="http://schemas.microsoft.com/office/drawing/2014/main" id="{77A89A7F-79D0-6730-6724-CD92DC1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4DCA8-F0DC-851D-AB2C-26773B46EE6B}"/>
              </a:ext>
            </a:extLst>
          </p:cNvPr>
          <p:cNvSpPr>
            <a:spLocks noGrp="1"/>
          </p:cNvSpPr>
          <p:nvPr>
            <p:ph type="sldNum" sz="quarter" idx="12"/>
          </p:nvPr>
        </p:nvSpPr>
        <p:spPr/>
        <p:txBody>
          <a:bodyPr/>
          <a:lstStyle/>
          <a:p>
            <a:fld id="{9E91B933-41B3-4D97-8AD9-530C1778E0D7}" type="slidenum">
              <a:rPr lang="en-US" smtClean="0"/>
              <a:t>‹#›</a:t>
            </a:fld>
            <a:endParaRPr lang="en-US"/>
          </a:p>
        </p:txBody>
      </p:sp>
    </p:spTree>
    <p:extLst>
      <p:ext uri="{BB962C8B-B14F-4D97-AF65-F5344CB8AC3E}">
        <p14:creationId xmlns:p14="http://schemas.microsoft.com/office/powerpoint/2010/main" val="2572488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CAA9-C562-0A15-727E-49D37422C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E3DA5-7772-F687-6210-1080A395F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2FD2F0-5C3B-D1EE-A04C-46408D52B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28790-E026-D7D8-328C-9C7F30920319}"/>
              </a:ext>
            </a:extLst>
          </p:cNvPr>
          <p:cNvSpPr>
            <a:spLocks noGrp="1"/>
          </p:cNvSpPr>
          <p:nvPr>
            <p:ph type="dt" sz="half" idx="10"/>
          </p:nvPr>
        </p:nvSpPr>
        <p:spPr/>
        <p:txBody>
          <a:bodyPr/>
          <a:lstStyle/>
          <a:p>
            <a:fld id="{FBBF78D0-9630-46B1-9CAC-7EEFC92C888A}" type="datetimeFigureOut">
              <a:rPr lang="en-US" smtClean="0"/>
              <a:t>5/2/2025</a:t>
            </a:fld>
            <a:endParaRPr lang="en-US"/>
          </a:p>
        </p:txBody>
      </p:sp>
      <p:sp>
        <p:nvSpPr>
          <p:cNvPr id="6" name="Footer Placeholder 5">
            <a:extLst>
              <a:ext uri="{FF2B5EF4-FFF2-40B4-BE49-F238E27FC236}">
                <a16:creationId xmlns:a16="http://schemas.microsoft.com/office/drawing/2014/main" id="{BFD7281E-853A-5F8D-E79C-90653AC86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3AA30-4159-133C-F738-F0239EFEB826}"/>
              </a:ext>
            </a:extLst>
          </p:cNvPr>
          <p:cNvSpPr>
            <a:spLocks noGrp="1"/>
          </p:cNvSpPr>
          <p:nvPr>
            <p:ph type="sldNum" sz="quarter" idx="12"/>
          </p:nvPr>
        </p:nvSpPr>
        <p:spPr/>
        <p:txBody>
          <a:bodyPr/>
          <a:lstStyle/>
          <a:p>
            <a:fld id="{9E91B933-41B3-4D97-8AD9-530C1778E0D7}" type="slidenum">
              <a:rPr lang="en-US" smtClean="0"/>
              <a:t>‹#›</a:t>
            </a:fld>
            <a:endParaRPr lang="en-US"/>
          </a:p>
        </p:txBody>
      </p:sp>
    </p:spTree>
    <p:extLst>
      <p:ext uri="{BB962C8B-B14F-4D97-AF65-F5344CB8AC3E}">
        <p14:creationId xmlns:p14="http://schemas.microsoft.com/office/powerpoint/2010/main" val="2563012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5/2/2025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652364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93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745" r:id="rId17"/>
    <p:sldLayoutId id="2147483699" r:id="rId18"/>
    <p:sldLayoutId id="2147483700" r:id="rId19"/>
    <p:sldLayoutId id="2147483701" r:id="rId20"/>
    <p:sldLayoutId id="2147483749" r:id="rId2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46" r:id="rId21"/>
    <p:sldLayoutId id="2147483747" r:id="rId22"/>
    <p:sldLayoutId id="2147483748" r:id="rId23"/>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98" r:id="rId1"/>
    <p:sldLayoutId id="2147483750" r:id="rId2"/>
    <p:sldLayoutId id="2147483751" r:id="rId3"/>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li.illinois.edu/alma/primo-ve-quarterly-feature-release-update-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Titles#Title_Details"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644y6JIKYVQ"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Configuring_the_AZ_List_for_Database_and_Journal_Searches"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knowledge.exlibrisgroup.com/Primo/Product_Materials/001_Next_Discovery_Experience_(NDE)"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hyperlink" Target="https://knowledge.exlibrisgroup.com/Primo/Product_Materials/001_Next_Discovery_Experience_(NDE)/Next_Discovery_Experience_User_Interface"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knowledge.exlibrisgroup.com/Primo/Release_Notes/002Primo_VE/2025/010Primo_VE_2025_Release_Notes?mon=202505BASE"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rli.illinois.edu/second-look-primo-ve-research-assistant"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hyperlink" Target="https://www.carli.illinois.edu/primo-ve-research-assistant-first-impress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governance/volunteer" TargetMode="External"/><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hyperlink" Target="https://www.carli.illinois.edu/products-services/i-share/i-share-documentation/shared-documentation" TargetMode="External"/><Relationship Id="rId4" Type="http://schemas.openxmlformats.org/officeDocument/2006/relationships/hyperlink" Target="https://www.carli.illinois.edu/email-lis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hyperlink" Target="https://www.carli.illinois.edu/carli-news-april-30-202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lma/Release_Notes/2025/Alma_2025_Release_Notes?mon=202505"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hyperlink" Target="https://knowledge.exlibrisgroup.com/Primo/Release_Notes/002Primo_VE/2025/010Primo_VE_2025_Release_Notes?mon=202505BA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156434" y="-94785"/>
            <a:ext cx="8386460" cy="602796"/>
          </a:xfrm>
        </p:spPr>
        <p:txBody>
          <a:bodyPr/>
          <a:lstStyle/>
          <a:p>
            <a:r>
              <a:rPr lang="en-US" dirty="0">
                <a:ea typeface="ＭＳ Ｐゴシック"/>
              </a:rPr>
              <a:t>I-Share Alma Primo VE </a:t>
            </a:r>
            <a:r>
              <a:rPr lang="en-US">
                <a:ea typeface="ＭＳ Ｐゴシック"/>
              </a:rPr>
              <a:t>UPDATE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5223354" y="508012"/>
            <a:ext cx="6776580" cy="6005522"/>
          </a:xfrm>
        </p:spPr>
        <p:txBody>
          <a:bodyPr/>
          <a:lstStyle/>
          <a:p>
            <a:r>
              <a:rPr lang="en-US" sz="2400" i="1" dirty="0">
                <a:latin typeface="+mj-lt"/>
              </a:rPr>
              <a:t>Welcome!</a:t>
            </a:r>
          </a:p>
          <a:p>
            <a:endParaRPr lang="en-US" sz="2400" i="1" dirty="0">
              <a:latin typeface="+mj-lt"/>
            </a:endParaRPr>
          </a:p>
          <a:p>
            <a:r>
              <a:rPr lang="en-US" sz="2000" dirty="0">
                <a:latin typeface="+mj-lt"/>
                <a:ea typeface="ＭＳ Ｐゴシック"/>
              </a:rPr>
              <a:t>The feature release webinar will start at 11am and run until 12pm.</a:t>
            </a:r>
            <a:br>
              <a:rPr lang="en-US" sz="2000" dirty="0">
                <a:latin typeface="+mj-lt"/>
              </a:rPr>
            </a:br>
            <a:br>
              <a:rPr lang="en-US" sz="2000" dirty="0">
                <a:latin typeface="+mj-lt"/>
              </a:rPr>
            </a:br>
            <a:r>
              <a:rPr lang="en-US" sz="2000" dirty="0">
                <a:latin typeface="+mj-lt"/>
                <a:ea typeface="ＭＳ Ｐゴシック"/>
              </a:rPr>
              <a:t>Please mute your microphone.</a:t>
            </a:r>
            <a:br>
              <a:rPr lang="en-US" sz="2000" dirty="0">
                <a:latin typeface="+mj-lt"/>
              </a:rPr>
            </a:br>
            <a:br>
              <a:rPr lang="en-US" sz="2000" dirty="0">
                <a:latin typeface="+mj-lt"/>
              </a:rPr>
            </a:br>
            <a:r>
              <a:rPr lang="en-US" sz="2000" dirty="0">
                <a:latin typeface="+mj-lt"/>
                <a:ea typeface="ＭＳ Ｐゴシック"/>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a:t>
            </a:r>
          </a:p>
          <a:p>
            <a:endParaRPr lang="en-US" sz="2000" dirty="0">
              <a:latin typeface="+mj-lt"/>
            </a:endParaRPr>
          </a:p>
          <a:p>
            <a:r>
              <a:rPr lang="en-US" sz="2000" dirty="0">
                <a:latin typeface="+mj-lt"/>
              </a:rPr>
              <a:t>Slides and release notes links are available on our event page: </a:t>
            </a:r>
            <a:r>
              <a:rPr lang="en-US" sz="2000" dirty="0">
                <a:latin typeface="+mj-lt"/>
                <a:hlinkClick r:id="rId3"/>
              </a:rPr>
              <a:t>https://www.carli.illinois.edu/alma/primo-ve-quarterly-feature-release-update-1</a:t>
            </a:r>
            <a:r>
              <a:rPr lang="en-US" sz="2000" dirty="0">
                <a:latin typeface="+mj-lt"/>
              </a:rPr>
              <a:t> </a:t>
            </a:r>
          </a:p>
        </p:txBody>
      </p:sp>
      <p:pic>
        <p:nvPicPr>
          <p:cNvPr id="4" name="Picture 3">
            <a:extLst>
              <a:ext uri="{FF2B5EF4-FFF2-40B4-BE49-F238E27FC236}">
                <a16:creationId xmlns:a16="http://schemas.microsoft.com/office/drawing/2014/main" id="{F3D2CA1F-992B-4E4D-BBA1-8563B7B3E1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7979" y="839861"/>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7204-1CE1-B9C9-72CA-DA168349D886}"/>
              </a:ext>
            </a:extLst>
          </p:cNvPr>
          <p:cNvSpPr>
            <a:spLocks noGrp="1"/>
          </p:cNvSpPr>
          <p:nvPr>
            <p:ph type="title"/>
          </p:nvPr>
        </p:nvSpPr>
        <p:spPr>
          <a:xfrm>
            <a:off x="307220" y="-94785"/>
            <a:ext cx="10972800" cy="602796"/>
          </a:xfrm>
        </p:spPr>
        <p:txBody>
          <a:bodyPr vert="horz" wrap="square" lIns="91440" tIns="45720" rIns="91440" bIns="45720" numCol="1" rtlCol="0" anchor="ctr" anchorCtr="0" compatLnSpc="1">
            <a:prstTxWarp prst="textNoShape">
              <a:avLst/>
            </a:prstTxWarp>
            <a:normAutofit/>
          </a:bodyPr>
          <a:lstStyle/>
          <a:p>
            <a:r>
              <a:rPr lang="en-US" kern="1200" cap="all">
                <a:latin typeface="+mj-lt"/>
                <a:ea typeface="ＭＳ Ｐゴシック" charset="0"/>
                <a:cs typeface="ＭＳ Ｐゴシック" charset="0"/>
              </a:rPr>
              <a:t>Physical Holdings Search</a:t>
            </a:r>
          </a:p>
        </p:txBody>
      </p:sp>
      <p:pic>
        <p:nvPicPr>
          <p:cNvPr id="9" name="Content Placeholder 8" descr="A screenshot of a computer&#10;&#10;AI-generated content may be incorrect.">
            <a:extLst>
              <a:ext uri="{FF2B5EF4-FFF2-40B4-BE49-F238E27FC236}">
                <a16:creationId xmlns:a16="http://schemas.microsoft.com/office/drawing/2014/main" id="{E0D50EA9-4922-646C-6D28-40FE2E84DF5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6917" y="1853903"/>
            <a:ext cx="5635143" cy="2423110"/>
          </a:xfrm>
          <a:noFill/>
          <a:ln>
            <a:solidFill>
              <a:schemeClr val="accent1"/>
            </a:solidFill>
          </a:ln>
        </p:spPr>
      </p:pic>
      <p:sp>
        <p:nvSpPr>
          <p:cNvPr id="3" name="Content Placeholder 2">
            <a:extLst>
              <a:ext uri="{FF2B5EF4-FFF2-40B4-BE49-F238E27FC236}">
                <a16:creationId xmlns:a16="http://schemas.microsoft.com/office/drawing/2014/main" id="{8A93B34C-581A-9A53-A512-3605DED67362}"/>
              </a:ext>
            </a:extLst>
          </p:cNvPr>
          <p:cNvSpPr>
            <a:spLocks noGrp="1"/>
          </p:cNvSpPr>
          <p:nvPr>
            <p:ph sz="quarter" idx="11"/>
          </p:nvPr>
        </p:nvSpPr>
        <p:spPr>
          <a:xfrm>
            <a:off x="6096001" y="634996"/>
            <a:ext cx="5710767" cy="4860925"/>
          </a:xfrm>
        </p:spPr>
        <p:txBody>
          <a:bodyPr vert="horz" wrap="square" lIns="91440" tIns="45720" rIns="91440" bIns="45720" numCol="1" rtlCol="0" anchor="t" anchorCtr="0" compatLnSpc="1">
            <a:prstTxWarp prst="textNoShape">
              <a:avLst/>
            </a:prstTxWarp>
            <a:noAutofit/>
          </a:bodyPr>
          <a:lstStyle/>
          <a:p>
            <a:pPr marL="342900" indent="-342900">
              <a:lnSpc>
                <a:spcPct val="90000"/>
              </a:lnSpc>
              <a:buFont typeface="Arial" panose="020B0604020202020204" pitchFamily="34" charset="0"/>
              <a:buChar char="•"/>
            </a:pPr>
            <a:r>
              <a:rPr lang="en-US" sz="2400" dirty="0">
                <a:latin typeface="+mj-lt"/>
              </a:rPr>
              <a:t>In the physical holdings search, viewing title information now opens the full title details instead of just the bibliographic record. The screen capture shows an example of the title details.</a:t>
            </a:r>
          </a:p>
          <a:p>
            <a:pPr marL="342900" indent="-342900">
              <a:lnSpc>
                <a:spcPct val="90000"/>
              </a:lnSpc>
              <a:buFont typeface="Arial" panose="020B0604020202020204" pitchFamily="34" charset="0"/>
              <a:buChar char="•"/>
            </a:pPr>
            <a:r>
              <a:rPr lang="en-US" sz="2400" dirty="0">
                <a:latin typeface="+mj-lt"/>
              </a:rPr>
              <a:t>In a previous release, Alma gave users the capability to add local repository search labels to records. Previously, a single privilege controlled label management for both the physical holdings search and the new title searches. Now, separate privileges exist for bibliographic and physical holdings search labels.</a:t>
            </a:r>
          </a:p>
        </p:txBody>
      </p:sp>
      <p:sp>
        <p:nvSpPr>
          <p:cNvPr id="4" name="TextBox 3">
            <a:extLst>
              <a:ext uri="{FF2B5EF4-FFF2-40B4-BE49-F238E27FC236}">
                <a16:creationId xmlns:a16="http://schemas.microsoft.com/office/drawing/2014/main" id="{D96F19F4-0646-6F15-D451-6B08849572EF}"/>
              </a:ext>
            </a:extLst>
          </p:cNvPr>
          <p:cNvSpPr txBox="1"/>
          <p:nvPr/>
        </p:nvSpPr>
        <p:spPr bwMode="auto">
          <a:xfrm>
            <a:off x="306916" y="4277013"/>
            <a:ext cx="5635144"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pPr defTabSz="457200" eaLnBrk="1" hangingPunct="1">
              <a:spcBef>
                <a:spcPct val="20000"/>
              </a:spcBef>
            </a:pPr>
            <a:r>
              <a:rPr lang="en-US" sz="1200" dirty="0">
                <a:latin typeface="+mj-lt"/>
                <a:ea typeface="ＭＳ Ｐゴシック" charset="0"/>
              </a:rPr>
              <a:t>The Physical Holdings Search view, showing the full title details on the right-hand side after clicking to view the title information (on the left-hand side).  </a:t>
            </a:r>
          </a:p>
        </p:txBody>
      </p:sp>
    </p:spTree>
    <p:extLst>
      <p:ext uri="{BB962C8B-B14F-4D97-AF65-F5344CB8AC3E}">
        <p14:creationId xmlns:p14="http://schemas.microsoft.com/office/powerpoint/2010/main" val="183780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04BB-FAD1-7D42-E9A6-67EF4BE55AC3}"/>
              </a:ext>
            </a:extLst>
          </p:cNvPr>
          <p:cNvSpPr>
            <a:spLocks noGrp="1"/>
          </p:cNvSpPr>
          <p:nvPr>
            <p:ph type="title"/>
          </p:nvPr>
        </p:nvSpPr>
        <p:spPr>
          <a:xfrm>
            <a:off x="481013" y="4034118"/>
            <a:ext cx="3297611" cy="2171418"/>
          </a:xfrm>
        </p:spPr>
        <p:txBody>
          <a:bodyPr vert="horz" lIns="91440" tIns="45720" rIns="91440" bIns="45720" rtlCol="0" anchor="ctr">
            <a:normAutofit fontScale="90000"/>
          </a:bodyPr>
          <a:lstStyle/>
          <a:p>
            <a:r>
              <a:rPr lang="en-US" sz="3600" dirty="0"/>
              <a:t>Persistent Sorting Routine for Physical Items List</a:t>
            </a:r>
          </a:p>
        </p:txBody>
      </p:sp>
      <p:pic>
        <p:nvPicPr>
          <p:cNvPr id="6" name="Content Placeholder 5" descr="A red rectangle is highlighting the selected sort method on the search result list for a Physical Items search &#10;">
            <a:extLst>
              <a:ext uri="{FF2B5EF4-FFF2-40B4-BE49-F238E27FC236}">
                <a16:creationId xmlns:a16="http://schemas.microsoft.com/office/drawing/2014/main" id="{FDD137BE-4865-3A99-92A3-90EECBD48F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b="23435"/>
          <a:stretch/>
        </p:blipFill>
        <p:spPr>
          <a:xfrm>
            <a:off x="241312" y="0"/>
            <a:ext cx="11709375" cy="35637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ln>
            <a:solidFill>
              <a:schemeClr val="accent1"/>
            </a:solidFill>
          </a:ln>
        </p:spPr>
      </p:pic>
      <p:sp>
        <p:nvSpPr>
          <p:cNvPr id="3" name="Content Placeholder 2">
            <a:extLst>
              <a:ext uri="{FF2B5EF4-FFF2-40B4-BE49-F238E27FC236}">
                <a16:creationId xmlns:a16="http://schemas.microsoft.com/office/drawing/2014/main" id="{B09AE578-F09E-17B8-1731-7824429E89EC}"/>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2800" dirty="0">
                <a:latin typeface="+mj-lt"/>
              </a:rPr>
              <a:t>When users select a sort method different from the default, their choice will now be saved. The selected sorting will persist the next time they view a physical items list.</a:t>
            </a:r>
          </a:p>
        </p:txBody>
      </p:sp>
      <p:sp>
        <p:nvSpPr>
          <p:cNvPr id="4" name="TextBox 3">
            <a:extLst>
              <a:ext uri="{FF2B5EF4-FFF2-40B4-BE49-F238E27FC236}">
                <a16:creationId xmlns:a16="http://schemas.microsoft.com/office/drawing/2014/main" id="{785F72DC-BF41-05F5-7684-F392CF9D807E}"/>
              </a:ext>
            </a:extLst>
          </p:cNvPr>
          <p:cNvSpPr txBox="1"/>
          <p:nvPr/>
        </p:nvSpPr>
        <p:spPr>
          <a:xfrm>
            <a:off x="241312" y="3563723"/>
            <a:ext cx="1146808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red rectangle is highlighting the selected sort method on the search result list for a Physical Items search.</a:t>
            </a:r>
          </a:p>
        </p:txBody>
      </p:sp>
    </p:spTree>
    <p:extLst>
      <p:ext uri="{BB962C8B-B14F-4D97-AF65-F5344CB8AC3E}">
        <p14:creationId xmlns:p14="http://schemas.microsoft.com/office/powerpoint/2010/main" val="419580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4FC6-5591-5F1C-6A61-E0FBDA2731FE}"/>
              </a:ext>
            </a:extLst>
          </p:cNvPr>
          <p:cNvSpPr>
            <a:spLocks noGrp="1"/>
          </p:cNvSpPr>
          <p:nvPr>
            <p:ph type="title"/>
          </p:nvPr>
        </p:nvSpPr>
        <p:spPr>
          <a:xfrm>
            <a:off x="723901" y="509587"/>
            <a:ext cx="7649239" cy="742951"/>
          </a:xfrm>
        </p:spPr>
        <p:txBody>
          <a:bodyPr vert="horz" lIns="91440" tIns="45720" rIns="91440" bIns="45720" rtlCol="0" anchor="ctr">
            <a:normAutofit fontScale="90000"/>
          </a:bodyPr>
          <a:lstStyle/>
          <a:p>
            <a:r>
              <a:rPr lang="en-US" sz="3300" kern="1200">
                <a:solidFill>
                  <a:schemeClr val="tx1"/>
                </a:solidFill>
                <a:latin typeface="+mj-lt"/>
                <a:ea typeface="+mj-ea"/>
                <a:cs typeface="+mj-cs"/>
              </a:rPr>
              <a:t>NZ Records Can Be Added to Reading List</a:t>
            </a:r>
          </a:p>
        </p:txBody>
      </p:sp>
      <p:sp>
        <p:nvSpPr>
          <p:cNvPr id="3" name="Content Placeholder 2">
            <a:extLst>
              <a:ext uri="{FF2B5EF4-FFF2-40B4-BE49-F238E27FC236}">
                <a16:creationId xmlns:a16="http://schemas.microsoft.com/office/drawing/2014/main" id="{17944EDC-AE70-038A-5E0B-DF48082157A5}"/>
              </a:ext>
            </a:extLst>
          </p:cNvPr>
          <p:cNvSpPr>
            <a:spLocks noGrp="1"/>
          </p:cNvSpPr>
          <p:nvPr>
            <p:ph sz="half" idx="1"/>
          </p:nvPr>
        </p:nvSpPr>
        <p:spPr>
          <a:xfrm>
            <a:off x="723899" y="1252538"/>
            <a:ext cx="9365497" cy="529767"/>
          </a:xfrm>
        </p:spPr>
        <p:txBody>
          <a:bodyPr vert="horz" lIns="91440" tIns="45720" rIns="91440" bIns="45720" rtlCol="0">
            <a:normAutofit/>
          </a:bodyPr>
          <a:lstStyle/>
          <a:p>
            <a:pPr marL="0" indent="0">
              <a:buNone/>
            </a:pPr>
            <a:r>
              <a:rPr lang="en-US" sz="2400" kern="1200" dirty="0">
                <a:solidFill>
                  <a:schemeClr val="tx1"/>
                </a:solidFill>
                <a:latin typeface="+mj-lt"/>
                <a:ea typeface="+mn-ea"/>
                <a:cs typeface="+mn-cs"/>
              </a:rPr>
              <a:t>You can now add NZ records to a Course Reserves Reading List! </a:t>
            </a:r>
          </a:p>
        </p:txBody>
      </p:sp>
      <p:pic>
        <p:nvPicPr>
          <p:cNvPr id="6" name="Content Placeholder 5" descr="A red rectangle highlights a Network Zone record that has been added to a Course Reserves Reading List.&#10;">
            <a:extLst>
              <a:ext uri="{FF2B5EF4-FFF2-40B4-BE49-F238E27FC236}">
                <a16:creationId xmlns:a16="http://schemas.microsoft.com/office/drawing/2014/main" id="{19E1B3C2-85EE-2968-396C-B59645859C6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52127" y="1782305"/>
            <a:ext cx="9887745" cy="4128135"/>
          </a:xfrm>
          <a:prstGeom prst="rect">
            <a:avLst/>
          </a:prstGeom>
          <a:ln>
            <a:solidFill>
              <a:schemeClr val="accent1"/>
            </a:solidFill>
          </a:ln>
        </p:spPr>
      </p:pic>
      <p:sp>
        <p:nvSpPr>
          <p:cNvPr id="4" name="TextBox 3">
            <a:extLst>
              <a:ext uri="{FF2B5EF4-FFF2-40B4-BE49-F238E27FC236}">
                <a16:creationId xmlns:a16="http://schemas.microsoft.com/office/drawing/2014/main" id="{97998F35-4CBD-4561-F7DA-BDBE586AC23F}"/>
              </a:ext>
            </a:extLst>
          </p:cNvPr>
          <p:cNvSpPr txBox="1"/>
          <p:nvPr/>
        </p:nvSpPr>
        <p:spPr>
          <a:xfrm rot="10800000" flipV="1">
            <a:off x="1024523" y="5910440"/>
            <a:ext cx="1106693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red rectangle highlights a Network Zone record that has been added to a Course Reserves Reading List.</a:t>
            </a:r>
          </a:p>
        </p:txBody>
      </p:sp>
    </p:spTree>
    <p:extLst>
      <p:ext uri="{BB962C8B-B14F-4D97-AF65-F5344CB8AC3E}">
        <p14:creationId xmlns:p14="http://schemas.microsoft.com/office/powerpoint/2010/main" val="92265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D0A97-1819-95C9-4750-39F3576C737C}"/>
              </a:ext>
            </a:extLst>
          </p:cNvPr>
          <p:cNvSpPr>
            <a:spLocks noGrp="1"/>
          </p:cNvSpPr>
          <p:nvPr>
            <p:ph type="title"/>
          </p:nvPr>
        </p:nvSpPr>
        <p:spPr/>
        <p:txBody>
          <a:bodyPr/>
          <a:lstStyle/>
          <a:p>
            <a:r>
              <a:rPr lang="en-US" dirty="0"/>
              <a:t>Metadata Editor Enhancements</a:t>
            </a:r>
          </a:p>
        </p:txBody>
      </p:sp>
      <p:sp>
        <p:nvSpPr>
          <p:cNvPr id="5" name="Content Placeholder 4">
            <a:extLst>
              <a:ext uri="{FF2B5EF4-FFF2-40B4-BE49-F238E27FC236}">
                <a16:creationId xmlns:a16="http://schemas.microsoft.com/office/drawing/2014/main" id="{C04E189A-F143-C5F4-0B76-E0DBE50C78CA}"/>
              </a:ext>
            </a:extLst>
          </p:cNvPr>
          <p:cNvSpPr>
            <a:spLocks noGrp="1"/>
          </p:cNvSpPr>
          <p:nvPr>
            <p:ph idx="1"/>
          </p:nvPr>
        </p:nvSpPr>
        <p:spPr/>
        <p:txBody>
          <a:bodyPr/>
          <a:lstStyle/>
          <a:p>
            <a:r>
              <a:rPr lang="en-US" dirty="0">
                <a:latin typeface="+mj-lt"/>
              </a:rPr>
              <a:t>Delete portfolios from View Inventory list</a:t>
            </a:r>
          </a:p>
          <a:p>
            <a:r>
              <a:rPr lang="en-US" dirty="0">
                <a:latin typeface="+mj-lt"/>
              </a:rPr>
              <a:t>AI Metadata Assistant developments</a:t>
            </a:r>
          </a:p>
          <a:p>
            <a:pPr lvl="1"/>
            <a:r>
              <a:rPr lang="en-US" dirty="0">
                <a:latin typeface="+mj-lt"/>
              </a:rPr>
              <a:t>Enrich portions of a record using AI assistant and data files.</a:t>
            </a:r>
          </a:p>
          <a:p>
            <a:pPr lvl="1"/>
            <a:r>
              <a:rPr lang="en-US" dirty="0">
                <a:latin typeface="+mj-lt"/>
                <a:ea typeface="ＭＳ Ｐゴシック"/>
              </a:rPr>
              <a:t>Administrator control of types of metadata that the assistant may provide</a:t>
            </a:r>
            <a:endParaRPr lang="en-US" dirty="0">
              <a:latin typeface="+mj-lt"/>
              <a:ea typeface="ＭＳ Ｐゴシック"/>
              <a:cs typeface="Times New Roman"/>
            </a:endParaRPr>
          </a:p>
          <a:p>
            <a:pPr lvl="1"/>
            <a:r>
              <a:rPr lang="en-US" dirty="0">
                <a:latin typeface="+mj-lt"/>
              </a:rPr>
              <a:t>Accept more file types as uploads: PDF, Word, JPG/JPEG, PNG</a:t>
            </a:r>
          </a:p>
          <a:p>
            <a:r>
              <a:rPr lang="en-US" dirty="0">
                <a:latin typeface="+mj-lt"/>
              </a:rPr>
              <a:t>New Titles Search Indexes for AI application</a:t>
            </a:r>
          </a:p>
          <a:p>
            <a:pPr lvl="1"/>
            <a:r>
              <a:rPr lang="en-US" dirty="0">
                <a:latin typeface="+mj-lt"/>
              </a:rPr>
              <a:t>Processed with Alma AI tools</a:t>
            </a:r>
          </a:p>
          <a:p>
            <a:pPr lvl="1"/>
            <a:r>
              <a:rPr lang="en-US" dirty="0">
                <a:latin typeface="+mj-lt"/>
              </a:rPr>
              <a:t>Enriched with AI metadata by CZ</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9469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a:xfrm>
            <a:off x="643217" y="188288"/>
            <a:ext cx="10430435" cy="457199"/>
          </a:xfrm>
        </p:spPr>
        <p:txBody>
          <a:bodyPr/>
          <a:lstStyle/>
          <a:p>
            <a:r>
              <a:rPr lang="en-US" dirty="0"/>
              <a:t>Enhancement of Availability Information</a:t>
            </a:r>
          </a:p>
        </p:txBody>
      </p:sp>
      <p:pic>
        <p:nvPicPr>
          <p:cNvPr id="6" name="Content Placeholder 5" descr="Screenshot of Alma Title search with electronic portfolio results">
            <a:extLst>
              <a:ext uri="{FF2B5EF4-FFF2-40B4-BE49-F238E27FC236}">
                <a16:creationId xmlns:a16="http://schemas.microsoft.com/office/drawing/2014/main" id="{5FEEC3E4-6A03-7A98-E3F1-02EDE3119FC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72268" y="794839"/>
            <a:ext cx="10049203" cy="2421494"/>
          </a:xfrm>
          <a:ln>
            <a:solidFill>
              <a:schemeClr val="accent1"/>
            </a:solidFill>
          </a:ln>
        </p:spPr>
      </p:pic>
      <p:sp>
        <p:nvSpPr>
          <p:cNvPr id="4" name="TextBox 3">
            <a:extLst>
              <a:ext uri="{FF2B5EF4-FFF2-40B4-BE49-F238E27FC236}">
                <a16:creationId xmlns:a16="http://schemas.microsoft.com/office/drawing/2014/main" id="{C9702E1A-3932-4F8E-4E49-BCFCDE9C6F4A}"/>
              </a:ext>
            </a:extLst>
          </p:cNvPr>
          <p:cNvSpPr txBox="1"/>
          <p:nvPr/>
        </p:nvSpPr>
        <p:spPr>
          <a:xfrm>
            <a:off x="134471" y="6481482"/>
            <a:ext cx="11447929" cy="461665"/>
          </a:xfrm>
          <a:prstGeom prst="rect">
            <a:avLst/>
          </a:prstGeom>
          <a:noFill/>
        </p:spPr>
        <p:txBody>
          <a:bodyPr wrap="square" rtlCol="0">
            <a:spAutoFit/>
          </a:bodyPr>
          <a:lstStyle/>
          <a:p>
            <a:r>
              <a:rPr lang="en-US" sz="2400" dirty="0">
                <a:solidFill>
                  <a:schemeClr val="bg1"/>
                </a:solidFill>
                <a:latin typeface="+mj-lt"/>
              </a:rPr>
              <a:t>TITLE SEARCHES – ELECTRONIC PORTFOLIOS</a:t>
            </a:r>
          </a:p>
        </p:txBody>
      </p:sp>
      <p:pic>
        <p:nvPicPr>
          <p:cNvPr id="8" name="Picture 7" descr="Screenshot of Alma with portfolio view expanded">
            <a:extLst>
              <a:ext uri="{FF2B5EF4-FFF2-40B4-BE49-F238E27FC236}">
                <a16:creationId xmlns:a16="http://schemas.microsoft.com/office/drawing/2014/main" id="{B3E6C7D8-BD37-080F-F3CD-3452C6BD7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68" y="3674024"/>
            <a:ext cx="6095767" cy="2283318"/>
          </a:xfrm>
          <a:prstGeom prst="rect">
            <a:avLst/>
          </a:prstGeom>
          <a:ln>
            <a:solidFill>
              <a:schemeClr val="accent1"/>
            </a:solidFill>
          </a:ln>
        </p:spPr>
      </p:pic>
      <p:sp>
        <p:nvSpPr>
          <p:cNvPr id="10" name="TextBox 9">
            <a:extLst>
              <a:ext uri="{FF2B5EF4-FFF2-40B4-BE49-F238E27FC236}">
                <a16:creationId xmlns:a16="http://schemas.microsoft.com/office/drawing/2014/main" id="{B6EA1C1F-078D-0164-D3D4-568077499C38}"/>
              </a:ext>
            </a:extLst>
          </p:cNvPr>
          <p:cNvSpPr txBox="1"/>
          <p:nvPr/>
        </p:nvSpPr>
        <p:spPr>
          <a:xfrm>
            <a:off x="7019365" y="3692298"/>
            <a:ext cx="5056094" cy="2246769"/>
          </a:xfrm>
          <a:prstGeom prst="rect">
            <a:avLst/>
          </a:prstGeom>
          <a:noFill/>
        </p:spPr>
        <p:txBody>
          <a:bodyPr wrap="square" rtlCol="0">
            <a:spAutoFit/>
          </a:bodyPr>
          <a:lstStyle/>
          <a:p>
            <a:pPr algn="r"/>
            <a:r>
              <a:rPr lang="en-US" sz="2800" dirty="0">
                <a:solidFill>
                  <a:srgbClr val="592C5F"/>
                </a:solidFill>
                <a:latin typeface="Arial"/>
                <a:ea typeface="+mn-lt"/>
                <a:cs typeface="Times New Roman"/>
              </a:rPr>
              <a:t>The black rectangles show where the availability and service type display when viewing portfolios from the </a:t>
            </a:r>
          </a:p>
          <a:p>
            <a:pPr algn="r"/>
            <a:r>
              <a:rPr lang="en-US" sz="2800" dirty="0">
                <a:solidFill>
                  <a:srgbClr val="592C5F"/>
                </a:solidFill>
                <a:latin typeface="Arial"/>
                <a:ea typeface="+mn-lt"/>
                <a:cs typeface="Times New Roman"/>
              </a:rPr>
              <a:t>title search results.</a:t>
            </a:r>
            <a:endParaRPr lang="en-US" dirty="0"/>
          </a:p>
        </p:txBody>
      </p:sp>
      <p:sp>
        <p:nvSpPr>
          <p:cNvPr id="11" name="TextBox 10">
            <a:extLst>
              <a:ext uri="{FF2B5EF4-FFF2-40B4-BE49-F238E27FC236}">
                <a16:creationId xmlns:a16="http://schemas.microsoft.com/office/drawing/2014/main" id="{C9203029-A5BB-A476-CD04-A48CEAC6D046}"/>
              </a:ext>
            </a:extLst>
          </p:cNvPr>
          <p:cNvSpPr txBox="1"/>
          <p:nvPr/>
        </p:nvSpPr>
        <p:spPr>
          <a:xfrm>
            <a:off x="643217" y="3216333"/>
            <a:ext cx="5824818" cy="369332"/>
          </a:xfrm>
          <a:prstGeom prst="rect">
            <a:avLst/>
          </a:prstGeom>
          <a:noFill/>
        </p:spPr>
        <p:txBody>
          <a:bodyPr wrap="square" rtlCol="0">
            <a:spAutoFit/>
          </a:bodyPr>
          <a:lstStyle/>
          <a:p>
            <a:r>
              <a:rPr kumimoji="0" lang="en-US" b="0" i="0" u="none" strike="noStrike" kern="1200" cap="none" spc="0" normalizeH="0" baseline="0" noProof="0" dirty="0">
                <a:ln>
                  <a:noFill/>
                </a:ln>
                <a:solidFill>
                  <a:srgbClr val="592C5F"/>
                </a:solidFill>
                <a:effectLst/>
                <a:uLnTx/>
                <a:uFillTx/>
                <a:latin typeface="Arial"/>
                <a:ea typeface="+mn-lt"/>
                <a:cs typeface="Times New Roman"/>
              </a:rPr>
              <a:t>Electronic expanded tab</a:t>
            </a:r>
            <a:endParaRPr lang="en-US" dirty="0"/>
          </a:p>
        </p:txBody>
      </p:sp>
      <p:sp>
        <p:nvSpPr>
          <p:cNvPr id="12" name="TextBox 11">
            <a:extLst>
              <a:ext uri="{FF2B5EF4-FFF2-40B4-BE49-F238E27FC236}">
                <a16:creationId xmlns:a16="http://schemas.microsoft.com/office/drawing/2014/main" id="{317A0D92-B46F-89E9-0A23-3F2834DD317A}"/>
              </a:ext>
            </a:extLst>
          </p:cNvPr>
          <p:cNvSpPr txBox="1"/>
          <p:nvPr/>
        </p:nvSpPr>
        <p:spPr>
          <a:xfrm>
            <a:off x="643217" y="6004674"/>
            <a:ext cx="5824818" cy="369332"/>
          </a:xfrm>
          <a:prstGeom prst="rect">
            <a:avLst/>
          </a:prstGeom>
          <a:noFill/>
        </p:spPr>
        <p:txBody>
          <a:bodyPr wrap="square" rtlCol="0">
            <a:spAutoFit/>
          </a:bodyPr>
          <a:lstStyle/>
          <a:p>
            <a:r>
              <a:rPr kumimoji="0" lang="en-US" b="0" i="0" u="none" strike="noStrike" kern="1200" cap="none" spc="0" normalizeH="0" baseline="0" noProof="0" dirty="0">
                <a:ln>
                  <a:noFill/>
                </a:ln>
                <a:solidFill>
                  <a:srgbClr val="592C5F"/>
                </a:solidFill>
                <a:effectLst/>
                <a:uLnTx/>
                <a:uFillTx/>
                <a:latin typeface="Arial"/>
                <a:ea typeface="+mn-lt"/>
                <a:cs typeface="Times New Roman"/>
              </a:rPr>
              <a:t>Electronic portfolios - view section</a:t>
            </a:r>
            <a:endParaRPr lang="en-US" dirty="0"/>
          </a:p>
        </p:txBody>
      </p:sp>
    </p:spTree>
    <p:extLst>
      <p:ext uri="{BB962C8B-B14F-4D97-AF65-F5344CB8AC3E}">
        <p14:creationId xmlns:p14="http://schemas.microsoft.com/office/powerpoint/2010/main" val="257889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C6624-B71A-17C1-5DD4-A5AAB3529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83493-8664-7484-30AD-352229DE1E10}"/>
              </a:ext>
            </a:extLst>
          </p:cNvPr>
          <p:cNvSpPr>
            <a:spLocks noGrp="1"/>
          </p:cNvSpPr>
          <p:nvPr>
            <p:ph type="title"/>
          </p:nvPr>
        </p:nvSpPr>
        <p:spPr>
          <a:xfrm>
            <a:off x="218114" y="-94785"/>
            <a:ext cx="9765901" cy="602796"/>
          </a:xfrm>
        </p:spPr>
        <p:txBody>
          <a:bodyPr>
            <a:normAutofit/>
          </a:bodyPr>
          <a:lstStyle/>
          <a:p>
            <a:r>
              <a:rPr lang="en-US" sz="2400" dirty="0">
                <a:ea typeface="ＭＳ Ｐゴシック"/>
              </a:rPr>
              <a:t>NEW ELECTRONIC COLLECTION SETTINGS</a:t>
            </a:r>
            <a:endParaRPr lang="en-US" sz="2400" dirty="0"/>
          </a:p>
        </p:txBody>
      </p:sp>
      <p:sp>
        <p:nvSpPr>
          <p:cNvPr id="4" name="Content Placeholder 2">
            <a:extLst>
              <a:ext uri="{FF2B5EF4-FFF2-40B4-BE49-F238E27FC236}">
                <a16:creationId xmlns:a16="http://schemas.microsoft.com/office/drawing/2014/main" id="{CB3CCBA5-B345-BE09-10D8-9F18DCF3A0FA}"/>
              </a:ext>
            </a:extLst>
          </p:cNvPr>
          <p:cNvSpPr>
            <a:spLocks noGrp="1"/>
          </p:cNvSpPr>
          <p:nvPr>
            <p:ph sz="quarter" idx="10"/>
          </p:nvPr>
        </p:nvSpPr>
        <p:spPr>
          <a:xfrm>
            <a:off x="369116" y="411061"/>
            <a:ext cx="11345806" cy="5956183"/>
          </a:xfrm>
          <a:prstGeom prst="rect">
            <a:avLst/>
          </a:prstGeom>
        </p:spPr>
        <p:txBody>
          <a:bodyPr numCol="1"/>
          <a:lstStyle/>
          <a:p>
            <a:pPr algn="ctr"/>
            <a:r>
              <a:rPr lang="en-US" sz="2800" dirty="0">
                <a:latin typeface="+mj-lt"/>
                <a:ea typeface="+mn-lt"/>
                <a:cs typeface="+mn-lt"/>
              </a:rPr>
              <a:t>There are two new settings when activating electronic collections</a:t>
            </a:r>
          </a:p>
          <a:p>
            <a:pPr algn="ctr"/>
            <a:endParaRPr lang="en-US" sz="2400" dirty="0">
              <a:latin typeface="+mj-lt"/>
              <a:ea typeface="+mn-lt"/>
              <a:cs typeface="+mn-lt"/>
            </a:endParaRPr>
          </a:p>
          <a:p>
            <a:endParaRPr lang="en-US" sz="2400" dirty="0">
              <a:latin typeface="+mj-lt"/>
              <a:ea typeface="+mn-lt"/>
              <a:cs typeface="+mn-lt"/>
            </a:endParaRPr>
          </a:p>
        </p:txBody>
      </p:sp>
      <p:pic>
        <p:nvPicPr>
          <p:cNvPr id="5" name="Picture 4" descr="Screenshot of the Alma Activation Wizard for electronic collections">
            <a:extLst>
              <a:ext uri="{FF2B5EF4-FFF2-40B4-BE49-F238E27FC236}">
                <a16:creationId xmlns:a16="http://schemas.microsoft.com/office/drawing/2014/main" id="{1947A3FB-0DCC-80F5-8D80-A22A4C1B6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19" y="964701"/>
            <a:ext cx="9392961" cy="4848902"/>
          </a:xfrm>
          <a:prstGeom prst="rect">
            <a:avLst/>
          </a:prstGeom>
          <a:ln>
            <a:solidFill>
              <a:schemeClr val="accent1"/>
            </a:solidFill>
          </a:ln>
        </p:spPr>
      </p:pic>
      <p:sp>
        <p:nvSpPr>
          <p:cNvPr id="7" name="TextBox 6">
            <a:extLst>
              <a:ext uri="{FF2B5EF4-FFF2-40B4-BE49-F238E27FC236}">
                <a16:creationId xmlns:a16="http://schemas.microsoft.com/office/drawing/2014/main" id="{CBDEA3DC-71BF-D9B7-F87A-B314C8C23AC5}"/>
              </a:ext>
            </a:extLst>
          </p:cNvPr>
          <p:cNvSpPr txBox="1"/>
          <p:nvPr/>
        </p:nvSpPr>
        <p:spPr>
          <a:xfrm>
            <a:off x="1345538" y="5769565"/>
            <a:ext cx="939296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Two new full text service options in the Activation Wizard</a:t>
            </a:r>
          </a:p>
        </p:txBody>
      </p:sp>
    </p:spTree>
    <p:extLst>
      <p:ext uri="{BB962C8B-B14F-4D97-AF65-F5344CB8AC3E}">
        <p14:creationId xmlns:p14="http://schemas.microsoft.com/office/powerpoint/2010/main" val="282255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a:xfrm>
            <a:off x="609600" y="161364"/>
            <a:ext cx="10972800" cy="766483"/>
          </a:xfrm>
        </p:spPr>
        <p:txBody>
          <a:bodyPr/>
          <a:lstStyle/>
          <a:p>
            <a:r>
              <a:rPr lang="en-US" dirty="0"/>
              <a:t>Perpetual Access Titles</a:t>
            </a:r>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idx="1"/>
          </p:nvPr>
        </p:nvSpPr>
        <p:spPr>
          <a:xfrm>
            <a:off x="609600" y="927847"/>
            <a:ext cx="10972800" cy="5338481"/>
          </a:xfrm>
        </p:spPr>
        <p:txBody>
          <a:bodyPr/>
          <a:lstStyle/>
          <a:p>
            <a:endParaRPr lang="en-US" sz="2400" dirty="0">
              <a:latin typeface="+mj-lt"/>
            </a:endParaRPr>
          </a:p>
          <a:p>
            <a:r>
              <a:rPr lang="en-US" sz="2400" dirty="0">
                <a:latin typeface="+mj-lt"/>
              </a:rPr>
              <a:t>There is now a “Has Perpetual Electronic Access” field available in Titles &gt; Title Details that now includes perpetual electronic access!</a:t>
            </a:r>
          </a:p>
          <a:p>
            <a:endParaRPr lang="en-US" sz="2400" dirty="0">
              <a:latin typeface="+mj-lt"/>
            </a:endParaRPr>
          </a:p>
          <a:p>
            <a:r>
              <a:rPr lang="en-US" sz="2400" dirty="0">
                <a:latin typeface="+mj-lt"/>
              </a:rPr>
              <a:t>For more information on Title Details, see: </a:t>
            </a:r>
            <a:r>
              <a:rPr lang="en-US" sz="2400" dirty="0">
                <a:latin typeface="+mj-lt"/>
                <a:hlinkClick r:id="rId3"/>
              </a:rPr>
              <a:t>https://knowledge.exlibrisgroup.com/Alma/Product_Documentation/010Alma_Online_Help_(English)/080Analytics/Alma_Analytics_Subject_Areas/Titles#Title_Details</a:t>
            </a:r>
            <a:r>
              <a:rPr lang="en-US" sz="2400" dirty="0">
                <a:latin typeface="+mj-lt"/>
              </a:rPr>
              <a:t> </a:t>
            </a:r>
          </a:p>
        </p:txBody>
      </p:sp>
      <p:sp>
        <p:nvSpPr>
          <p:cNvPr id="4" name="TextBox 3">
            <a:extLst>
              <a:ext uri="{FF2B5EF4-FFF2-40B4-BE49-F238E27FC236}">
                <a16:creationId xmlns:a16="http://schemas.microsoft.com/office/drawing/2014/main" id="{F49FC933-6211-0D8C-7584-6D5422F9EED9}"/>
              </a:ext>
            </a:extLst>
          </p:cNvPr>
          <p:cNvSpPr txBox="1"/>
          <p:nvPr/>
        </p:nvSpPr>
        <p:spPr>
          <a:xfrm>
            <a:off x="497541" y="6481482"/>
            <a:ext cx="8081683" cy="461665"/>
          </a:xfrm>
          <a:prstGeom prst="rect">
            <a:avLst/>
          </a:prstGeom>
          <a:noFill/>
        </p:spPr>
        <p:txBody>
          <a:bodyPr wrap="square" rtlCol="0">
            <a:spAutoFit/>
          </a:bodyPr>
          <a:lstStyle/>
          <a:p>
            <a:r>
              <a:rPr lang="en-US" sz="2400" dirty="0">
                <a:solidFill>
                  <a:schemeClr val="bg1"/>
                </a:solidFill>
              </a:rPr>
              <a:t>ELECTRONIC TITLE LEVEL INFORMATION</a:t>
            </a:r>
          </a:p>
        </p:txBody>
      </p:sp>
    </p:spTree>
    <p:extLst>
      <p:ext uri="{BB962C8B-B14F-4D97-AF65-F5344CB8AC3E}">
        <p14:creationId xmlns:p14="http://schemas.microsoft.com/office/powerpoint/2010/main" val="30822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3EF64-19B6-DAC0-D2AE-85E054FA1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6F65C-318A-1A74-4336-E351B4231CED}"/>
              </a:ext>
            </a:extLst>
          </p:cNvPr>
          <p:cNvSpPr>
            <a:spLocks noGrp="1"/>
          </p:cNvSpPr>
          <p:nvPr>
            <p:ph type="title"/>
          </p:nvPr>
        </p:nvSpPr>
        <p:spPr>
          <a:xfrm>
            <a:off x="218114" y="-94785"/>
            <a:ext cx="9765901" cy="602796"/>
          </a:xfrm>
        </p:spPr>
        <p:txBody>
          <a:bodyPr/>
          <a:lstStyle/>
          <a:p>
            <a:r>
              <a:rPr lang="en-US" dirty="0">
                <a:ea typeface="ＭＳ Ｐゴシック"/>
              </a:rPr>
              <a:t>Alma User Record Updates – Removal of Gender field and data</a:t>
            </a:r>
            <a:endParaRPr lang="en-US" dirty="0"/>
          </a:p>
        </p:txBody>
      </p:sp>
      <p:sp>
        <p:nvSpPr>
          <p:cNvPr id="4" name="Content Placeholder 2">
            <a:extLst>
              <a:ext uri="{FF2B5EF4-FFF2-40B4-BE49-F238E27FC236}">
                <a16:creationId xmlns:a16="http://schemas.microsoft.com/office/drawing/2014/main" id="{78722002-83B3-0A02-A618-7035E41906DB}"/>
              </a:ext>
            </a:extLst>
          </p:cNvPr>
          <p:cNvSpPr>
            <a:spLocks noGrp="1"/>
          </p:cNvSpPr>
          <p:nvPr>
            <p:ph sz="quarter" idx="10"/>
          </p:nvPr>
        </p:nvSpPr>
        <p:spPr>
          <a:xfrm>
            <a:off x="349624" y="4179582"/>
            <a:ext cx="11365298" cy="2187662"/>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With the August release, Ex Libris will remove all Gender data recorded in user records and will no longer permit the addition of Gender field data.</a:t>
            </a:r>
          </a:p>
          <a:p>
            <a:pPr marL="342900" indent="-342900">
              <a:buFont typeface="Arial" panose="020B0604020202020204" pitchFamily="34" charset="0"/>
              <a:buChar char="•"/>
            </a:pPr>
            <a:endParaRPr lang="en-US" sz="2800" dirty="0">
              <a:latin typeface="+mj-lt"/>
              <a:ea typeface="+mn-lt"/>
              <a:cs typeface="+mn-lt"/>
            </a:endParaRPr>
          </a:p>
        </p:txBody>
      </p:sp>
      <p:grpSp>
        <p:nvGrpSpPr>
          <p:cNvPr id="7" name="Group 6" descr="Screenshot shows a user record details section, where the User Information section contains the &quot;Gender&quot; field. The Gender field is highlighted.">
            <a:extLst>
              <a:ext uri="{FF2B5EF4-FFF2-40B4-BE49-F238E27FC236}">
                <a16:creationId xmlns:a16="http://schemas.microsoft.com/office/drawing/2014/main" id="{4F9659BB-3DAE-6F03-9970-3DBCE20ADB59}"/>
              </a:ext>
            </a:extLst>
          </p:cNvPr>
          <p:cNvGrpSpPr/>
          <p:nvPr/>
        </p:nvGrpSpPr>
        <p:grpSpPr>
          <a:xfrm>
            <a:off x="504534" y="477043"/>
            <a:ext cx="11074969" cy="3130711"/>
            <a:chOff x="504534" y="389361"/>
            <a:chExt cx="11074969" cy="3130711"/>
          </a:xfrm>
        </p:grpSpPr>
        <p:pic>
          <p:nvPicPr>
            <p:cNvPr id="5" name="Picture 4">
              <a:extLst>
                <a:ext uri="{FF2B5EF4-FFF2-40B4-BE49-F238E27FC236}">
                  <a16:creationId xmlns:a16="http://schemas.microsoft.com/office/drawing/2014/main" id="{8507E048-2087-491C-078C-234F3EBE2600}"/>
                </a:ext>
              </a:extLst>
            </p:cNvPr>
            <p:cNvPicPr>
              <a:picLocks noChangeAspect="1"/>
            </p:cNvPicPr>
            <p:nvPr/>
          </p:nvPicPr>
          <p:blipFill>
            <a:blip r:embed="rId3"/>
            <a:stretch>
              <a:fillRect/>
            </a:stretch>
          </p:blipFill>
          <p:spPr>
            <a:xfrm>
              <a:off x="504534" y="389361"/>
              <a:ext cx="11074969" cy="3130711"/>
            </a:xfrm>
            <a:prstGeom prst="rect">
              <a:avLst/>
            </a:prstGeom>
            <a:ln>
              <a:solidFill>
                <a:schemeClr val="accent1"/>
              </a:solidFill>
            </a:ln>
          </p:spPr>
        </p:pic>
        <p:sp>
          <p:nvSpPr>
            <p:cNvPr id="6" name="Rectangle 5">
              <a:extLst>
                <a:ext uri="{FF2B5EF4-FFF2-40B4-BE49-F238E27FC236}">
                  <a16:creationId xmlns:a16="http://schemas.microsoft.com/office/drawing/2014/main" id="{483C7839-C347-44C3-24D9-77AAD4F374D1}"/>
                </a:ext>
              </a:extLst>
            </p:cNvPr>
            <p:cNvSpPr/>
            <p:nvPr/>
          </p:nvSpPr>
          <p:spPr>
            <a:xfrm>
              <a:off x="6526060" y="3056351"/>
              <a:ext cx="4221272" cy="46372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52A77CE-68C9-91A7-F9A8-C37F3E9D009E}"/>
              </a:ext>
            </a:extLst>
          </p:cNvPr>
          <p:cNvSpPr txBox="1"/>
          <p:nvPr/>
        </p:nvSpPr>
        <p:spPr>
          <a:xfrm>
            <a:off x="504534" y="3616668"/>
            <a:ext cx="1107496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red rectangle highlights the Gender data field on the User Details screen for a patron. </a:t>
            </a:r>
          </a:p>
        </p:txBody>
      </p:sp>
    </p:spTree>
    <p:extLst>
      <p:ext uri="{BB962C8B-B14F-4D97-AF65-F5344CB8AC3E}">
        <p14:creationId xmlns:p14="http://schemas.microsoft.com/office/powerpoint/2010/main" val="282345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AD9E-B229-4954-4567-B1318CE28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05A99-D95C-75CD-1963-68CB6A0B48C5}"/>
              </a:ext>
            </a:extLst>
          </p:cNvPr>
          <p:cNvSpPr>
            <a:spLocks noGrp="1"/>
          </p:cNvSpPr>
          <p:nvPr>
            <p:ph type="title"/>
          </p:nvPr>
        </p:nvSpPr>
        <p:spPr>
          <a:xfrm>
            <a:off x="218114" y="-94785"/>
            <a:ext cx="9765901" cy="602796"/>
          </a:xfrm>
        </p:spPr>
        <p:txBody>
          <a:bodyPr/>
          <a:lstStyle/>
          <a:p>
            <a:r>
              <a:rPr lang="en-US" dirty="0">
                <a:ea typeface="ＭＳ Ｐゴシック"/>
              </a:rPr>
              <a:t>Alma User Record Updates- User Search </a:t>
            </a:r>
            <a:endParaRPr lang="en-US" dirty="0"/>
          </a:p>
        </p:txBody>
      </p:sp>
      <p:sp>
        <p:nvSpPr>
          <p:cNvPr id="4" name="Content Placeholder 2">
            <a:extLst>
              <a:ext uri="{FF2B5EF4-FFF2-40B4-BE49-F238E27FC236}">
                <a16:creationId xmlns:a16="http://schemas.microsoft.com/office/drawing/2014/main" id="{31123F3B-650D-72F0-86E7-E2D9968A8D24}"/>
              </a:ext>
            </a:extLst>
          </p:cNvPr>
          <p:cNvSpPr>
            <a:spLocks noGrp="1"/>
          </p:cNvSpPr>
          <p:nvPr>
            <p:ph sz="quarter" idx="10"/>
          </p:nvPr>
        </p:nvSpPr>
        <p:spPr>
          <a:xfrm>
            <a:off x="612961" y="4375252"/>
            <a:ext cx="10966078" cy="1826291"/>
          </a:xfrm>
          <a:prstGeom prst="rect">
            <a:avLst/>
          </a:prstGeom>
        </p:spPr>
        <p:txBody>
          <a:bodyPr numCol="1"/>
          <a:lstStyle/>
          <a:p>
            <a:pPr marL="342900" indent="-342900">
              <a:buFont typeface="Arial" panose="020B0604020202020204" pitchFamily="34" charset="0"/>
              <a:buChar char="•"/>
            </a:pPr>
            <a:r>
              <a:rPr lang="en-US" sz="2000" dirty="0">
                <a:latin typeface="+mj-lt"/>
                <a:ea typeface="+mn-lt"/>
                <a:cs typeface="+mn-lt"/>
              </a:rPr>
              <a:t>Date-related user searches now include relative searches:</a:t>
            </a:r>
          </a:p>
          <a:p>
            <a:pPr marL="1085850" lvl="1" indent="-342900">
              <a:buFont typeface="Arial" panose="020B0604020202020204" pitchFamily="34" charset="0"/>
              <a:buChar char="•"/>
            </a:pPr>
            <a:r>
              <a:rPr lang="en-US" sz="2000" dirty="0">
                <a:latin typeface="+mj-lt"/>
                <a:ea typeface="+mn-lt"/>
                <a:cs typeface="+mn-lt"/>
              </a:rPr>
              <a:t>Is Within the Last (days)</a:t>
            </a:r>
          </a:p>
          <a:p>
            <a:pPr marL="1085850" lvl="1" indent="-342900">
              <a:buFont typeface="Arial" panose="020B0604020202020204" pitchFamily="34" charset="0"/>
              <a:buChar char="•"/>
            </a:pPr>
            <a:r>
              <a:rPr lang="en-US" sz="2000" dirty="0">
                <a:latin typeface="+mj-lt"/>
                <a:ea typeface="+mn-lt"/>
                <a:cs typeface="+mn-lt"/>
              </a:rPr>
              <a:t>Is Older Than (days)</a:t>
            </a:r>
          </a:p>
          <a:p>
            <a:pPr marL="1085850" lvl="1" indent="-342900">
              <a:buFont typeface="Arial" panose="020B0604020202020204" pitchFamily="34" charset="0"/>
              <a:buChar char="•"/>
            </a:pPr>
            <a:r>
              <a:rPr lang="en-US" sz="2000" dirty="0">
                <a:latin typeface="+mj-lt"/>
                <a:ea typeface="+mn-lt"/>
                <a:cs typeface="+mn-lt"/>
              </a:rPr>
              <a:t>Is Within the Next (days)</a:t>
            </a:r>
          </a:p>
          <a:p>
            <a:pPr marL="342900" indent="-342900">
              <a:buFont typeface="Arial" panose="020B0604020202020204" pitchFamily="34" charset="0"/>
              <a:buChar char="•"/>
            </a:pPr>
            <a:r>
              <a:rPr lang="en-US" sz="2000" dirty="0">
                <a:latin typeface="+mj-lt"/>
                <a:ea typeface="+mn-lt"/>
                <a:cs typeface="+mn-lt"/>
              </a:rPr>
              <a:t>Allows for Logical Sets to be saved with a moving date range.</a:t>
            </a:r>
          </a:p>
          <a:p>
            <a:pPr marL="342900" indent="-342900">
              <a:buFont typeface="Arial" panose="020B0604020202020204" pitchFamily="34" charset="0"/>
              <a:buChar char="•"/>
            </a:pPr>
            <a:endParaRPr lang="en-US" sz="2800" dirty="0">
              <a:latin typeface="+mj-lt"/>
              <a:ea typeface="+mn-lt"/>
              <a:cs typeface="+mn-lt"/>
            </a:endParaRPr>
          </a:p>
        </p:txBody>
      </p:sp>
      <p:pic>
        <p:nvPicPr>
          <p:cNvPr id="9" name="Picture 8" descr="Screenshot shows a sample User Expiration date search, displaying the new date search options.">
            <a:extLst>
              <a:ext uri="{FF2B5EF4-FFF2-40B4-BE49-F238E27FC236}">
                <a16:creationId xmlns:a16="http://schemas.microsoft.com/office/drawing/2014/main" id="{54E1F6AF-5EE6-4C4E-CC69-AE0E107A4383}"/>
              </a:ext>
            </a:extLst>
          </p:cNvPr>
          <p:cNvPicPr>
            <a:picLocks noChangeAspect="1"/>
          </p:cNvPicPr>
          <p:nvPr/>
        </p:nvPicPr>
        <p:blipFill>
          <a:blip r:embed="rId3"/>
          <a:stretch>
            <a:fillRect/>
          </a:stretch>
        </p:blipFill>
        <p:spPr>
          <a:xfrm>
            <a:off x="2097809" y="419336"/>
            <a:ext cx="7996382" cy="3678916"/>
          </a:xfrm>
          <a:prstGeom prst="rect">
            <a:avLst/>
          </a:prstGeom>
          <a:ln>
            <a:solidFill>
              <a:schemeClr val="tx1"/>
            </a:solidFill>
          </a:ln>
        </p:spPr>
      </p:pic>
      <p:sp>
        <p:nvSpPr>
          <p:cNvPr id="3" name="TextBox 2">
            <a:extLst>
              <a:ext uri="{FF2B5EF4-FFF2-40B4-BE49-F238E27FC236}">
                <a16:creationId xmlns:a16="http://schemas.microsoft.com/office/drawing/2014/main" id="{D045051E-F22D-E473-C4E9-9A19AFEA847D}"/>
              </a:ext>
            </a:extLst>
          </p:cNvPr>
          <p:cNvSpPr txBox="1"/>
          <p:nvPr/>
        </p:nvSpPr>
        <p:spPr>
          <a:xfrm>
            <a:off x="2097809" y="4098253"/>
            <a:ext cx="7996382" cy="276999"/>
          </a:xfrm>
          <a:prstGeom prst="rect">
            <a:avLst/>
          </a:prstGeom>
          <a:noFill/>
        </p:spPr>
        <p:txBody>
          <a:bodyPr wrap="square" rtlCol="0">
            <a:spAutoFit/>
          </a:bodyPr>
          <a:lstStyle/>
          <a:p>
            <a:r>
              <a:rPr lang="en-US" sz="1200" dirty="0"/>
              <a:t>Alma Advanced Search for Users, with the new Expiration date search options shown.</a:t>
            </a:r>
          </a:p>
        </p:txBody>
      </p:sp>
    </p:spTree>
    <p:extLst>
      <p:ext uri="{BB962C8B-B14F-4D97-AF65-F5344CB8AC3E}">
        <p14:creationId xmlns:p14="http://schemas.microsoft.com/office/powerpoint/2010/main" val="18318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2587-0406-A0F5-AC35-12DE4F44E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0BF5E-4A6E-23CD-8E6E-A232CFD60945}"/>
              </a:ext>
            </a:extLst>
          </p:cNvPr>
          <p:cNvSpPr>
            <a:spLocks noGrp="1"/>
          </p:cNvSpPr>
          <p:nvPr>
            <p:ph type="title"/>
          </p:nvPr>
        </p:nvSpPr>
        <p:spPr>
          <a:xfrm>
            <a:off x="218114" y="-94785"/>
            <a:ext cx="9765901" cy="602796"/>
          </a:xfrm>
        </p:spPr>
        <p:txBody>
          <a:bodyPr/>
          <a:lstStyle/>
          <a:p>
            <a:r>
              <a:rPr lang="en-US" dirty="0">
                <a:ea typeface="ＭＳ Ｐゴシック"/>
              </a:rPr>
              <a:t>Alma – Configurable Default Session Time Out</a:t>
            </a:r>
            <a:endParaRPr lang="en-US" dirty="0"/>
          </a:p>
        </p:txBody>
      </p:sp>
      <p:sp>
        <p:nvSpPr>
          <p:cNvPr id="4" name="Content Placeholder 2">
            <a:extLst>
              <a:ext uri="{FF2B5EF4-FFF2-40B4-BE49-F238E27FC236}">
                <a16:creationId xmlns:a16="http://schemas.microsoft.com/office/drawing/2014/main" id="{F774A017-4388-0E39-6F2A-87B9613BA7DB}"/>
              </a:ext>
            </a:extLst>
          </p:cNvPr>
          <p:cNvSpPr>
            <a:spLocks noGrp="1"/>
          </p:cNvSpPr>
          <p:nvPr>
            <p:ph sz="quarter" idx="10"/>
          </p:nvPr>
        </p:nvSpPr>
        <p:spPr>
          <a:xfrm>
            <a:off x="423097" y="5336088"/>
            <a:ext cx="11345806" cy="1359074"/>
          </a:xfrm>
          <a:prstGeom prst="rect">
            <a:avLst/>
          </a:prstGeom>
        </p:spPr>
        <p:txBody>
          <a:bodyPr numCol="1"/>
          <a:lstStyle/>
          <a:p>
            <a:pPr marL="342900" indent="-342900">
              <a:buFont typeface="Arial" panose="020B0604020202020204" pitchFamily="34" charset="0"/>
              <a:buChar char="•"/>
            </a:pPr>
            <a:r>
              <a:rPr lang="en-US" sz="2800" dirty="0">
                <a:latin typeface="+mj-lt"/>
                <a:ea typeface="+mn-lt"/>
                <a:cs typeface="+mn-lt"/>
              </a:rPr>
              <a:t>Institutions can now set a default session timeout duration ranging from 15 to 150 minutes (the default remains 60 minutes).</a:t>
            </a:r>
          </a:p>
        </p:txBody>
      </p:sp>
      <p:grpSp>
        <p:nvGrpSpPr>
          <p:cNvPr id="7" name="Group 6" descr="Alma &gt; Configuration &gt; General Screen with a red rectangle highlighting “Session Timeout” &#10;">
            <a:extLst>
              <a:ext uri="{FF2B5EF4-FFF2-40B4-BE49-F238E27FC236}">
                <a16:creationId xmlns:a16="http://schemas.microsoft.com/office/drawing/2014/main" id="{C8AAAF20-9D1E-8092-2A20-20D4AA5A9BB8}"/>
              </a:ext>
            </a:extLst>
          </p:cNvPr>
          <p:cNvGrpSpPr/>
          <p:nvPr/>
        </p:nvGrpSpPr>
        <p:grpSpPr>
          <a:xfrm>
            <a:off x="924511" y="400434"/>
            <a:ext cx="9876220" cy="4434777"/>
            <a:chOff x="814192" y="508011"/>
            <a:chExt cx="10258816" cy="4606576"/>
          </a:xfrm>
        </p:grpSpPr>
        <p:pic>
          <p:nvPicPr>
            <p:cNvPr id="5" name="Picture 4" descr="Screenshot shows the Alma Configuration at the institutional level&gt; General&gt; General Configuration&gt; Session Timeout setting highlighted.">
              <a:extLst>
                <a:ext uri="{FF2B5EF4-FFF2-40B4-BE49-F238E27FC236}">
                  <a16:creationId xmlns:a16="http://schemas.microsoft.com/office/drawing/2014/main" id="{3CFBAFC9-BB90-51AF-24B5-6EC0116D9849}"/>
                </a:ext>
              </a:extLst>
            </p:cNvPr>
            <p:cNvPicPr>
              <a:picLocks noChangeAspect="1"/>
            </p:cNvPicPr>
            <p:nvPr/>
          </p:nvPicPr>
          <p:blipFill>
            <a:blip r:embed="rId3"/>
            <a:stretch>
              <a:fillRect/>
            </a:stretch>
          </p:blipFill>
          <p:spPr>
            <a:xfrm>
              <a:off x="814192" y="508011"/>
              <a:ext cx="10258816" cy="4606576"/>
            </a:xfrm>
            <a:prstGeom prst="rect">
              <a:avLst/>
            </a:prstGeom>
            <a:ln>
              <a:solidFill>
                <a:schemeClr val="tx1"/>
              </a:solidFill>
            </a:ln>
          </p:spPr>
        </p:pic>
        <p:sp>
          <p:nvSpPr>
            <p:cNvPr id="6" name="Rectangle 5">
              <a:extLst>
                <a:ext uri="{FF2B5EF4-FFF2-40B4-BE49-F238E27FC236}">
                  <a16:creationId xmlns:a16="http://schemas.microsoft.com/office/drawing/2014/main" id="{934844E3-7624-7E5F-94B8-5E9BF652F338}"/>
                </a:ext>
              </a:extLst>
            </p:cNvPr>
            <p:cNvSpPr/>
            <p:nvPr/>
          </p:nvSpPr>
          <p:spPr>
            <a:xfrm>
              <a:off x="5101064" y="3983277"/>
              <a:ext cx="1688043" cy="3632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AAD2615-3A6A-C687-2013-9736058CFED3}"/>
              </a:ext>
            </a:extLst>
          </p:cNvPr>
          <p:cNvSpPr txBox="1"/>
          <p:nvPr/>
        </p:nvSpPr>
        <p:spPr>
          <a:xfrm>
            <a:off x="924511" y="4900983"/>
            <a:ext cx="9876220" cy="276999"/>
          </a:xfrm>
          <a:prstGeom prst="rect">
            <a:avLst/>
          </a:prstGeom>
          <a:noFill/>
        </p:spPr>
        <p:txBody>
          <a:bodyPr wrap="square" rtlCol="0">
            <a:spAutoFit/>
          </a:bodyPr>
          <a:lstStyle/>
          <a:p>
            <a:r>
              <a:rPr lang="en-US" sz="1200" dirty="0"/>
              <a:t>Alma &gt; Configuration &gt; General Screen with a red rectangle highlighting “Session Timeout” </a:t>
            </a:r>
          </a:p>
        </p:txBody>
      </p:sp>
    </p:spTree>
    <p:extLst>
      <p:ext uri="{BB962C8B-B14F-4D97-AF65-F5344CB8AC3E}">
        <p14:creationId xmlns:p14="http://schemas.microsoft.com/office/powerpoint/2010/main" val="79037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524000" y="4762832"/>
            <a:ext cx="9144000" cy="1542552"/>
          </a:xfrm>
        </p:spPr>
        <p:txBody>
          <a:bodyPr rtlCol="0">
            <a:normAutofit fontScale="90000"/>
          </a:bodyPr>
          <a:lstStyle/>
          <a:p>
            <a:pPr algn="ctr" fontAlgn="auto">
              <a:spcAft>
                <a:spcPts val="0"/>
              </a:spcAft>
              <a:defRPr/>
            </a:pPr>
            <a:r>
              <a:rPr lang="en-US" dirty="0">
                <a:ea typeface="ＭＳ Ｐゴシック"/>
              </a:rPr>
              <a:t>I-Share quarterly alma primo </a:t>
            </a:r>
            <a:r>
              <a:rPr lang="en-US" dirty="0" err="1">
                <a:ea typeface="ＭＳ Ｐゴシック"/>
              </a:rPr>
              <a:t>ve</a:t>
            </a:r>
            <a:r>
              <a:rPr lang="en-US" dirty="0">
                <a:ea typeface="ＭＳ Ｐゴシック"/>
              </a:rPr>
              <a:t> update:</a:t>
            </a:r>
            <a:br>
              <a:rPr lang="en-US" dirty="0"/>
            </a:br>
            <a:r>
              <a:rPr lang="en-US" dirty="0" err="1"/>
              <a:t>MaY</a:t>
            </a:r>
            <a:r>
              <a:rPr lang="en-US" dirty="0"/>
              <a:t> 2025 Feature release highlights</a:t>
            </a:r>
            <a:br>
              <a:rPr lang="en-US" dirty="0">
                <a:ea typeface="ＭＳ Ｐゴシック"/>
              </a:rPr>
            </a:br>
            <a:r>
              <a:rPr lang="en-US" dirty="0">
                <a:ea typeface="ＭＳ Ｐゴシック"/>
              </a:rPr>
              <a:t>May 2, 2025</a:t>
            </a:r>
            <a:endParaRPr lang="en-US" sz="2200" dirty="0">
              <a:ea typeface="+mj-ea"/>
              <a:cs typeface="+mj-cs"/>
            </a:endParaRP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B3C31-D3D0-AD95-4ADF-C057E1E3F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84B33-B0EA-17EF-8DDF-FCAB9304D8B8}"/>
              </a:ext>
            </a:extLst>
          </p:cNvPr>
          <p:cNvSpPr>
            <a:spLocks noGrp="1"/>
          </p:cNvSpPr>
          <p:nvPr>
            <p:ph type="title"/>
          </p:nvPr>
        </p:nvSpPr>
        <p:spPr>
          <a:xfrm>
            <a:off x="218114" y="-94785"/>
            <a:ext cx="9765901" cy="602796"/>
          </a:xfrm>
        </p:spPr>
        <p:txBody>
          <a:bodyPr/>
          <a:lstStyle/>
          <a:p>
            <a:r>
              <a:rPr lang="en-US" dirty="0">
                <a:ea typeface="ＭＳ Ｐゴシック"/>
              </a:rPr>
              <a:t>Alma – Configurable Default Session Time Out, Continued</a:t>
            </a:r>
            <a:endParaRPr lang="en-US" dirty="0"/>
          </a:p>
        </p:txBody>
      </p:sp>
      <p:sp>
        <p:nvSpPr>
          <p:cNvPr id="4" name="Content Placeholder 2">
            <a:extLst>
              <a:ext uri="{FF2B5EF4-FFF2-40B4-BE49-F238E27FC236}">
                <a16:creationId xmlns:a16="http://schemas.microsoft.com/office/drawing/2014/main" id="{FEFEA3F0-24FF-3E82-0C89-E4A480E3A8CB}"/>
              </a:ext>
            </a:extLst>
          </p:cNvPr>
          <p:cNvSpPr>
            <a:spLocks noGrp="1"/>
          </p:cNvSpPr>
          <p:nvPr>
            <p:ph sz="quarter" idx="10"/>
          </p:nvPr>
        </p:nvSpPr>
        <p:spPr>
          <a:xfrm>
            <a:off x="218114" y="901874"/>
            <a:ext cx="7535497" cy="3720230"/>
          </a:xfrm>
          <a:prstGeom prst="rect">
            <a:avLst/>
          </a:prstGeom>
        </p:spPr>
        <p:txBody>
          <a:bodyPr numCol="1"/>
          <a:lstStyle/>
          <a:p>
            <a:pPr marL="342900" indent="-342900">
              <a:buFont typeface="Arial" panose="020B0604020202020204" pitchFamily="34" charset="0"/>
              <a:buChar char="•"/>
            </a:pPr>
            <a:r>
              <a:rPr lang="en-US" sz="2800" dirty="0">
                <a:latin typeface="+mj-lt"/>
                <a:ea typeface="+mn-lt"/>
                <a:cs typeface="+mn-lt"/>
              </a:rPr>
              <a:t>Institutions can decide whether to allow individual users to override the default.</a:t>
            </a:r>
          </a:p>
          <a:p>
            <a:pPr marL="1085850" lvl="1" indent="-342900">
              <a:buFont typeface="Arial" panose="020B0604020202020204" pitchFamily="34" charset="0"/>
              <a:buChar char="•"/>
            </a:pPr>
            <a:r>
              <a:rPr lang="en-US" sz="2500" dirty="0">
                <a:latin typeface="+mj-lt"/>
                <a:ea typeface="+mn-lt"/>
                <a:cs typeface="+mn-lt"/>
              </a:rPr>
              <a:t>Option is listed under the logged in user details&gt; UI Preferences&gt; Session Timeout.</a:t>
            </a:r>
          </a:p>
          <a:p>
            <a:pPr marL="1085850" lvl="1" indent="-342900">
              <a:buFont typeface="Arial" panose="020B0604020202020204" pitchFamily="34" charset="0"/>
              <a:buChar char="•"/>
            </a:pPr>
            <a:r>
              <a:rPr lang="en-US" sz="2500" dirty="0">
                <a:latin typeface="+mj-lt"/>
                <a:ea typeface="+mn-lt"/>
                <a:cs typeface="+mn-lt"/>
              </a:rPr>
              <a:t>If your institution allows the default to be changed, and you do not see the option, adjust your screen’s zoom.</a:t>
            </a:r>
          </a:p>
        </p:txBody>
      </p:sp>
      <p:grpSp>
        <p:nvGrpSpPr>
          <p:cNvPr id="10" name="Group 9" descr="A user's Session Timeout setting preference is shown, highlighted with a red rectangle.  ">
            <a:extLst>
              <a:ext uri="{FF2B5EF4-FFF2-40B4-BE49-F238E27FC236}">
                <a16:creationId xmlns:a16="http://schemas.microsoft.com/office/drawing/2014/main" id="{3DFEFC1B-A03A-8AE4-2ED0-A6EC31A58438}"/>
              </a:ext>
            </a:extLst>
          </p:cNvPr>
          <p:cNvGrpSpPr/>
          <p:nvPr/>
        </p:nvGrpSpPr>
        <p:grpSpPr>
          <a:xfrm>
            <a:off x="7866529" y="508011"/>
            <a:ext cx="4107357" cy="5314565"/>
            <a:chOff x="7906894" y="508011"/>
            <a:chExt cx="4066992" cy="5566993"/>
          </a:xfrm>
        </p:grpSpPr>
        <p:pic>
          <p:nvPicPr>
            <p:cNvPr id="8" name="Picture 7" descr="Screenshot shows the logged in user details&gt; UI Preferences&gt; Session Timeout options that may be available if the institution has chosen to allow the logged in user to adjust the default session timeout length.">
              <a:extLst>
                <a:ext uri="{FF2B5EF4-FFF2-40B4-BE49-F238E27FC236}">
                  <a16:creationId xmlns:a16="http://schemas.microsoft.com/office/drawing/2014/main" id="{EDAFD57A-BB6B-EE0C-A4C1-B03BC23A614F}"/>
                </a:ext>
              </a:extLst>
            </p:cNvPr>
            <p:cNvPicPr>
              <a:picLocks noChangeAspect="1"/>
            </p:cNvPicPr>
            <p:nvPr/>
          </p:nvPicPr>
          <p:blipFill>
            <a:blip r:embed="rId3"/>
            <a:stretch>
              <a:fillRect/>
            </a:stretch>
          </p:blipFill>
          <p:spPr>
            <a:xfrm>
              <a:off x="8102461" y="508011"/>
              <a:ext cx="3871425" cy="5566993"/>
            </a:xfrm>
            <a:prstGeom prst="rect">
              <a:avLst/>
            </a:prstGeom>
            <a:ln>
              <a:solidFill>
                <a:schemeClr val="tx1"/>
              </a:solidFill>
            </a:ln>
          </p:spPr>
        </p:pic>
        <p:sp>
          <p:nvSpPr>
            <p:cNvPr id="9" name="Rectangle 8">
              <a:extLst>
                <a:ext uri="{FF2B5EF4-FFF2-40B4-BE49-F238E27FC236}">
                  <a16:creationId xmlns:a16="http://schemas.microsoft.com/office/drawing/2014/main" id="{C80DA2D3-694D-4ED3-6292-A21CF9EFE4D3}"/>
                </a:ext>
              </a:extLst>
            </p:cNvPr>
            <p:cNvSpPr/>
            <p:nvPr/>
          </p:nvSpPr>
          <p:spPr>
            <a:xfrm>
              <a:off x="7906894" y="5010411"/>
              <a:ext cx="1688043" cy="72651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5C2912A-ED9B-654C-4F21-8BD6577C3DC8}"/>
              </a:ext>
            </a:extLst>
          </p:cNvPr>
          <p:cNvSpPr txBox="1"/>
          <p:nvPr/>
        </p:nvSpPr>
        <p:spPr>
          <a:xfrm>
            <a:off x="8055089" y="5888324"/>
            <a:ext cx="3857851"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 user's Session Timeout setting preference is shown,</a:t>
            </a:r>
          </a:p>
          <a:p>
            <a:r>
              <a:rPr lang="en-US" sz="1200" dirty="0">
                <a:latin typeface="Arial" panose="020B0604020202020204" pitchFamily="34" charset="0"/>
                <a:cs typeface="Arial" panose="020B0604020202020204" pitchFamily="34" charset="0"/>
              </a:rPr>
              <a:t>highlighted with a red rectangle. </a:t>
            </a:r>
          </a:p>
        </p:txBody>
      </p:sp>
    </p:spTree>
    <p:extLst>
      <p:ext uri="{BB962C8B-B14F-4D97-AF65-F5344CB8AC3E}">
        <p14:creationId xmlns:p14="http://schemas.microsoft.com/office/powerpoint/2010/main" val="283162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7A225-5624-B745-A9A4-BEC7BE904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D93E0-CE02-ED18-CD3D-EF37D1A58B38}"/>
              </a:ext>
            </a:extLst>
          </p:cNvPr>
          <p:cNvSpPr>
            <a:spLocks noGrp="1"/>
          </p:cNvSpPr>
          <p:nvPr>
            <p:ph type="title"/>
          </p:nvPr>
        </p:nvSpPr>
        <p:spPr>
          <a:xfrm>
            <a:off x="218114" y="-94785"/>
            <a:ext cx="9765901" cy="602796"/>
          </a:xfrm>
        </p:spPr>
        <p:txBody>
          <a:bodyPr/>
          <a:lstStyle/>
          <a:p>
            <a:r>
              <a:rPr lang="en-US" dirty="0">
                <a:ea typeface="ＭＳ Ｐゴシック"/>
              </a:rPr>
              <a:t>Alma – I-Share Requests in the New UI- Reminder</a:t>
            </a:r>
            <a:endParaRPr lang="en-US" dirty="0"/>
          </a:p>
        </p:txBody>
      </p:sp>
      <p:sp>
        <p:nvSpPr>
          <p:cNvPr id="4" name="Content Placeholder 2">
            <a:extLst>
              <a:ext uri="{FF2B5EF4-FFF2-40B4-BE49-F238E27FC236}">
                <a16:creationId xmlns:a16="http://schemas.microsoft.com/office/drawing/2014/main" id="{9E92CD48-EB43-CFCA-2D08-069782AC79B9}"/>
              </a:ext>
            </a:extLst>
          </p:cNvPr>
          <p:cNvSpPr>
            <a:spLocks noGrp="1"/>
          </p:cNvSpPr>
          <p:nvPr>
            <p:ph sz="quarter" idx="10"/>
          </p:nvPr>
        </p:nvSpPr>
        <p:spPr>
          <a:xfrm>
            <a:off x="218114" y="5501961"/>
            <a:ext cx="11973886" cy="848028"/>
          </a:xfrm>
          <a:prstGeom prst="rect">
            <a:avLst/>
          </a:prstGeom>
        </p:spPr>
        <p:txBody>
          <a:bodyPr numCol="1"/>
          <a:lstStyle/>
          <a:p>
            <a:pPr marL="342900" indent="-342900">
              <a:buFont typeface="Arial" panose="020B0604020202020204" pitchFamily="34" charset="0"/>
              <a:buChar char="•"/>
            </a:pPr>
            <a:r>
              <a:rPr lang="en-US" sz="2800" dirty="0">
                <a:latin typeface="+mj-lt"/>
                <a:ea typeface="+mn-lt"/>
                <a:cs typeface="+mn-lt"/>
              </a:rPr>
              <a:t>Directions under “Determining the current status of your patron's request”: </a:t>
            </a:r>
            <a:r>
              <a:rPr lang="en-US" sz="2000" dirty="0">
                <a:latin typeface="+mj-lt"/>
                <a:ea typeface="+mn-lt"/>
                <a:cs typeface="+mn-lt"/>
              </a:rPr>
              <a:t>https://www.carli.illinois.edu/products-services/i-share/alma/fulfillment/how-to_AFN</a:t>
            </a:r>
          </a:p>
        </p:txBody>
      </p:sp>
      <p:grpSp>
        <p:nvGrpSpPr>
          <p:cNvPr id="15" name="Group 14" descr="Screenshot shows the user's I-Share requests on the local/Institutional/home tab, noting the status is not updated from Request Sent.">
            <a:extLst>
              <a:ext uri="{FF2B5EF4-FFF2-40B4-BE49-F238E27FC236}">
                <a16:creationId xmlns:a16="http://schemas.microsoft.com/office/drawing/2014/main" id="{8D68F881-C42E-D419-FFF6-7048D9D1C881}"/>
              </a:ext>
            </a:extLst>
          </p:cNvPr>
          <p:cNvGrpSpPr/>
          <p:nvPr/>
        </p:nvGrpSpPr>
        <p:grpSpPr>
          <a:xfrm>
            <a:off x="688096" y="508011"/>
            <a:ext cx="10284704" cy="4543353"/>
            <a:chOff x="688096" y="508011"/>
            <a:chExt cx="10815808" cy="4777973"/>
          </a:xfrm>
        </p:grpSpPr>
        <p:pic>
          <p:nvPicPr>
            <p:cNvPr id="5" name="Picture 4">
              <a:extLst>
                <a:ext uri="{FF2B5EF4-FFF2-40B4-BE49-F238E27FC236}">
                  <a16:creationId xmlns:a16="http://schemas.microsoft.com/office/drawing/2014/main" id="{4B7B78FD-FCE7-8E27-3796-429A33C24F72}"/>
                </a:ext>
              </a:extLst>
            </p:cNvPr>
            <p:cNvPicPr>
              <a:picLocks noChangeAspect="1"/>
            </p:cNvPicPr>
            <p:nvPr/>
          </p:nvPicPr>
          <p:blipFill>
            <a:blip r:embed="rId3"/>
            <a:stretch>
              <a:fillRect/>
            </a:stretch>
          </p:blipFill>
          <p:spPr>
            <a:xfrm>
              <a:off x="688096" y="508011"/>
              <a:ext cx="10815808" cy="4777973"/>
            </a:xfrm>
            <a:prstGeom prst="rect">
              <a:avLst/>
            </a:prstGeom>
            <a:ln>
              <a:solidFill>
                <a:schemeClr val="accent1"/>
              </a:solidFill>
            </a:ln>
          </p:spPr>
        </p:pic>
        <p:sp>
          <p:nvSpPr>
            <p:cNvPr id="6" name="Rectangle 5">
              <a:extLst>
                <a:ext uri="{FF2B5EF4-FFF2-40B4-BE49-F238E27FC236}">
                  <a16:creationId xmlns:a16="http://schemas.microsoft.com/office/drawing/2014/main" id="{8C875FAD-40A8-E52A-C532-60E3A2295ED9}"/>
                </a:ext>
              </a:extLst>
            </p:cNvPr>
            <p:cNvSpPr/>
            <p:nvPr/>
          </p:nvSpPr>
          <p:spPr>
            <a:xfrm>
              <a:off x="688096" y="1878904"/>
              <a:ext cx="1366172" cy="56367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EE1643-382B-8BFF-BE2A-712A25A010BD}"/>
                </a:ext>
              </a:extLst>
            </p:cNvPr>
            <p:cNvSpPr/>
            <p:nvPr/>
          </p:nvSpPr>
          <p:spPr>
            <a:xfrm>
              <a:off x="4097262" y="2333326"/>
              <a:ext cx="3430879" cy="8733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750AD5-5C3F-0ACC-B308-FC121E7182DF}"/>
                </a:ext>
              </a:extLst>
            </p:cNvPr>
            <p:cNvSpPr/>
            <p:nvPr/>
          </p:nvSpPr>
          <p:spPr>
            <a:xfrm>
              <a:off x="4097262" y="4289474"/>
              <a:ext cx="3430879" cy="8733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91682-3F11-CF97-EBEF-18DDE3A70A76}"/>
                </a:ext>
              </a:extLst>
            </p:cNvPr>
            <p:cNvSpPr/>
            <p:nvPr/>
          </p:nvSpPr>
          <p:spPr>
            <a:xfrm>
              <a:off x="7619163" y="1723381"/>
              <a:ext cx="1366173" cy="2682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1EDBB2-7D42-8031-1B5D-75384330CF5F}"/>
                </a:ext>
              </a:extLst>
            </p:cNvPr>
            <p:cNvSpPr/>
            <p:nvPr/>
          </p:nvSpPr>
          <p:spPr>
            <a:xfrm>
              <a:off x="7619163" y="3741616"/>
              <a:ext cx="1366173" cy="2682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1CF8735-81E6-9955-8C2A-CC03507E302C}"/>
              </a:ext>
            </a:extLst>
          </p:cNvPr>
          <p:cNvSpPr txBox="1"/>
          <p:nvPr/>
        </p:nvSpPr>
        <p:spPr>
          <a:xfrm>
            <a:off x="688096" y="5009633"/>
            <a:ext cx="10284704" cy="461665"/>
          </a:xfrm>
          <a:prstGeom prst="rect">
            <a:avLst/>
          </a:prstGeom>
          <a:noFill/>
        </p:spPr>
        <p:txBody>
          <a:bodyPr wrap="square" rtlCol="0">
            <a:spAutoFit/>
          </a:bodyPr>
          <a:lstStyle/>
          <a:p>
            <a:r>
              <a:rPr lang="en-US" sz="1200" dirty="0">
                <a:latin typeface="+mj-lt"/>
              </a:rPr>
              <a:t>On the left-hand side, the user’s local/Institutional/home tab is highlighted with a red rectangle.  On the right-hand side, red rectangles are highlighting the place in the queue and also that the request status is not updated and is still showing as “Request sent”</a:t>
            </a:r>
          </a:p>
        </p:txBody>
      </p:sp>
    </p:spTree>
    <p:extLst>
      <p:ext uri="{BB962C8B-B14F-4D97-AF65-F5344CB8AC3E}">
        <p14:creationId xmlns:p14="http://schemas.microsoft.com/office/powerpoint/2010/main" val="164019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D72C-883A-6487-CA34-9209B3534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DE5AC-B643-4007-6D6A-3D6848908F17}"/>
              </a:ext>
            </a:extLst>
          </p:cNvPr>
          <p:cNvSpPr>
            <a:spLocks noGrp="1"/>
          </p:cNvSpPr>
          <p:nvPr>
            <p:ph type="title"/>
          </p:nvPr>
        </p:nvSpPr>
        <p:spPr>
          <a:xfrm>
            <a:off x="218114" y="-94785"/>
            <a:ext cx="9765901" cy="602796"/>
          </a:xfrm>
        </p:spPr>
        <p:txBody>
          <a:bodyPr/>
          <a:lstStyle/>
          <a:p>
            <a:r>
              <a:rPr lang="en-US" dirty="0">
                <a:ea typeface="ＭＳ Ｐゴシック"/>
              </a:rPr>
              <a:t>Alma – I-Share Requests in the New UI- Reminder – SLIDE 2</a:t>
            </a:r>
            <a:endParaRPr lang="en-US" dirty="0"/>
          </a:p>
        </p:txBody>
      </p:sp>
      <p:grpSp>
        <p:nvGrpSpPr>
          <p:cNvPr id="13" name="Group 12" descr="Screenshot shows the user's I-Share requests on the Network/I-Share activity tab, noting the status is updated to reflect the current status in Alma.">
            <a:extLst>
              <a:ext uri="{FF2B5EF4-FFF2-40B4-BE49-F238E27FC236}">
                <a16:creationId xmlns:a16="http://schemas.microsoft.com/office/drawing/2014/main" id="{2A4AA0A8-4BAE-9690-C5D0-8A5717E5DA06}"/>
              </a:ext>
            </a:extLst>
          </p:cNvPr>
          <p:cNvGrpSpPr/>
          <p:nvPr/>
        </p:nvGrpSpPr>
        <p:grpSpPr>
          <a:xfrm>
            <a:off x="1280114" y="413882"/>
            <a:ext cx="9948180" cy="5393234"/>
            <a:chOff x="822914" y="508011"/>
            <a:chExt cx="10546172" cy="5717425"/>
          </a:xfrm>
        </p:grpSpPr>
        <p:pic>
          <p:nvPicPr>
            <p:cNvPr id="6" name="Picture 5">
              <a:extLst>
                <a:ext uri="{FF2B5EF4-FFF2-40B4-BE49-F238E27FC236}">
                  <a16:creationId xmlns:a16="http://schemas.microsoft.com/office/drawing/2014/main" id="{D0CB5C48-74F1-ACC0-E0D3-E9EC200F1D97}"/>
                </a:ext>
              </a:extLst>
            </p:cNvPr>
            <p:cNvPicPr>
              <a:picLocks noChangeAspect="1"/>
            </p:cNvPicPr>
            <p:nvPr/>
          </p:nvPicPr>
          <p:blipFill>
            <a:blip r:embed="rId3"/>
            <a:stretch>
              <a:fillRect/>
            </a:stretch>
          </p:blipFill>
          <p:spPr>
            <a:xfrm>
              <a:off x="822914" y="508011"/>
              <a:ext cx="10546172" cy="5717425"/>
            </a:xfrm>
            <a:prstGeom prst="rect">
              <a:avLst/>
            </a:prstGeom>
            <a:ln>
              <a:solidFill>
                <a:schemeClr val="accent1"/>
              </a:solidFill>
            </a:ln>
          </p:spPr>
        </p:pic>
        <p:sp>
          <p:nvSpPr>
            <p:cNvPr id="7" name="Rectangle 6">
              <a:extLst>
                <a:ext uri="{FF2B5EF4-FFF2-40B4-BE49-F238E27FC236}">
                  <a16:creationId xmlns:a16="http://schemas.microsoft.com/office/drawing/2014/main" id="{804114CB-433A-4BF4-83A8-ADDC8388B1C2}"/>
                </a:ext>
              </a:extLst>
            </p:cNvPr>
            <p:cNvSpPr/>
            <p:nvPr/>
          </p:nvSpPr>
          <p:spPr>
            <a:xfrm>
              <a:off x="1982451" y="1836115"/>
              <a:ext cx="1366173" cy="58140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EBA09E-2125-D304-FACE-5DE34FD867C1}"/>
                </a:ext>
              </a:extLst>
            </p:cNvPr>
            <p:cNvSpPr/>
            <p:nvPr/>
          </p:nvSpPr>
          <p:spPr>
            <a:xfrm>
              <a:off x="6253827" y="769675"/>
              <a:ext cx="372442" cy="34113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12071F-ABF9-031D-068E-22406C4EF3B5}"/>
                </a:ext>
              </a:extLst>
            </p:cNvPr>
            <p:cNvSpPr/>
            <p:nvPr/>
          </p:nvSpPr>
          <p:spPr>
            <a:xfrm>
              <a:off x="4287239" y="1858560"/>
              <a:ext cx="2339030" cy="58140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6E2D05-19EA-C488-A0DC-4DBDE8D32141}"/>
                </a:ext>
              </a:extLst>
            </p:cNvPr>
            <p:cNvSpPr/>
            <p:nvPr/>
          </p:nvSpPr>
          <p:spPr>
            <a:xfrm>
              <a:off x="4270538" y="4553743"/>
              <a:ext cx="2339030" cy="58140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EF2586-DF29-A0E2-5610-19A3167DE24F}"/>
                </a:ext>
              </a:extLst>
            </p:cNvPr>
            <p:cNvSpPr/>
            <p:nvPr/>
          </p:nvSpPr>
          <p:spPr>
            <a:xfrm>
              <a:off x="8768219" y="3258434"/>
              <a:ext cx="1693102" cy="34113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5BD21E-9B88-988D-0D55-FE0320537804}"/>
                </a:ext>
              </a:extLst>
            </p:cNvPr>
            <p:cNvSpPr/>
            <p:nvPr/>
          </p:nvSpPr>
          <p:spPr>
            <a:xfrm>
              <a:off x="8768219" y="5884305"/>
              <a:ext cx="1693102" cy="34113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93284AA-59B0-428D-417F-5E5717596FD6}"/>
              </a:ext>
            </a:extLst>
          </p:cNvPr>
          <p:cNvSpPr txBox="1"/>
          <p:nvPr/>
        </p:nvSpPr>
        <p:spPr>
          <a:xfrm>
            <a:off x="1172539" y="5915673"/>
            <a:ext cx="10055756" cy="61555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 the left-hand side, the user’s Network/I-Share activity tab is highlighted with a red rectangle. On the right-hand side, red rectangles are highlighting the place in the queue and also that the request status is updated to reflect the current status in Alma.</a:t>
            </a:r>
          </a:p>
          <a:p>
            <a:endParaRPr lang="en-US" sz="1000" dirty="0"/>
          </a:p>
        </p:txBody>
      </p:sp>
    </p:spTree>
    <p:extLst>
      <p:ext uri="{BB962C8B-B14F-4D97-AF65-F5344CB8AC3E}">
        <p14:creationId xmlns:p14="http://schemas.microsoft.com/office/powerpoint/2010/main" val="275715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A66F3-C070-281A-EAF7-5C952F57B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21319-0392-ED4D-D0C8-4A10D5F5C455}"/>
              </a:ext>
            </a:extLst>
          </p:cNvPr>
          <p:cNvSpPr>
            <a:spLocks noGrp="1"/>
          </p:cNvSpPr>
          <p:nvPr>
            <p:ph type="title"/>
          </p:nvPr>
        </p:nvSpPr>
        <p:spPr>
          <a:xfrm>
            <a:off x="480447" y="311150"/>
            <a:ext cx="11101953" cy="406399"/>
          </a:xfrm>
        </p:spPr>
        <p:txBody>
          <a:bodyPr>
            <a:normAutofit fontScale="90000"/>
          </a:bodyPr>
          <a:lstStyle/>
          <a:p>
            <a:r>
              <a:rPr lang="en-US" dirty="0"/>
              <a:t>Adding Titles from Network Zone to IZ Collections</a:t>
            </a:r>
          </a:p>
        </p:txBody>
      </p:sp>
      <p:sp>
        <p:nvSpPr>
          <p:cNvPr id="7" name="Content Placeholder 6">
            <a:extLst>
              <a:ext uri="{FF2B5EF4-FFF2-40B4-BE49-F238E27FC236}">
                <a16:creationId xmlns:a16="http://schemas.microsoft.com/office/drawing/2014/main" id="{C6BD457A-48A8-78AC-CEBE-BFBC4A924713}"/>
              </a:ext>
            </a:extLst>
          </p:cNvPr>
          <p:cNvSpPr>
            <a:spLocks noGrp="1"/>
          </p:cNvSpPr>
          <p:nvPr>
            <p:ph sz="half" idx="1"/>
          </p:nvPr>
        </p:nvSpPr>
        <p:spPr>
          <a:xfrm>
            <a:off x="480447" y="1208867"/>
            <a:ext cx="11101953" cy="4936211"/>
          </a:xfrm>
        </p:spPr>
        <p:txBody>
          <a:bodyPr/>
          <a:lstStyle/>
          <a:p>
            <a:pPr marL="342900" indent="-342900">
              <a:buFont typeface="Arial" panose="020B0604020202020204" pitchFamily="34" charset="0"/>
              <a:buChar char="•"/>
            </a:pPr>
            <a:r>
              <a:rPr lang="en-US" sz="2800" dirty="0">
                <a:latin typeface="+mj-lt"/>
              </a:rPr>
              <a:t>You can now add titles from the Network Zone to your local Institution Zone Collections!</a:t>
            </a:r>
          </a:p>
          <a:p>
            <a:pPr marL="342900" indent="-342900">
              <a:buFont typeface="Arial" panose="020B0604020202020204" pitchFamily="34" charset="0"/>
              <a:buChar char="•"/>
            </a:pPr>
            <a:r>
              <a:rPr lang="en-US" sz="2800" dirty="0">
                <a:latin typeface="+mj-lt"/>
              </a:rPr>
              <a:t>This will enable libraries to add resources shared centrally from the NZ.</a:t>
            </a:r>
          </a:p>
          <a:p>
            <a:pPr marL="342900" indent="-342900">
              <a:buFont typeface="Arial" panose="020B0604020202020204" pitchFamily="34" charset="0"/>
              <a:buChar char="•"/>
            </a:pPr>
            <a:r>
              <a:rPr lang="en-US" sz="2800" dirty="0">
                <a:latin typeface="+mj-lt"/>
              </a:rPr>
              <a:t>Two methods:</a:t>
            </a:r>
          </a:p>
          <a:p>
            <a:pPr marL="1085850" lvl="1" indent="-342900">
              <a:buFont typeface="Arial" panose="020B0604020202020204" pitchFamily="34" charset="0"/>
              <a:buChar char="•"/>
            </a:pPr>
            <a:r>
              <a:rPr lang="en-US" sz="2400" dirty="0">
                <a:latin typeface="+mj-lt"/>
              </a:rPr>
              <a:t>From a Title search of the Network &gt; on a title in the Results list &gt; ellipsis button &gt; Add to Collection</a:t>
            </a:r>
          </a:p>
          <a:p>
            <a:pPr marL="1085850" lvl="1" indent="-342900">
              <a:buFont typeface="Arial" panose="020B0604020202020204" pitchFamily="34" charset="0"/>
              <a:buChar char="•"/>
            </a:pPr>
            <a:r>
              <a:rPr lang="en-US" sz="2400" dirty="0">
                <a:latin typeface="+mj-lt"/>
              </a:rPr>
              <a:t>From the Collection itself, do a search of the Network and select title(s) to add.</a:t>
            </a:r>
          </a:p>
          <a:p>
            <a:pPr marL="1085850" lvl="1" indent="-342900">
              <a:buFont typeface="Arial" panose="020B0604020202020204" pitchFamily="34" charset="0"/>
              <a:buChar char="•"/>
            </a:pPr>
            <a:r>
              <a:rPr lang="en-US" sz="2400" dirty="0">
                <a:latin typeface="+mj-lt"/>
                <a:hlinkClick r:id="rId3"/>
              </a:rPr>
              <a:t>Ex Libris video provides a demo of both methods</a:t>
            </a:r>
            <a:r>
              <a:rPr lang="en-US" sz="2400" dirty="0">
                <a:latin typeface="+mj-lt"/>
              </a:rPr>
              <a:t> (1:37)</a:t>
            </a:r>
          </a:p>
        </p:txBody>
      </p:sp>
    </p:spTree>
    <p:extLst>
      <p:ext uri="{BB962C8B-B14F-4D97-AF65-F5344CB8AC3E}">
        <p14:creationId xmlns:p14="http://schemas.microsoft.com/office/powerpoint/2010/main" val="79888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1F84-2647-FB52-0443-074460028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E35FA-ED15-5BC7-6836-3105F668FD67}"/>
              </a:ext>
            </a:extLst>
          </p:cNvPr>
          <p:cNvSpPr>
            <a:spLocks noGrp="1"/>
          </p:cNvSpPr>
          <p:nvPr>
            <p:ph type="title"/>
          </p:nvPr>
        </p:nvSpPr>
        <p:spPr>
          <a:xfrm>
            <a:off x="480447" y="274638"/>
            <a:ext cx="11101953" cy="406399"/>
          </a:xfrm>
        </p:spPr>
        <p:txBody>
          <a:bodyPr>
            <a:normAutofit fontScale="90000"/>
          </a:bodyPr>
          <a:lstStyle/>
          <a:p>
            <a:r>
              <a:rPr lang="en-US" dirty="0"/>
              <a:t>New A-Z List available for Database and Journal Searches</a:t>
            </a:r>
          </a:p>
        </p:txBody>
      </p:sp>
      <p:sp>
        <p:nvSpPr>
          <p:cNvPr id="7" name="Content Placeholder 6">
            <a:extLst>
              <a:ext uri="{FF2B5EF4-FFF2-40B4-BE49-F238E27FC236}">
                <a16:creationId xmlns:a16="http://schemas.microsoft.com/office/drawing/2014/main" id="{60CACFAE-14F0-72E2-0C28-DC4BEF94DE22}"/>
              </a:ext>
            </a:extLst>
          </p:cNvPr>
          <p:cNvSpPr>
            <a:spLocks noGrp="1"/>
          </p:cNvSpPr>
          <p:nvPr>
            <p:ph sz="half" idx="1"/>
          </p:nvPr>
        </p:nvSpPr>
        <p:spPr>
          <a:xfrm>
            <a:off x="480447" y="960894"/>
            <a:ext cx="11101953" cy="4936211"/>
          </a:xfrm>
        </p:spPr>
        <p:txBody>
          <a:bodyPr/>
          <a:lstStyle/>
          <a:p>
            <a:pPr marL="342900" indent="-342900">
              <a:buFont typeface="Arial" panose="020B0604020202020204" pitchFamily="34" charset="0"/>
              <a:buChar char="•"/>
            </a:pPr>
            <a:r>
              <a:rPr lang="en-US" dirty="0">
                <a:latin typeface="+mj-lt"/>
              </a:rPr>
              <a:t>Libraries can now display an A-Z list for the Journal Search and Database Search pages enabling users to search titles by a specific leading character or number (excluding non-filing characters)</a:t>
            </a:r>
          </a:p>
          <a:p>
            <a:pPr marL="342900" indent="-342900">
              <a:buFont typeface="Arial" panose="020B0604020202020204" pitchFamily="34" charset="0"/>
              <a:buChar char="•"/>
            </a:pPr>
            <a:r>
              <a:rPr lang="en-US" sz="2500" dirty="0">
                <a:latin typeface="+mj-lt"/>
              </a:rPr>
              <a:t>D</a:t>
            </a:r>
            <a:r>
              <a:rPr lang="en-US" dirty="0">
                <a:latin typeface="+mj-lt"/>
              </a:rPr>
              <a:t>isabled by default and </a:t>
            </a:r>
            <a:r>
              <a:rPr lang="en-US" dirty="0">
                <a:latin typeface="+mj-lt"/>
                <a:hlinkClick r:id="rId3"/>
              </a:rPr>
              <a:t>requires configuration </a:t>
            </a:r>
            <a:r>
              <a:rPr lang="en-US" dirty="0">
                <a:latin typeface="+mj-lt"/>
              </a:rPr>
              <a:t>in Alma Configuration &gt; Discovery &gt; Other &gt; AZ DB and Journal Search Configuration</a:t>
            </a:r>
            <a:endParaRPr lang="en-US" sz="2500" dirty="0">
              <a:latin typeface="+mj-lt"/>
            </a:endParaRPr>
          </a:p>
        </p:txBody>
      </p:sp>
      <p:pic>
        <p:nvPicPr>
          <p:cNvPr id="6" name="Picture 5" descr="A screenshot of the Journal Search box with the new A-Z enabled below it and highlight with an orange oval">
            <a:extLst>
              <a:ext uri="{FF2B5EF4-FFF2-40B4-BE49-F238E27FC236}">
                <a16:creationId xmlns:a16="http://schemas.microsoft.com/office/drawing/2014/main" id="{BCB66C58-1963-479A-3D8E-208B37769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223" y="3295078"/>
            <a:ext cx="7772400" cy="2602027"/>
          </a:xfrm>
          <a:prstGeom prst="rect">
            <a:avLst/>
          </a:prstGeom>
          <a:ln>
            <a:solidFill>
              <a:schemeClr val="accent1"/>
            </a:solidFill>
          </a:ln>
        </p:spPr>
      </p:pic>
      <p:sp>
        <p:nvSpPr>
          <p:cNvPr id="8" name="TextBox 7">
            <a:extLst>
              <a:ext uri="{FF2B5EF4-FFF2-40B4-BE49-F238E27FC236}">
                <a16:creationId xmlns:a16="http://schemas.microsoft.com/office/drawing/2014/main" id="{56D7932C-22BB-C7CD-C490-7533765818F4}"/>
              </a:ext>
            </a:extLst>
          </p:cNvPr>
          <p:cNvSpPr txBox="1"/>
          <p:nvPr/>
        </p:nvSpPr>
        <p:spPr>
          <a:xfrm>
            <a:off x="2145223" y="5899963"/>
            <a:ext cx="3246250" cy="276999"/>
          </a:xfrm>
          <a:prstGeom prst="rect">
            <a:avLst/>
          </a:prstGeom>
          <a:noFill/>
        </p:spPr>
        <p:txBody>
          <a:bodyPr wrap="square" rtlCol="0">
            <a:spAutoFit/>
          </a:bodyPr>
          <a:lstStyle/>
          <a:p>
            <a:r>
              <a:rPr lang="en-US" sz="1200" dirty="0">
                <a:solidFill>
                  <a:schemeClr val="tx1">
                    <a:lumMod val="50000"/>
                  </a:schemeClr>
                </a:solidFill>
                <a:latin typeface="Arial" panose="020B0604020202020204" pitchFamily="34" charset="0"/>
                <a:cs typeface="Arial" panose="020B0604020202020204" pitchFamily="34" charset="0"/>
              </a:rPr>
              <a:t>Primo VE Journal Search Box with A-Z list</a:t>
            </a:r>
          </a:p>
        </p:txBody>
      </p:sp>
    </p:spTree>
    <p:extLst>
      <p:ext uri="{BB962C8B-B14F-4D97-AF65-F5344CB8AC3E}">
        <p14:creationId xmlns:p14="http://schemas.microsoft.com/office/powerpoint/2010/main" val="252544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E5B1-B3A6-5778-D9A6-D69D25447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C3108-3214-C30C-5671-68FC4E39109D}"/>
              </a:ext>
            </a:extLst>
          </p:cNvPr>
          <p:cNvSpPr>
            <a:spLocks noGrp="1"/>
          </p:cNvSpPr>
          <p:nvPr>
            <p:ph type="title"/>
          </p:nvPr>
        </p:nvSpPr>
        <p:spPr>
          <a:xfrm>
            <a:off x="480447" y="274638"/>
            <a:ext cx="11101953" cy="406399"/>
          </a:xfrm>
        </p:spPr>
        <p:txBody>
          <a:bodyPr>
            <a:normAutofit fontScale="90000"/>
          </a:bodyPr>
          <a:lstStyle/>
          <a:p>
            <a:r>
              <a:rPr lang="en-US" dirty="0"/>
              <a:t>Primo VE Next Discovery Experience (NDE) Background</a:t>
            </a:r>
          </a:p>
        </p:txBody>
      </p:sp>
      <p:sp>
        <p:nvSpPr>
          <p:cNvPr id="7" name="Content Placeholder 6">
            <a:extLst>
              <a:ext uri="{FF2B5EF4-FFF2-40B4-BE49-F238E27FC236}">
                <a16:creationId xmlns:a16="http://schemas.microsoft.com/office/drawing/2014/main" id="{870F396C-0F19-3D30-953C-F453A610779D}"/>
              </a:ext>
            </a:extLst>
          </p:cNvPr>
          <p:cNvSpPr>
            <a:spLocks noGrp="1"/>
          </p:cNvSpPr>
          <p:nvPr>
            <p:ph sz="half" idx="1"/>
          </p:nvPr>
        </p:nvSpPr>
        <p:spPr>
          <a:xfrm>
            <a:off x="480447" y="1270861"/>
            <a:ext cx="11101953" cy="5067946"/>
          </a:xfrm>
        </p:spPr>
        <p:txBody>
          <a:bodyPr/>
          <a:lstStyle/>
          <a:p>
            <a:pPr marL="342900" indent="-342900">
              <a:buFont typeface="Arial" panose="020B0604020202020204" pitchFamily="34" charset="0"/>
              <a:buChar char="•"/>
            </a:pPr>
            <a:r>
              <a:rPr lang="en-US" sz="2800" dirty="0">
                <a:latin typeface="+mj-lt"/>
              </a:rPr>
              <a:t>In 2023, Ex Libris announced it had started development on the </a:t>
            </a:r>
            <a:r>
              <a:rPr lang="en-US" sz="2800" dirty="0">
                <a:latin typeface="+mj-lt"/>
                <a:hlinkClick r:id="rId3"/>
              </a:rPr>
              <a:t>Next Discovery Experience</a:t>
            </a:r>
            <a:r>
              <a:rPr lang="en-US" sz="2800" dirty="0">
                <a:latin typeface="+mj-lt"/>
              </a:rPr>
              <a:t> or NDE project. It has four components:</a:t>
            </a:r>
          </a:p>
          <a:p>
            <a:pPr marL="1085850" lvl="1" indent="-342900">
              <a:buFont typeface="Arial" panose="020B0604020202020204" pitchFamily="34" charset="0"/>
              <a:buChar char="•"/>
            </a:pPr>
            <a:r>
              <a:rPr lang="en-US" sz="2500" dirty="0">
                <a:latin typeface="+mj-lt"/>
              </a:rPr>
              <a:t>“A new, sleek, intuitive user interface” </a:t>
            </a:r>
          </a:p>
          <a:p>
            <a:pPr marL="1085850" lvl="1" indent="-342900">
              <a:buFont typeface="Arial" panose="020B0604020202020204" pitchFamily="34" charset="0"/>
              <a:buChar char="•"/>
            </a:pPr>
            <a:r>
              <a:rPr lang="en-US" sz="2500" dirty="0">
                <a:latin typeface="+mj-lt"/>
              </a:rPr>
              <a:t>More integration of Linked Open Data to “reveal connections” between topics</a:t>
            </a:r>
          </a:p>
          <a:p>
            <a:pPr marL="1085850" lvl="1" indent="-342900">
              <a:buFont typeface="Arial" panose="020B0604020202020204" pitchFamily="34" charset="0"/>
              <a:buChar char="•"/>
            </a:pPr>
            <a:r>
              <a:rPr lang="en-US" sz="2500" dirty="0">
                <a:latin typeface="+mj-lt"/>
              </a:rPr>
              <a:t>AI-based Research Assistant to guide users - available now in Primo VE and continuing into the NDE UI</a:t>
            </a:r>
          </a:p>
          <a:p>
            <a:pPr marL="1085850" lvl="1" indent="-342900">
              <a:buFont typeface="Arial" panose="020B0604020202020204" pitchFamily="34" charset="0"/>
              <a:buChar char="•"/>
            </a:pPr>
            <a:r>
              <a:rPr lang="en-US" sz="2500" dirty="0">
                <a:latin typeface="+mj-lt"/>
              </a:rPr>
              <a:t>A new user engagement analytics tool for libraries (</a:t>
            </a:r>
            <a:r>
              <a:rPr lang="en-US" sz="2500" dirty="0" err="1">
                <a:latin typeface="+mj-lt"/>
              </a:rPr>
              <a:t>Mixpanel</a:t>
            </a:r>
            <a:r>
              <a:rPr lang="en-US" sz="2500" dirty="0">
                <a:latin typeface="+mj-lt"/>
              </a:rPr>
              <a:t>) coming with the NDE UI to help libraries “track and optimize the discovery experience”</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135110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7FD0C-1276-1CD2-D2C9-04634EBAA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85D82-499B-7FA4-420E-FCCDBC0006B8}"/>
              </a:ext>
            </a:extLst>
          </p:cNvPr>
          <p:cNvSpPr>
            <a:spLocks noGrp="1"/>
          </p:cNvSpPr>
          <p:nvPr>
            <p:ph type="title"/>
          </p:nvPr>
        </p:nvSpPr>
        <p:spPr>
          <a:xfrm>
            <a:off x="480447" y="315993"/>
            <a:ext cx="11101953" cy="406399"/>
          </a:xfrm>
        </p:spPr>
        <p:txBody>
          <a:bodyPr>
            <a:normAutofit fontScale="90000"/>
          </a:bodyPr>
          <a:lstStyle/>
          <a:p>
            <a:r>
              <a:rPr lang="en-US" dirty="0"/>
              <a:t>Primo VE Next Discovery Experience UI (NDE UI)</a:t>
            </a:r>
          </a:p>
        </p:txBody>
      </p:sp>
      <p:sp>
        <p:nvSpPr>
          <p:cNvPr id="7" name="Content Placeholder 6">
            <a:extLst>
              <a:ext uri="{FF2B5EF4-FFF2-40B4-BE49-F238E27FC236}">
                <a16:creationId xmlns:a16="http://schemas.microsoft.com/office/drawing/2014/main" id="{8BBA2413-442F-836B-EFD5-4B379694AF4D}"/>
              </a:ext>
            </a:extLst>
          </p:cNvPr>
          <p:cNvSpPr>
            <a:spLocks noGrp="1"/>
          </p:cNvSpPr>
          <p:nvPr>
            <p:ph sz="half" idx="1"/>
          </p:nvPr>
        </p:nvSpPr>
        <p:spPr>
          <a:xfrm>
            <a:off x="480446" y="1032035"/>
            <a:ext cx="11101953" cy="5337768"/>
          </a:xfrm>
        </p:spPr>
        <p:txBody>
          <a:bodyPr/>
          <a:lstStyle/>
          <a:p>
            <a:pPr marL="342900" indent="-342900">
              <a:buFont typeface="Arial" panose="020B0604020202020204" pitchFamily="34" charset="0"/>
              <a:buChar char="•"/>
            </a:pPr>
            <a:r>
              <a:rPr lang="en-US" sz="2800" dirty="0">
                <a:latin typeface="+mj-lt"/>
              </a:rPr>
              <a:t>I-Share libraries should </a:t>
            </a:r>
            <a:r>
              <a:rPr lang="en-US" sz="2800" b="1" dirty="0">
                <a:latin typeface="+mj-lt"/>
              </a:rPr>
              <a:t>not</a:t>
            </a:r>
            <a:r>
              <a:rPr lang="en-US" sz="2800" dirty="0">
                <a:latin typeface="+mj-lt"/>
              </a:rPr>
              <a:t> have signed up for “Managed General Release” with Ex Libris.</a:t>
            </a:r>
          </a:p>
          <a:p>
            <a:pPr marL="342900" indent="-342900">
              <a:buFont typeface="Arial" panose="020B0604020202020204" pitchFamily="34" charset="0"/>
              <a:buChar char="•"/>
            </a:pPr>
            <a:r>
              <a:rPr lang="en-US" sz="2800" dirty="0">
                <a:latin typeface="+mj-lt"/>
              </a:rPr>
              <a:t>I-Share libraries will be able to switch to </a:t>
            </a:r>
            <a:r>
              <a:rPr lang="en-US" sz="2800" dirty="0">
                <a:latin typeface="+mj-lt"/>
                <a:hlinkClick r:id="rId3"/>
              </a:rPr>
              <a:t>Primo NDE UI </a:t>
            </a:r>
            <a:r>
              <a:rPr lang="en-US" sz="2800" dirty="0">
                <a:latin typeface="+mj-lt"/>
              </a:rPr>
              <a:t>in summer 2026 or later!</a:t>
            </a:r>
          </a:p>
          <a:p>
            <a:pPr marL="1085850" lvl="1" indent="-342900">
              <a:buFont typeface="Courier New" panose="02070309020205020404" pitchFamily="49" charset="0"/>
              <a:buChar char="o"/>
            </a:pPr>
            <a:r>
              <a:rPr lang="en-US" sz="2500" dirty="0">
                <a:latin typeface="+mj-lt"/>
              </a:rPr>
              <a:t>NDE UI scheduled to be ready for consortia in late 2025 but will require testing before switching.</a:t>
            </a:r>
          </a:p>
          <a:p>
            <a:pPr marL="1085850" lvl="1" indent="-342900">
              <a:buFont typeface="Courier New" panose="02070309020205020404" pitchFamily="49" charset="0"/>
              <a:buChar char="o"/>
            </a:pPr>
            <a:r>
              <a:rPr lang="en-US" sz="2500" dirty="0">
                <a:latin typeface="+mj-lt"/>
              </a:rPr>
              <a:t>CARLI will provide more guidance, documentation, and training beginning in spring 2026.</a:t>
            </a:r>
          </a:p>
          <a:p>
            <a:pPr marL="1085850" lvl="1" indent="-342900">
              <a:buFont typeface="Courier New" panose="02070309020205020404" pitchFamily="49" charset="0"/>
              <a:buChar char="o"/>
            </a:pPr>
            <a:r>
              <a:rPr lang="en-US" sz="2500" dirty="0">
                <a:latin typeface="+mj-lt"/>
              </a:rPr>
              <a:t>I-Share libraries may choose when to go live with Primo NDE, e.g. summer 2026, Jan. 2027, or summer 2027.</a:t>
            </a:r>
          </a:p>
          <a:p>
            <a:pPr marL="1085850" lvl="1" indent="-342900">
              <a:buFont typeface="Courier New" panose="02070309020205020404" pitchFamily="49" charset="0"/>
              <a:buChar char="o"/>
            </a:pPr>
            <a:r>
              <a:rPr lang="en-US" sz="2500" dirty="0">
                <a:latin typeface="+mj-lt"/>
              </a:rPr>
              <a:t>If your library would like to be in the summer 2026 “cohort,” please email CARLI Support to let us know!</a:t>
            </a:r>
          </a:p>
        </p:txBody>
      </p:sp>
    </p:spTree>
    <p:extLst>
      <p:ext uri="{BB962C8B-B14F-4D97-AF65-F5344CB8AC3E}">
        <p14:creationId xmlns:p14="http://schemas.microsoft.com/office/powerpoint/2010/main" val="3996612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2862-4E01-0148-8A4A-601B1513E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8D829-D45C-B237-B7A6-70A341358EF7}"/>
              </a:ext>
            </a:extLst>
          </p:cNvPr>
          <p:cNvSpPr>
            <a:spLocks noGrp="1"/>
          </p:cNvSpPr>
          <p:nvPr>
            <p:ph type="title"/>
          </p:nvPr>
        </p:nvSpPr>
        <p:spPr>
          <a:xfrm>
            <a:off x="480447" y="274638"/>
            <a:ext cx="11101953" cy="406399"/>
          </a:xfrm>
        </p:spPr>
        <p:txBody>
          <a:bodyPr>
            <a:normAutofit fontScale="90000"/>
          </a:bodyPr>
          <a:lstStyle/>
          <a:p>
            <a:r>
              <a:rPr lang="en-US" dirty="0"/>
              <a:t>Primo VE Research Assistant Improvements in May</a:t>
            </a:r>
          </a:p>
        </p:txBody>
      </p:sp>
      <p:sp>
        <p:nvSpPr>
          <p:cNvPr id="7" name="Content Placeholder 6">
            <a:extLst>
              <a:ext uri="{FF2B5EF4-FFF2-40B4-BE49-F238E27FC236}">
                <a16:creationId xmlns:a16="http://schemas.microsoft.com/office/drawing/2014/main" id="{484B46CA-3049-5DD1-B2EA-0D0324EEF687}"/>
              </a:ext>
            </a:extLst>
          </p:cNvPr>
          <p:cNvSpPr>
            <a:spLocks noGrp="1"/>
          </p:cNvSpPr>
          <p:nvPr>
            <p:ph sz="half" idx="1"/>
          </p:nvPr>
        </p:nvSpPr>
        <p:spPr>
          <a:xfrm>
            <a:off x="480446" y="949325"/>
            <a:ext cx="11101953" cy="5358485"/>
          </a:xfrm>
        </p:spPr>
        <p:txBody>
          <a:bodyPr/>
          <a:lstStyle/>
          <a:p>
            <a:r>
              <a:rPr lang="en-US" dirty="0">
                <a:latin typeface="+mj-lt"/>
              </a:rPr>
              <a:t>1</a:t>
            </a:r>
            <a:r>
              <a:rPr lang="en-US" sz="2500" dirty="0">
                <a:latin typeface="+mj-lt"/>
              </a:rPr>
              <a:t>. The </a:t>
            </a:r>
            <a:r>
              <a:rPr lang="en-US" sz="2500" dirty="0">
                <a:latin typeface="+mj-lt"/>
                <a:hlinkClick r:id="rId3"/>
              </a:rPr>
              <a:t>May 2025 Primo VE Release Notes </a:t>
            </a:r>
            <a:r>
              <a:rPr lang="en-US" sz="2500" dirty="0">
                <a:latin typeface="+mj-lt"/>
              </a:rPr>
              <a:t>list many accessibility improvements for the Research Assistant in this update!</a:t>
            </a:r>
            <a:endParaRPr lang="en-US" dirty="0">
              <a:latin typeface="+mj-lt"/>
            </a:endParaRPr>
          </a:p>
          <a:p>
            <a:r>
              <a:rPr lang="en-US" dirty="0">
                <a:latin typeface="+mj-lt"/>
              </a:rPr>
              <a:t>2. </a:t>
            </a:r>
            <a:r>
              <a:rPr lang="en-US" sz="2500" dirty="0">
                <a:latin typeface="+mj-lt"/>
              </a:rPr>
              <a:t>Ex Libris is removing the word “Beta” from the Research Assistant icon and widget:</a:t>
            </a:r>
          </a:p>
          <a:p>
            <a:endParaRPr lang="en-US" dirty="0"/>
          </a:p>
        </p:txBody>
      </p:sp>
      <p:pic>
        <p:nvPicPr>
          <p:cNvPr id="4" name="Picture 3" descr="A screenshot of Primo VE showing the word Beta removed from the Research Assistant icon and widget.">
            <a:extLst>
              <a:ext uri="{FF2B5EF4-FFF2-40B4-BE49-F238E27FC236}">
                <a16:creationId xmlns:a16="http://schemas.microsoft.com/office/drawing/2014/main" id="{51EFBB1A-F726-FC40-4224-A065924B6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222" y="2510721"/>
            <a:ext cx="7772400" cy="3510373"/>
          </a:xfrm>
          <a:prstGeom prst="rect">
            <a:avLst/>
          </a:prstGeom>
          <a:ln>
            <a:solidFill>
              <a:schemeClr val="accent1"/>
            </a:solidFill>
          </a:ln>
        </p:spPr>
      </p:pic>
      <p:sp>
        <p:nvSpPr>
          <p:cNvPr id="5" name="TextBox 4">
            <a:extLst>
              <a:ext uri="{FF2B5EF4-FFF2-40B4-BE49-F238E27FC236}">
                <a16:creationId xmlns:a16="http://schemas.microsoft.com/office/drawing/2014/main" id="{C7AB02BB-E097-D787-971F-8E1C82907C7F}"/>
              </a:ext>
            </a:extLst>
          </p:cNvPr>
          <p:cNvSpPr txBox="1"/>
          <p:nvPr/>
        </p:nvSpPr>
        <p:spPr>
          <a:xfrm>
            <a:off x="2023459" y="6030811"/>
            <a:ext cx="4562637" cy="276999"/>
          </a:xfrm>
          <a:prstGeom prst="rect">
            <a:avLst/>
          </a:prstGeom>
          <a:noFill/>
        </p:spPr>
        <p:txBody>
          <a:bodyPr wrap="square" rtlCol="0">
            <a:spAutoFit/>
          </a:bodyPr>
          <a:lstStyle/>
          <a:p>
            <a:r>
              <a:rPr lang="en-US" sz="1200" dirty="0">
                <a:solidFill>
                  <a:schemeClr val="tx1">
                    <a:lumMod val="50000"/>
                  </a:schemeClr>
                </a:solidFill>
                <a:latin typeface="Arial" panose="020B0604020202020204" pitchFamily="34" charset="0"/>
                <a:cs typeface="Arial" panose="020B0604020202020204" pitchFamily="34" charset="0"/>
              </a:rPr>
              <a:t>Research Assistant without Beta label in Primo VE interface</a:t>
            </a:r>
          </a:p>
        </p:txBody>
      </p:sp>
    </p:spTree>
    <p:extLst>
      <p:ext uri="{BB962C8B-B14F-4D97-AF65-F5344CB8AC3E}">
        <p14:creationId xmlns:p14="http://schemas.microsoft.com/office/powerpoint/2010/main" val="214536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3DE14-7463-443D-C518-6DB00856B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8CE8D-5C7E-B228-FC56-0A32A7E1109B}"/>
              </a:ext>
            </a:extLst>
          </p:cNvPr>
          <p:cNvSpPr>
            <a:spLocks noGrp="1"/>
          </p:cNvSpPr>
          <p:nvPr>
            <p:ph type="title"/>
          </p:nvPr>
        </p:nvSpPr>
        <p:spPr>
          <a:xfrm>
            <a:off x="480447" y="274638"/>
            <a:ext cx="11101953" cy="406399"/>
          </a:xfrm>
        </p:spPr>
        <p:txBody>
          <a:bodyPr>
            <a:normAutofit fontScale="90000"/>
          </a:bodyPr>
          <a:lstStyle/>
          <a:p>
            <a:r>
              <a:rPr lang="en-US" dirty="0"/>
              <a:t>Primo VE Research Assistant Improvements in May</a:t>
            </a:r>
          </a:p>
        </p:txBody>
      </p:sp>
      <p:sp>
        <p:nvSpPr>
          <p:cNvPr id="7" name="Content Placeholder 6">
            <a:extLst>
              <a:ext uri="{FF2B5EF4-FFF2-40B4-BE49-F238E27FC236}">
                <a16:creationId xmlns:a16="http://schemas.microsoft.com/office/drawing/2014/main" id="{84A2E063-7425-7A02-657B-CDBC44BEA868}"/>
              </a:ext>
            </a:extLst>
          </p:cNvPr>
          <p:cNvSpPr>
            <a:spLocks noGrp="1"/>
          </p:cNvSpPr>
          <p:nvPr>
            <p:ph sz="half" idx="1"/>
          </p:nvPr>
        </p:nvSpPr>
        <p:spPr>
          <a:xfrm>
            <a:off x="480447" y="1402596"/>
            <a:ext cx="11101953" cy="4533255"/>
          </a:xfrm>
        </p:spPr>
        <p:txBody>
          <a:bodyPr/>
          <a:lstStyle/>
          <a:p>
            <a:r>
              <a:rPr lang="en-US" sz="2500" dirty="0">
                <a:latin typeface="+mj-lt"/>
              </a:rPr>
              <a:t>3. </a:t>
            </a:r>
            <a:r>
              <a:rPr lang="en-US" sz="2500" b="1" dirty="0">
                <a:latin typeface="+mj-lt"/>
              </a:rPr>
              <a:t>Beginning May 7</a:t>
            </a:r>
            <a:r>
              <a:rPr lang="en-US" sz="2500" dirty="0">
                <a:latin typeface="+mj-lt"/>
              </a:rPr>
              <a:t>: New option to Filter by Online Availability allowing users to refine the results of search queries in the Research Assistant to only those that they have access to.</a:t>
            </a:r>
          </a:p>
          <a:p>
            <a:pPr marL="342900" indent="-342900">
              <a:buFont typeface="Arial" panose="020B0604020202020204" pitchFamily="34" charset="0"/>
              <a:buChar char="•"/>
            </a:pPr>
            <a:endParaRPr lang="en-US" sz="2500" dirty="0"/>
          </a:p>
        </p:txBody>
      </p:sp>
      <p:pic>
        <p:nvPicPr>
          <p:cNvPr id="8" name="Picture 7" descr="A screenshot of a computer&#10;&#10;Description automatically generated">
            <a:extLst>
              <a:ext uri="{FF2B5EF4-FFF2-40B4-BE49-F238E27FC236}">
                <a16:creationId xmlns:a16="http://schemas.microsoft.com/office/drawing/2014/main" id="{4B531494-EF8A-6971-94F7-5109A251F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878" y="2983051"/>
            <a:ext cx="10074244" cy="2813316"/>
          </a:xfrm>
          <a:prstGeom prst="rect">
            <a:avLst/>
          </a:prstGeom>
        </p:spPr>
      </p:pic>
      <p:sp>
        <p:nvSpPr>
          <p:cNvPr id="9" name="TextBox 8" descr="Primo Research Assistant search box&#10;">
            <a:extLst>
              <a:ext uri="{FF2B5EF4-FFF2-40B4-BE49-F238E27FC236}">
                <a16:creationId xmlns:a16="http://schemas.microsoft.com/office/drawing/2014/main" id="{06D5D3DC-CC08-32B4-9874-7D25BA916939}"/>
              </a:ext>
            </a:extLst>
          </p:cNvPr>
          <p:cNvSpPr txBox="1"/>
          <p:nvPr/>
        </p:nvSpPr>
        <p:spPr>
          <a:xfrm>
            <a:off x="1058878" y="5797351"/>
            <a:ext cx="2811329" cy="276999"/>
          </a:xfrm>
          <a:prstGeom prst="rect">
            <a:avLst/>
          </a:prstGeom>
          <a:noFill/>
        </p:spPr>
        <p:txBody>
          <a:bodyPr wrap="square" rtlCol="0">
            <a:spAutoFit/>
          </a:bodyPr>
          <a:lstStyle/>
          <a:p>
            <a:r>
              <a:rPr lang="en-US" sz="1200" dirty="0">
                <a:solidFill>
                  <a:schemeClr val="tx1">
                    <a:lumMod val="50000"/>
                  </a:schemeClr>
                </a:solidFill>
                <a:latin typeface="Arial" panose="020B0604020202020204" pitchFamily="34" charset="0"/>
                <a:cs typeface="Arial" panose="020B0604020202020204" pitchFamily="34" charset="0"/>
              </a:rPr>
              <a:t>Primo Research Assistant search box</a:t>
            </a:r>
          </a:p>
        </p:txBody>
      </p:sp>
    </p:spTree>
    <p:extLst>
      <p:ext uri="{BB962C8B-B14F-4D97-AF65-F5344CB8AC3E}">
        <p14:creationId xmlns:p14="http://schemas.microsoft.com/office/powerpoint/2010/main" val="415408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292D-3613-3A6F-4E6F-91CD370B4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B30B0-6D77-A9DB-C08E-7F389CC43E7F}"/>
              </a:ext>
            </a:extLst>
          </p:cNvPr>
          <p:cNvSpPr>
            <a:spLocks noGrp="1"/>
          </p:cNvSpPr>
          <p:nvPr>
            <p:ph type="title"/>
          </p:nvPr>
        </p:nvSpPr>
        <p:spPr>
          <a:xfrm>
            <a:off x="480447" y="274638"/>
            <a:ext cx="11101953" cy="406399"/>
          </a:xfrm>
        </p:spPr>
        <p:txBody>
          <a:bodyPr>
            <a:normAutofit fontScale="90000"/>
          </a:bodyPr>
          <a:lstStyle/>
          <a:p>
            <a:r>
              <a:rPr lang="en-US" dirty="0"/>
              <a:t>Primo VE Research Assistant Improvements in May</a:t>
            </a:r>
          </a:p>
        </p:txBody>
      </p:sp>
      <p:sp>
        <p:nvSpPr>
          <p:cNvPr id="7" name="Content Placeholder 6">
            <a:extLst>
              <a:ext uri="{FF2B5EF4-FFF2-40B4-BE49-F238E27FC236}">
                <a16:creationId xmlns:a16="http://schemas.microsoft.com/office/drawing/2014/main" id="{67FC90DA-2FBC-8C1E-B196-1F80FD910AE1}"/>
              </a:ext>
            </a:extLst>
          </p:cNvPr>
          <p:cNvSpPr>
            <a:spLocks noGrp="1"/>
          </p:cNvSpPr>
          <p:nvPr>
            <p:ph sz="half" idx="1"/>
          </p:nvPr>
        </p:nvSpPr>
        <p:spPr>
          <a:xfrm>
            <a:off x="480447" y="1131376"/>
            <a:ext cx="11101953" cy="5122298"/>
          </a:xfrm>
        </p:spPr>
        <p:txBody>
          <a:bodyPr/>
          <a:lstStyle/>
          <a:p>
            <a:r>
              <a:rPr lang="en-US" sz="2500" dirty="0">
                <a:latin typeface="+mj-lt"/>
              </a:rPr>
              <a:t>4. </a:t>
            </a:r>
            <a:r>
              <a:rPr lang="en-US" sz="2500" b="1" dirty="0">
                <a:latin typeface="+mj-lt"/>
              </a:rPr>
              <a:t>Beginnin</a:t>
            </a:r>
            <a:r>
              <a:rPr lang="en-US" b="1" dirty="0">
                <a:latin typeface="+mj-lt"/>
              </a:rPr>
              <a:t>g May 7</a:t>
            </a:r>
            <a:r>
              <a:rPr lang="en-US" dirty="0">
                <a:latin typeface="+mj-lt"/>
              </a:rPr>
              <a:t>: </a:t>
            </a:r>
            <a:r>
              <a:rPr lang="en-US" sz="2500" dirty="0">
                <a:latin typeface="+mj-lt"/>
              </a:rPr>
              <a:t>New Institutional-level option and a new User-level option to allow users to save Research Assistant search history.</a:t>
            </a:r>
          </a:p>
          <a:p>
            <a:pPr marL="1085850" lvl="1" indent="-342900">
              <a:buFont typeface="Arial" panose="020B0604020202020204" pitchFamily="34" charset="0"/>
              <a:buChar char="•"/>
            </a:pPr>
            <a:r>
              <a:rPr lang="en-US" sz="2400" dirty="0">
                <a:latin typeface="+mj-lt"/>
              </a:rPr>
              <a:t>Enabled by default (that is, set to true)</a:t>
            </a:r>
          </a:p>
          <a:p>
            <a:pPr marL="1485900" lvl="2" indent="-342900">
              <a:buFont typeface="Arial" panose="020B0604020202020204" pitchFamily="34" charset="0"/>
              <a:buChar char="•"/>
            </a:pPr>
            <a:r>
              <a:rPr lang="en-US" sz="2000" dirty="0">
                <a:latin typeface="+mj-lt"/>
              </a:rPr>
              <a:t>The new </a:t>
            </a:r>
            <a:r>
              <a:rPr lang="en-US" sz="2000" b="1" dirty="0" err="1">
                <a:latin typeface="+mj-lt"/>
              </a:rPr>
              <a:t>save_users_RA_search_history</a:t>
            </a:r>
            <a:r>
              <a:rPr lang="en-US" sz="2000" dirty="0">
                <a:latin typeface="+mj-lt"/>
              </a:rPr>
              <a:t> parameter controls whether Research Assistant search history can be saved between sessions for signed-in users at the </a:t>
            </a:r>
            <a:r>
              <a:rPr lang="en-US" sz="2000" i="1" dirty="0">
                <a:latin typeface="+mj-lt"/>
              </a:rPr>
              <a:t>institution</a:t>
            </a:r>
            <a:r>
              <a:rPr lang="en-US" sz="2000" dirty="0">
                <a:latin typeface="+mj-lt"/>
              </a:rPr>
              <a:t> level.</a:t>
            </a:r>
          </a:p>
          <a:p>
            <a:pPr marL="1485900" lvl="2" indent="-342900">
              <a:buFont typeface="Arial" panose="020B0604020202020204" pitchFamily="34" charset="0"/>
              <a:buChar char="•"/>
            </a:pPr>
            <a:r>
              <a:rPr lang="en-US" sz="2000" dirty="0">
                <a:latin typeface="+mj-lt"/>
              </a:rPr>
              <a:t>When </a:t>
            </a:r>
            <a:r>
              <a:rPr lang="en-US" sz="2000" b="1" dirty="0" err="1">
                <a:latin typeface="+mj-lt"/>
              </a:rPr>
              <a:t>save_users_RA_search_history</a:t>
            </a:r>
            <a:r>
              <a:rPr lang="en-US" sz="2000" dirty="0">
                <a:latin typeface="+mj-lt"/>
              </a:rPr>
              <a:t> parameter and the new </a:t>
            </a:r>
            <a:r>
              <a:rPr lang="en-US" sz="2000" b="1" dirty="0" err="1">
                <a:latin typeface="+mj-lt"/>
              </a:rPr>
              <a:t>display_user_setting</a:t>
            </a:r>
            <a:r>
              <a:rPr lang="en-US" sz="2000" dirty="0">
                <a:latin typeface="+mj-lt"/>
              </a:rPr>
              <a:t> parameters are both set to </a:t>
            </a:r>
            <a:r>
              <a:rPr lang="en-US" sz="2000" b="1" dirty="0">
                <a:latin typeface="+mj-lt"/>
              </a:rPr>
              <a:t>true</a:t>
            </a:r>
            <a:r>
              <a:rPr lang="en-US" sz="2000" dirty="0">
                <a:latin typeface="+mj-lt"/>
              </a:rPr>
              <a:t>, users can enable/disable the ability to save their Research Assistant search history between sessions in their My Account settings in Primo VE</a:t>
            </a:r>
          </a:p>
          <a:p>
            <a:pPr marL="1485900" lvl="2" indent="-342900">
              <a:buFont typeface="Arial" panose="020B0604020202020204" pitchFamily="34" charset="0"/>
              <a:buChar char="•"/>
            </a:pPr>
            <a:r>
              <a:rPr lang="en-US" sz="2000" dirty="0">
                <a:latin typeface="+mj-lt"/>
              </a:rPr>
              <a:t>If disabled at the institutional or user level, existing RA search history is still displayed, but no new history will be recorded.</a:t>
            </a:r>
          </a:p>
          <a:p>
            <a:pPr marL="1085850" lvl="1" indent="-342900">
              <a:buFont typeface="Arial" panose="020B0604020202020204" pitchFamily="34" charset="0"/>
              <a:buChar char="•"/>
            </a:pPr>
            <a:r>
              <a:rPr lang="en-US" sz="2400" dirty="0">
                <a:latin typeface="+mj-lt"/>
              </a:rPr>
              <a:t>Previously, Research Assistant searches were always saved automatically between sessions.</a:t>
            </a:r>
          </a:p>
          <a:p>
            <a:pPr marL="342900" indent="-342900">
              <a:buFont typeface="Arial" panose="020B0604020202020204" pitchFamily="34" charset="0"/>
              <a:buChar char="•"/>
            </a:pPr>
            <a:endParaRPr lang="en-US" sz="2500" dirty="0"/>
          </a:p>
        </p:txBody>
      </p:sp>
    </p:spTree>
    <p:extLst>
      <p:ext uri="{BB962C8B-B14F-4D97-AF65-F5344CB8AC3E}">
        <p14:creationId xmlns:p14="http://schemas.microsoft.com/office/powerpoint/2010/main" val="423866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ea typeface="ＭＳ Ｐゴシック"/>
              </a:rPr>
              <a:t>Announcements and Reminders</a:t>
            </a:r>
          </a:p>
          <a:p>
            <a:pPr marL="342900" indent="-342900">
              <a:buFont typeface="Arial" panose="020B0604020202020204" pitchFamily="34" charset="0"/>
              <a:buChar char="•"/>
            </a:pPr>
            <a:r>
              <a:rPr lang="en-US" sz="2800" dirty="0">
                <a:latin typeface="+mj-lt"/>
                <a:ea typeface="ＭＳ Ｐゴシック"/>
              </a:rPr>
              <a:t>May Quarterly Release Features</a:t>
            </a:r>
          </a:p>
          <a:p>
            <a:pPr marL="1085850" lvl="1" indent="-342900">
              <a:buFont typeface="Arial" panose="020B0604020202020204" pitchFamily="34" charset="0"/>
              <a:buChar char="•"/>
            </a:pPr>
            <a:r>
              <a:rPr lang="en-US" sz="2500" dirty="0">
                <a:latin typeface="+mj-lt"/>
                <a:ea typeface="ＭＳ Ｐゴシック"/>
              </a:rPr>
              <a:t>Alma</a:t>
            </a:r>
            <a:endParaRPr lang="en-US" sz="2500" dirty="0">
              <a:latin typeface="+mj-lt"/>
              <a:ea typeface="ＭＳ Ｐゴシック"/>
              <a:cs typeface="Arial"/>
            </a:endParaRPr>
          </a:p>
          <a:p>
            <a:pPr marL="1085850" lvl="1" indent="-342900">
              <a:buFont typeface="Arial" panose="020B0604020202020204" pitchFamily="34" charset="0"/>
              <a:buChar char="•"/>
            </a:pPr>
            <a:r>
              <a:rPr lang="en-US" sz="2500" dirty="0">
                <a:latin typeface="+mj-lt"/>
                <a:ea typeface="ＭＳ Ｐゴシック"/>
                <a:cs typeface="Arial"/>
              </a:rPr>
              <a:t>Primo VE</a:t>
            </a:r>
          </a:p>
          <a:p>
            <a:pPr indent="-457200">
              <a:buChar char="•"/>
            </a:pPr>
            <a:r>
              <a:rPr lang="en-US" sz="2800" dirty="0">
                <a:latin typeface="+mj-lt"/>
                <a:ea typeface="ＭＳ Ｐゴシック"/>
                <a:cs typeface="Arial"/>
              </a:rPr>
              <a:t>Q&amp;A</a:t>
            </a:r>
          </a:p>
        </p:txBody>
      </p:sp>
    </p:spTree>
    <p:extLst>
      <p:ext uri="{BB962C8B-B14F-4D97-AF65-F5344CB8AC3E}">
        <p14:creationId xmlns:p14="http://schemas.microsoft.com/office/powerpoint/2010/main" val="379996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6F858-A225-378C-3656-C04FDC982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4D22F-AF33-25CD-1222-1485E413800C}"/>
              </a:ext>
            </a:extLst>
          </p:cNvPr>
          <p:cNvSpPr>
            <a:spLocks noGrp="1"/>
          </p:cNvSpPr>
          <p:nvPr>
            <p:ph type="title"/>
          </p:nvPr>
        </p:nvSpPr>
        <p:spPr>
          <a:xfrm>
            <a:off x="429001" y="757695"/>
            <a:ext cx="11101953" cy="406399"/>
          </a:xfrm>
        </p:spPr>
        <p:txBody>
          <a:bodyPr>
            <a:normAutofit fontScale="90000"/>
          </a:bodyPr>
          <a:lstStyle/>
          <a:p>
            <a:pPr algn="ctr"/>
            <a:r>
              <a:rPr lang="en-US" dirty="0"/>
              <a:t>“A Second Look at Primo VE Research Assistant”</a:t>
            </a:r>
          </a:p>
        </p:txBody>
      </p:sp>
      <p:sp>
        <p:nvSpPr>
          <p:cNvPr id="7" name="Content Placeholder 6">
            <a:extLst>
              <a:ext uri="{FF2B5EF4-FFF2-40B4-BE49-F238E27FC236}">
                <a16:creationId xmlns:a16="http://schemas.microsoft.com/office/drawing/2014/main" id="{2D4ED29D-77C1-84E6-4346-A25E7972C597}"/>
              </a:ext>
            </a:extLst>
          </p:cNvPr>
          <p:cNvSpPr>
            <a:spLocks noGrp="1"/>
          </p:cNvSpPr>
          <p:nvPr>
            <p:ph sz="half" idx="1"/>
          </p:nvPr>
        </p:nvSpPr>
        <p:spPr>
          <a:xfrm>
            <a:off x="480447" y="1610639"/>
            <a:ext cx="11101953" cy="4286466"/>
          </a:xfrm>
        </p:spPr>
        <p:txBody>
          <a:bodyPr/>
          <a:lstStyle/>
          <a:p>
            <a:r>
              <a:rPr lang="en-US" sz="2800" b="1" dirty="0">
                <a:latin typeface="+mj-lt"/>
              </a:rPr>
              <a:t>Tuesday, June 10, 2025 from 11am-noon</a:t>
            </a:r>
          </a:p>
          <a:p>
            <a:r>
              <a:rPr lang="en-US" sz="2800" dirty="0">
                <a:latin typeface="+mj-lt"/>
                <a:hlinkClick r:id="rId3"/>
              </a:rPr>
              <a:t>Register to attend </a:t>
            </a:r>
            <a:r>
              <a:rPr lang="en-US" sz="2800" dirty="0">
                <a:latin typeface="+mj-lt"/>
              </a:rPr>
              <a:t>from the CARLI Calendar.</a:t>
            </a:r>
          </a:p>
          <a:p>
            <a:endParaRPr lang="en-US" sz="2800" dirty="0">
              <a:latin typeface="+mj-lt"/>
            </a:endParaRPr>
          </a:p>
          <a:p>
            <a:r>
              <a:rPr lang="en-US" sz="2800" dirty="0">
                <a:latin typeface="+mj-lt"/>
              </a:rPr>
              <a:t>Join the CARLI Discovery Primo VE Committee to explore how the tool has evolved since its initial September 2024 release, revisit </a:t>
            </a:r>
            <a:r>
              <a:rPr lang="en-US" sz="2800" dirty="0">
                <a:latin typeface="+mj-lt"/>
                <a:hlinkClick r:id="rId4"/>
              </a:rPr>
              <a:t>takeaways from the committee's Primo VE Research Assistant: First Impressions webinar</a:t>
            </a:r>
            <a:r>
              <a:rPr lang="en-US" sz="2800" dirty="0">
                <a:latin typeface="+mj-lt"/>
              </a:rPr>
              <a:t>, and discuss how I-Share libraries are approaching the tool. This webinar will not be recorded to encourage open discussion.</a:t>
            </a:r>
          </a:p>
        </p:txBody>
      </p:sp>
    </p:spTree>
    <p:extLst>
      <p:ext uri="{BB962C8B-B14F-4D97-AF65-F5344CB8AC3E}">
        <p14:creationId xmlns:p14="http://schemas.microsoft.com/office/powerpoint/2010/main" val="407961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 decorative image of a long-haired black cat resting inside a cardboard box.">
            <a:extLst>
              <a:ext uri="{FF2B5EF4-FFF2-40B4-BE49-F238E27FC236}">
                <a16:creationId xmlns:a16="http://schemas.microsoft.com/office/drawing/2014/main" id="{994F0B7B-FF13-F16A-8D90-AB5EF169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29" b="23566"/>
          <a:stretch/>
        </p:blipFill>
        <p:spPr bwMode="auto">
          <a:xfrm>
            <a:off x="0" y="0"/>
            <a:ext cx="12192000" cy="646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506570" y="392806"/>
            <a:ext cx="2957847" cy="2144332"/>
          </a:xfrm>
        </p:spPr>
        <p:txBody>
          <a:bodyPr/>
          <a:lstStyle/>
          <a:p>
            <a:r>
              <a:rPr lang="en-US" dirty="0">
                <a:solidFill>
                  <a:schemeClr val="bg1"/>
                </a:solidFill>
              </a:rPr>
              <a:t>Questions </a:t>
            </a:r>
            <a:br>
              <a:rPr lang="en-US" dirty="0">
                <a:solidFill>
                  <a:schemeClr val="bg1"/>
                </a:solidFill>
              </a:rPr>
            </a:br>
            <a:r>
              <a:rPr lang="en-US" dirty="0">
                <a:solidFill>
                  <a:schemeClr val="bg1"/>
                </a:solidFill>
              </a:rPr>
              <a:t>&amp; Answers</a:t>
            </a:r>
          </a:p>
        </p:txBody>
      </p:sp>
      <p:sp>
        <p:nvSpPr>
          <p:cNvPr id="3" name="TextBox 2">
            <a:extLst>
              <a:ext uri="{FF2B5EF4-FFF2-40B4-BE49-F238E27FC236}">
                <a16:creationId xmlns:a16="http://schemas.microsoft.com/office/drawing/2014/main" id="{80C8D8ED-781F-705B-7DC7-7B15818AEDE5}"/>
              </a:ext>
            </a:extLst>
          </p:cNvPr>
          <p:cNvSpPr txBox="1"/>
          <p:nvPr/>
        </p:nvSpPr>
        <p:spPr>
          <a:xfrm>
            <a:off x="282388" y="6118412"/>
            <a:ext cx="5864106"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This is a decorative image of a long-haired black cat resting inside a cardboard box</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764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Announcements and Reminders (1 of 3)</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423097" y="1084881"/>
            <a:ext cx="11345806" cy="4602997"/>
          </a:xfrm>
          <a:prstGeom prst="rect">
            <a:avLst/>
          </a:prstGeom>
        </p:spPr>
        <p:txBody>
          <a:bodyPr numCol="1"/>
          <a:lstStyle/>
          <a:p>
            <a:pPr marL="342900" indent="-342900">
              <a:spcAft>
                <a:spcPts val="600"/>
              </a:spcAft>
              <a:buFont typeface="Arial" panose="020B0604020202020204" pitchFamily="34" charset="0"/>
              <a:buChar char="•"/>
            </a:pPr>
            <a:r>
              <a:rPr lang="en-US" sz="2800" dirty="0">
                <a:latin typeface="+mj-lt"/>
                <a:ea typeface="+mn-lt"/>
                <a:cs typeface="+mn-lt"/>
              </a:rPr>
              <a:t>Today at 5pm is the deadline to </a:t>
            </a:r>
            <a:r>
              <a:rPr lang="en-US" sz="2800" dirty="0">
                <a:latin typeface="+mj-lt"/>
                <a:ea typeface="+mn-lt"/>
                <a:cs typeface="+mn-lt"/>
                <a:hlinkClick r:id="rId3"/>
              </a:rPr>
              <a:t>volunteer for a CARLI Committee </a:t>
            </a:r>
            <a:r>
              <a:rPr lang="en-US" sz="2800" dirty="0">
                <a:latin typeface="+mj-lt"/>
                <a:ea typeface="+mn-lt"/>
                <a:cs typeface="+mn-lt"/>
              </a:rPr>
              <a:t>to start July 1, 2025!</a:t>
            </a:r>
            <a:endParaRPr lang="en-US" dirty="0">
              <a:latin typeface="+mj-lt"/>
              <a:ea typeface="+mn-lt"/>
              <a:cs typeface="+mn-lt"/>
            </a:endParaRPr>
          </a:p>
          <a:p>
            <a:pPr marL="342900" indent="-342900">
              <a:spcAft>
                <a:spcPts val="600"/>
              </a:spcAft>
              <a:buFont typeface="Arial" panose="020B0604020202020204" pitchFamily="34" charset="0"/>
              <a:buChar char="•"/>
            </a:pPr>
            <a:r>
              <a:rPr lang="en-US" sz="2800" dirty="0">
                <a:latin typeface="+mj-lt"/>
                <a:ea typeface="+mn-lt"/>
                <a:cs typeface="+mn-lt"/>
              </a:rPr>
              <a:t>Sign up for </a:t>
            </a:r>
            <a:r>
              <a:rPr lang="en-US" sz="2800" dirty="0">
                <a:latin typeface="+mj-lt"/>
                <a:ea typeface="+mn-lt"/>
                <a:cs typeface="+mn-lt"/>
                <a:hlinkClick r:id="rId4"/>
              </a:rPr>
              <a:t>CARLI Email Lists </a:t>
            </a:r>
            <a:r>
              <a:rPr lang="en-US" sz="2800" dirty="0">
                <a:latin typeface="+mj-lt"/>
                <a:ea typeface="+mn-lt"/>
                <a:cs typeface="+mn-lt"/>
              </a:rPr>
              <a:t>to get the latest news, discuss topics and issues, and ask questions of your CARLI member library peers.</a:t>
            </a:r>
          </a:p>
          <a:p>
            <a:pPr marL="342900" indent="-342900">
              <a:spcAft>
                <a:spcPts val="600"/>
              </a:spcAft>
              <a:buFont typeface="Arial" panose="020B0604020202020204" pitchFamily="34" charset="0"/>
              <a:buChar char="•"/>
            </a:pPr>
            <a:r>
              <a:rPr lang="en-US" sz="2800" dirty="0">
                <a:latin typeface="+mj-lt"/>
                <a:ea typeface="+mn-lt"/>
                <a:cs typeface="+mn-lt"/>
              </a:rPr>
              <a:t>The Technical Services Committee encourages submissions to the </a:t>
            </a:r>
            <a:r>
              <a:rPr lang="en-US" sz="2800" dirty="0">
                <a:latin typeface="+mj-lt"/>
                <a:ea typeface="+mn-lt"/>
                <a:cs typeface="+mn-lt"/>
                <a:hlinkClick r:id="rId5"/>
              </a:rPr>
              <a:t>Shared Documentation Depository</a:t>
            </a:r>
            <a:r>
              <a:rPr lang="en-US" sz="2800" dirty="0">
                <a:latin typeface="+mj-lt"/>
                <a:ea typeface="+mn-lt"/>
                <a:cs typeface="+mn-lt"/>
              </a:rPr>
              <a:t>, a vital resource for the I-Share community, providing accessible and collaborative documentation to support library operations and services.</a:t>
            </a:r>
          </a:p>
          <a:p>
            <a:pPr marL="342900" indent="-342900">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417473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54996-06F5-6A1F-1211-4173DB086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01970-CF87-C48B-4F2D-BBFEB71F9C23}"/>
              </a:ext>
            </a:extLst>
          </p:cNvPr>
          <p:cNvSpPr>
            <a:spLocks noGrp="1"/>
          </p:cNvSpPr>
          <p:nvPr>
            <p:ph type="title"/>
          </p:nvPr>
        </p:nvSpPr>
        <p:spPr>
          <a:xfrm>
            <a:off x="218114" y="-94785"/>
            <a:ext cx="9765901" cy="602796"/>
          </a:xfrm>
        </p:spPr>
        <p:txBody>
          <a:bodyPr/>
          <a:lstStyle/>
          <a:p>
            <a:r>
              <a:rPr lang="en-US" dirty="0">
                <a:ea typeface="ＭＳ Ｐゴシック"/>
              </a:rPr>
              <a:t>Announcements and Reminders (2 of 3)</a:t>
            </a:r>
            <a:endParaRPr lang="en-US" dirty="0"/>
          </a:p>
        </p:txBody>
      </p:sp>
      <p:sp>
        <p:nvSpPr>
          <p:cNvPr id="4" name="Content Placeholder 2">
            <a:extLst>
              <a:ext uri="{FF2B5EF4-FFF2-40B4-BE49-F238E27FC236}">
                <a16:creationId xmlns:a16="http://schemas.microsoft.com/office/drawing/2014/main" id="{863089B4-EE03-2D6E-A6EC-84825B447EA8}"/>
              </a:ext>
            </a:extLst>
          </p:cNvPr>
          <p:cNvSpPr>
            <a:spLocks noGrp="1"/>
          </p:cNvSpPr>
          <p:nvPr>
            <p:ph sz="quarter" idx="10"/>
          </p:nvPr>
        </p:nvSpPr>
        <p:spPr>
          <a:xfrm>
            <a:off x="423097" y="697425"/>
            <a:ext cx="11345806" cy="5377912"/>
          </a:xfrm>
          <a:prstGeom prst="rect">
            <a:avLst/>
          </a:prstGeom>
        </p:spPr>
        <p:txBody>
          <a:bodyPr numCol="1"/>
          <a:lstStyle/>
          <a:p>
            <a:pPr marL="342900" indent="-342900">
              <a:spcAft>
                <a:spcPts val="600"/>
              </a:spcAft>
              <a:buFont typeface="Arial" panose="020B0604020202020204" pitchFamily="34" charset="0"/>
              <a:buChar char="•"/>
            </a:pPr>
            <a:r>
              <a:rPr lang="en-US" sz="2800" dirty="0">
                <a:latin typeface="+mj-lt"/>
                <a:ea typeface="+mn-lt"/>
                <a:cs typeface="+mn-lt"/>
              </a:rPr>
              <a:t>Upcoming CARLI Events are listed on the </a:t>
            </a:r>
            <a:r>
              <a:rPr lang="en-US" sz="2800" dirty="0">
                <a:latin typeface="+mj-lt"/>
                <a:ea typeface="+mn-lt"/>
                <a:cs typeface="+mn-lt"/>
                <a:hlinkClick r:id="rId3"/>
              </a:rPr>
              <a:t>CARLI Calendar</a:t>
            </a:r>
            <a:r>
              <a:rPr lang="en-US" sz="2800" dirty="0">
                <a:latin typeface="+mj-lt"/>
                <a:ea typeface="+mn-lt"/>
                <a:cs typeface="+mn-lt"/>
              </a:rPr>
              <a:t> including:</a:t>
            </a:r>
          </a:p>
          <a:p>
            <a:pPr marL="1085850" lvl="1" indent="-342900">
              <a:spcAft>
                <a:spcPts val="600"/>
              </a:spcAft>
              <a:buFont typeface="Arial" panose="020B0604020202020204" pitchFamily="34" charset="0"/>
              <a:buChar char="•"/>
            </a:pPr>
            <a:r>
              <a:rPr lang="en-US" sz="2500" dirty="0">
                <a:latin typeface="+mj-lt"/>
                <a:ea typeface="+mn-lt"/>
                <a:cs typeface="+mn-lt"/>
              </a:rPr>
              <a:t>May 14-15 – Building Digital Archives with Minimal Staffing webinars</a:t>
            </a:r>
          </a:p>
          <a:p>
            <a:pPr marL="1085850" lvl="1" indent="-342900">
              <a:spcAft>
                <a:spcPts val="600"/>
              </a:spcAft>
              <a:buFont typeface="Arial" panose="020B0604020202020204" pitchFamily="34" charset="0"/>
              <a:buChar char="•"/>
            </a:pPr>
            <a:r>
              <a:rPr lang="en-US" sz="2500" dirty="0">
                <a:latin typeface="+mj-lt"/>
                <a:ea typeface="+mn-lt"/>
                <a:cs typeface="+mn-lt"/>
              </a:rPr>
              <a:t>May 21 – CARLI Instruction Committee Annual Showcase webinar</a:t>
            </a:r>
          </a:p>
          <a:p>
            <a:pPr marL="1085850" lvl="1" indent="-342900">
              <a:spcAft>
                <a:spcPts val="600"/>
              </a:spcAft>
              <a:buFont typeface="Arial" panose="020B0604020202020204" pitchFamily="34" charset="0"/>
              <a:buChar char="•"/>
            </a:pPr>
            <a:r>
              <a:rPr lang="en-US" sz="2500" dirty="0">
                <a:latin typeface="+mj-lt"/>
                <a:ea typeface="+mn-lt"/>
                <a:cs typeface="+mn-lt"/>
              </a:rPr>
              <a:t>May 30 – </a:t>
            </a:r>
            <a:r>
              <a:rPr lang="en-US" sz="2400" dirty="0">
                <a:latin typeface="+mj-lt"/>
              </a:rPr>
              <a:t>CARLI Resource Sharing Committee In-Person Discussion, Harper College (WRH) and College of DuPage (COD)</a:t>
            </a:r>
          </a:p>
          <a:p>
            <a:pPr marL="1085850" lvl="1" indent="-342900">
              <a:spcAft>
                <a:spcPts val="600"/>
              </a:spcAft>
              <a:buFont typeface="Arial" panose="020B0604020202020204" pitchFamily="34" charset="0"/>
              <a:buChar char="•"/>
            </a:pPr>
            <a:r>
              <a:rPr lang="en-US" sz="2400" dirty="0">
                <a:latin typeface="+mj-lt"/>
              </a:rPr>
              <a:t>June 6 – Behind the Scenes: an Introduction to Archive Processing in-person workshop</a:t>
            </a:r>
          </a:p>
          <a:p>
            <a:pPr marL="1085850" lvl="1" indent="-342900">
              <a:spcAft>
                <a:spcPts val="600"/>
              </a:spcAft>
              <a:buFont typeface="Arial" panose="020B0604020202020204" pitchFamily="34" charset="0"/>
              <a:buChar char="•"/>
            </a:pPr>
            <a:r>
              <a:rPr lang="en-US" sz="2400" dirty="0">
                <a:latin typeface="+mj-lt"/>
              </a:rPr>
              <a:t>Several Professional Development Alliance (PDA) events on various topics every month</a:t>
            </a:r>
          </a:p>
          <a:p>
            <a:pPr marL="342900" indent="-342900">
              <a:spcAft>
                <a:spcPts val="600"/>
              </a:spcAft>
              <a:buFont typeface="Arial" panose="020B0604020202020204" pitchFamily="34" charset="0"/>
              <a:buChar char="•"/>
            </a:pPr>
            <a:r>
              <a:rPr lang="en-US" sz="2800" dirty="0">
                <a:latin typeface="+mj-lt"/>
                <a:hlinkClick r:id="rId4"/>
              </a:rPr>
              <a:t>CARLI News, April 30, 2025</a:t>
            </a:r>
            <a:r>
              <a:rPr lang="en-US" sz="2800" dirty="0">
                <a:latin typeface="+mj-lt"/>
              </a:rPr>
              <a:t> – CARLI’s monthly newsletter</a:t>
            </a:r>
          </a:p>
          <a:p>
            <a:pPr marL="1085850" lvl="1" indent="-342900">
              <a:buFont typeface="Arial" panose="020B0604020202020204" pitchFamily="34" charset="0"/>
              <a:buChar char="•"/>
            </a:pPr>
            <a:endParaRPr lang="en-US" sz="2500" dirty="0">
              <a:latin typeface="+mj-lt"/>
              <a:ea typeface="+mn-lt"/>
              <a:cs typeface="+mn-lt"/>
            </a:endParaRPr>
          </a:p>
        </p:txBody>
      </p:sp>
    </p:spTree>
    <p:extLst>
      <p:ext uri="{BB962C8B-B14F-4D97-AF65-F5344CB8AC3E}">
        <p14:creationId xmlns:p14="http://schemas.microsoft.com/office/powerpoint/2010/main" val="79769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AD9E-B229-4954-4567-B1318CE28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05A99-D95C-75CD-1963-68CB6A0B48C5}"/>
              </a:ext>
            </a:extLst>
          </p:cNvPr>
          <p:cNvSpPr>
            <a:spLocks noGrp="1"/>
          </p:cNvSpPr>
          <p:nvPr>
            <p:ph type="title"/>
          </p:nvPr>
        </p:nvSpPr>
        <p:spPr>
          <a:xfrm>
            <a:off x="218114" y="-94785"/>
            <a:ext cx="9765901" cy="602796"/>
          </a:xfrm>
        </p:spPr>
        <p:txBody>
          <a:bodyPr/>
          <a:lstStyle/>
          <a:p>
            <a:r>
              <a:rPr lang="en-US" dirty="0">
                <a:ea typeface="ＭＳ Ｐゴシック"/>
              </a:rPr>
              <a:t>Announcements and Reminders (3 of 3)</a:t>
            </a:r>
            <a:endParaRPr lang="en-US" dirty="0"/>
          </a:p>
        </p:txBody>
      </p:sp>
      <p:sp>
        <p:nvSpPr>
          <p:cNvPr id="4" name="Content Placeholder 2">
            <a:extLst>
              <a:ext uri="{FF2B5EF4-FFF2-40B4-BE49-F238E27FC236}">
                <a16:creationId xmlns:a16="http://schemas.microsoft.com/office/drawing/2014/main" id="{31123F3B-650D-72F0-86E7-E2D9968A8D24}"/>
              </a:ext>
            </a:extLst>
          </p:cNvPr>
          <p:cNvSpPr>
            <a:spLocks noGrp="1"/>
          </p:cNvSpPr>
          <p:nvPr>
            <p:ph sz="quarter" idx="10"/>
          </p:nvPr>
        </p:nvSpPr>
        <p:spPr>
          <a:xfrm>
            <a:off x="369116" y="411061"/>
            <a:ext cx="11345806" cy="5956183"/>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CARLI Staff are sharing the updates we feel are most important to the I-Share environment.</a:t>
            </a:r>
          </a:p>
          <a:p>
            <a:pPr marL="342900" indent="-342900">
              <a:buFont typeface="Arial" panose="020B0604020202020204" pitchFamily="34" charset="0"/>
              <a:buChar char="•"/>
            </a:pPr>
            <a:endParaRPr lang="en-US" sz="28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Staff at I-Share libraries can review the full set of release notes available from the Alma and Primo VE Support Pages:</a:t>
            </a:r>
          </a:p>
          <a:p>
            <a:pPr marL="342900" indent="-342900">
              <a:buFont typeface="Arial" panose="020B0604020202020204" pitchFamily="34" charset="0"/>
              <a:buChar char="•"/>
            </a:pPr>
            <a:endParaRPr lang="en-US" sz="2800" dirty="0">
              <a:latin typeface="+mj-lt"/>
              <a:ea typeface="+mn-lt"/>
              <a:cs typeface="+mn-lt"/>
            </a:endParaRPr>
          </a:p>
          <a:p>
            <a:pPr marL="1085850" lvl="1" indent="-342900">
              <a:buFont typeface="Arial" panose="020B0604020202020204" pitchFamily="34" charset="0"/>
              <a:buChar char="•"/>
            </a:pPr>
            <a:r>
              <a:rPr lang="en-US" sz="2800" dirty="0">
                <a:latin typeface="+mj-lt"/>
                <a:ea typeface="+mn-lt"/>
                <a:cs typeface="+mn-lt"/>
                <a:hlinkClick r:id="rId3"/>
              </a:rPr>
              <a:t>Alma Release Notes</a:t>
            </a:r>
            <a:endParaRPr lang="en-US" sz="2800" dirty="0">
              <a:latin typeface="+mj-lt"/>
              <a:ea typeface="+mn-lt"/>
              <a:cs typeface="+mn-lt"/>
            </a:endParaRPr>
          </a:p>
          <a:p>
            <a:pPr marL="1085850" lvl="1" indent="-342900">
              <a:buFont typeface="Arial" panose="020B0604020202020204" pitchFamily="34" charset="0"/>
              <a:buChar char="•"/>
            </a:pPr>
            <a:r>
              <a:rPr lang="en-US" sz="2800" dirty="0">
                <a:latin typeface="+mj-lt"/>
                <a:ea typeface="+mn-lt"/>
                <a:cs typeface="+mn-lt"/>
                <a:hlinkClick r:id="rId4"/>
              </a:rPr>
              <a:t>Primo VE Release Notes</a:t>
            </a:r>
            <a:endParaRPr lang="en-US" sz="2800" dirty="0">
              <a:latin typeface="+mj-lt"/>
              <a:ea typeface="+mn-lt"/>
              <a:cs typeface="+mn-lt"/>
            </a:endParaRPr>
          </a:p>
        </p:txBody>
      </p:sp>
    </p:spTree>
    <p:extLst>
      <p:ext uri="{BB962C8B-B14F-4D97-AF65-F5344CB8AC3E}">
        <p14:creationId xmlns:p14="http://schemas.microsoft.com/office/powerpoint/2010/main" val="106527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EEF0-76E9-4606-9F11-6D387B3500E2}"/>
              </a:ext>
            </a:extLst>
          </p:cNvPr>
          <p:cNvSpPr>
            <a:spLocks noGrp="1"/>
          </p:cNvSpPr>
          <p:nvPr>
            <p:ph type="title"/>
          </p:nvPr>
        </p:nvSpPr>
        <p:spPr/>
        <p:txBody>
          <a:bodyPr/>
          <a:lstStyle/>
          <a:p>
            <a:r>
              <a:rPr lang="en-US" dirty="0"/>
              <a:t>User Interface Updates</a:t>
            </a:r>
          </a:p>
        </p:txBody>
      </p:sp>
      <p:sp>
        <p:nvSpPr>
          <p:cNvPr id="3" name="Content Placeholder 2">
            <a:extLst>
              <a:ext uri="{FF2B5EF4-FFF2-40B4-BE49-F238E27FC236}">
                <a16:creationId xmlns:a16="http://schemas.microsoft.com/office/drawing/2014/main" id="{F7FD2907-E6E8-2449-9F03-1BECA842AF30}"/>
              </a:ext>
            </a:extLst>
          </p:cNvPr>
          <p:cNvSpPr>
            <a:spLocks noGrp="1"/>
          </p:cNvSpPr>
          <p:nvPr>
            <p:ph idx="1"/>
          </p:nvPr>
        </p:nvSpPr>
        <p:spPr>
          <a:xfrm>
            <a:off x="609600" y="1417639"/>
            <a:ext cx="10972800" cy="4708526"/>
          </a:xfrm>
        </p:spPr>
        <p:txBody>
          <a:bodyPr>
            <a:normAutofit lnSpcReduction="10000"/>
          </a:bodyPr>
          <a:lstStyle/>
          <a:p>
            <a:pPr marL="342900" indent="-342900">
              <a:buFont typeface="Arial" panose="020B0604020202020204" pitchFamily="34" charset="0"/>
              <a:buChar char="•"/>
            </a:pPr>
            <a:r>
              <a:rPr lang="en-US" dirty="0">
                <a:latin typeface="+mj-lt"/>
                <a:ea typeface="ＭＳ Ｐゴシック"/>
              </a:rPr>
              <a:t>The new user interface for Manage Patron Services and Return Items will now be the default with no opt-out</a:t>
            </a:r>
          </a:p>
          <a:p>
            <a:pPr marL="342900" indent="-342900">
              <a:buFont typeface="Arial" panose="020B0604020202020204" pitchFamily="34" charset="0"/>
              <a:buChar char="•"/>
            </a:pPr>
            <a:r>
              <a:rPr lang="en-US" dirty="0">
                <a:latin typeface="+mj-lt"/>
              </a:rPr>
              <a:t>There are the following enhancements to the Title Searches page:</a:t>
            </a:r>
          </a:p>
          <a:p>
            <a:pPr lvl="1"/>
            <a:r>
              <a:rPr lang="en-US" dirty="0">
                <a:latin typeface="+mj-lt"/>
              </a:rPr>
              <a:t>You can now save multiple facet combinations and apply them to your searches</a:t>
            </a:r>
          </a:p>
          <a:p>
            <a:pPr lvl="1"/>
            <a:r>
              <a:rPr lang="en-US" dirty="0">
                <a:latin typeface="+mj-lt"/>
                <a:ea typeface="ＭＳ Ｐゴシック"/>
              </a:rPr>
              <a:t>In title and holdings searches catalogers can now view, add, edit, and delete notes directly without opening the Metadata Editor.</a:t>
            </a:r>
            <a:endParaRPr lang="en-US" dirty="0">
              <a:latin typeface="+mj-lt"/>
              <a:ea typeface="ＭＳ Ｐゴシック"/>
              <a:cs typeface="Times New Roman"/>
            </a:endParaRPr>
          </a:p>
          <a:p>
            <a:pPr lvl="1"/>
            <a:r>
              <a:rPr lang="en-US" dirty="0">
                <a:latin typeface="+mj-lt"/>
              </a:rPr>
              <a:t>The new title search UX includes single-click links to additional related entities, such as Related Records, Courses, Licenses, and Reminders</a:t>
            </a:r>
          </a:p>
          <a:p>
            <a:pPr marL="342900" indent="-342900">
              <a:buFont typeface="Arial" panose="020B0604020202020204" pitchFamily="34" charset="0"/>
              <a:buChar char="•"/>
            </a:pPr>
            <a:r>
              <a:rPr lang="en-US" dirty="0">
                <a:latin typeface="+mj-lt"/>
              </a:rPr>
              <a:t>The old Title Search interface will be sunset in August</a:t>
            </a:r>
          </a:p>
          <a:p>
            <a:pPr marL="342900" indent="-342900">
              <a:buFont typeface="Arial" panose="020B0604020202020204" pitchFamily="34" charset="0"/>
              <a:buChar char="•"/>
            </a:pPr>
            <a:r>
              <a:rPr lang="en-US" dirty="0">
                <a:latin typeface="+mj-lt"/>
              </a:rPr>
              <a:t>The text appearance in the record view and sections of the new user interface across Alma was updated. Labels now have bold font, and values appear as regular text rather than bold. </a:t>
            </a:r>
          </a:p>
        </p:txBody>
      </p:sp>
    </p:spTree>
    <p:extLst>
      <p:ext uri="{BB962C8B-B14F-4D97-AF65-F5344CB8AC3E}">
        <p14:creationId xmlns:p14="http://schemas.microsoft.com/office/powerpoint/2010/main" val="148347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2D36-68B5-17A9-8D72-BFDEEF166F8A}"/>
              </a:ext>
            </a:extLst>
          </p:cNvPr>
          <p:cNvSpPr>
            <a:spLocks noGrp="1"/>
          </p:cNvSpPr>
          <p:nvPr>
            <p:ph type="title"/>
          </p:nvPr>
        </p:nvSpPr>
        <p:spPr/>
        <p:txBody>
          <a:bodyPr>
            <a:normAutofit fontScale="90000"/>
          </a:bodyPr>
          <a:lstStyle/>
          <a:p>
            <a:r>
              <a:rPr lang="en-US" b="1" dirty="0"/>
              <a:t>AI Indication for Community Zone Enriched Records</a:t>
            </a:r>
            <a:br>
              <a:rPr lang="en-US" b="1" dirty="0"/>
            </a:br>
            <a:endParaRPr lang="en-US" dirty="0"/>
          </a:p>
        </p:txBody>
      </p:sp>
      <p:sp>
        <p:nvSpPr>
          <p:cNvPr id="3" name="Content Placeholder 2">
            <a:extLst>
              <a:ext uri="{FF2B5EF4-FFF2-40B4-BE49-F238E27FC236}">
                <a16:creationId xmlns:a16="http://schemas.microsoft.com/office/drawing/2014/main" id="{18BA979E-329E-E435-8E6A-247C43725D85}"/>
              </a:ext>
            </a:extLst>
          </p:cNvPr>
          <p:cNvSpPr>
            <a:spLocks noGrp="1"/>
          </p:cNvSpPr>
          <p:nvPr>
            <p:ph sz="half" idx="1"/>
          </p:nvPr>
        </p:nvSpPr>
        <p:spPr>
          <a:xfrm>
            <a:off x="923439" y="4740275"/>
            <a:ext cx="8301990" cy="1436147"/>
          </a:xfrm>
        </p:spPr>
        <p:txBody>
          <a:bodyPr>
            <a:normAutofit fontScale="92500"/>
          </a:bodyPr>
          <a:lstStyle/>
          <a:p>
            <a:pPr marL="0" indent="0">
              <a:buNone/>
            </a:pPr>
            <a:r>
              <a:rPr lang="en-US" dirty="0">
                <a:latin typeface="+mj-lt"/>
                <a:ea typeface="ＭＳ Ｐゴシック"/>
              </a:rPr>
              <a:t>In the new title search user interface, the AI Indication (a square with sparkles) is now displayed for Community Zone records enriched by the Community Zone AI generator.</a:t>
            </a:r>
          </a:p>
        </p:txBody>
      </p:sp>
      <p:pic>
        <p:nvPicPr>
          <p:cNvPr id="9" name="Content Placeholder 8" descr="Screenshot of the new title search user interface with a red arrow pointing to the  AI indication icon, which is a square with sparkles, found underneath a Community Zone record enriched by AI. ">
            <a:extLst>
              <a:ext uri="{FF2B5EF4-FFF2-40B4-BE49-F238E27FC236}">
                <a16:creationId xmlns:a16="http://schemas.microsoft.com/office/drawing/2014/main" id="{008F4E8C-2980-62E9-D901-AD990797A2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6942" y="1301718"/>
            <a:ext cx="8301990" cy="2608645"/>
          </a:xfrm>
          <a:ln>
            <a:solidFill>
              <a:schemeClr val="accent1"/>
            </a:solidFill>
          </a:ln>
        </p:spPr>
      </p:pic>
      <p:pic>
        <p:nvPicPr>
          <p:cNvPr id="1030" name="Picture 6" descr="AI Indication icon">
            <a:extLst>
              <a:ext uri="{FF2B5EF4-FFF2-40B4-BE49-F238E27FC236}">
                <a16:creationId xmlns:a16="http://schemas.microsoft.com/office/drawing/2014/main" id="{0C460688-54DE-63E9-91E9-427EA8BA8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5429" y="4740275"/>
            <a:ext cx="254933" cy="2549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7C7D4C-D425-DC96-EEE1-3075C4E1D726}"/>
              </a:ext>
            </a:extLst>
          </p:cNvPr>
          <p:cNvSpPr txBox="1"/>
          <p:nvPr/>
        </p:nvSpPr>
        <p:spPr>
          <a:xfrm>
            <a:off x="901233" y="3944411"/>
            <a:ext cx="8219907" cy="475189"/>
          </a:xfrm>
          <a:prstGeom prst="rect">
            <a:avLst/>
          </a:prstGeom>
          <a:noFill/>
        </p:spPr>
        <p:txBody>
          <a:bodyPr wrap="square" rtlCol="0">
            <a:spAutoFit/>
          </a:bodyPr>
          <a:lstStyle/>
          <a:p>
            <a:r>
              <a:rPr lang="en-US" sz="1200" dirty="0"/>
              <a:t>New title search user interface with a red arrows pointing to the AI indication icons that identify that this Community Zone record was enriched by AI.  The AI indication icon is a square with sparkles. </a:t>
            </a:r>
          </a:p>
        </p:txBody>
      </p:sp>
    </p:spTree>
    <p:extLst>
      <p:ext uri="{BB962C8B-B14F-4D97-AF65-F5344CB8AC3E}">
        <p14:creationId xmlns:p14="http://schemas.microsoft.com/office/powerpoint/2010/main" val="297865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AA98-4D72-C711-A90F-84B06EE92709}"/>
              </a:ext>
            </a:extLst>
          </p:cNvPr>
          <p:cNvSpPr>
            <a:spLocks noGrp="1"/>
          </p:cNvSpPr>
          <p:nvPr>
            <p:ph type="title"/>
          </p:nvPr>
        </p:nvSpPr>
        <p:spPr>
          <a:xfrm>
            <a:off x="839788" y="457200"/>
            <a:ext cx="3932237" cy="720671"/>
          </a:xfrm>
        </p:spPr>
        <p:txBody>
          <a:bodyPr/>
          <a:lstStyle/>
          <a:p>
            <a:r>
              <a:rPr lang="en-US" dirty="0"/>
              <a:t>Search Queries</a:t>
            </a:r>
          </a:p>
        </p:txBody>
      </p:sp>
      <p:pic>
        <p:nvPicPr>
          <p:cNvPr id="6" name="Content Placeholder 5" descr="After an advance search is performed, the search query keywords are displayed near the top of the screen along with a magnifying glass icon, which can be clicked on to quickly update the query. ">
            <a:extLst>
              <a:ext uri="{FF2B5EF4-FFF2-40B4-BE49-F238E27FC236}">
                <a16:creationId xmlns:a16="http://schemas.microsoft.com/office/drawing/2014/main" id="{EB00845E-7BD7-9D7E-B0CC-5AB6F47245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840" y="1770939"/>
            <a:ext cx="10546085" cy="581704"/>
          </a:xfrm>
          <a:ln>
            <a:solidFill>
              <a:schemeClr val="accent1"/>
            </a:solidFill>
          </a:ln>
        </p:spPr>
      </p:pic>
      <p:sp>
        <p:nvSpPr>
          <p:cNvPr id="4" name="Text Placeholder 3">
            <a:extLst>
              <a:ext uri="{FF2B5EF4-FFF2-40B4-BE49-F238E27FC236}">
                <a16:creationId xmlns:a16="http://schemas.microsoft.com/office/drawing/2014/main" id="{83F19C97-2E7D-A0E6-F5B2-06B72A4CFEBB}"/>
              </a:ext>
            </a:extLst>
          </p:cNvPr>
          <p:cNvSpPr>
            <a:spLocks noGrp="1"/>
          </p:cNvSpPr>
          <p:nvPr>
            <p:ph type="body" sz="half" idx="2"/>
          </p:nvPr>
        </p:nvSpPr>
        <p:spPr>
          <a:xfrm>
            <a:off x="839788" y="3213056"/>
            <a:ext cx="10670222" cy="2655932"/>
          </a:xfrm>
        </p:spPr>
        <p:txBody>
          <a:bodyPr/>
          <a:lstStyle/>
          <a:p>
            <a:r>
              <a:rPr lang="en-US" sz="2800" dirty="0">
                <a:latin typeface="+mj-lt"/>
              </a:rPr>
              <a:t>Ex Libris has introduced a new search query design with an updated interface to improve the visibility and usability of search options across different workflows. The new design includes a refreshed search query display and a magnifying glass icon for quick access to update the query via the Advanced Search.  </a:t>
            </a:r>
          </a:p>
          <a:p>
            <a:endParaRPr lang="en-US" dirty="0"/>
          </a:p>
        </p:txBody>
      </p:sp>
      <p:sp>
        <p:nvSpPr>
          <p:cNvPr id="3" name="TextBox 2">
            <a:extLst>
              <a:ext uri="{FF2B5EF4-FFF2-40B4-BE49-F238E27FC236}">
                <a16:creationId xmlns:a16="http://schemas.microsoft.com/office/drawing/2014/main" id="{F1891EAC-F33B-E45B-6F65-F71056050CF3}"/>
              </a:ext>
            </a:extLst>
          </p:cNvPr>
          <p:cNvSpPr txBox="1"/>
          <p:nvPr/>
        </p:nvSpPr>
        <p:spPr>
          <a:xfrm>
            <a:off x="791839" y="2499360"/>
            <a:ext cx="10546085" cy="461665"/>
          </a:xfrm>
          <a:prstGeom prst="rect">
            <a:avLst/>
          </a:prstGeom>
          <a:noFill/>
        </p:spPr>
        <p:txBody>
          <a:bodyPr wrap="square" rtlCol="0">
            <a:spAutoFit/>
          </a:bodyPr>
          <a:lstStyle/>
          <a:p>
            <a:r>
              <a:rPr lang="en-US" sz="1200" dirty="0"/>
              <a:t>After an advance search is performed, the search query keywords are displayed near the top of the screen along with a magnifying glass icon, which can be clicked on to quickly update the query. </a:t>
            </a:r>
          </a:p>
        </p:txBody>
      </p:sp>
    </p:spTree>
    <p:extLst>
      <p:ext uri="{BB962C8B-B14F-4D97-AF65-F5344CB8AC3E}">
        <p14:creationId xmlns:p14="http://schemas.microsoft.com/office/powerpoint/2010/main" val="3836251491"/>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3D4A0-3BEC-46C0-9E6D-926D6E9A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64AC67-F5B7-49B0-9FD4-6EF5C2EE3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772</TotalTime>
  <Words>4872</Words>
  <Application>Microsoft Office PowerPoint</Application>
  <PresentationFormat>Widescreen</PresentationFormat>
  <Paragraphs>290</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CARLI</vt:lpstr>
      <vt:lpstr>CARLI</vt:lpstr>
      <vt:lpstr>Presentation11</vt:lpstr>
      <vt:lpstr>I-Share Alma Primo VE UPDATE will start shortly</vt:lpstr>
      <vt:lpstr>I-Share quarterly alma primo ve update: MaY 2025 Feature release highlights May 2, 2025</vt:lpstr>
      <vt:lpstr>Today’s Agenda</vt:lpstr>
      <vt:lpstr>Announcements and Reminders (1 of 3)</vt:lpstr>
      <vt:lpstr>Announcements and Reminders (2 of 3)</vt:lpstr>
      <vt:lpstr>Announcements and Reminders (3 of 3)</vt:lpstr>
      <vt:lpstr>User Interface Updates</vt:lpstr>
      <vt:lpstr>AI Indication for Community Zone Enriched Records </vt:lpstr>
      <vt:lpstr>Search Queries</vt:lpstr>
      <vt:lpstr>Physical Holdings Search</vt:lpstr>
      <vt:lpstr>Persistent Sorting Routine for Physical Items List</vt:lpstr>
      <vt:lpstr>NZ Records Can Be Added to Reading List</vt:lpstr>
      <vt:lpstr>Metadata Editor Enhancements</vt:lpstr>
      <vt:lpstr>Enhancement of Availability Information</vt:lpstr>
      <vt:lpstr>NEW ELECTRONIC COLLECTION SETTINGS</vt:lpstr>
      <vt:lpstr>Perpetual Access Titles</vt:lpstr>
      <vt:lpstr>Alma User Record Updates – Removal of Gender field and data</vt:lpstr>
      <vt:lpstr>Alma User Record Updates- User Search </vt:lpstr>
      <vt:lpstr>Alma – Configurable Default Session Time Out</vt:lpstr>
      <vt:lpstr>Alma – Configurable Default Session Time Out, Continued</vt:lpstr>
      <vt:lpstr>Alma – I-Share Requests in the New UI- Reminder</vt:lpstr>
      <vt:lpstr>Alma – I-Share Requests in the New UI- Reminder – SLIDE 2</vt:lpstr>
      <vt:lpstr>Adding Titles from Network Zone to IZ Collections</vt:lpstr>
      <vt:lpstr>New A-Z List available for Database and Journal Searches</vt:lpstr>
      <vt:lpstr>Primo VE Next Discovery Experience (NDE) Background</vt:lpstr>
      <vt:lpstr>Primo VE Next Discovery Experience UI (NDE UI)</vt:lpstr>
      <vt:lpstr>Primo VE Research Assistant Improvements in May</vt:lpstr>
      <vt:lpstr>Primo VE Research Assistant Improvements in May</vt:lpstr>
      <vt:lpstr>Primo VE Research Assistant Improvements in May</vt:lpstr>
      <vt:lpstr>“A Second Look at Primo VE Research Assistant”</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Campbell, Debbie</cp:lastModifiedBy>
  <cp:revision>306</cp:revision>
  <dcterms:created xsi:type="dcterms:W3CDTF">2022-12-14T21:11:38Z</dcterms:created>
  <dcterms:modified xsi:type="dcterms:W3CDTF">2025-05-02T16:36:35Z</dcterms:modified>
</cp:coreProperties>
</file>