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handoutMasterIdLst>
    <p:handoutMasterId r:id="rId39"/>
  </p:handoutMasterIdLst>
  <p:sldIdLst>
    <p:sldId id="256" r:id="rId2"/>
    <p:sldId id="261" r:id="rId3"/>
    <p:sldId id="275" r:id="rId4"/>
    <p:sldId id="257" r:id="rId5"/>
    <p:sldId id="259" r:id="rId6"/>
    <p:sldId id="301" r:id="rId7"/>
    <p:sldId id="303" r:id="rId8"/>
    <p:sldId id="302" r:id="rId9"/>
    <p:sldId id="298" r:id="rId10"/>
    <p:sldId id="271" r:id="rId11"/>
    <p:sldId id="263" r:id="rId12"/>
    <p:sldId id="277" r:id="rId13"/>
    <p:sldId id="274" r:id="rId14"/>
    <p:sldId id="279" r:id="rId15"/>
    <p:sldId id="282" r:id="rId16"/>
    <p:sldId id="283" r:id="rId17"/>
    <p:sldId id="281" r:id="rId18"/>
    <p:sldId id="272" r:id="rId19"/>
    <p:sldId id="280" r:id="rId20"/>
    <p:sldId id="285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4" r:id="rId31"/>
    <p:sldId id="273" r:id="rId32"/>
    <p:sldId id="267" r:id="rId33"/>
    <p:sldId id="269" r:id="rId34"/>
    <p:sldId id="300" r:id="rId35"/>
    <p:sldId id="265" r:id="rId36"/>
    <p:sldId id="260" r:id="rId37"/>
    <p:sldId id="26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0F930-75A7-457E-BB63-BA55DE0F8B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DEAD0-BFF2-459E-AE80-A35137AEA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848" y="983833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Making cents of Usage Statistics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sz="2700" dirty="0"/>
              <a:t>One library’s Methodology for assessing a </a:t>
            </a:r>
            <a:br>
              <a:rPr lang="en-US" sz="2700" dirty="0"/>
            </a:br>
            <a:r>
              <a:rPr lang="en-US" sz="2700" dirty="0"/>
              <a:t>Return on Investment of E-Resources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9-03-15 at 11.1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40" y="3060700"/>
            <a:ext cx="2054972" cy="19278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" y="5262880"/>
            <a:ext cx="476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Dennis Krieb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Director of Institutional Research and Library Services – Lewis &amp; Clark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60620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427584"/>
            <a:ext cx="8940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What is the overarching goal for determining a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Return on Investment (ROI) for e-resources at Lewis &amp; Clark?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800" i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 help determine the value of a public facing e-resource as measured by its use relative to its subscription cost.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Assessing expected costs against actual costs.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Important:  Data doesn’t always tell the entire story. 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747" y="1265976"/>
            <a:ext cx="2028034" cy="188975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967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6336" y="2053453"/>
            <a:ext cx="45493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Academic Universe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APA Style Central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ARTstor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CINAHLPlus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Credo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Ebooks Collection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Education Resource Complete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History Reference Center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Literature Resource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MagillOnLiterature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Nursing Made Incredibly Easy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Opposing Viewpoints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PsycARTICLES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Science in Context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Testing &amp; Education Reference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7315" y="1069768"/>
            <a:ext cx="6656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Public Facing E-resources with an Annual Subscription Cost at Lewis &amp; Clark</a:t>
            </a:r>
          </a:p>
        </p:txBody>
      </p:sp>
      <p:pic>
        <p:nvPicPr>
          <p:cNvPr id="5" name="Picture 4" descr="Screen Shot 2019-03-17 at 9.0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6" y="3003997"/>
            <a:ext cx="1993900" cy="1854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393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56" y="2204720"/>
            <a:ext cx="2090624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Academic Universe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APA Style Central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ARTstor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CINAHLPlus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Credo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Ebooks Collection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Education Resource Complete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History Reference Center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Literature Resource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MagillOnLiterature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Nursing Made Incredibly Easy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Opposing Viewpoints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PsycARTICLES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Science in Context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Testing &amp; Education Reference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7315" y="1069768"/>
            <a:ext cx="665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8000" y="1087120"/>
            <a:ext cx="10850880" cy="7213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Overview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16480" y="3769360"/>
            <a:ext cx="46736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924" y="1868639"/>
            <a:ext cx="401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Academic Universe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APA Style Central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ARTstor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CINAHLPlus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Ebooks Collection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Education Resource Complete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History Reference Center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Literature Resource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MagillOnLiterature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Nursing Made Incredibly Easy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Opposing Viewpoints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PsycARTICLES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Science in Context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Testing &amp; Education Reference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4" name="Picture 13" descr="Screen Shot 2019-03-14 at 4.2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77" y="2949294"/>
            <a:ext cx="1323218" cy="11588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083" y="912640"/>
            <a:ext cx="587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</a:rPr>
              <a:t>Student Facing E-resources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</a:rPr>
              <a:t>Available at Lewis &amp; Clark with a Subscription Cost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95900"/>
              </p:ext>
            </p:extLst>
          </p:nvPr>
        </p:nvGraphicFramePr>
        <p:xfrm>
          <a:off x="6652727" y="1186196"/>
          <a:ext cx="536510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4742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340360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  <a:p>
                      <a:endParaRPr lang="en-US" b="0" dirty="0"/>
                    </a:p>
                    <a:p>
                      <a:r>
                        <a:rPr lang="en-US" b="0" dirty="0"/>
                        <a:t>All</a:t>
                      </a:r>
                      <a:r>
                        <a:rPr lang="en-US" b="0" baseline="0" dirty="0"/>
                        <a:t> 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Academic</a:t>
                      </a:r>
                      <a:r>
                        <a:rPr lang="en-US" b="0" baseline="0" dirty="0"/>
                        <a:t> Universe</a:t>
                      </a:r>
                    </a:p>
                    <a:p>
                      <a:r>
                        <a:rPr lang="en-US" b="0" baseline="0" dirty="0"/>
                        <a:t>APA Style Central</a:t>
                      </a:r>
                    </a:p>
                    <a:p>
                      <a:r>
                        <a:rPr lang="en-US" b="0" baseline="0" dirty="0"/>
                        <a:t>Credo</a:t>
                      </a:r>
                    </a:p>
                    <a:p>
                      <a:r>
                        <a:rPr lang="en-US" b="0" baseline="0" dirty="0"/>
                        <a:t>Ebooks Collection</a:t>
                      </a:r>
                    </a:p>
                    <a:p>
                      <a:r>
                        <a:rPr lang="en-US" b="0" baseline="0" dirty="0"/>
                        <a:t>Opposing Viewpoints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34181"/>
              </p:ext>
            </p:extLst>
          </p:nvPr>
        </p:nvGraphicFramePr>
        <p:xfrm>
          <a:off x="6652727" y="2750313"/>
          <a:ext cx="536510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2734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Art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ARTstor</a:t>
                      </a:r>
                      <a:endParaRPr lang="en-US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64374"/>
              </p:ext>
            </p:extLst>
          </p:nvPr>
        </p:nvGraphicFramePr>
        <p:xfrm>
          <a:off x="6652727" y="3222230"/>
          <a:ext cx="536510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2065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303037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Education</a:t>
                      </a:r>
                      <a:r>
                        <a:rPr lang="en-US" b="0" baseline="0" dirty="0"/>
                        <a:t> 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Education</a:t>
                      </a:r>
                      <a:r>
                        <a:rPr lang="en-US" b="0" baseline="0" dirty="0"/>
                        <a:t> Resource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3509"/>
              </p:ext>
            </p:extLst>
          </p:nvPr>
        </p:nvGraphicFramePr>
        <p:xfrm>
          <a:off x="6652727" y="3694147"/>
          <a:ext cx="5365102" cy="7192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0057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275045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719233">
                <a:tc>
                  <a:txBody>
                    <a:bodyPr/>
                    <a:lstStyle/>
                    <a:p>
                      <a:r>
                        <a:rPr lang="en-US" b="0" dirty="0"/>
                        <a:t>English</a:t>
                      </a:r>
                      <a:r>
                        <a:rPr lang="en-US" b="0" baseline="0" dirty="0"/>
                        <a:t>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Literature Resource Center</a:t>
                      </a:r>
                    </a:p>
                    <a:p>
                      <a:r>
                        <a:rPr lang="en-US" b="0" baseline="0" dirty="0"/>
                        <a:t>MagillOnLiterature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73396"/>
              </p:ext>
            </p:extLst>
          </p:nvPr>
        </p:nvGraphicFramePr>
        <p:xfrm>
          <a:off x="6652727" y="4514457"/>
          <a:ext cx="536510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0726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284376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History</a:t>
                      </a:r>
                      <a:r>
                        <a:rPr lang="en-US" b="0" baseline="0" dirty="0"/>
                        <a:t> 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History Reference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7677"/>
              </p:ext>
            </p:extLst>
          </p:nvPr>
        </p:nvGraphicFramePr>
        <p:xfrm>
          <a:off x="6652727" y="4960095"/>
          <a:ext cx="5365102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0726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284376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  <a:p>
                      <a:r>
                        <a:rPr lang="en-US" b="0" dirty="0"/>
                        <a:t>Nursing</a:t>
                      </a:r>
                      <a:r>
                        <a:rPr lang="en-US" b="0" baseline="0" dirty="0"/>
                        <a:t> 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CINAHL Plus</a:t>
                      </a:r>
                    </a:p>
                    <a:p>
                      <a:r>
                        <a:rPr lang="en-US" b="0" baseline="0" dirty="0"/>
                        <a:t>Nursing Made Incredibly Easy</a:t>
                      </a:r>
                    </a:p>
                    <a:p>
                      <a:r>
                        <a:rPr lang="en-US" b="0" baseline="0" dirty="0"/>
                        <a:t>Testing &amp; Education Ref.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40944"/>
              </p:ext>
            </p:extLst>
          </p:nvPr>
        </p:nvGraphicFramePr>
        <p:xfrm>
          <a:off x="6652727" y="6346412"/>
          <a:ext cx="536510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0726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284376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baseline="0" dirty="0"/>
                        <a:t>Science 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Science in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82365"/>
              </p:ext>
            </p:extLst>
          </p:nvPr>
        </p:nvGraphicFramePr>
        <p:xfrm>
          <a:off x="6652727" y="5925033"/>
          <a:ext cx="536510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0726">
                  <a:extLst>
                    <a:ext uri="{9D8B030D-6E8A-4147-A177-3AD203B41FA5}">
                      <a16:colId xmlns:a16="http://schemas.microsoft.com/office/drawing/2014/main" val="1106374985"/>
                    </a:ext>
                  </a:extLst>
                </a:gridCol>
                <a:gridCol w="3284376">
                  <a:extLst>
                    <a:ext uri="{9D8B030D-6E8A-4147-A177-3AD203B41FA5}">
                      <a16:colId xmlns:a16="http://schemas.microsoft.com/office/drawing/2014/main" val="217143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baseline="0" dirty="0"/>
                        <a:t>Psychology 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PsycARTICLES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1331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98393" y="4137641"/>
            <a:ext cx="1775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Crosswalk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e-resources to student cohorts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37415" y="3402540"/>
            <a:ext cx="509551" cy="19599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828022" y="3429499"/>
            <a:ext cx="509551" cy="19599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9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56" y="2204720"/>
            <a:ext cx="2090624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Academic Universe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APA Style Central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ARTstor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CINAHLPlus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Credo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Ebooks Collection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Education Resource Complete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History Reference Center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Literature Resource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MagillOnLiterature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Nursing Made Incredibly Easy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Opposing Viewpoints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PsycARTICLES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Science in Context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Testing &amp; Education Reference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7315" y="1069768"/>
            <a:ext cx="665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8000" y="1087120"/>
            <a:ext cx="10850880" cy="7213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Overview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25040" y="3769360"/>
            <a:ext cx="46736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reen Shot 2019-03-15 at 10.0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09" y="2153920"/>
            <a:ext cx="3437812" cy="354584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278880" y="3738880"/>
            <a:ext cx="46736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9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280" y="1747520"/>
            <a:ext cx="367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</a:rPr>
              <a:t>Expected Cost Formula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6480" y="3210560"/>
            <a:ext cx="4795520" cy="71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37360" y="3352800"/>
            <a:ext cx="3515360" cy="477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# of students in cohort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00" y="5984240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 Search as defined by COUNTER Code of 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8880" y="307848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89040" y="332232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28560" y="2865120"/>
            <a:ext cx="2865120" cy="7620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Expected cost </a:t>
            </a:r>
          </a:p>
          <a:p>
            <a:pPr algn="ctr"/>
            <a:r>
              <a:rPr lang="en-US" sz="2400" dirty="0"/>
              <a:t>per search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672080"/>
            <a:ext cx="3515360" cy="477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Annual subscription cost</a:t>
            </a:r>
          </a:p>
        </p:txBody>
      </p:sp>
    </p:spTree>
    <p:extLst>
      <p:ext uri="{BB962C8B-B14F-4D97-AF65-F5344CB8AC3E}">
        <p14:creationId xmlns:p14="http://schemas.microsoft.com/office/powerpoint/2010/main" val="242301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672080"/>
            <a:ext cx="3515360" cy="477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$5000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6480" y="3210560"/>
            <a:ext cx="4795520" cy="71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96720" y="3373120"/>
            <a:ext cx="3515360" cy="477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1000 students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00" y="5984240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 Search as defined by COUNTER Code of 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8880" y="307848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89040" y="332232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28560" y="2865120"/>
            <a:ext cx="2865120" cy="7620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$5 – Expected cost per 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0914" y="2197854"/>
            <a:ext cx="96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Example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3280" y="1747520"/>
            <a:ext cx="367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</a:rPr>
              <a:t>Expected Cost Formula</a:t>
            </a:r>
          </a:p>
        </p:txBody>
      </p:sp>
    </p:spTree>
    <p:extLst>
      <p:ext uri="{BB962C8B-B14F-4D97-AF65-F5344CB8AC3E}">
        <p14:creationId xmlns:p14="http://schemas.microsoft.com/office/powerpoint/2010/main" val="143204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56" y="2204720"/>
            <a:ext cx="2090624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Academic Universe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APA Style Central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ARTstor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CINAHLPlus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Credo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Ebooks Collection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Education Resource Complete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History Reference Center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Literature Resource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MagillOnLiterature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Nursing Made Incredibly Easy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Opposing Viewpoints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PsycARTICLES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Science in Context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Testing &amp; Education Reference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7315" y="1069768"/>
            <a:ext cx="665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8000" y="1087120"/>
            <a:ext cx="10850880" cy="7213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Process Overview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25040" y="3769360"/>
            <a:ext cx="46736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reen Shot 2019-03-15 at 10.0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09" y="2153920"/>
            <a:ext cx="3437812" cy="354584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278880" y="3738880"/>
            <a:ext cx="46736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97040" y="3017520"/>
            <a:ext cx="2519680" cy="58928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Expected cost </a:t>
            </a:r>
          </a:p>
          <a:p>
            <a:pPr algn="ctr"/>
            <a:r>
              <a:rPr lang="en-US" dirty="0"/>
              <a:t>per search</a:t>
            </a:r>
          </a:p>
        </p:txBody>
      </p:sp>
    </p:spTree>
    <p:extLst>
      <p:ext uri="{BB962C8B-B14F-4D97-AF65-F5344CB8AC3E}">
        <p14:creationId xmlns:p14="http://schemas.microsoft.com/office/powerpoint/2010/main" val="174490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640" y="1778000"/>
            <a:ext cx="351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</a:rPr>
              <a:t>Actual Cost Formula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2672080"/>
            <a:ext cx="3515360" cy="477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Annual subscription cost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6480" y="3210560"/>
            <a:ext cx="4795520" cy="71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96720" y="3373120"/>
            <a:ext cx="3515360" cy="477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Total searches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00" y="5984240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 Search as defined by COUNTER Code of 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8880" y="307848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89040" y="332232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28560" y="2865120"/>
            <a:ext cx="3241040" cy="7620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Actual cost per search</a:t>
            </a:r>
          </a:p>
        </p:txBody>
      </p:sp>
    </p:spTree>
    <p:extLst>
      <p:ext uri="{BB962C8B-B14F-4D97-AF65-F5344CB8AC3E}">
        <p14:creationId xmlns:p14="http://schemas.microsoft.com/office/powerpoint/2010/main" val="145117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5520" y="1747520"/>
            <a:ext cx="451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</a:rPr>
              <a:t>Actual Cost Formula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2672080"/>
            <a:ext cx="3515360" cy="477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$5000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6480" y="3210560"/>
            <a:ext cx="4795520" cy="71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96720" y="3373120"/>
            <a:ext cx="3515360" cy="477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00" y="5984240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 Search as defined by COUNTER Code of 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8880" y="307848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89040" y="3322320"/>
            <a:ext cx="782320" cy="812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28560" y="2865120"/>
            <a:ext cx="2865120" cy="7620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$10 – Actual cost </a:t>
            </a:r>
          </a:p>
          <a:p>
            <a:pPr algn="ctr"/>
            <a:r>
              <a:rPr lang="en-US" sz="2400" dirty="0"/>
              <a:t>per 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0914" y="2197854"/>
            <a:ext cx="96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2264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50" y="153296"/>
            <a:ext cx="11321282" cy="1645920"/>
          </a:xfrm>
        </p:spPr>
        <p:txBody>
          <a:bodyPr>
            <a:normAutofit/>
          </a:bodyPr>
          <a:lstStyle/>
          <a:p>
            <a:r>
              <a:rPr lang="en-US" sz="2000" dirty="0"/>
              <a:t>Making cents of Usage Statistics: </a:t>
            </a:r>
            <a:br>
              <a:rPr lang="en-US" sz="2000" dirty="0"/>
            </a:br>
            <a:r>
              <a:rPr lang="en-US" sz="1800" dirty="0"/>
              <a:t>One library’s Methodology for assessing a </a:t>
            </a:r>
            <a:br>
              <a:rPr lang="en-US" sz="1800" dirty="0"/>
            </a:br>
            <a:r>
              <a:rPr lang="en-US" sz="1800" dirty="0"/>
              <a:t>Return on Investment of E-Resources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489" y="1905899"/>
            <a:ext cx="59060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About Lewis &amp; Clark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 apples to data apples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are we assessing?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Designing a methodology for assessment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Assessment findings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Assumptions and limitations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peek into the future?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Screen Shot 2019-03-15 at 11.1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2512060"/>
            <a:ext cx="2054972" cy="19278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9958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Designing a methodology </a:t>
            </a:r>
            <a:br>
              <a:rPr lang="en-US" sz="2400" dirty="0"/>
            </a:br>
            <a:r>
              <a:rPr lang="en-US" sz="2400" dirty="0"/>
              <a:t>for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56" y="2204720"/>
            <a:ext cx="2090624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Academic Universe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APA Style Central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ARTstor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CINAHLPlus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Credo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Ebooks Collection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Education Resource Complete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History Reference Center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Literature Resource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MagillOnLiterature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Nursing Made Incredibly Easy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Opposing Viewpoints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PsycARTICLES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Science in Context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Testing &amp; Education Reference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7315" y="1069768"/>
            <a:ext cx="665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8000" y="1087120"/>
            <a:ext cx="10850880" cy="72136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Overview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25040" y="3769360"/>
            <a:ext cx="46736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reen Shot 2019-03-15 at 10.0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09" y="2153920"/>
            <a:ext cx="3605270" cy="371856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360160" y="3708400"/>
            <a:ext cx="386080" cy="19304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65360" y="3495040"/>
            <a:ext cx="1757680" cy="58928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 cost </a:t>
            </a:r>
          </a:p>
          <a:p>
            <a:pPr algn="ctr"/>
            <a:r>
              <a:rPr lang="en-US" dirty="0"/>
              <a:t>per search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27520" y="3566160"/>
            <a:ext cx="1798320" cy="58928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Expected cost </a:t>
            </a:r>
          </a:p>
          <a:p>
            <a:pPr algn="ctr"/>
            <a:r>
              <a:rPr lang="en-US" dirty="0"/>
              <a:t>per search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869680" y="3129280"/>
            <a:ext cx="629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8920480" y="3545840"/>
            <a:ext cx="629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4560" y="4531360"/>
            <a:ext cx="16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Lower Value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3120" y="2773680"/>
            <a:ext cx="16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Higher Value</a:t>
            </a:r>
          </a:p>
        </p:txBody>
      </p:sp>
    </p:spTree>
    <p:extLst>
      <p:ext uri="{BB962C8B-B14F-4D97-AF65-F5344CB8AC3E}">
        <p14:creationId xmlns:p14="http://schemas.microsoft.com/office/powerpoint/2010/main" val="43144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13309"/>
              </p:ext>
            </p:extLst>
          </p:nvPr>
        </p:nvGraphicFramePr>
        <p:xfrm>
          <a:off x="822960" y="1522306"/>
          <a:ext cx="10485120" cy="4968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L&amp;C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</a:t>
                      </a:r>
                      <a:r>
                        <a:rPr lang="en-US" baseline="0" dirty="0"/>
                        <a:t> Cost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algn="ctr"/>
                      <a:r>
                        <a:rPr lang="en-US" baseline="0" dirty="0"/>
                        <a:t>Actual Cost ÷ 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(EC)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Academic Universe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-16.10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APA Style</a:t>
                      </a:r>
                      <a:r>
                        <a:rPr lang="en-US" sz="2000" baseline="0" dirty="0"/>
                        <a:t> Central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XX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-3.44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Credo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XX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.96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Ebooks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XX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- 8.12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Opposing Viewpoints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XX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all L&amp;C Students</a:t>
            </a:r>
          </a:p>
        </p:txBody>
      </p:sp>
    </p:spTree>
    <p:extLst>
      <p:ext uri="{BB962C8B-B14F-4D97-AF65-F5344CB8AC3E}">
        <p14:creationId xmlns:p14="http://schemas.microsoft.com/office/powerpoint/2010/main" val="237063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9595"/>
              </p:ext>
            </p:extLst>
          </p:nvPr>
        </p:nvGraphicFramePr>
        <p:xfrm>
          <a:off x="822960" y="1522306"/>
          <a:ext cx="10485120" cy="1889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L&amp;C Art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Cost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Actual Cost ÷ N</a:t>
                      </a:r>
                    </a:p>
                    <a:p>
                      <a:pPr algn="ctr"/>
                      <a:r>
                        <a:rPr lang="en-US" baseline="0" dirty="0"/>
                        <a:t>(EC)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ARTstor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L&amp;C Art Students</a:t>
            </a:r>
          </a:p>
        </p:txBody>
      </p:sp>
    </p:spTree>
    <p:extLst>
      <p:ext uri="{BB962C8B-B14F-4D97-AF65-F5344CB8AC3E}">
        <p14:creationId xmlns:p14="http://schemas.microsoft.com/office/powerpoint/2010/main" val="293856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24841"/>
              </p:ext>
            </p:extLst>
          </p:nvPr>
        </p:nvGraphicFramePr>
        <p:xfrm>
          <a:off x="822960" y="1522306"/>
          <a:ext cx="10485120" cy="2194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L&amp;C Education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Cost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Actual Cost ÷ N</a:t>
                      </a:r>
                    </a:p>
                    <a:p>
                      <a:pPr algn="ctr"/>
                      <a:r>
                        <a:rPr lang="en-US" baseline="0" dirty="0"/>
                        <a:t>(EC)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Education Resource</a:t>
                      </a:r>
                      <a:r>
                        <a:rPr lang="en-US" sz="2000" baseline="0" dirty="0"/>
                        <a:t> Complete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L&amp;C Education Students</a:t>
            </a:r>
          </a:p>
        </p:txBody>
      </p:sp>
    </p:spTree>
    <p:extLst>
      <p:ext uri="{BB962C8B-B14F-4D97-AF65-F5344CB8AC3E}">
        <p14:creationId xmlns:p14="http://schemas.microsoft.com/office/powerpoint/2010/main" val="181924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400691"/>
              </p:ext>
            </p:extLst>
          </p:nvPr>
        </p:nvGraphicFramePr>
        <p:xfrm>
          <a:off x="822960" y="1522306"/>
          <a:ext cx="10485120" cy="2895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L&amp;C English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Cost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Actual Cost ÷ N</a:t>
                      </a:r>
                    </a:p>
                    <a:p>
                      <a:pPr algn="ctr"/>
                      <a:r>
                        <a:rPr lang="en-US" baseline="0" dirty="0"/>
                        <a:t>(EC)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Literature</a:t>
                      </a:r>
                      <a:r>
                        <a:rPr lang="en-US" sz="2000" baseline="0" dirty="0"/>
                        <a:t> Resource 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2.19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MagillOnLiterature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1.06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3.86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- 2.80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L&amp;C English Students</a:t>
            </a:r>
          </a:p>
        </p:txBody>
      </p:sp>
    </p:spTree>
    <p:extLst>
      <p:ext uri="{BB962C8B-B14F-4D97-AF65-F5344CB8AC3E}">
        <p14:creationId xmlns:p14="http://schemas.microsoft.com/office/powerpoint/2010/main" val="284048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26907"/>
              </p:ext>
            </p:extLst>
          </p:nvPr>
        </p:nvGraphicFramePr>
        <p:xfrm>
          <a:off x="822960" y="1522306"/>
          <a:ext cx="10485120" cy="2194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L&amp;C History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Cost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Actual Cost ÷ N</a:t>
                      </a:r>
                    </a:p>
                    <a:p>
                      <a:pPr algn="ctr"/>
                      <a:r>
                        <a:rPr lang="en-US" baseline="0" dirty="0"/>
                        <a:t>(EC)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History Reference</a:t>
                      </a:r>
                      <a:r>
                        <a:rPr lang="en-US" sz="2000" baseline="0" dirty="0"/>
                        <a:t> 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1.48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L&amp;C History Students</a:t>
            </a:r>
          </a:p>
        </p:txBody>
      </p:sp>
    </p:spTree>
    <p:extLst>
      <p:ext uri="{BB962C8B-B14F-4D97-AF65-F5344CB8AC3E}">
        <p14:creationId xmlns:p14="http://schemas.microsoft.com/office/powerpoint/2010/main" val="2382191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25182"/>
              </p:ext>
            </p:extLst>
          </p:nvPr>
        </p:nvGraphicFramePr>
        <p:xfrm>
          <a:off x="822960" y="1522306"/>
          <a:ext cx="10485120" cy="3291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L&amp;C Nursing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Cost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Actual Cost ÷ N</a:t>
                      </a:r>
                    </a:p>
                    <a:p>
                      <a:pPr algn="ctr"/>
                      <a:r>
                        <a:rPr lang="en-US" baseline="0" dirty="0"/>
                        <a:t>(EC)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CINAHL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24.62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23.84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Nursing Made Incredibly</a:t>
                      </a:r>
                      <a:r>
                        <a:rPr lang="en-US" sz="2000" baseline="0" dirty="0"/>
                        <a:t> Easy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Testing and Education Reference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6.18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42.03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-35.85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L&amp;C Nursing Students</a:t>
            </a:r>
          </a:p>
        </p:txBody>
      </p:sp>
    </p:spTree>
    <p:extLst>
      <p:ext uri="{BB962C8B-B14F-4D97-AF65-F5344CB8AC3E}">
        <p14:creationId xmlns:p14="http://schemas.microsoft.com/office/powerpoint/2010/main" val="1342201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66331"/>
              </p:ext>
            </p:extLst>
          </p:nvPr>
        </p:nvGraphicFramePr>
        <p:xfrm>
          <a:off x="822960" y="1522306"/>
          <a:ext cx="10485120" cy="1889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L&amp;C</a:t>
                      </a:r>
                    </a:p>
                    <a:p>
                      <a:pPr algn="ctr"/>
                      <a:r>
                        <a:rPr lang="en-US" dirty="0"/>
                        <a:t>Psychology 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Cost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Actual Cost ÷ N</a:t>
                      </a:r>
                    </a:p>
                    <a:p>
                      <a:pPr algn="ctr"/>
                      <a:r>
                        <a:rPr lang="en-US" baseline="0" dirty="0"/>
                        <a:t>(EC)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PsycARTICLES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2.63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L&amp;C Psychology Students</a:t>
            </a:r>
          </a:p>
        </p:txBody>
      </p:sp>
    </p:spTree>
    <p:extLst>
      <p:ext uri="{BB962C8B-B14F-4D97-AF65-F5344CB8AC3E}">
        <p14:creationId xmlns:p14="http://schemas.microsoft.com/office/powerpoint/2010/main" val="113813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1442"/>
              </p:ext>
            </p:extLst>
          </p:nvPr>
        </p:nvGraphicFramePr>
        <p:xfrm>
          <a:off x="822960" y="1522306"/>
          <a:ext cx="10485120" cy="1889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L&amp;C</a:t>
                      </a:r>
                    </a:p>
                    <a:p>
                      <a:pPr algn="ctr"/>
                      <a:r>
                        <a:rPr lang="en-US" dirty="0"/>
                        <a:t>Psychology  Students</a:t>
                      </a:r>
                    </a:p>
                    <a:p>
                      <a:pPr algn="ctr"/>
                      <a:r>
                        <a:rPr lang="en-US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Cost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Per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Actual Cost ÷ N</a:t>
                      </a:r>
                    </a:p>
                    <a:p>
                      <a:pPr algn="ctr"/>
                      <a:r>
                        <a:rPr lang="en-US" baseline="0" dirty="0"/>
                        <a:t>(EC)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Actual Cost Per Search Search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(AC)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Difference</a:t>
                      </a:r>
                    </a:p>
                    <a:p>
                      <a:pPr algn="ctr"/>
                      <a:r>
                        <a:rPr lang="en-US" dirty="0"/>
                        <a:t>EC -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Science in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8.26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-1.51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0960" y="955040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E-resources Associated for L&amp;C Science Students</a:t>
            </a:r>
          </a:p>
        </p:txBody>
      </p:sp>
    </p:spTree>
    <p:extLst>
      <p:ext uri="{BB962C8B-B14F-4D97-AF65-F5344CB8AC3E}">
        <p14:creationId xmlns:p14="http://schemas.microsoft.com/office/powerpoint/2010/main" val="450709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27760" y="5943600"/>
            <a:ext cx="10363200" cy="914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650240" y="5963920"/>
            <a:ext cx="10363200" cy="89408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9600" y="613664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 i g h e r   V a l u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9440" y="611632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 o w e r   V a l u 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85719"/>
              </p:ext>
            </p:extLst>
          </p:nvPr>
        </p:nvGraphicFramePr>
        <p:xfrm>
          <a:off x="924560" y="1544321"/>
          <a:ext cx="100279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45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>
            <a:endCxn id="10" idx="2"/>
          </p:cNvCxnSpPr>
          <p:nvPr/>
        </p:nvCxnSpPr>
        <p:spPr>
          <a:xfrm>
            <a:off x="5933440" y="1544320"/>
            <a:ext cx="5080" cy="4023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8160" y="5618480"/>
            <a:ext cx="1091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$-40   $-35   $-30   $-25   $-20   $-15     $-10      $-5     0        5     $10      $15     $20    $25    $30    $35    $40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600" y="210312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9000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600" y="247904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8000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600" y="280416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7000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" y="316992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6000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280" y="35560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600" y="390144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" y="42672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600" y="46736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5600" y="50292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60" y="2433320"/>
            <a:ext cx="304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H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S</a:t>
            </a:r>
          </a:p>
        </p:txBody>
      </p:sp>
      <p:sp>
        <p:nvSpPr>
          <p:cNvPr id="30" name="Oval 29"/>
          <p:cNvSpPr/>
          <p:nvPr/>
        </p:nvSpPr>
        <p:spPr>
          <a:xfrm>
            <a:off x="5709920" y="42875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146800" y="31699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20640" y="524256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0" y="442976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870960" y="53543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50720" y="5161280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Academic Universe</a:t>
            </a:r>
          </a:p>
        </p:txBody>
      </p:sp>
      <p:sp>
        <p:nvSpPr>
          <p:cNvPr id="40" name="Oval 39"/>
          <p:cNvSpPr/>
          <p:nvPr/>
        </p:nvSpPr>
        <p:spPr>
          <a:xfrm>
            <a:off x="4734560" y="486664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842000" y="237744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014720" y="201168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918960" y="434848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90160" y="4348480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Credo</a:t>
            </a:r>
          </a:p>
        </p:txBody>
      </p:sp>
      <p:sp>
        <p:nvSpPr>
          <p:cNvPr id="47" name="Oval 46"/>
          <p:cNvSpPr/>
          <p:nvPr/>
        </p:nvSpPr>
        <p:spPr>
          <a:xfrm>
            <a:off x="6085840" y="305816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547360" y="53543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974080" y="521208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442720" y="54051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187440" y="23063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046480" y="4216400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Testing &amp; Education Reference Center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8720" y="56184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$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4000" y="1757680"/>
            <a:ext cx="78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10000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60761" y="3070390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PyscARTICLES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41816" y="2896213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Literature Resource Center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68151" y="2157214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CINAHL Plus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18296" y="1861066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ARTstor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30320" y="41249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Science in Context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20710" y="5214015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MagillOnLiterature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72810" y="4933531"/>
            <a:ext cx="352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Nursing Made Incredibly Easy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90080" y="4155449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Education Resource Complete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20822" y="4595264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Ebooks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59773" y="4989423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APA Style Central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8329" y="2218790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Opposing Viewpoints</a:t>
            </a:r>
          </a:p>
        </p:txBody>
      </p:sp>
    </p:spTree>
    <p:extLst>
      <p:ext uri="{BB962C8B-B14F-4D97-AF65-F5344CB8AC3E}">
        <p14:creationId xmlns:p14="http://schemas.microsoft.com/office/powerpoint/2010/main" val="80479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50" y="399838"/>
            <a:ext cx="11321282" cy="736955"/>
          </a:xfrm>
        </p:spPr>
        <p:txBody>
          <a:bodyPr>
            <a:normAutofit/>
          </a:bodyPr>
          <a:lstStyle/>
          <a:p>
            <a:r>
              <a:rPr lang="en-US" sz="2000" dirty="0"/>
              <a:t>About Lewis &amp; Clark Community College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9-03-17 at 7.1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9" y="1258383"/>
            <a:ext cx="9978367" cy="548601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54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assessment findings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27760" y="5943600"/>
            <a:ext cx="10363200" cy="9144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650240" y="5963920"/>
            <a:ext cx="10363200" cy="89408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9600" y="613664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 i g h e r   V a l u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9440" y="611632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 o w e r   V a l u 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85719"/>
              </p:ext>
            </p:extLst>
          </p:nvPr>
        </p:nvGraphicFramePr>
        <p:xfrm>
          <a:off x="924560" y="1544321"/>
          <a:ext cx="100279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45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>
            <a:endCxn id="10" idx="2"/>
          </p:cNvCxnSpPr>
          <p:nvPr/>
        </p:nvCxnSpPr>
        <p:spPr>
          <a:xfrm>
            <a:off x="5933440" y="1544320"/>
            <a:ext cx="5080" cy="4023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8160" y="5618480"/>
            <a:ext cx="1091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$-40   $-35   $-30   $-25   $-20   $-15     $-10      $-5     0        5     $10      $15     $20    $25    $30    $35    $40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600" y="210312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9000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600" y="247904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8000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600" y="280416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7000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" y="316992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6000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280" y="35560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600" y="390144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" y="42672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600" y="46736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5600" y="50292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60" y="2433320"/>
            <a:ext cx="304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H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S</a:t>
            </a:r>
          </a:p>
        </p:txBody>
      </p:sp>
      <p:sp>
        <p:nvSpPr>
          <p:cNvPr id="30" name="Oval 29"/>
          <p:cNvSpPr/>
          <p:nvPr/>
        </p:nvSpPr>
        <p:spPr>
          <a:xfrm>
            <a:off x="5709920" y="42875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146800" y="31699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20640" y="524256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0" y="442976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870960" y="53543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50720" y="5161280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Academic Universe</a:t>
            </a:r>
          </a:p>
        </p:txBody>
      </p:sp>
      <p:sp>
        <p:nvSpPr>
          <p:cNvPr id="40" name="Oval 39"/>
          <p:cNvSpPr/>
          <p:nvPr/>
        </p:nvSpPr>
        <p:spPr>
          <a:xfrm>
            <a:off x="4734560" y="486664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842000" y="237744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014720" y="201168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918960" y="434848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90160" y="4348480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Credo</a:t>
            </a:r>
          </a:p>
        </p:txBody>
      </p:sp>
      <p:sp>
        <p:nvSpPr>
          <p:cNvPr id="47" name="Oval 46"/>
          <p:cNvSpPr/>
          <p:nvPr/>
        </p:nvSpPr>
        <p:spPr>
          <a:xfrm>
            <a:off x="6085840" y="305816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547360" y="53543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974080" y="521208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442720" y="54051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187440" y="2306320"/>
            <a:ext cx="132080" cy="1117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046480" y="4216400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Testing &amp; Education Reference Center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8720" y="56184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$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4000" y="1757680"/>
            <a:ext cx="78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10000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3742" y="1538158"/>
            <a:ext cx="45719" cy="40233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28168" y="1559986"/>
            <a:ext cx="45719" cy="402336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299961" y="1538217"/>
            <a:ext cx="45719" cy="40233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660761" y="3070390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PyscARTICLES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41816" y="2896213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Literature Resource Center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68151" y="2157214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CINAHL Plus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18296" y="1861066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ARTstor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30320" y="41249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Science in Context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20710" y="5214015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MagillOnLiterature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72810" y="4933531"/>
            <a:ext cx="352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Nursing Made Incredibly Easy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90080" y="4155449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Education Resource Complete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20822" y="4595264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Ebooks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59773" y="4989423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APA Style Central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8329" y="2218790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Opposing Viewpoints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163" y="1559560"/>
            <a:ext cx="174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Mean =-1.81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76113" y="1936988"/>
            <a:ext cx="2487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Standard Dev.  12.66</a:t>
            </a:r>
          </a:p>
          <a:p>
            <a:r>
              <a:rPr lang="en-US" b="1" dirty="0">
                <a:solidFill>
                  <a:schemeClr val="bg1"/>
                </a:solidFill>
              </a:rPr>
              <a:t>Left = -14.47</a:t>
            </a:r>
          </a:p>
          <a:p>
            <a:r>
              <a:rPr lang="en-US" b="1" dirty="0">
                <a:solidFill>
                  <a:schemeClr val="bg1"/>
                </a:solidFill>
              </a:rPr>
              <a:t>Right = 10.85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8808" y="1559560"/>
            <a:ext cx="3076872" cy="4001958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8808" y="1564918"/>
            <a:ext cx="3031153" cy="399617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4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Assumptions and Limitations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280" y="5384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1718" y="1085119"/>
            <a:ext cx="34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731" y="1075683"/>
            <a:ext cx="7868962" cy="766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What are the of limitations and assumptions?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Formula assumes one search per student to calculate the expected cost per 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assume that all searches are equally weighed.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assume that subject specific databases were only searched by those enrolled in a related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cannot infer any conclusions related to the impact of e-resources to academic success.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5" descr="Screen Shot 2019-03-16 at 9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20" y="2082800"/>
            <a:ext cx="2175641" cy="21945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1818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A peek into the future?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80" y="3710315"/>
            <a:ext cx="1158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IMLS Grant - Connecting Libraries and Learning Analytics for Student Success (CLLASS).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Recently met at OCLC headquarters in Dublin, Ohio to discuss harvesting electronic resources usage data using EZProxy and Caliper Analytics.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9-03-16 at 9.2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93" y="1351280"/>
            <a:ext cx="1956542" cy="18535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Screen Shot 2019-03-16 at 9.3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1" y="1971944"/>
            <a:ext cx="2364739" cy="10997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Shot 2019-03-16 at 9.40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93" y="1975622"/>
            <a:ext cx="2464707" cy="10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3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A peek into the future?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9360" y="2123440"/>
            <a:ext cx="7132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Caliper Analytics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9-03-14 at 11.5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773680"/>
            <a:ext cx="8610600" cy="2438400"/>
          </a:xfrm>
          <a:prstGeom prst="rect">
            <a:avLst/>
          </a:prstGeom>
        </p:spPr>
      </p:pic>
      <p:pic>
        <p:nvPicPr>
          <p:cNvPr id="7" name="Picture 6" descr="Screen Shot 2019-03-16 at 9.3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61" y="1342024"/>
            <a:ext cx="2364739" cy="10997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69709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A peek into the future?</a:t>
            </a:r>
          </a:p>
        </p:txBody>
      </p:sp>
      <p:pic>
        <p:nvPicPr>
          <p:cNvPr id="4" name="Picture 3" descr="Screen Shot 2019-03-16 at 9.4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56" y="1493519"/>
            <a:ext cx="6715304" cy="47025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Shot 2019-03-16 at 9.3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269" y="4483806"/>
            <a:ext cx="2019208" cy="9390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Screen Shot 2019-03-16 at 9.40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3" y="1778007"/>
            <a:ext cx="1966867" cy="863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00" y="1300480"/>
            <a:ext cx="3098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Caliper code would be imbedded within EZProxy stanzas to capture meta data that could be harvested by libraries to provide granular data about how e-resources are used: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Student ID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ISSNs Accessed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ISBNs Accessed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DOIs Accessed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Databases Accessed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Article Titles Accessed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????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" name="Picture 9" descr="Screen Shot 2019-03-16 at 9.42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39" y="2852953"/>
            <a:ext cx="1849355" cy="14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3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A peek into the future?</a:t>
            </a:r>
          </a:p>
        </p:txBody>
      </p:sp>
      <p:pic>
        <p:nvPicPr>
          <p:cNvPr id="4" name="Picture 3" descr="Screen Shot 2019-03-14 at 11.3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21" y="956110"/>
            <a:ext cx="4346319" cy="577996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Screen Shot 2019-03-14 at 11.57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44" y="1412240"/>
            <a:ext cx="2237384" cy="1055370"/>
          </a:xfrm>
          <a:prstGeom prst="rect">
            <a:avLst/>
          </a:prstGeom>
        </p:spPr>
      </p:pic>
      <p:pic>
        <p:nvPicPr>
          <p:cNvPr id="6" name="Picture 5" descr="Screen Shot 2019-03-16 at 9.42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20" y="2600960"/>
            <a:ext cx="2241550" cy="1697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" y="1371600"/>
            <a:ext cx="3962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This is a proposed schema for how EZProxy would be configured to integrate with Caliper to capture meta data on individual users that access e-resources.</a:t>
            </a:r>
          </a:p>
          <a:p>
            <a:endParaRPr lang="en-US" sz="2400" dirty="0"/>
          </a:p>
          <a:p>
            <a:r>
              <a:rPr lang="en-US" sz="2000" i="1" dirty="0">
                <a:solidFill>
                  <a:srgbClr val="000000"/>
                </a:solidFill>
              </a:rPr>
              <a:t>You are seeing the actual plan as was drawn up by an OCLC developer when I was in Dublin, Ohio a few weeks ago. I promised I would be discrete about sharing this so please keep this on the down-low ; )</a:t>
            </a:r>
          </a:p>
        </p:txBody>
      </p:sp>
      <p:pic>
        <p:nvPicPr>
          <p:cNvPr id="8" name="Picture 7" descr="Screen Shot 2019-03-16 at 9.32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1" y="4379864"/>
            <a:ext cx="2364739" cy="10997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23296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Questions</a:t>
            </a:r>
          </a:p>
        </p:txBody>
      </p:sp>
      <p:pic>
        <p:nvPicPr>
          <p:cNvPr id="4" name="Picture 3" descr="Screen Shot 2019-03-16 at 10.1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60" y="1659890"/>
            <a:ext cx="2540000" cy="23716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8080" y="2194560"/>
            <a:ext cx="574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Thank you all for the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opportunity to speak today!</a:t>
            </a:r>
          </a:p>
        </p:txBody>
      </p:sp>
    </p:spTree>
    <p:extLst>
      <p:ext uri="{BB962C8B-B14F-4D97-AF65-F5344CB8AC3E}">
        <p14:creationId xmlns:p14="http://schemas.microsoft.com/office/powerpoint/2010/main" val="233413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r>
              <a:rPr lang="en-US" sz="2400" dirty="0"/>
              <a:t>Limitations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66590"/>
              </p:ext>
            </p:extLst>
          </p:nvPr>
        </p:nvGraphicFramePr>
        <p:xfrm>
          <a:off x="365760" y="1107440"/>
          <a:ext cx="11490960" cy="5344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890">
                  <a:extLst>
                    <a:ext uri="{9D8B030D-6E8A-4147-A177-3AD203B41FA5}">
                      <a16:colId xmlns:a16="http://schemas.microsoft.com/office/drawing/2014/main" val="1368135325"/>
                    </a:ext>
                  </a:extLst>
                </a:gridCol>
                <a:gridCol w="544890">
                  <a:extLst>
                    <a:ext uri="{9D8B030D-6E8A-4147-A177-3AD203B41FA5}">
                      <a16:colId xmlns:a16="http://schemas.microsoft.com/office/drawing/2014/main" val="2871326433"/>
                    </a:ext>
                  </a:extLst>
                </a:gridCol>
                <a:gridCol w="2724454">
                  <a:extLst>
                    <a:ext uri="{9D8B030D-6E8A-4147-A177-3AD203B41FA5}">
                      <a16:colId xmlns:a16="http://schemas.microsoft.com/office/drawing/2014/main" val="859759077"/>
                    </a:ext>
                  </a:extLst>
                </a:gridCol>
                <a:gridCol w="1033024">
                  <a:extLst>
                    <a:ext uri="{9D8B030D-6E8A-4147-A177-3AD203B41FA5}">
                      <a16:colId xmlns:a16="http://schemas.microsoft.com/office/drawing/2014/main" val="1482490715"/>
                    </a:ext>
                  </a:extLst>
                </a:gridCol>
                <a:gridCol w="692468">
                  <a:extLst>
                    <a:ext uri="{9D8B030D-6E8A-4147-A177-3AD203B41FA5}">
                      <a16:colId xmlns:a16="http://schemas.microsoft.com/office/drawing/2014/main" val="2995539093"/>
                    </a:ext>
                  </a:extLst>
                </a:gridCol>
                <a:gridCol w="2247676">
                  <a:extLst>
                    <a:ext uri="{9D8B030D-6E8A-4147-A177-3AD203B41FA5}">
                      <a16:colId xmlns:a16="http://schemas.microsoft.com/office/drawing/2014/main" val="1181625427"/>
                    </a:ext>
                  </a:extLst>
                </a:gridCol>
                <a:gridCol w="1839008">
                  <a:extLst>
                    <a:ext uri="{9D8B030D-6E8A-4147-A177-3AD203B41FA5}">
                      <a16:colId xmlns:a16="http://schemas.microsoft.com/office/drawing/2014/main" val="2770525703"/>
                    </a:ext>
                  </a:extLst>
                </a:gridCol>
                <a:gridCol w="1864550">
                  <a:extLst>
                    <a:ext uri="{9D8B030D-6E8A-4147-A177-3AD203B41FA5}">
                      <a16:colId xmlns:a16="http://schemas.microsoft.com/office/drawing/2014/main" val="1007252941"/>
                    </a:ext>
                  </a:extLst>
                </a:gridCol>
              </a:tblGrid>
              <a:tr h="5402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Library Database Searches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Students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Cost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Searches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Actual Average Cost per Search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Average Cost by Student Enrollment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164757710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Academic Universe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9615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4353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263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$16.55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$0.45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775093402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APA Style Central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9615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2755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738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$3.73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$0.29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537638195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Art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ARTstor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859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1295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15494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$0.08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$1.51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843660556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Nursing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CINAHLPlus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272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6696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8637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$0.78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$24.62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1558781810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Credo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9615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3053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3171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2012684460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Ebooks Collection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9615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16753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1699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$9.86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$1.74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311504672"/>
                  </a:ext>
                </a:extLst>
              </a:tr>
              <a:tr h="282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Education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Education Resource Complete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79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5692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3007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$1.89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$72.05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202777562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History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History Reference Center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850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2668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1604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$1.66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$3.14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1298291074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English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Literature Resource Center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2027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6450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6536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$0.99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$3.18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1481204744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English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MagillOnLiterature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2027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2155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559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$3.86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$1.06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555832397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Nursing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Nursing Made Inrcredibly Easy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272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1610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$5.08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$5.92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646277200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Opposing Viewpoints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9615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4538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8553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$0.53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$0.47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2541136084"/>
                  </a:ext>
                </a:extLst>
              </a:tr>
              <a:tr h="282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Psychology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PsycARTICLES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1343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4454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6496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$0.69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$3.32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2538420256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Science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Science in Context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519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3504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$8.26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$6.75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2660630511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Nursing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Testing &amp; Education Reference Center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272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1681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$42.03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$6.18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204233776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2811375974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 dirty="0">
                          <a:effectLst/>
                        </a:rPr>
                        <a:t>9615</a:t>
                      </a:r>
                      <a:endParaRPr lang="en-US" sz="600" b="0" i="0" u="none" strike="noStrike" dirty="0">
                        <a:solidFill>
                          <a:srgbClr val="1217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67657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57538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$1.18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$7.04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0" marR="5730" marT="5730" marB="0" anchor="b"/>
                </a:tc>
                <a:extLst>
                  <a:ext uri="{0D108BD9-81ED-4DB2-BD59-A6C34878D82A}">
                    <a16:rowId xmlns:a16="http://schemas.microsoft.com/office/drawing/2014/main" val="312805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02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Data apples to data apples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0207" y="1488075"/>
            <a:ext cx="10738837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Project COUNTER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(Counting Online Usage of Networked Electronic Resources)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Publishers, aggregators, and vendors are audited to become COUNTER compliant.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Data definitions from the COUNTER Code of Practice for e-Resources serve to create uniformity.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Screen Shot 2019-03-14 at 11.0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19" y="1138203"/>
            <a:ext cx="2189751" cy="9445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Screen Shot 2019-03-14 at 11.07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5089945"/>
            <a:ext cx="8453120" cy="1331661"/>
          </a:xfrm>
          <a:prstGeom prst="rect">
            <a:avLst/>
          </a:prstGeom>
        </p:spPr>
      </p:pic>
      <p:pic>
        <p:nvPicPr>
          <p:cNvPr id="9" name="Picture 8" descr="Screen Shot 2019-03-14 at 11.08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4173823"/>
            <a:ext cx="8351520" cy="6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6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What are we assessing?</a:t>
            </a:r>
          </a:p>
        </p:txBody>
      </p:sp>
      <p:pic>
        <p:nvPicPr>
          <p:cNvPr id="4" name="Picture 3" descr="Screen Shot 2019-03-14 at 3.3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7" y="2633347"/>
            <a:ext cx="890708" cy="16923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279" y="4406606"/>
            <a:ext cx="175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Return on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120" y="2265680"/>
            <a:ext cx="3322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Cost-benefit analysis to assign a value measure.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Value is locally defined.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Methodology is locally designed.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Cannot be linked to a specific student (but it’s the best we can do).</a:t>
            </a:r>
          </a:p>
        </p:txBody>
      </p:sp>
      <p:pic>
        <p:nvPicPr>
          <p:cNvPr id="7" name="Picture 6" descr="Screen Shot 2019-03-14 at 3.4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98" y="2705345"/>
            <a:ext cx="1336386" cy="15718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36466" y="4352436"/>
            <a:ext cx="220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Student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Impact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4880" y="2316480"/>
            <a:ext cx="3322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Correlational evidence linking electronic resource usage to specific-students.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Grades, retention, and completion are commonly understood values for assessment.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Very difficult and labor-intensive to link student usage of electronic resources to student success measures.  </a:t>
            </a:r>
          </a:p>
        </p:txBody>
      </p:sp>
      <p:sp>
        <p:nvSpPr>
          <p:cNvPr id="10" name="Oval 9"/>
          <p:cNvSpPr/>
          <p:nvPr/>
        </p:nvSpPr>
        <p:spPr>
          <a:xfrm>
            <a:off x="2133600" y="1016000"/>
            <a:ext cx="1310640" cy="1168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38400" y="1330960"/>
            <a:ext cx="243840" cy="2235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44800" y="1330960"/>
            <a:ext cx="243840" cy="2235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389909" y="1724891"/>
            <a:ext cx="772160" cy="11176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305040" y="1036320"/>
            <a:ext cx="1310640" cy="11684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036560" y="1320800"/>
            <a:ext cx="243840" cy="2235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00" y="1320800"/>
            <a:ext cx="243840" cy="2235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569200" y="1605280"/>
            <a:ext cx="772160" cy="3352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487920" y="1564640"/>
            <a:ext cx="914400" cy="2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What are we assessing?</a:t>
            </a:r>
          </a:p>
        </p:txBody>
      </p:sp>
      <p:pic>
        <p:nvPicPr>
          <p:cNvPr id="7" name="Picture 6" descr="Screen Shot 2019-03-14 at 3.4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1" y="1878806"/>
            <a:ext cx="1336386" cy="15718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36200" y="1177319"/>
            <a:ext cx="443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E-resources and Student Impact </a:t>
            </a:r>
          </a:p>
        </p:txBody>
      </p:sp>
      <p:pic>
        <p:nvPicPr>
          <p:cNvPr id="24" name="Picture 23" descr="Screen Shot 2019-03-16 at 9.4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12" y="2550562"/>
            <a:ext cx="1668348" cy="12636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Picture 24" descr="Screen Shot 2019-03-14 at 11.57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8" y="1583596"/>
            <a:ext cx="1663062" cy="7844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56939" y="1542200"/>
            <a:ext cx="77601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EZProxy (OCLC) is an authentication system used by many libraries for outside access to library databases.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Log files can be retrieved within EZ Proxy that contain an authorization number (Student ID).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Labor intensive to retrieve.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Not database specific.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Only off-campus use.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95" y="4344368"/>
            <a:ext cx="11262955" cy="2257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33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What are we assessing?</a:t>
            </a:r>
          </a:p>
        </p:txBody>
      </p:sp>
      <p:pic>
        <p:nvPicPr>
          <p:cNvPr id="7" name="Picture 6" descr="Screen Shot 2019-03-14 at 3.4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1" y="1878806"/>
            <a:ext cx="1336386" cy="1571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 descr="Screen Shot 2019-03-16 at 9.4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12" y="2550562"/>
            <a:ext cx="1668348" cy="12636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Picture 24" descr="Screen Shot 2019-03-14 at 11.57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8" y="1583596"/>
            <a:ext cx="1663062" cy="7844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724" y="1583596"/>
            <a:ext cx="6879091" cy="23995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5028" y="4165617"/>
            <a:ext cx="10049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Results from 2014 to 2015 at Lewis and Clark.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Positive (but not significant) correlation between off-campus access to library databases and retention.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Not comprehensive because it is limited to only off-campus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don’t know what the students are accessing e.g. databases, articles,…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Did I mention this is very labor intensive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(More to come about future developments with this later in the 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791061" y="1703852"/>
            <a:ext cx="1660848" cy="2104308"/>
          </a:xfrm>
          <a:prstGeom prst="ellipse">
            <a:avLst/>
          </a:prstGeom>
          <a:noFill/>
          <a:ln w="1079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What are we assessing?</a:t>
            </a:r>
          </a:p>
        </p:txBody>
      </p:sp>
      <p:pic>
        <p:nvPicPr>
          <p:cNvPr id="4" name="Picture 3" descr="Screen Shot 2019-03-14 at 3.3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7" y="2633347"/>
            <a:ext cx="890708" cy="16923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279" y="4406606"/>
            <a:ext cx="175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Return on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120" y="2265680"/>
            <a:ext cx="3322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Cost-benefit analysis to assign a value measure.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Value is locally defined.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Methodology is locally designed.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Cannot be linked to a specific student (but it’s the best we can do).</a:t>
            </a:r>
          </a:p>
        </p:txBody>
      </p:sp>
      <p:pic>
        <p:nvPicPr>
          <p:cNvPr id="7" name="Picture 6" descr="Screen Shot 2019-03-14 at 3.4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98" y="2705345"/>
            <a:ext cx="1336386" cy="15718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36466" y="4352436"/>
            <a:ext cx="220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Student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Impact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4880" y="2316480"/>
            <a:ext cx="3322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Correlational evidence linking electronic resource usage to specific-students.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Grades, retention, and completion are commonly understood values for assessment.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Very difficult and labor-intensive to link student usage of electronic resources to student success measures.  </a:t>
            </a:r>
          </a:p>
        </p:txBody>
      </p:sp>
      <p:sp>
        <p:nvSpPr>
          <p:cNvPr id="3" name="Oval 2"/>
          <p:cNvSpPr/>
          <p:nvPr/>
        </p:nvSpPr>
        <p:spPr>
          <a:xfrm>
            <a:off x="452159" y="1714712"/>
            <a:ext cx="1904961" cy="4132692"/>
          </a:xfrm>
          <a:prstGeom prst="ellipse">
            <a:avLst/>
          </a:prstGeom>
          <a:noFill/>
          <a:ln w="11112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5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24" y="242060"/>
            <a:ext cx="7452360" cy="62246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What are we assessing?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0960" y="1463040"/>
            <a:ext cx="2194560" cy="349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All e-resources at Lewis &amp; Clark Community College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937760" y="2621280"/>
            <a:ext cx="833120" cy="31496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2320" y="2296160"/>
            <a:ext cx="2123440" cy="782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Public Facing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82640" y="3423920"/>
            <a:ext cx="2103120" cy="83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Non-Public Facing</a:t>
            </a:r>
          </a:p>
        </p:txBody>
      </p:sp>
      <p:pic>
        <p:nvPicPr>
          <p:cNvPr id="16" name="Picture 15" descr="Screen Shot 2019-03-15 at 9.2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64080"/>
            <a:ext cx="1884923" cy="16967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7" name="Right Arrow 26"/>
          <p:cNvSpPr/>
          <p:nvPr/>
        </p:nvSpPr>
        <p:spPr>
          <a:xfrm>
            <a:off x="4927600" y="3556000"/>
            <a:ext cx="833120" cy="31496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68240" y="2956560"/>
            <a:ext cx="6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42400" y="2011680"/>
            <a:ext cx="2072640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62720" y="2885440"/>
            <a:ext cx="2072640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8117840" y="2255520"/>
            <a:ext cx="833120" cy="31496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8107680" y="2824480"/>
            <a:ext cx="833120" cy="31496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150679" y="2228334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5377090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15606</TotalTime>
  <Words>2039</Words>
  <Application>Microsoft Macintosh PowerPoint</Application>
  <PresentationFormat>Widescreen</PresentationFormat>
  <Paragraphs>779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Gill Sans MT</vt:lpstr>
      <vt:lpstr>Parcel</vt:lpstr>
      <vt:lpstr>Making cents of Usage Statistics:  One library’s Methodology for assessing a  Return on Investment of E-Resources</vt:lpstr>
      <vt:lpstr>Making cents of Usage Statistics:  One library’s Methodology for assessing a  Return on Investment of E-Resources</vt:lpstr>
      <vt:lpstr>About Lewis &amp; Clark Community College</vt:lpstr>
      <vt:lpstr>Data apples to data apples</vt:lpstr>
      <vt:lpstr>What are we assessing?</vt:lpstr>
      <vt:lpstr>What are we assessing?</vt:lpstr>
      <vt:lpstr>What are we assessing?</vt:lpstr>
      <vt:lpstr>What are we assessing?</vt:lpstr>
      <vt:lpstr>What are we assessing?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Designing a methodology  for assessment</vt:lpstr>
      <vt:lpstr>assessment findings</vt:lpstr>
      <vt:lpstr>assessment findings</vt:lpstr>
      <vt:lpstr>assessment findings</vt:lpstr>
      <vt:lpstr>assessment findings</vt:lpstr>
      <vt:lpstr>assessment findings</vt:lpstr>
      <vt:lpstr>assessment findings</vt:lpstr>
      <vt:lpstr>assessment findings</vt:lpstr>
      <vt:lpstr>assessment findings</vt:lpstr>
      <vt:lpstr>assessment findings</vt:lpstr>
      <vt:lpstr>assessment findings</vt:lpstr>
      <vt:lpstr>Assumptions and Limitations</vt:lpstr>
      <vt:lpstr>A peek into the future?</vt:lpstr>
      <vt:lpstr>A peek into the future?</vt:lpstr>
      <vt:lpstr>A peek into the future?</vt:lpstr>
      <vt:lpstr>A peek into the future?</vt:lpstr>
      <vt:lpstr>Questions</vt:lpstr>
      <vt:lpstr>Limitations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Krieb</dc:creator>
  <cp:lastModifiedBy>Microsoft Office User</cp:lastModifiedBy>
  <cp:revision>113</cp:revision>
  <cp:lastPrinted>2019-03-18T15:26:12Z</cp:lastPrinted>
  <dcterms:created xsi:type="dcterms:W3CDTF">2019-03-08T21:58:55Z</dcterms:created>
  <dcterms:modified xsi:type="dcterms:W3CDTF">2019-04-04T18:26:23Z</dcterms:modified>
</cp:coreProperties>
</file>